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12192000"/>
  <p:notesSz cx="6858000" cy="9144000"/>
  <p:embeddedFontLst>
    <p:embeddedFont>
      <p:font typeface="Roboto"/>
      <p:regular r:id="rId52"/>
      <p:bold r:id="rId53"/>
      <p:italic r:id="rId54"/>
      <p:boldItalic r:id="rId55"/>
    </p:embeddedFont>
    <p:embeddedFont>
      <p:font typeface="Inter"/>
      <p:regular r:id="rId56"/>
      <p:bold r:id="rId57"/>
    </p:embeddedFont>
    <p:embeddedFont>
      <p:font typeface="PT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2" roundtripDataSignature="AMtx7mj6g2oB1olTb+Y+vD9CVa206cGu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9BC6F5-3FB3-4A76-96E4-8969AE2DDCB4}">
  <a:tblStyle styleId="{D49BC6F5-3FB3-4A76-96E4-8969AE2DDCB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font" Target="fonts/PT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T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Inter-bold.fntdata"/><Relationship Id="rId12" Type="http://schemas.openxmlformats.org/officeDocument/2006/relationships/slide" Target="slides/slide7.xml"/><Relationship Id="rId56" Type="http://schemas.openxmlformats.org/officeDocument/2006/relationships/font" Target="fonts/Inter-regular.fntdata"/><Relationship Id="rId15" Type="http://schemas.openxmlformats.org/officeDocument/2006/relationships/slide" Target="slides/slide10.xml"/><Relationship Id="rId59" Type="http://schemas.openxmlformats.org/officeDocument/2006/relationships/font" Target="fonts/PTSans-bold.fntdata"/><Relationship Id="rId14" Type="http://schemas.openxmlformats.org/officeDocument/2006/relationships/slide" Target="slides/slide9.xml"/><Relationship Id="rId58" Type="http://schemas.openxmlformats.org/officeDocument/2006/relationships/font" Target="fonts/PT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7dd7d051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117dd7d051e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7dd7d051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17dd7d051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183d9d6de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1183d9d6de1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83d9d6de1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1183d9d6de1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83d9d6de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183d9d6de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93b9c104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193b9c104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93b9c1043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193b9c104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193b9c104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193b9c104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93b9c1043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1193b9c1043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93b9c104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193b9c1043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93b9c104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193b9c1043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93b9c104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193b9c104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93b9c104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193b9c1043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93b9c1043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1193b9c1043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93b9c1043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1193b9c1043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193b9c1043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1193b9c1043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 name="Google Shape;27;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p:nvPr>
            <p:ph idx="2" type="pic"/>
          </p:nvPr>
        </p:nvSpPr>
        <p:spPr>
          <a:xfrm>
            <a:off x="5183188" y="987425"/>
            <a:ext cx="6172200" cy="4873625"/>
          </a:xfrm>
          <a:prstGeom prst="rect">
            <a:avLst/>
          </a:prstGeom>
          <a:noFill/>
          <a:ln>
            <a:noFill/>
          </a:ln>
        </p:spPr>
      </p:sp>
      <p:sp>
        <p:nvSpPr>
          <p:cNvPr id="64" name="Google Shape;6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Georgia"/>
              <a:buNone/>
            </a:pPr>
            <a:r>
              <a:rPr b="0" i="0" lang="en-US">
                <a:solidFill>
                  <a:srgbClr val="161513"/>
                </a:solidFill>
                <a:latin typeface="Georgia"/>
                <a:ea typeface="Georgia"/>
                <a:cs typeface="Georgia"/>
                <a:sym typeface="Georgia"/>
              </a:rPr>
              <a:t>Database</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A database is an organized collection of structured information, or data, typically stored electronically in a computer system. </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Data within the most common types of databases in operation today is typically modeled in rows and columns in a series of tables to make processing and data querying efficient. </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 The data can then be easily accessed, managed, modified, updated, controlled, and organized.</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Most databases use structured query language (SQL) for writing and querying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Georgia"/>
              <a:buNone/>
            </a:pPr>
            <a:r>
              <a:rPr b="0" i="0" lang="en-US">
                <a:solidFill>
                  <a:srgbClr val="161513"/>
                </a:solidFill>
                <a:latin typeface="Georgia"/>
                <a:ea typeface="Georgia"/>
                <a:cs typeface="Georgia"/>
                <a:sym typeface="Georgia"/>
              </a:rPr>
              <a:t>Relational Database (RDBMS)</a:t>
            </a:r>
            <a:endParaRPr/>
          </a:p>
        </p:txBody>
      </p:sp>
      <p:sp>
        <p:nvSpPr>
          <p:cNvPr id="141" name="Google Shape;14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A relational database is a type of database that stores and provides access to data points that are related to one another. </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 customer - customer’s name, address, shipping and billing information, phone number, and other contact information</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customer order —each record includes the ID of the customer, the product ordered, the quantity, the selected size and color, and so on—but not the customer’s name or contact information.</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These two tables have only one thing in common: the ID column (the key). But because of that common column, the relational database can create a relationship between the two tables.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Benefits of relational database management system</a:t>
            </a:r>
            <a:endParaRPr/>
          </a:p>
        </p:txBody>
      </p:sp>
      <p:sp>
        <p:nvSpPr>
          <p:cNvPr id="147" name="Google Shape;14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simple yet powerful relational model is used by organizations of all types and sizes for a broad variety of information needs.</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Relational databases are used to track inventories, process ecommerce transactions, manage huge amounts of mission-critical customer information, and much more.</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A relational database can be considered for any information need in which data points relate to each other and must be managed in a secure, rules-based, consistent way.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idx="1" type="body"/>
          </p:nvPr>
        </p:nvSpPr>
        <p:spPr>
          <a:xfrm>
            <a:off x="378780" y="992079"/>
            <a:ext cx="11434439" cy="487384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The relational model is the best at maintaining data consistency across applications and database copies (called instances). </a:t>
            </a:r>
            <a:endParaRPr/>
          </a:p>
          <a:p>
            <a:pPr indent="-228600" lvl="0" marL="228600" rtl="0" algn="l">
              <a:lnSpc>
                <a:spcPct val="90000"/>
              </a:lnSpc>
              <a:spcBef>
                <a:spcPts val="1000"/>
              </a:spcBef>
              <a:spcAft>
                <a:spcPts val="0"/>
              </a:spcAft>
              <a:buClr>
                <a:srgbClr val="161513"/>
              </a:buClr>
              <a:buSzPts val="2800"/>
              <a:buChar char="•"/>
            </a:pPr>
            <a:r>
              <a:rPr lang="en-US">
                <a:solidFill>
                  <a:srgbClr val="161513"/>
                </a:solidFill>
                <a:latin typeface="Arial"/>
                <a:ea typeface="Arial"/>
                <a:cs typeface="Arial"/>
                <a:sym typeface="Arial"/>
              </a:rPr>
              <a:t>Ex: </a:t>
            </a:r>
            <a:r>
              <a:rPr b="0" i="0" lang="en-US">
                <a:solidFill>
                  <a:srgbClr val="161513"/>
                </a:solidFill>
                <a:latin typeface="Arial"/>
                <a:ea typeface="Arial"/>
                <a:cs typeface="Arial"/>
                <a:sym typeface="Arial"/>
              </a:rPr>
              <a:t>when a customer deposits money at an ATM and then looks at the account balance on a mobile phone, the customer expects to see that deposit reflected immediately in an updated account balance. </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Relational databases excel at this kind of data consistency, ensuring that multiple instances of a database have the same data all the time.</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It’s difficult for other types of databases to maintain this level of timely consistency with large amounts of data.</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 for critical business operations such as shopping cart transactions, the relational database is still the gold standard.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idx="1" type="body"/>
          </p:nvPr>
        </p:nvSpPr>
        <p:spPr>
          <a:xfrm>
            <a:off x="275208" y="363984"/>
            <a:ext cx="11549848" cy="60101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Example</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consider an inventory database that tracks three parts that are always used together. When one part is pulled from inventory, the other two must also be pulled. If one of the three parts isn’t available, none of the parts should be pulled—all three parts must be available before the database makes any commitment. </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This multifaceted commitment capability is called atomicity.</a:t>
            </a:r>
            <a:endParaRPr/>
          </a:p>
          <a:p>
            <a:pPr indent="0" lvl="0" marL="0" rtl="0" algn="l">
              <a:lnSpc>
                <a:spcPct val="90000"/>
              </a:lnSpc>
              <a:spcBef>
                <a:spcPts val="1000"/>
              </a:spcBef>
              <a:spcAft>
                <a:spcPts val="0"/>
              </a:spcAft>
              <a:buClr>
                <a:srgbClr val="161513"/>
              </a:buClr>
              <a:buSzPts val="2800"/>
              <a:buNone/>
            </a:pPr>
            <a:r>
              <a:rPr b="1" i="0" lang="en-US">
                <a:solidFill>
                  <a:srgbClr val="161513"/>
                </a:solidFill>
                <a:latin typeface="Arial"/>
                <a:ea typeface="Arial"/>
                <a:cs typeface="Arial"/>
                <a:sym typeface="Arial"/>
              </a:rPr>
              <a:t>Atomicity</a:t>
            </a:r>
            <a:r>
              <a:rPr b="0" i="0" lang="en-US">
                <a:solidFill>
                  <a:srgbClr val="161513"/>
                </a:solidFill>
                <a:latin typeface="Arial"/>
                <a:ea typeface="Arial"/>
                <a:cs typeface="Arial"/>
                <a:sym typeface="Arial"/>
              </a:rPr>
              <a:t> is the key to keeping data accurate in the database and ensuring that it is compliant with the rules, regulations, and policies of the business.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ACID properties and RDBMS</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Font typeface="Arial"/>
              <a:buChar char="•"/>
            </a:pPr>
            <a:r>
              <a:rPr b="1" i="0" lang="en-US">
                <a:solidFill>
                  <a:srgbClr val="161513"/>
                </a:solidFill>
                <a:latin typeface="Arial"/>
                <a:ea typeface="Arial"/>
                <a:cs typeface="Arial"/>
                <a:sym typeface="Arial"/>
              </a:rPr>
              <a:t>Atomicity</a:t>
            </a:r>
            <a:r>
              <a:rPr b="0" i="0" lang="en-US">
                <a:solidFill>
                  <a:srgbClr val="161513"/>
                </a:solidFill>
                <a:latin typeface="Arial"/>
                <a:ea typeface="Arial"/>
                <a:cs typeface="Arial"/>
                <a:sym typeface="Arial"/>
              </a:rPr>
              <a:t> defines all the elements that make up a complete database transaction.</a:t>
            </a:r>
            <a:endParaRPr/>
          </a:p>
          <a:p>
            <a:pPr indent="-228600" lvl="0" marL="228600" rtl="0" algn="l">
              <a:lnSpc>
                <a:spcPct val="90000"/>
              </a:lnSpc>
              <a:spcBef>
                <a:spcPts val="1000"/>
              </a:spcBef>
              <a:spcAft>
                <a:spcPts val="0"/>
              </a:spcAft>
              <a:buClr>
                <a:srgbClr val="161513"/>
              </a:buClr>
              <a:buSzPts val="2800"/>
              <a:buFont typeface="Arial"/>
              <a:buChar char="•"/>
            </a:pPr>
            <a:r>
              <a:rPr b="1" i="0" lang="en-US">
                <a:solidFill>
                  <a:srgbClr val="161513"/>
                </a:solidFill>
                <a:latin typeface="Arial"/>
                <a:ea typeface="Arial"/>
                <a:cs typeface="Arial"/>
                <a:sym typeface="Arial"/>
              </a:rPr>
              <a:t>Consistency</a:t>
            </a:r>
            <a:r>
              <a:rPr b="0" i="0" lang="en-US">
                <a:solidFill>
                  <a:srgbClr val="161513"/>
                </a:solidFill>
                <a:latin typeface="Arial"/>
                <a:ea typeface="Arial"/>
                <a:cs typeface="Arial"/>
                <a:sym typeface="Arial"/>
              </a:rPr>
              <a:t> defines the rules for maintaining data points in a correct state after a transaction.</a:t>
            </a:r>
            <a:endParaRPr/>
          </a:p>
          <a:p>
            <a:pPr indent="-228600" lvl="0" marL="228600" rtl="0" algn="l">
              <a:lnSpc>
                <a:spcPct val="90000"/>
              </a:lnSpc>
              <a:spcBef>
                <a:spcPts val="1000"/>
              </a:spcBef>
              <a:spcAft>
                <a:spcPts val="0"/>
              </a:spcAft>
              <a:buClr>
                <a:srgbClr val="161513"/>
              </a:buClr>
              <a:buSzPts val="2800"/>
              <a:buFont typeface="Arial"/>
              <a:buChar char="•"/>
            </a:pPr>
            <a:r>
              <a:rPr b="1" i="0" lang="en-US">
                <a:solidFill>
                  <a:srgbClr val="161513"/>
                </a:solidFill>
                <a:latin typeface="Arial"/>
                <a:ea typeface="Arial"/>
                <a:cs typeface="Arial"/>
                <a:sym typeface="Arial"/>
              </a:rPr>
              <a:t>Isolation</a:t>
            </a:r>
            <a:r>
              <a:rPr b="0" i="0" lang="en-US">
                <a:solidFill>
                  <a:srgbClr val="161513"/>
                </a:solidFill>
                <a:latin typeface="Arial"/>
                <a:ea typeface="Arial"/>
                <a:cs typeface="Arial"/>
                <a:sym typeface="Arial"/>
              </a:rPr>
              <a:t> keeps the effect of a transaction invisible to others until it is committed, to avoid confusion.</a:t>
            </a:r>
            <a:endParaRPr/>
          </a:p>
          <a:p>
            <a:pPr indent="-228600" lvl="0" marL="228600" rtl="0" algn="l">
              <a:lnSpc>
                <a:spcPct val="90000"/>
              </a:lnSpc>
              <a:spcBef>
                <a:spcPts val="1000"/>
              </a:spcBef>
              <a:spcAft>
                <a:spcPts val="0"/>
              </a:spcAft>
              <a:buClr>
                <a:srgbClr val="161513"/>
              </a:buClr>
              <a:buSzPts val="2800"/>
              <a:buFont typeface="Arial"/>
              <a:buChar char="•"/>
            </a:pPr>
            <a:r>
              <a:rPr b="1" i="0" lang="en-US">
                <a:solidFill>
                  <a:srgbClr val="161513"/>
                </a:solidFill>
                <a:latin typeface="Arial"/>
                <a:ea typeface="Arial"/>
                <a:cs typeface="Arial"/>
                <a:sym typeface="Arial"/>
              </a:rPr>
              <a:t>Durability</a:t>
            </a:r>
            <a:r>
              <a:rPr b="0" i="0" lang="en-US">
                <a:solidFill>
                  <a:srgbClr val="161513"/>
                </a:solidFill>
                <a:latin typeface="Arial"/>
                <a:ea typeface="Arial"/>
                <a:cs typeface="Arial"/>
                <a:sym typeface="Arial"/>
              </a:rPr>
              <a:t> ensures that data changes become permanent once the transaction is committed.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61513"/>
              </a:buClr>
              <a:buSzPts val="3200"/>
              <a:buFont typeface="Arial"/>
              <a:buNone/>
            </a:pPr>
            <a:r>
              <a:rPr b="1" i="0" lang="en-US" sz="3200">
                <a:solidFill>
                  <a:srgbClr val="161513"/>
                </a:solidFill>
                <a:latin typeface="Arial"/>
                <a:ea typeface="Arial"/>
                <a:cs typeface="Arial"/>
                <a:sym typeface="Arial"/>
              </a:rPr>
              <a:t>Stored procedures </a:t>
            </a:r>
            <a:endParaRPr sz="3200"/>
          </a:p>
        </p:txBody>
      </p:sp>
      <p:sp>
        <p:nvSpPr>
          <p:cNvPr id="169" name="Google Shape;169;p15"/>
          <p:cNvSpPr txBox="1"/>
          <p:nvPr>
            <p:ph idx="1" type="body"/>
          </p:nvPr>
        </p:nvSpPr>
        <p:spPr>
          <a:xfrm>
            <a:off x="838200" y="795815"/>
            <a:ext cx="10515600" cy="133482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Data access involves many repetitive actions.</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relational databases allow stored procedures, which are blocks of code that can be accessed with a simple application call.</a:t>
            </a:r>
            <a:endParaRPr/>
          </a:p>
        </p:txBody>
      </p:sp>
      <p:sp>
        <p:nvSpPr>
          <p:cNvPr id="170" name="Google Shape;170;p15"/>
          <p:cNvSpPr txBox="1"/>
          <p:nvPr/>
        </p:nvSpPr>
        <p:spPr>
          <a:xfrm>
            <a:off x="901823" y="2130640"/>
            <a:ext cx="10515600" cy="43068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61513"/>
              </a:buClr>
              <a:buSzPts val="3200"/>
              <a:buFont typeface="Arial"/>
              <a:buNone/>
            </a:pPr>
            <a:r>
              <a:rPr b="1" i="0" lang="en-US" sz="3200" u="none" cap="none" strike="noStrike">
                <a:solidFill>
                  <a:srgbClr val="161513"/>
                </a:solidFill>
                <a:latin typeface="Arial"/>
                <a:ea typeface="Arial"/>
                <a:cs typeface="Arial"/>
                <a:sym typeface="Arial"/>
              </a:rPr>
              <a:t>Database locking and concurrency</a:t>
            </a:r>
            <a:endParaRPr b="0" i="0" sz="1400" u="none" cap="none" strike="noStrike">
              <a:solidFill>
                <a:srgbClr val="000000"/>
              </a:solidFill>
              <a:latin typeface="Arial"/>
              <a:ea typeface="Arial"/>
              <a:cs typeface="Arial"/>
              <a:sym typeface="Arial"/>
            </a:endParaRPr>
          </a:p>
        </p:txBody>
      </p:sp>
      <p:sp>
        <p:nvSpPr>
          <p:cNvPr id="171" name="Google Shape;171;p15"/>
          <p:cNvSpPr txBox="1"/>
          <p:nvPr/>
        </p:nvSpPr>
        <p:spPr>
          <a:xfrm>
            <a:off x="838200" y="2632351"/>
            <a:ext cx="10515600" cy="173534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marR="0" rtl="0" algn="l">
              <a:lnSpc>
                <a:spcPct val="90000"/>
              </a:lnSpc>
              <a:spcBef>
                <a:spcPts val="0"/>
              </a:spcBef>
              <a:spcAft>
                <a:spcPts val="0"/>
              </a:spcAft>
              <a:buClr>
                <a:srgbClr val="161513"/>
              </a:buClr>
              <a:buSzPct val="100000"/>
              <a:buFont typeface="Arial"/>
              <a:buChar char="•"/>
            </a:pPr>
            <a:r>
              <a:rPr b="0" i="0" lang="en-US" sz="2800" u="none" cap="none" strike="noStrike">
                <a:solidFill>
                  <a:srgbClr val="161513"/>
                </a:solidFill>
                <a:latin typeface="Arial"/>
                <a:ea typeface="Arial"/>
                <a:cs typeface="Arial"/>
                <a:sym typeface="Arial"/>
              </a:rPr>
              <a:t>Locking prevents other users and applications from accessing data while it is being updated.</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rgbClr val="161513"/>
              </a:buClr>
              <a:buSzPct val="100000"/>
              <a:buFont typeface="Arial"/>
              <a:buChar char="•"/>
            </a:pPr>
            <a:r>
              <a:rPr b="0" i="0" lang="en-US" sz="2800" u="none" cap="none" strike="noStrike">
                <a:solidFill>
                  <a:srgbClr val="161513"/>
                </a:solidFill>
                <a:latin typeface="Arial"/>
                <a:ea typeface="Arial"/>
                <a:cs typeface="Arial"/>
                <a:sym typeface="Arial"/>
              </a:rPr>
              <a:t>Concurrency manages the activity when multiple users or applications invoke queries at the same time on the same database. This capability provides the right access to users and applications according to policies defined for data control.</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 (</a:t>
            </a:r>
            <a:r>
              <a:rPr i="0" lang="en-US">
                <a:solidFill>
                  <a:srgbClr val="161513"/>
                </a:solidFill>
                <a:latin typeface="Arial"/>
                <a:ea typeface="Arial"/>
                <a:cs typeface="Arial"/>
                <a:sym typeface="Arial"/>
              </a:rPr>
              <a:t>Structured Query Language</a:t>
            </a:r>
            <a:r>
              <a:rPr lang="en-US"/>
              <a:t>)</a:t>
            </a:r>
            <a:endParaRPr/>
          </a:p>
        </p:txBody>
      </p:sp>
      <p:sp>
        <p:nvSpPr>
          <p:cNvPr id="177" name="Google Shape;177;p16"/>
          <p:cNvSpPr txBox="1"/>
          <p:nvPr>
            <p:ph idx="1" type="body"/>
          </p:nvPr>
        </p:nvSpPr>
        <p:spPr>
          <a:xfrm>
            <a:off x="838200" y="1825625"/>
            <a:ext cx="11040122"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SQL is a programming language used by nearly all </a:t>
            </a:r>
            <a:r>
              <a:rPr b="0" i="0" lang="en-US" u="none" strike="noStrike">
                <a:solidFill>
                  <a:srgbClr val="006B8F"/>
                </a:solidFill>
                <a:latin typeface="Arial"/>
                <a:ea typeface="Arial"/>
                <a:cs typeface="Arial"/>
                <a:sym typeface="Arial"/>
              </a:rPr>
              <a:t>relational databases</a:t>
            </a:r>
            <a:r>
              <a:rPr b="0" i="0" lang="en-US">
                <a:solidFill>
                  <a:srgbClr val="161513"/>
                </a:solidFill>
                <a:latin typeface="Arial"/>
                <a:ea typeface="Arial"/>
                <a:cs typeface="Arial"/>
                <a:sym typeface="Arial"/>
              </a:rPr>
              <a:t> to query, manipulate, and define data, and to provide access control. </a:t>
            </a:r>
            <a:endParaRPr/>
          </a:p>
          <a:p>
            <a:pPr indent="-228600" lvl="0" marL="228600" rtl="0" algn="l">
              <a:lnSpc>
                <a:spcPct val="90000"/>
              </a:lnSpc>
              <a:spcBef>
                <a:spcPts val="1000"/>
              </a:spcBef>
              <a:spcAft>
                <a:spcPts val="0"/>
              </a:spcAft>
              <a:buClr>
                <a:schemeClr val="dk1"/>
              </a:buClr>
              <a:buSzPts val="2800"/>
              <a:buChar char="•"/>
            </a:pPr>
            <a:r>
              <a:rPr lang="en-US"/>
              <a:t>SQL is Structured Query Language, which is a computer language for storing, manipulating and retrieving data stored in relational database.</a:t>
            </a:r>
            <a:endParaRPr/>
          </a:p>
          <a:p>
            <a:pPr indent="-228600" lvl="0" marL="228600" rtl="0" algn="l">
              <a:lnSpc>
                <a:spcPct val="90000"/>
              </a:lnSpc>
              <a:spcBef>
                <a:spcPts val="1000"/>
              </a:spcBef>
              <a:spcAft>
                <a:spcPts val="0"/>
              </a:spcAft>
              <a:buClr>
                <a:schemeClr val="dk1"/>
              </a:buClr>
              <a:buSzPts val="2800"/>
              <a:buChar char="•"/>
            </a:pPr>
            <a:r>
              <a:rPr lang="en-US"/>
              <a:t>SQL is a language of database, it includes database creation, deletion, fetching rows and modifying rows etc. </a:t>
            </a:r>
            <a:endParaRPr/>
          </a:p>
          <a:p>
            <a:pPr indent="-228600" lvl="0" marL="228600" rtl="0" algn="l">
              <a:lnSpc>
                <a:spcPct val="90000"/>
              </a:lnSpc>
              <a:spcBef>
                <a:spcPts val="1000"/>
              </a:spcBef>
              <a:spcAft>
                <a:spcPts val="0"/>
              </a:spcAft>
              <a:buClr>
                <a:schemeClr val="dk1"/>
              </a:buClr>
              <a:buSzPts val="2800"/>
              <a:buChar char="•"/>
            </a:pPr>
            <a:r>
              <a:rPr lang="en-US"/>
              <a:t>SQL is the standard language for Relation Database System. All relational database management systems like MySQL, MS Access, Oracle, Sybase, Informix, postgres and SQL Server use SQL as standard database language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444542"/>
              </a:buClr>
              <a:buSzPts val="4400"/>
              <a:buFont typeface="PT Sans"/>
              <a:buNone/>
            </a:pPr>
            <a:r>
              <a:rPr b="1" i="0" lang="en-US">
                <a:solidFill>
                  <a:srgbClr val="444542"/>
                </a:solidFill>
                <a:latin typeface="PT Sans"/>
                <a:ea typeface="PT Sans"/>
                <a:cs typeface="PT Sans"/>
                <a:sym typeface="PT Sans"/>
              </a:rPr>
              <a:t>Entity Relationship Diagram</a:t>
            </a:r>
            <a:endParaRPr/>
          </a:p>
        </p:txBody>
      </p:sp>
      <p:sp>
        <p:nvSpPr>
          <p:cNvPr id="183" name="Google Shape;18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Entity–relationship model (ER model) describes the structure of a database with the help of a diagram, which is known as Entity Relationship Diagram (ER Diagram). </a:t>
            </a:r>
            <a:endParaRPr/>
          </a:p>
          <a:p>
            <a:pPr indent="-228600" lvl="0" marL="228600" rtl="0" algn="l">
              <a:lnSpc>
                <a:spcPct val="90000"/>
              </a:lnSpc>
              <a:spcBef>
                <a:spcPts val="1000"/>
              </a:spcBef>
              <a:spcAft>
                <a:spcPts val="0"/>
              </a:spcAft>
              <a:buClr>
                <a:schemeClr val="dk1"/>
              </a:buClr>
              <a:buSzPts val="2800"/>
              <a:buChar char="•"/>
            </a:pPr>
            <a:r>
              <a:rPr lang="en-US"/>
              <a:t>An ER model is a design or blueprint of a database that can later be implemented as a database. The main components of E-R model are: entity set and relationship set.</a:t>
            </a:r>
            <a:endParaRPr/>
          </a:p>
          <a:p>
            <a:pPr indent="-228600" lvl="0" marL="228600" rtl="0" algn="l">
              <a:lnSpc>
                <a:spcPct val="90000"/>
              </a:lnSpc>
              <a:spcBef>
                <a:spcPts val="1000"/>
              </a:spcBef>
              <a:spcAft>
                <a:spcPts val="0"/>
              </a:spcAft>
              <a:buClr>
                <a:schemeClr val="dk1"/>
              </a:buClr>
              <a:buSzPts val="2800"/>
              <a:buChar char="•"/>
            </a:pPr>
            <a:r>
              <a:rPr lang="en-US"/>
              <a:t> ER diagram has three main components:</a:t>
            </a:r>
            <a:endParaRPr/>
          </a:p>
          <a:p>
            <a:pPr indent="0" lvl="0" marL="0" rtl="0" algn="l">
              <a:lnSpc>
                <a:spcPct val="90000"/>
              </a:lnSpc>
              <a:spcBef>
                <a:spcPts val="1000"/>
              </a:spcBef>
              <a:spcAft>
                <a:spcPts val="0"/>
              </a:spcAft>
              <a:buClr>
                <a:schemeClr val="dk1"/>
              </a:buClr>
              <a:buSzPts val="2800"/>
              <a:buNone/>
            </a:pPr>
            <a:r>
              <a:rPr lang="en-US"/>
              <a:t>1. Entity</a:t>
            </a:r>
            <a:br>
              <a:rPr lang="en-US"/>
            </a:br>
            <a:r>
              <a:rPr lang="en-US"/>
              <a:t>2. Attribute</a:t>
            </a:r>
            <a:br>
              <a:rPr lang="en-US"/>
            </a:br>
            <a:r>
              <a:rPr lang="en-US"/>
              <a:t>3. Relationship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idx="1" type="body"/>
          </p:nvPr>
        </p:nvSpPr>
        <p:spPr>
          <a:xfrm>
            <a:off x="257451" y="159798"/>
            <a:ext cx="11665259" cy="648957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444542"/>
              </a:buClr>
              <a:buSzPts val="2800"/>
              <a:buNone/>
            </a:pPr>
            <a:r>
              <a:rPr b="1" i="0" lang="en-US">
                <a:solidFill>
                  <a:srgbClr val="444542"/>
                </a:solidFill>
                <a:latin typeface="PT Sans"/>
                <a:ea typeface="PT Sans"/>
                <a:cs typeface="PT Sans"/>
                <a:sym typeface="PT Sans"/>
              </a:rPr>
              <a:t>1. Entity</a:t>
            </a:r>
            <a:endParaRPr/>
          </a:p>
          <a:p>
            <a:pPr indent="-228600" lvl="0" marL="228600" rtl="0" algn="l">
              <a:lnSpc>
                <a:spcPct val="90000"/>
              </a:lnSpc>
              <a:spcBef>
                <a:spcPts val="1000"/>
              </a:spcBef>
              <a:spcAft>
                <a:spcPts val="0"/>
              </a:spcAft>
              <a:buClr>
                <a:schemeClr val="dk1"/>
              </a:buClr>
              <a:buSzPts val="2800"/>
              <a:buChar char="•"/>
            </a:pPr>
            <a:r>
              <a:rPr lang="en-US"/>
              <a:t>An entity is an object or component of data. An entity is represented as rectangle in an ER diagram.</a:t>
            </a:r>
            <a:endParaRPr/>
          </a:p>
          <a:p>
            <a:pPr indent="-228600" lvl="0" marL="228600" rtl="0" algn="l">
              <a:lnSpc>
                <a:spcPct val="90000"/>
              </a:lnSpc>
              <a:spcBef>
                <a:spcPts val="1000"/>
              </a:spcBef>
              <a:spcAft>
                <a:spcPts val="0"/>
              </a:spcAft>
              <a:buClr>
                <a:schemeClr val="dk1"/>
              </a:buClr>
              <a:buSzPts val="2800"/>
              <a:buChar char="•"/>
            </a:pPr>
            <a:r>
              <a:rPr lang="en-US"/>
              <a:t>For example: In the following ER diagram we have two entities Student and College and these two entities have many to one relationship as many students study in a single college.</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Weak Entity:</a:t>
            </a:r>
            <a:endParaRPr/>
          </a:p>
          <a:p>
            <a:pPr indent="-228600" lvl="0" marL="228600" rtl="0" algn="l">
              <a:lnSpc>
                <a:spcPct val="90000"/>
              </a:lnSpc>
              <a:spcBef>
                <a:spcPts val="1000"/>
              </a:spcBef>
              <a:spcAft>
                <a:spcPts val="0"/>
              </a:spcAft>
              <a:buClr>
                <a:schemeClr val="dk1"/>
              </a:buClr>
              <a:buSzPts val="2800"/>
              <a:buChar char="•"/>
            </a:pPr>
            <a:r>
              <a:rPr lang="en-US"/>
              <a:t>An entity that cannot be uniquely identified by its own attributes and relies on the relationship with other entity is called weak entity. The weak entity is represented by a double rectangle. For example – a bank account cannot be uniquely identified without knowing the bank to which the account belongs, so bank account is a weak entity.</a:t>
            </a:r>
            <a:endParaRPr/>
          </a:p>
        </p:txBody>
      </p:sp>
      <p:pic>
        <p:nvPicPr>
          <p:cNvPr id="189" name="Google Shape;189;p18"/>
          <p:cNvPicPr preferRelativeResize="0"/>
          <p:nvPr/>
        </p:nvPicPr>
        <p:blipFill rotWithShape="1">
          <a:blip r:embed="rId3">
            <a:alphaModFix/>
          </a:blip>
          <a:srcRect b="22195" l="2049" r="-576" t="-22369"/>
          <a:stretch/>
        </p:blipFill>
        <p:spPr>
          <a:xfrm>
            <a:off x="598224" y="2431510"/>
            <a:ext cx="4692404" cy="1431247"/>
          </a:xfrm>
          <a:prstGeom prst="rect">
            <a:avLst/>
          </a:prstGeom>
          <a:noFill/>
          <a:ln>
            <a:noFill/>
          </a:ln>
        </p:spPr>
      </p:pic>
      <p:pic>
        <p:nvPicPr>
          <p:cNvPr id="190" name="Google Shape;190;p18"/>
          <p:cNvPicPr preferRelativeResize="0"/>
          <p:nvPr/>
        </p:nvPicPr>
        <p:blipFill rotWithShape="1">
          <a:blip r:embed="rId4">
            <a:alphaModFix/>
          </a:blip>
          <a:srcRect b="28408" l="0" r="-693" t="0"/>
          <a:stretch/>
        </p:blipFill>
        <p:spPr>
          <a:xfrm>
            <a:off x="6798261" y="2785646"/>
            <a:ext cx="4795515" cy="10228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idx="1" type="body"/>
          </p:nvPr>
        </p:nvSpPr>
        <p:spPr>
          <a:xfrm>
            <a:off x="284085" y="390617"/>
            <a:ext cx="11665259" cy="60900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2. Attribute</a:t>
            </a:r>
            <a:endParaRPr/>
          </a:p>
          <a:p>
            <a:pPr indent="-228600" lvl="0" marL="228600" rtl="0" algn="l">
              <a:lnSpc>
                <a:spcPct val="90000"/>
              </a:lnSpc>
              <a:spcBef>
                <a:spcPts val="1000"/>
              </a:spcBef>
              <a:spcAft>
                <a:spcPts val="0"/>
              </a:spcAft>
              <a:buClr>
                <a:schemeClr val="dk1"/>
              </a:buClr>
              <a:buSzPts val="2800"/>
              <a:buChar char="•"/>
            </a:pPr>
            <a:r>
              <a:rPr lang="en-US"/>
              <a:t>An attribute describes the property of an entity. An attribute is represented as Oval in an ER diagram. There are four types of attributes:</a:t>
            </a:r>
            <a:endParaRPr/>
          </a:p>
          <a:p>
            <a:pPr indent="0" lvl="0" marL="0" rtl="0" algn="l">
              <a:lnSpc>
                <a:spcPct val="90000"/>
              </a:lnSpc>
              <a:spcBef>
                <a:spcPts val="1000"/>
              </a:spcBef>
              <a:spcAft>
                <a:spcPts val="0"/>
              </a:spcAft>
              <a:buClr>
                <a:schemeClr val="dk1"/>
              </a:buClr>
              <a:buSzPts val="2800"/>
              <a:buNone/>
            </a:pPr>
            <a:r>
              <a:rPr lang="en-US"/>
              <a:t>1. Key attribute</a:t>
            </a:r>
            <a:br>
              <a:rPr lang="en-US"/>
            </a:br>
            <a:r>
              <a:rPr lang="en-US"/>
              <a:t>2. Composite attribute</a:t>
            </a:r>
            <a:br>
              <a:rPr lang="en-US"/>
            </a:br>
            <a:r>
              <a:rPr lang="en-US"/>
              <a:t>3. Multivalued attribute</a:t>
            </a:r>
            <a:br>
              <a:rPr lang="en-US"/>
            </a:br>
            <a:r>
              <a:rPr lang="en-US"/>
              <a:t>4. Derived attribute</a:t>
            </a:r>
            <a:endParaRPr/>
          </a:p>
          <a:p>
            <a:pPr indent="-514350" lvl="0" marL="514350" rtl="0" algn="l">
              <a:lnSpc>
                <a:spcPct val="90000"/>
              </a:lnSpc>
              <a:spcBef>
                <a:spcPts val="1000"/>
              </a:spcBef>
              <a:spcAft>
                <a:spcPts val="0"/>
              </a:spcAft>
              <a:buClr>
                <a:srgbClr val="222426"/>
              </a:buClr>
              <a:buSzPts val="2800"/>
              <a:buAutoNum type="arabicParenBoth"/>
            </a:pPr>
            <a:r>
              <a:rPr b="1" i="0" lang="en-US">
                <a:solidFill>
                  <a:srgbClr val="222426"/>
                </a:solidFill>
                <a:latin typeface="Roboto"/>
                <a:ea typeface="Roboto"/>
                <a:cs typeface="Roboto"/>
                <a:sym typeface="Roboto"/>
              </a:rPr>
              <a:t>key attribute :</a:t>
            </a:r>
            <a:endParaRPr/>
          </a:p>
          <a:p>
            <a:pPr indent="0" lvl="0" marL="0" rtl="0" algn="l">
              <a:lnSpc>
                <a:spcPct val="90000"/>
              </a:lnSpc>
              <a:spcBef>
                <a:spcPts val="1000"/>
              </a:spcBef>
              <a:spcAft>
                <a:spcPts val="0"/>
              </a:spcAft>
              <a:buClr>
                <a:srgbClr val="222426"/>
              </a:buClr>
              <a:buSzPts val="2800"/>
              <a:buNone/>
            </a:pPr>
            <a:r>
              <a:rPr b="0" i="0" lang="en-US">
                <a:solidFill>
                  <a:srgbClr val="222426"/>
                </a:solidFill>
                <a:latin typeface="Roboto"/>
                <a:ea typeface="Roboto"/>
                <a:cs typeface="Roboto"/>
                <a:sym typeface="Roboto"/>
              </a:rPr>
              <a:t>A key attribute can uniquely identify</a:t>
            </a:r>
            <a:endParaRPr/>
          </a:p>
          <a:p>
            <a:pPr indent="0" lvl="0" marL="0" rtl="0" algn="l">
              <a:lnSpc>
                <a:spcPct val="90000"/>
              </a:lnSpc>
              <a:spcBef>
                <a:spcPts val="1000"/>
              </a:spcBef>
              <a:spcAft>
                <a:spcPts val="0"/>
              </a:spcAft>
              <a:buClr>
                <a:srgbClr val="222426"/>
              </a:buClr>
              <a:buSzPts val="2800"/>
              <a:buNone/>
            </a:pPr>
            <a:r>
              <a:rPr b="0" i="0" lang="en-US">
                <a:solidFill>
                  <a:srgbClr val="222426"/>
                </a:solidFill>
                <a:latin typeface="Roboto"/>
                <a:ea typeface="Roboto"/>
                <a:cs typeface="Roboto"/>
                <a:sym typeface="Roboto"/>
              </a:rPr>
              <a:t>an entity from an entity set.</a:t>
            </a:r>
            <a:endParaRPr b="1"/>
          </a:p>
          <a:p>
            <a:pPr indent="0" lvl="0" marL="0" rtl="0" algn="l">
              <a:lnSpc>
                <a:spcPct val="90000"/>
              </a:lnSpc>
              <a:spcBef>
                <a:spcPts val="1000"/>
              </a:spcBef>
              <a:spcAft>
                <a:spcPts val="0"/>
              </a:spcAft>
              <a:buClr>
                <a:schemeClr val="dk1"/>
              </a:buClr>
              <a:buSzPts val="2800"/>
              <a:buNone/>
            </a:pPr>
            <a:r>
              <a:t/>
            </a:r>
            <a:endParaRPr/>
          </a:p>
        </p:txBody>
      </p:sp>
      <p:pic>
        <p:nvPicPr>
          <p:cNvPr id="196" name="Google Shape;196;p19"/>
          <p:cNvPicPr preferRelativeResize="0"/>
          <p:nvPr/>
        </p:nvPicPr>
        <p:blipFill rotWithShape="1">
          <a:blip r:embed="rId3">
            <a:alphaModFix/>
          </a:blip>
          <a:srcRect b="0" l="0" r="0" t="0"/>
          <a:stretch/>
        </p:blipFill>
        <p:spPr>
          <a:xfrm>
            <a:off x="7393065" y="3684232"/>
            <a:ext cx="4363929" cy="2618357"/>
          </a:xfrm>
          <a:prstGeom prst="rect">
            <a:avLst/>
          </a:prstGeom>
          <a:noFill/>
          <a:ln>
            <a:noFill/>
          </a:ln>
        </p:spPr>
      </p:pic>
      <p:sp>
        <p:nvSpPr>
          <p:cNvPr id="197" name="Google Shape;197;p19"/>
          <p:cNvSpPr/>
          <p:nvPr/>
        </p:nvSpPr>
        <p:spPr>
          <a:xfrm>
            <a:off x="7393065" y="3684232"/>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328473" y="284084"/>
            <a:ext cx="11523215" cy="628539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Databases and spreadsheets (such as Microsoft Excel) are both convenient ways to store information. The primary differences between the two are:</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-&gt;How the data is stored and manipulated</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-&gt;Who can access the data</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-&gt;How much data can be stored</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Spreadsheets were originally designed for one user, and their characteristics reflect that.</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They’re great for a single user or small number of users who don’t need to do a lot of incredibly complicated data manipulation. </a:t>
            </a:r>
            <a:endParaRPr>
              <a:solidFill>
                <a:srgbClr val="161513"/>
              </a:solidFill>
              <a:latin typeface="Arial"/>
              <a:ea typeface="Arial"/>
              <a:cs typeface="Arial"/>
              <a:sym typeface="Arial"/>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Databases, on the other hand, are designed to hold much larger collections of organized information—massive amounts, sometimes. Databases allow multiple users at the same time to quickly and securely access and query the data using highly complex logic and language.</a:t>
            </a:r>
            <a:endParaRPr/>
          </a:p>
          <a:p>
            <a:pPr indent="-50800" lvl="0" marL="228600" rtl="0" algn="l">
              <a:lnSpc>
                <a:spcPct val="90000"/>
              </a:lnSpc>
              <a:spcBef>
                <a:spcPts val="1000"/>
              </a:spcBef>
              <a:spcAft>
                <a:spcPts val="0"/>
              </a:spcAft>
              <a:buClr>
                <a:schemeClr val="dk1"/>
              </a:buClr>
              <a:buSzPts val="2800"/>
              <a:buFont typeface="Arial"/>
              <a:buNone/>
            </a:pPr>
            <a:r>
              <a:t/>
            </a:r>
            <a:endParaRPr b="0" i="0">
              <a:solidFill>
                <a:srgbClr val="161513"/>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idx="1" type="body"/>
          </p:nvPr>
        </p:nvSpPr>
        <p:spPr>
          <a:xfrm>
            <a:off x="426127" y="479394"/>
            <a:ext cx="11372295" cy="595691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(2) </a:t>
            </a:r>
            <a:r>
              <a:rPr b="1" i="0" lang="en-US">
                <a:solidFill>
                  <a:srgbClr val="444542"/>
                </a:solidFill>
                <a:latin typeface="PT Sans"/>
                <a:ea typeface="PT Sans"/>
                <a:cs typeface="PT Sans"/>
                <a:sym typeface="PT Sans"/>
              </a:rPr>
              <a:t>Composite attribute:</a:t>
            </a:r>
            <a:endParaRPr/>
          </a:p>
          <a:p>
            <a:pPr indent="0" lvl="0" marL="0" rtl="0" algn="l">
              <a:lnSpc>
                <a:spcPct val="90000"/>
              </a:lnSpc>
              <a:spcBef>
                <a:spcPts val="1000"/>
              </a:spcBef>
              <a:spcAft>
                <a:spcPts val="0"/>
              </a:spcAft>
              <a:buClr>
                <a:schemeClr val="dk1"/>
              </a:buClr>
              <a:buSzPct val="100000"/>
              <a:buNone/>
            </a:pPr>
            <a:r>
              <a:rPr lang="en-US"/>
              <a:t>An attribute that is a combination </a:t>
            </a:r>
            <a:endParaRPr/>
          </a:p>
          <a:p>
            <a:pPr indent="0" lvl="0" marL="0" rtl="0" algn="l">
              <a:lnSpc>
                <a:spcPct val="90000"/>
              </a:lnSpc>
              <a:spcBef>
                <a:spcPts val="1000"/>
              </a:spcBef>
              <a:spcAft>
                <a:spcPts val="0"/>
              </a:spcAft>
              <a:buClr>
                <a:schemeClr val="dk1"/>
              </a:buClr>
              <a:buSzPct val="100000"/>
              <a:buNone/>
            </a:pPr>
            <a:r>
              <a:rPr lang="en-US"/>
              <a:t>of other attributes is known as </a:t>
            </a:r>
            <a:endParaRPr/>
          </a:p>
          <a:p>
            <a:pPr indent="0" lvl="0" marL="0" rtl="0" algn="l">
              <a:lnSpc>
                <a:spcPct val="90000"/>
              </a:lnSpc>
              <a:spcBef>
                <a:spcPts val="1000"/>
              </a:spcBef>
              <a:spcAft>
                <a:spcPts val="0"/>
              </a:spcAft>
              <a:buClr>
                <a:schemeClr val="dk1"/>
              </a:buClr>
              <a:buSzPct val="100000"/>
              <a:buNone/>
            </a:pPr>
            <a:r>
              <a:rPr lang="en-US"/>
              <a:t>composite attribute.</a:t>
            </a:r>
            <a:endParaRPr>
              <a:solidFill>
                <a:srgbClr val="222426"/>
              </a:solidFill>
              <a:latin typeface="Roboto"/>
              <a:ea typeface="Roboto"/>
              <a:cs typeface="Roboto"/>
              <a:sym typeface="Roboto"/>
            </a:endParaRPr>
          </a:p>
          <a:p>
            <a:pPr indent="0" lvl="0" marL="0" rtl="0" algn="l">
              <a:lnSpc>
                <a:spcPct val="90000"/>
              </a:lnSpc>
              <a:spcBef>
                <a:spcPts val="1000"/>
              </a:spcBef>
              <a:spcAft>
                <a:spcPts val="0"/>
              </a:spcAft>
              <a:buClr>
                <a:srgbClr val="444542"/>
              </a:buClr>
              <a:buSzPct val="100000"/>
              <a:buNone/>
            </a:pPr>
            <a:r>
              <a:rPr b="1" lang="en-US">
                <a:solidFill>
                  <a:srgbClr val="444542"/>
                </a:solidFill>
                <a:latin typeface="PT Sans"/>
                <a:ea typeface="PT Sans"/>
                <a:cs typeface="PT Sans"/>
                <a:sym typeface="PT Sans"/>
              </a:rPr>
              <a:t>(3)</a:t>
            </a:r>
            <a:r>
              <a:rPr b="1" i="0" lang="en-US">
                <a:solidFill>
                  <a:srgbClr val="444542"/>
                </a:solidFill>
                <a:latin typeface="PT Sans"/>
                <a:ea typeface="PT Sans"/>
                <a:cs typeface="PT Sans"/>
                <a:sym typeface="PT Sans"/>
              </a:rPr>
              <a:t> Multivalued attribute:</a:t>
            </a:r>
            <a:endParaRPr/>
          </a:p>
          <a:p>
            <a:pPr indent="0" lvl="0" marL="0" rtl="0" algn="l">
              <a:lnSpc>
                <a:spcPct val="90000"/>
              </a:lnSpc>
              <a:spcBef>
                <a:spcPts val="1000"/>
              </a:spcBef>
              <a:spcAft>
                <a:spcPts val="0"/>
              </a:spcAft>
              <a:buClr>
                <a:schemeClr val="dk1"/>
              </a:buClr>
              <a:buSzPct val="100000"/>
              <a:buNone/>
            </a:pPr>
            <a:r>
              <a:rPr lang="en-US"/>
              <a:t>An attribute that can hold multiple </a:t>
            </a:r>
            <a:endParaRPr/>
          </a:p>
          <a:p>
            <a:pPr indent="0" lvl="0" marL="0" rtl="0" algn="l">
              <a:lnSpc>
                <a:spcPct val="90000"/>
              </a:lnSpc>
              <a:spcBef>
                <a:spcPts val="1000"/>
              </a:spcBef>
              <a:spcAft>
                <a:spcPts val="0"/>
              </a:spcAft>
              <a:buClr>
                <a:schemeClr val="dk1"/>
              </a:buClr>
              <a:buSzPct val="100000"/>
              <a:buNone/>
            </a:pPr>
            <a:r>
              <a:rPr lang="en-US"/>
              <a:t>values is known as multivalued attribute. </a:t>
            </a:r>
            <a:endParaRPr/>
          </a:p>
          <a:p>
            <a:pPr indent="0" lvl="0" marL="0" rtl="0" algn="l">
              <a:lnSpc>
                <a:spcPct val="90000"/>
              </a:lnSpc>
              <a:spcBef>
                <a:spcPts val="1000"/>
              </a:spcBef>
              <a:spcAft>
                <a:spcPts val="0"/>
              </a:spcAft>
              <a:buClr>
                <a:schemeClr val="dk1"/>
              </a:buClr>
              <a:buSzPct val="100000"/>
              <a:buNone/>
            </a:pPr>
            <a:r>
              <a:rPr lang="en-US"/>
              <a:t>It is represented with double ovals </a:t>
            </a:r>
            <a:endParaRPr/>
          </a:p>
          <a:p>
            <a:pPr indent="0" lvl="0" marL="0" rtl="0" algn="l">
              <a:lnSpc>
                <a:spcPct val="90000"/>
              </a:lnSpc>
              <a:spcBef>
                <a:spcPts val="1000"/>
              </a:spcBef>
              <a:spcAft>
                <a:spcPts val="0"/>
              </a:spcAft>
              <a:buClr>
                <a:schemeClr val="dk1"/>
              </a:buClr>
              <a:buSzPct val="100000"/>
              <a:buNone/>
            </a:pPr>
            <a:r>
              <a:rPr lang="en-US"/>
              <a:t>in an ER Diagram.</a:t>
            </a:r>
            <a:endParaRPr/>
          </a:p>
          <a:p>
            <a:pPr indent="0" lvl="0" marL="0" rtl="0" algn="l">
              <a:lnSpc>
                <a:spcPct val="90000"/>
              </a:lnSpc>
              <a:spcBef>
                <a:spcPts val="1000"/>
              </a:spcBef>
              <a:spcAft>
                <a:spcPts val="0"/>
              </a:spcAft>
              <a:buClr>
                <a:schemeClr val="dk1"/>
              </a:buClr>
              <a:buSzPct val="100000"/>
              <a:buNone/>
            </a:pPr>
            <a:r>
              <a:rPr lang="en-US"/>
              <a:t>(4) </a:t>
            </a:r>
            <a:r>
              <a:rPr b="1" i="0" lang="en-US">
                <a:solidFill>
                  <a:srgbClr val="444542"/>
                </a:solidFill>
                <a:latin typeface="PT Sans"/>
                <a:ea typeface="PT Sans"/>
                <a:cs typeface="PT Sans"/>
                <a:sym typeface="PT Sans"/>
              </a:rPr>
              <a:t>Derived attribute :</a:t>
            </a:r>
            <a:endParaRPr/>
          </a:p>
          <a:p>
            <a:pPr indent="0" lvl="0" marL="0" rtl="0" algn="l">
              <a:lnSpc>
                <a:spcPct val="90000"/>
              </a:lnSpc>
              <a:spcBef>
                <a:spcPts val="1000"/>
              </a:spcBef>
              <a:spcAft>
                <a:spcPts val="0"/>
              </a:spcAft>
              <a:buClr>
                <a:srgbClr val="222426"/>
              </a:buClr>
              <a:buSzPct val="100000"/>
              <a:buNone/>
            </a:pPr>
            <a:r>
              <a:rPr b="0" i="0" lang="en-US">
                <a:solidFill>
                  <a:srgbClr val="222426"/>
                </a:solidFill>
                <a:latin typeface="Roboto"/>
                <a:ea typeface="Roboto"/>
                <a:cs typeface="Roboto"/>
                <a:sym typeface="Roboto"/>
              </a:rPr>
              <a:t>A derived attribute is one</a:t>
            </a:r>
            <a:endParaRPr/>
          </a:p>
          <a:p>
            <a:pPr indent="0" lvl="0" marL="0" rtl="0" algn="l">
              <a:lnSpc>
                <a:spcPct val="90000"/>
              </a:lnSpc>
              <a:spcBef>
                <a:spcPts val="1000"/>
              </a:spcBef>
              <a:spcAft>
                <a:spcPts val="0"/>
              </a:spcAft>
              <a:buClr>
                <a:srgbClr val="222426"/>
              </a:buClr>
              <a:buSzPct val="100000"/>
              <a:buNone/>
            </a:pPr>
            <a:r>
              <a:rPr b="0" i="0" lang="en-US">
                <a:solidFill>
                  <a:srgbClr val="222426"/>
                </a:solidFill>
                <a:latin typeface="Roboto"/>
                <a:ea typeface="Roboto"/>
                <a:cs typeface="Roboto"/>
                <a:sym typeface="Roboto"/>
              </a:rPr>
              <a:t>whose value is dynamic </a:t>
            </a:r>
            <a:endParaRPr/>
          </a:p>
          <a:p>
            <a:pPr indent="0" lvl="0" marL="0" rtl="0" algn="l">
              <a:lnSpc>
                <a:spcPct val="90000"/>
              </a:lnSpc>
              <a:spcBef>
                <a:spcPts val="1000"/>
              </a:spcBef>
              <a:spcAft>
                <a:spcPts val="0"/>
              </a:spcAft>
              <a:buClr>
                <a:srgbClr val="222426"/>
              </a:buClr>
              <a:buSzPct val="100000"/>
              <a:buNone/>
            </a:pPr>
            <a:r>
              <a:rPr b="0" i="0" lang="en-US">
                <a:solidFill>
                  <a:srgbClr val="222426"/>
                </a:solidFill>
                <a:latin typeface="Roboto"/>
                <a:ea typeface="Roboto"/>
                <a:cs typeface="Roboto"/>
                <a:sym typeface="Roboto"/>
              </a:rPr>
              <a:t>and derived from another attribute.</a:t>
            </a:r>
            <a:endParaRPr/>
          </a:p>
          <a:p>
            <a:pPr indent="0" lvl="0" marL="0" rtl="0" algn="l">
              <a:lnSpc>
                <a:spcPct val="90000"/>
              </a:lnSpc>
              <a:spcBef>
                <a:spcPts val="1000"/>
              </a:spcBef>
              <a:spcAft>
                <a:spcPts val="0"/>
              </a:spcAft>
              <a:buClr>
                <a:srgbClr val="222426"/>
              </a:buClr>
              <a:buSzPct val="100000"/>
              <a:buNone/>
            </a:pPr>
            <a:r>
              <a:rPr b="0" i="0" lang="en-US">
                <a:solidFill>
                  <a:srgbClr val="222426"/>
                </a:solidFill>
                <a:latin typeface="Roboto"/>
                <a:ea typeface="Roboto"/>
                <a:cs typeface="Roboto"/>
                <a:sym typeface="Roboto"/>
              </a:rPr>
              <a:t>It is represented by </a:t>
            </a:r>
            <a:r>
              <a:rPr b="1" i="0" lang="en-US">
                <a:solidFill>
                  <a:srgbClr val="222426"/>
                </a:solidFill>
                <a:latin typeface="Roboto"/>
                <a:ea typeface="Roboto"/>
                <a:cs typeface="Roboto"/>
                <a:sym typeface="Roboto"/>
              </a:rPr>
              <a:t>dashed oval</a:t>
            </a:r>
            <a:r>
              <a:rPr b="0" i="0" lang="en-US">
                <a:solidFill>
                  <a:srgbClr val="222426"/>
                </a:solidFill>
                <a:latin typeface="Roboto"/>
                <a:ea typeface="Roboto"/>
                <a:cs typeface="Roboto"/>
                <a:sym typeface="Roboto"/>
              </a:rPr>
              <a:t> in an ER Diagram.</a:t>
            </a:r>
            <a:endParaRPr/>
          </a:p>
          <a:p>
            <a:pPr indent="0" lvl="0" marL="0" rtl="0" algn="l">
              <a:lnSpc>
                <a:spcPct val="90000"/>
              </a:lnSpc>
              <a:spcBef>
                <a:spcPts val="1000"/>
              </a:spcBef>
              <a:spcAft>
                <a:spcPts val="0"/>
              </a:spcAft>
              <a:buClr>
                <a:schemeClr val="dk1"/>
              </a:buClr>
              <a:buSzPct val="100000"/>
              <a:buNone/>
            </a:pPr>
            <a:r>
              <a:t/>
            </a:r>
            <a:endParaRPr b="0" i="0">
              <a:solidFill>
                <a:srgbClr val="222426"/>
              </a:solidFill>
              <a:latin typeface="Roboto"/>
              <a:ea typeface="Roboto"/>
              <a:cs typeface="Roboto"/>
              <a:sym typeface="Roboto"/>
            </a:endParaRPr>
          </a:p>
        </p:txBody>
      </p:sp>
      <p:pic>
        <p:nvPicPr>
          <p:cNvPr id="203" name="Google Shape;203;p20"/>
          <p:cNvPicPr preferRelativeResize="0"/>
          <p:nvPr/>
        </p:nvPicPr>
        <p:blipFill rotWithShape="1">
          <a:blip r:embed="rId3">
            <a:alphaModFix/>
          </a:blip>
          <a:srcRect b="0" l="0" r="0" t="0"/>
          <a:stretch/>
        </p:blipFill>
        <p:spPr>
          <a:xfrm>
            <a:off x="6688769" y="421689"/>
            <a:ext cx="4762500" cy="2857500"/>
          </a:xfrm>
          <a:prstGeom prst="rect">
            <a:avLst/>
          </a:prstGeom>
          <a:noFill/>
          <a:ln>
            <a:noFill/>
          </a:ln>
        </p:spPr>
      </p:pic>
      <p:sp>
        <p:nvSpPr>
          <p:cNvPr id="204" name="Google Shape;204;p20"/>
          <p:cNvSpPr/>
          <p:nvPr/>
        </p:nvSpPr>
        <p:spPr>
          <a:xfrm>
            <a:off x="6860405" y="421689"/>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5" name="Google Shape;205;p20"/>
          <p:cNvPicPr preferRelativeResize="0"/>
          <p:nvPr/>
        </p:nvPicPr>
        <p:blipFill rotWithShape="1">
          <a:blip r:embed="rId4">
            <a:alphaModFix/>
          </a:blip>
          <a:srcRect b="0" l="0" r="0" t="0"/>
          <a:stretch/>
        </p:blipFill>
        <p:spPr>
          <a:xfrm>
            <a:off x="7598268" y="4065603"/>
            <a:ext cx="3810000" cy="1905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idx="1" type="body"/>
          </p:nvPr>
        </p:nvSpPr>
        <p:spPr>
          <a:xfrm>
            <a:off x="381739" y="417250"/>
            <a:ext cx="11434439" cy="62143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(3) </a:t>
            </a:r>
            <a:r>
              <a:rPr b="1" i="0" lang="en-US">
                <a:solidFill>
                  <a:srgbClr val="444542"/>
                </a:solidFill>
                <a:latin typeface="PT Sans"/>
                <a:ea typeface="PT Sans"/>
                <a:cs typeface="PT Sans"/>
                <a:sym typeface="PT Sans"/>
              </a:rPr>
              <a:t>Relationship</a:t>
            </a:r>
            <a:endParaRPr/>
          </a:p>
          <a:p>
            <a:pPr indent="0" lvl="0" marL="0" rtl="0" algn="l">
              <a:lnSpc>
                <a:spcPct val="100000"/>
              </a:lnSpc>
              <a:spcBef>
                <a:spcPts val="1000"/>
              </a:spcBef>
              <a:spcAft>
                <a:spcPts val="0"/>
              </a:spcAft>
              <a:buClr>
                <a:schemeClr val="dk1"/>
              </a:buClr>
              <a:buSzPts val="2800"/>
              <a:buNone/>
            </a:pPr>
            <a:r>
              <a:rPr lang="en-US"/>
              <a:t>A relationship is represented by diamond shape in ER diagram,it shows the relationship among entities. </a:t>
            </a:r>
            <a:endParaRPr/>
          </a:p>
          <a:p>
            <a:pPr indent="0" lvl="0" marL="0" rtl="0" algn="l">
              <a:lnSpc>
                <a:spcPct val="90000"/>
              </a:lnSpc>
              <a:spcBef>
                <a:spcPts val="1000"/>
              </a:spcBef>
              <a:spcAft>
                <a:spcPts val="0"/>
              </a:spcAft>
              <a:buClr>
                <a:schemeClr val="dk1"/>
              </a:buClr>
              <a:buSzPts val="2800"/>
              <a:buNone/>
            </a:pPr>
            <a:r>
              <a:rPr lang="en-US"/>
              <a:t>1. One to One</a:t>
            </a:r>
            <a:br>
              <a:rPr lang="en-US"/>
            </a:br>
            <a:r>
              <a:rPr lang="en-US"/>
              <a:t>2. One to Many</a:t>
            </a:r>
            <a:br>
              <a:rPr lang="en-US"/>
            </a:br>
            <a:r>
              <a:rPr lang="en-US"/>
              <a:t>3. Many to One</a:t>
            </a:r>
            <a:br>
              <a:rPr lang="en-US"/>
            </a:br>
            <a:r>
              <a:rPr lang="en-US"/>
              <a:t>4. Many to Many</a:t>
            </a:r>
            <a:endParaRPr/>
          </a:p>
          <a:p>
            <a:pPr indent="-514350" lvl="0" marL="514350" rtl="0" algn="l">
              <a:lnSpc>
                <a:spcPct val="90000"/>
              </a:lnSpc>
              <a:spcBef>
                <a:spcPts val="1000"/>
              </a:spcBef>
              <a:spcAft>
                <a:spcPts val="0"/>
              </a:spcAft>
              <a:buClr>
                <a:schemeClr val="dk1"/>
              </a:buClr>
              <a:buSzPts val="2800"/>
              <a:buAutoNum type="arabicPeriod"/>
            </a:pPr>
            <a:r>
              <a:rPr lang="en-US" u="sng"/>
              <a:t>One to One Relationship</a:t>
            </a:r>
            <a:endParaRPr/>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rPr lang="en-US" u="sng"/>
              <a:t>2. One to Many Relationship</a:t>
            </a:r>
            <a:endParaRPr/>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a:p>
        </p:txBody>
      </p:sp>
      <p:pic>
        <p:nvPicPr>
          <p:cNvPr id="211" name="Google Shape;211;p21"/>
          <p:cNvPicPr preferRelativeResize="0"/>
          <p:nvPr/>
        </p:nvPicPr>
        <p:blipFill rotWithShape="1">
          <a:blip r:embed="rId3">
            <a:alphaModFix/>
          </a:blip>
          <a:srcRect b="0" l="0" r="0" t="0"/>
          <a:stretch/>
        </p:blipFill>
        <p:spPr>
          <a:xfrm>
            <a:off x="4309553" y="3868723"/>
            <a:ext cx="4762500" cy="1428750"/>
          </a:xfrm>
          <a:prstGeom prst="rect">
            <a:avLst/>
          </a:prstGeom>
          <a:noFill/>
          <a:ln>
            <a:noFill/>
          </a:ln>
        </p:spPr>
      </p:pic>
      <p:pic>
        <p:nvPicPr>
          <p:cNvPr id="212" name="Google Shape;212;p21"/>
          <p:cNvPicPr preferRelativeResize="0"/>
          <p:nvPr/>
        </p:nvPicPr>
        <p:blipFill rotWithShape="1">
          <a:blip r:embed="rId4">
            <a:alphaModFix/>
          </a:blip>
          <a:srcRect b="0" l="0" r="0" t="0"/>
          <a:stretch/>
        </p:blipFill>
        <p:spPr>
          <a:xfrm>
            <a:off x="4309553" y="5429250"/>
            <a:ext cx="4762500" cy="1428750"/>
          </a:xfrm>
          <a:prstGeom prst="rect">
            <a:avLst/>
          </a:prstGeom>
          <a:noFill/>
          <a:ln>
            <a:noFill/>
          </a:ln>
        </p:spPr>
      </p:pic>
      <p:sp>
        <p:nvSpPr>
          <p:cNvPr id="213" name="Google Shape;213;p21"/>
          <p:cNvSpPr/>
          <p:nvPr/>
        </p:nvSpPr>
        <p:spPr>
          <a:xfrm>
            <a:off x="7455209" y="4878833"/>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21"/>
          <p:cNvSpPr/>
          <p:nvPr/>
        </p:nvSpPr>
        <p:spPr>
          <a:xfrm>
            <a:off x="7341278" y="6307583"/>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idx="1" type="body"/>
          </p:nvPr>
        </p:nvSpPr>
        <p:spPr>
          <a:xfrm>
            <a:off x="470517" y="337351"/>
            <a:ext cx="10883283" cy="58396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u="sng"/>
              <a:t>3. Many to One Relationship</a:t>
            </a:r>
            <a:endParaRPr/>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t/>
            </a:r>
            <a:endParaRPr u="sng"/>
          </a:p>
          <a:p>
            <a:pPr indent="0" lvl="0" marL="0" rtl="0" algn="l">
              <a:lnSpc>
                <a:spcPct val="90000"/>
              </a:lnSpc>
              <a:spcBef>
                <a:spcPts val="1000"/>
              </a:spcBef>
              <a:spcAft>
                <a:spcPts val="0"/>
              </a:spcAft>
              <a:buClr>
                <a:schemeClr val="dk1"/>
              </a:buClr>
              <a:buSzPts val="2800"/>
              <a:buNone/>
            </a:pPr>
            <a:r>
              <a:rPr lang="en-US" u="sng"/>
              <a:t>4. Many to Many Relationship</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20" name="Google Shape;220;p22"/>
          <p:cNvPicPr preferRelativeResize="0"/>
          <p:nvPr/>
        </p:nvPicPr>
        <p:blipFill rotWithShape="1">
          <a:blip r:embed="rId3">
            <a:alphaModFix/>
          </a:blip>
          <a:srcRect b="0" l="0" r="0" t="0"/>
          <a:stretch/>
        </p:blipFill>
        <p:spPr>
          <a:xfrm>
            <a:off x="3530908" y="681037"/>
            <a:ext cx="4762500" cy="1428750"/>
          </a:xfrm>
          <a:prstGeom prst="rect">
            <a:avLst/>
          </a:prstGeom>
          <a:noFill/>
          <a:ln>
            <a:noFill/>
          </a:ln>
        </p:spPr>
      </p:pic>
      <p:pic>
        <p:nvPicPr>
          <p:cNvPr id="221" name="Google Shape;221;p22"/>
          <p:cNvPicPr preferRelativeResize="0"/>
          <p:nvPr/>
        </p:nvPicPr>
        <p:blipFill rotWithShape="1">
          <a:blip r:embed="rId4">
            <a:alphaModFix/>
          </a:blip>
          <a:srcRect b="0" l="0" r="0" t="0"/>
          <a:stretch/>
        </p:blipFill>
        <p:spPr>
          <a:xfrm>
            <a:off x="3643729" y="2339267"/>
            <a:ext cx="4762500" cy="1428750"/>
          </a:xfrm>
          <a:prstGeom prst="rect">
            <a:avLst/>
          </a:prstGeom>
          <a:noFill/>
          <a:ln>
            <a:noFill/>
          </a:ln>
        </p:spPr>
      </p:pic>
      <p:sp>
        <p:nvSpPr>
          <p:cNvPr id="222" name="Google Shape;222;p22"/>
          <p:cNvSpPr/>
          <p:nvPr/>
        </p:nvSpPr>
        <p:spPr>
          <a:xfrm>
            <a:off x="6665097" y="1674110"/>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3" name="Google Shape;223;p22"/>
          <p:cNvSpPr/>
          <p:nvPr/>
        </p:nvSpPr>
        <p:spPr>
          <a:xfrm>
            <a:off x="6665097" y="3492808"/>
            <a:ext cx="1475727" cy="55041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keys</a:t>
            </a:r>
            <a:endParaRPr/>
          </a:p>
        </p:txBody>
      </p:sp>
      <p:sp>
        <p:nvSpPr>
          <p:cNvPr id="229" name="Google Shape;229;p23"/>
          <p:cNvSpPr txBox="1"/>
          <p:nvPr>
            <p:ph idx="1" type="body"/>
          </p:nvPr>
        </p:nvSpPr>
        <p:spPr>
          <a:xfrm>
            <a:off x="838200" y="1544715"/>
            <a:ext cx="10515600" cy="463224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(1) primary key</a:t>
            </a:r>
            <a:endParaRPr/>
          </a:p>
          <a:p>
            <a:pPr indent="0" lvl="0" marL="0" rtl="0" algn="l">
              <a:lnSpc>
                <a:spcPct val="90000"/>
              </a:lnSpc>
              <a:spcBef>
                <a:spcPts val="1000"/>
              </a:spcBef>
              <a:spcAft>
                <a:spcPts val="0"/>
              </a:spcAft>
              <a:buClr>
                <a:schemeClr val="dk1"/>
              </a:buClr>
              <a:buSzPts val="2800"/>
              <a:buNone/>
            </a:pPr>
            <a:r>
              <a:rPr lang="en-US"/>
              <a:t>A primary key is the column that contain values that uniquely identify each row in a table.</a:t>
            </a:r>
            <a:endParaRPr/>
          </a:p>
          <a:p>
            <a:pPr indent="0" lvl="0" marL="0" rtl="0" algn="l">
              <a:lnSpc>
                <a:spcPct val="90000"/>
              </a:lnSpc>
              <a:spcBef>
                <a:spcPts val="1000"/>
              </a:spcBef>
              <a:spcAft>
                <a:spcPts val="0"/>
              </a:spcAft>
              <a:buClr>
                <a:schemeClr val="dk1"/>
              </a:buClr>
              <a:buSzPts val="2800"/>
              <a:buNone/>
            </a:pPr>
            <a:r>
              <a:rPr lang="en-US"/>
              <a:t>Primary keys must contain unique values.</a:t>
            </a:r>
            <a:endParaRPr/>
          </a:p>
          <a:p>
            <a:pPr indent="0" lvl="0" marL="0" rtl="0" algn="l">
              <a:lnSpc>
                <a:spcPct val="90000"/>
              </a:lnSpc>
              <a:spcBef>
                <a:spcPts val="1000"/>
              </a:spcBef>
              <a:spcAft>
                <a:spcPts val="0"/>
              </a:spcAft>
              <a:buClr>
                <a:schemeClr val="dk1"/>
              </a:buClr>
              <a:buSzPts val="2800"/>
              <a:buNone/>
            </a:pPr>
            <a:r>
              <a:rPr lang="en-US"/>
              <a:t>A primary key column cannot have NULL values.</a:t>
            </a:r>
            <a:endParaRPr/>
          </a:p>
          <a:p>
            <a:pPr indent="0" lvl="0" marL="0" rtl="0" algn="l">
              <a:lnSpc>
                <a:spcPct val="90000"/>
              </a:lnSpc>
              <a:spcBef>
                <a:spcPts val="1000"/>
              </a:spcBef>
              <a:spcAft>
                <a:spcPts val="0"/>
              </a:spcAft>
              <a:buClr>
                <a:schemeClr val="dk1"/>
              </a:buClr>
              <a:buSzPts val="2800"/>
              <a:buNone/>
            </a:pPr>
            <a:r>
              <a:rPr lang="en-US"/>
              <a:t>A table can have only one primary key, which may consist of single or multiple fields. </a:t>
            </a:r>
            <a:endParaRPr/>
          </a:p>
          <a:p>
            <a:pPr indent="0" lvl="0" marL="0" rtl="0" algn="l">
              <a:lnSpc>
                <a:spcPct val="90000"/>
              </a:lnSpc>
              <a:spcBef>
                <a:spcPts val="1000"/>
              </a:spcBef>
              <a:spcAft>
                <a:spcPts val="0"/>
              </a:spcAft>
              <a:buClr>
                <a:schemeClr val="dk1"/>
              </a:buClr>
              <a:buSzPts val="2800"/>
              <a:buNone/>
            </a:pPr>
            <a:r>
              <a:rPr lang="en-US"/>
              <a:t>When multiple fields are used as a primary key, they are called a composite key.</a:t>
            </a:r>
            <a:endParaRPr/>
          </a:p>
          <a:p>
            <a:pPr indent="0" lvl="0" marL="0" rtl="0" algn="l">
              <a:lnSpc>
                <a:spcPct val="90000"/>
              </a:lnSpc>
              <a:spcBef>
                <a:spcPts val="1000"/>
              </a:spcBef>
              <a:spcAft>
                <a:spcPts val="0"/>
              </a:spcAft>
              <a:buClr>
                <a:schemeClr val="dk1"/>
              </a:buClr>
              <a:buSzPts val="2800"/>
              <a:buNone/>
            </a:pPr>
            <a:r>
              <a:rPr lang="en-US"/>
              <a:t>If a table has a primary key defined on any field(s), then you cannot have two records having the same value of that field(s).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idx="1" type="body"/>
          </p:nvPr>
        </p:nvSpPr>
        <p:spPr>
          <a:xfrm>
            <a:off x="275207" y="248575"/>
            <a:ext cx="11683013" cy="62942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(2) </a:t>
            </a:r>
            <a:r>
              <a:rPr b="1" lang="en-US"/>
              <a:t>Foreign Key</a:t>
            </a:r>
            <a:endParaRPr/>
          </a:p>
          <a:p>
            <a:pPr indent="0" lvl="0" marL="0" rtl="0" algn="l">
              <a:lnSpc>
                <a:spcPct val="90000"/>
              </a:lnSpc>
              <a:spcBef>
                <a:spcPts val="1000"/>
              </a:spcBef>
              <a:spcAft>
                <a:spcPts val="0"/>
              </a:spcAft>
              <a:buClr>
                <a:schemeClr val="dk1"/>
              </a:buClr>
              <a:buSzPts val="2800"/>
              <a:buNone/>
            </a:pPr>
            <a:r>
              <a:rPr lang="en-US"/>
              <a:t>A foreign key is a key used to link two tables together. This is sometimes also called as a referencing key.</a:t>
            </a:r>
            <a:endParaRPr/>
          </a:p>
          <a:p>
            <a:pPr indent="0" lvl="0" marL="0" rtl="0" algn="l">
              <a:lnSpc>
                <a:spcPct val="90000"/>
              </a:lnSpc>
              <a:spcBef>
                <a:spcPts val="1000"/>
              </a:spcBef>
              <a:spcAft>
                <a:spcPts val="0"/>
              </a:spcAft>
              <a:buClr>
                <a:schemeClr val="dk1"/>
              </a:buClr>
              <a:buSzPts val="2800"/>
              <a:buNone/>
            </a:pPr>
            <a:r>
              <a:rPr lang="en-US"/>
              <a:t>When, "one" table's primary key field is added to a related "many" table in order to create the common field which relates the two tables, it is called a foreign key in the "many" table.</a:t>
            </a:r>
            <a:endParaRPr/>
          </a:p>
        </p:txBody>
      </p:sp>
      <p:graphicFrame>
        <p:nvGraphicFramePr>
          <p:cNvPr id="235" name="Google Shape;235;p24"/>
          <p:cNvGraphicFramePr/>
          <p:nvPr/>
        </p:nvGraphicFramePr>
        <p:xfrm>
          <a:off x="1969855" y="248575"/>
          <a:ext cx="3000000" cy="3000000"/>
        </p:xfrm>
        <a:graphic>
          <a:graphicData uri="http://schemas.openxmlformats.org/drawingml/2006/table">
            <a:tbl>
              <a:tblPr bandRow="1" firstRow="1">
                <a:noFill/>
                <a:tableStyleId>{D49BC6F5-3FB3-4A76-96E4-8969AE2DDCB4}</a:tableStyleId>
              </a:tblPr>
              <a:tblGrid>
                <a:gridCol w="1242125"/>
                <a:gridCol w="1634900"/>
                <a:gridCol w="14385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Product_id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Product_name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Price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Laptop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55000</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Mobile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25000</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HeadPhone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5000</a:t>
                      </a:r>
                      <a:endParaRPr sz="1800" u="none" cap="none" strike="noStrike"/>
                    </a:p>
                  </a:txBody>
                  <a:tcPr marT="45725" marB="45725" marR="91450" marL="91450"/>
                </a:tc>
              </a:tr>
            </a:tbl>
          </a:graphicData>
        </a:graphic>
      </p:graphicFrame>
      <p:sp>
        <p:nvSpPr>
          <p:cNvPr id="236" name="Google Shape;236;p24"/>
          <p:cNvSpPr txBox="1"/>
          <p:nvPr/>
        </p:nvSpPr>
        <p:spPr>
          <a:xfrm>
            <a:off x="346229" y="248575"/>
            <a:ext cx="12845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Primary key</a:t>
            </a:r>
            <a:endParaRPr b="0" i="0" sz="1800" u="none" cap="none" strike="noStrike">
              <a:solidFill>
                <a:schemeClr val="dk1"/>
              </a:solidFill>
              <a:latin typeface="Calibri"/>
              <a:ea typeface="Calibri"/>
              <a:cs typeface="Calibri"/>
              <a:sym typeface="Calibri"/>
            </a:endParaRPr>
          </a:p>
        </p:txBody>
      </p:sp>
      <p:cxnSp>
        <p:nvCxnSpPr>
          <p:cNvPr id="237" name="Google Shape;237;p24"/>
          <p:cNvCxnSpPr/>
          <p:nvPr/>
        </p:nvCxnSpPr>
        <p:spPr>
          <a:xfrm>
            <a:off x="1642369" y="452761"/>
            <a:ext cx="327486" cy="0"/>
          </a:xfrm>
          <a:prstGeom prst="straightConnector1">
            <a:avLst/>
          </a:prstGeom>
          <a:noFill/>
          <a:ln cap="flat" cmpd="sng" w="9525">
            <a:solidFill>
              <a:schemeClr val="accent1"/>
            </a:solidFill>
            <a:prstDash val="solid"/>
            <a:miter lim="800000"/>
            <a:headEnd len="sm" w="sm" type="none"/>
            <a:tailEnd len="med" w="med" type="triangle"/>
          </a:ln>
        </p:spPr>
      </p:cxnSp>
      <p:graphicFrame>
        <p:nvGraphicFramePr>
          <p:cNvPr id="238" name="Google Shape;238;p24"/>
          <p:cNvGraphicFramePr/>
          <p:nvPr/>
        </p:nvGraphicFramePr>
        <p:xfrm>
          <a:off x="7225433" y="248575"/>
          <a:ext cx="3000000" cy="3000000"/>
        </p:xfrm>
        <a:graphic>
          <a:graphicData uri="http://schemas.openxmlformats.org/drawingml/2006/table">
            <a:tbl>
              <a:tblPr bandRow="1" firstRow="1">
                <a:noFill/>
                <a:tableStyleId>{D49BC6F5-3FB3-4A76-96E4-8969AE2DDCB4}</a:tableStyleId>
              </a:tblPr>
              <a:tblGrid>
                <a:gridCol w="1540100"/>
                <a:gridCol w="2287150"/>
                <a:gridCol w="793075"/>
              </a:tblGrid>
              <a:tr h="375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Customer_id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Customer_name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City</a:t>
                      </a:r>
                      <a:endParaRPr sz="1800" u="none" cap="none" strike="noStrike"/>
                    </a:p>
                  </a:txBody>
                  <a:tcPr marT="45725" marB="45725" marR="91450" marL="91450"/>
                </a:tc>
              </a:tr>
              <a:tr h="375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Parth</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Surat</a:t>
                      </a:r>
                      <a:endParaRPr sz="1800" u="none" cap="none" strike="noStrike"/>
                    </a:p>
                  </a:txBody>
                  <a:tcPr marT="45725" marB="45725" marR="91450" marL="91450"/>
                </a:tc>
              </a:tr>
              <a:tr h="3756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Jay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Surat</a:t>
                      </a:r>
                      <a:endParaRPr sz="1800" u="none" cap="none" strike="noStrike"/>
                    </a:p>
                  </a:txBody>
                  <a:tcPr marT="45725" marB="45725" marR="91450" marL="91450"/>
                </a:tc>
              </a:tr>
            </a:tbl>
          </a:graphicData>
        </a:graphic>
      </p:graphicFrame>
      <p:graphicFrame>
        <p:nvGraphicFramePr>
          <p:cNvPr id="239" name="Google Shape;239;p24"/>
          <p:cNvGraphicFramePr/>
          <p:nvPr/>
        </p:nvGraphicFramePr>
        <p:xfrm>
          <a:off x="1969855" y="5126066"/>
          <a:ext cx="3000000" cy="3000000"/>
        </p:xfrm>
        <a:graphic>
          <a:graphicData uri="http://schemas.openxmlformats.org/drawingml/2006/table">
            <a:tbl>
              <a:tblPr bandRow="1" firstRow="1">
                <a:noFill/>
                <a:tableStyleId>{D49BC6F5-3FB3-4A76-96E4-8969AE2DDCB4}</a:tableStyleId>
              </a:tblPr>
              <a:tblGrid>
                <a:gridCol w="2032000"/>
                <a:gridCol w="2032000"/>
                <a:gridCol w="2032000"/>
                <a:gridCol w="20320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Order_id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Order_date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Product_id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Customer_id</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12-12-2021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23-2-2017</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r>
            </a:tbl>
          </a:graphicData>
        </a:graphic>
      </p:graphicFrame>
      <p:sp>
        <p:nvSpPr>
          <p:cNvPr id="240" name="Google Shape;240;p24"/>
          <p:cNvSpPr txBox="1"/>
          <p:nvPr/>
        </p:nvSpPr>
        <p:spPr>
          <a:xfrm>
            <a:off x="233780" y="5497660"/>
            <a:ext cx="128458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Primary key</a:t>
            </a:r>
            <a:endParaRPr b="0" i="0" sz="1800" u="none" cap="none" strike="noStrike">
              <a:solidFill>
                <a:schemeClr val="dk1"/>
              </a:solidFill>
              <a:latin typeface="Calibri"/>
              <a:ea typeface="Calibri"/>
              <a:cs typeface="Calibri"/>
              <a:sym typeface="Calibri"/>
            </a:endParaRPr>
          </a:p>
        </p:txBody>
      </p:sp>
      <p:cxnSp>
        <p:nvCxnSpPr>
          <p:cNvPr id="241" name="Google Shape;241;p24"/>
          <p:cNvCxnSpPr>
            <a:stCxn id="240" idx="3"/>
          </p:cNvCxnSpPr>
          <p:nvPr/>
        </p:nvCxnSpPr>
        <p:spPr>
          <a:xfrm flipH="1" rot="10800000">
            <a:off x="1518362" y="5362226"/>
            <a:ext cx="451500" cy="320100"/>
          </a:xfrm>
          <a:prstGeom prst="straightConnector1">
            <a:avLst/>
          </a:prstGeom>
          <a:noFill/>
          <a:ln cap="flat" cmpd="sng" w="9525">
            <a:solidFill>
              <a:schemeClr val="accent1"/>
            </a:solidFill>
            <a:prstDash val="solid"/>
            <a:miter lim="800000"/>
            <a:headEnd len="sm" w="sm" type="none"/>
            <a:tailEnd len="med" w="med" type="triangle"/>
          </a:ln>
        </p:spPr>
      </p:cxnSp>
      <p:sp>
        <p:nvSpPr>
          <p:cNvPr id="242" name="Google Shape;242;p24"/>
          <p:cNvSpPr txBox="1"/>
          <p:nvPr/>
        </p:nvSpPr>
        <p:spPr>
          <a:xfrm>
            <a:off x="7396578" y="4584930"/>
            <a:ext cx="12532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Foreign key</a:t>
            </a:r>
            <a:endParaRPr b="0" i="0" sz="1800" u="none" cap="none" strike="noStrike">
              <a:solidFill>
                <a:schemeClr val="dk1"/>
              </a:solidFill>
              <a:latin typeface="Calibri"/>
              <a:ea typeface="Calibri"/>
              <a:cs typeface="Calibri"/>
              <a:sym typeface="Calibri"/>
            </a:endParaRPr>
          </a:p>
        </p:txBody>
      </p:sp>
      <p:cxnSp>
        <p:nvCxnSpPr>
          <p:cNvPr id="243" name="Google Shape;243;p24"/>
          <p:cNvCxnSpPr/>
          <p:nvPr/>
        </p:nvCxnSpPr>
        <p:spPr>
          <a:xfrm flipH="1">
            <a:off x="6835806" y="4769596"/>
            <a:ext cx="532660" cy="356470"/>
          </a:xfrm>
          <a:prstGeom prst="straightConnector1">
            <a:avLst/>
          </a:prstGeom>
          <a:noFill/>
          <a:ln cap="flat" cmpd="sng" w="9525">
            <a:solidFill>
              <a:schemeClr val="accent1"/>
            </a:solidFill>
            <a:prstDash val="solid"/>
            <a:miter lim="800000"/>
            <a:headEnd len="sm" w="sm" type="none"/>
            <a:tailEnd len="med" w="med" type="triangle"/>
          </a:ln>
        </p:spPr>
      </p:cxnSp>
      <p:cxnSp>
        <p:nvCxnSpPr>
          <p:cNvPr id="244" name="Google Shape;244;p24"/>
          <p:cNvCxnSpPr/>
          <p:nvPr/>
        </p:nvCxnSpPr>
        <p:spPr>
          <a:xfrm>
            <a:off x="8649806" y="4769596"/>
            <a:ext cx="689503" cy="35647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ph type="title"/>
          </p:nvPr>
        </p:nvSpPr>
        <p:spPr>
          <a:xfrm>
            <a:off x="838200" y="365126"/>
            <a:ext cx="10515600" cy="788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Unique Key</a:t>
            </a:r>
            <a:endParaRPr/>
          </a:p>
        </p:txBody>
      </p:sp>
      <p:sp>
        <p:nvSpPr>
          <p:cNvPr id="250" name="Google Shape;250;p25"/>
          <p:cNvSpPr txBox="1"/>
          <p:nvPr>
            <p:ph idx="1" type="body"/>
          </p:nvPr>
        </p:nvSpPr>
        <p:spPr>
          <a:xfrm>
            <a:off x="838200" y="1322773"/>
            <a:ext cx="10515600" cy="485419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Char char="•"/>
            </a:pPr>
            <a:r>
              <a:rPr b="0" i="0" lang="en-US">
                <a:solidFill>
                  <a:srgbClr val="333333"/>
                </a:solidFill>
                <a:latin typeface="Inter"/>
                <a:ea typeface="Inter"/>
                <a:cs typeface="Inter"/>
                <a:sym typeface="Inter"/>
              </a:rPr>
              <a:t>A unique key is a set of one or more than one fields/columns of a table that uniquely identify a record in a database table.</a:t>
            </a:r>
            <a:endParaRPr/>
          </a:p>
          <a:p>
            <a:pPr indent="-228600" lvl="0" marL="228600" rtl="0" algn="just">
              <a:lnSpc>
                <a:spcPct val="90000"/>
              </a:lnSpc>
              <a:spcBef>
                <a:spcPts val="1000"/>
              </a:spcBef>
              <a:spcAft>
                <a:spcPts val="0"/>
              </a:spcAft>
              <a:buClr>
                <a:srgbClr val="333333"/>
              </a:buClr>
              <a:buSzPts val="2800"/>
              <a:buChar char="•"/>
            </a:pPr>
            <a:r>
              <a:rPr b="0" i="0" lang="en-US">
                <a:solidFill>
                  <a:srgbClr val="333333"/>
                </a:solidFill>
                <a:latin typeface="Inter"/>
                <a:ea typeface="Inter"/>
                <a:cs typeface="Inter"/>
                <a:sym typeface="Inter"/>
              </a:rPr>
              <a:t>You can say that it is little like primary key but it can accept only one null value and it cannot have duplicate values.</a:t>
            </a:r>
            <a:endParaRPr/>
          </a:p>
          <a:p>
            <a:pPr indent="-228600" lvl="0" marL="228600" rtl="0" algn="just">
              <a:lnSpc>
                <a:spcPct val="90000"/>
              </a:lnSpc>
              <a:spcBef>
                <a:spcPts val="1000"/>
              </a:spcBef>
              <a:spcAft>
                <a:spcPts val="0"/>
              </a:spcAft>
              <a:buClr>
                <a:srgbClr val="333333"/>
              </a:buClr>
              <a:buSzPts val="2800"/>
              <a:buChar char="•"/>
            </a:pPr>
            <a:r>
              <a:rPr b="0" i="0" lang="en-US">
                <a:solidFill>
                  <a:srgbClr val="333333"/>
                </a:solidFill>
                <a:latin typeface="Inter"/>
                <a:ea typeface="Inter"/>
                <a:cs typeface="Inter"/>
                <a:sym typeface="Inter"/>
              </a:rPr>
              <a:t>The unique key and primary key both provide a guarantee for uniqueness for a column or a set of columns.</a:t>
            </a:r>
            <a:endParaRPr/>
          </a:p>
          <a:p>
            <a:pPr indent="-50800" lvl="0" marL="228600" rtl="0" algn="just">
              <a:lnSpc>
                <a:spcPct val="90000"/>
              </a:lnSpc>
              <a:spcBef>
                <a:spcPts val="1000"/>
              </a:spcBef>
              <a:spcAft>
                <a:spcPts val="0"/>
              </a:spcAft>
              <a:buClr>
                <a:schemeClr val="dk1"/>
              </a:buClr>
              <a:buSzPts val="2800"/>
              <a:buNone/>
            </a:pPr>
            <a:r>
              <a:t/>
            </a:r>
            <a:endParaRPr b="0" i="0">
              <a:solidFill>
                <a:srgbClr val="333333"/>
              </a:solidFill>
              <a:latin typeface="Inter"/>
              <a:ea typeface="Inter"/>
              <a:cs typeface="Inter"/>
              <a:sym typeface="Inte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251" name="Google Shape;251;p25"/>
          <p:cNvGraphicFramePr/>
          <p:nvPr/>
        </p:nvGraphicFramePr>
        <p:xfrm>
          <a:off x="3321232" y="4305670"/>
          <a:ext cx="3000000" cy="3000000"/>
        </p:xfrm>
        <a:graphic>
          <a:graphicData uri="http://schemas.openxmlformats.org/drawingml/2006/table">
            <a:tbl>
              <a:tblPr bandRow="1" firstRow="1">
                <a:noFill/>
                <a:tableStyleId>{D49BC6F5-3FB3-4A76-96E4-8969AE2DDCB4}</a:tableStyleId>
              </a:tblPr>
              <a:tblGrid>
                <a:gridCol w="1552600"/>
                <a:gridCol w="2086250"/>
                <a:gridCol w="1611225"/>
                <a:gridCol w="901175"/>
              </a:tblGrid>
              <a:tr h="3470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Customer_id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Customer_name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phone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City</a:t>
                      </a:r>
                      <a:endParaRPr sz="1800" u="none" cap="none" strike="noStrike"/>
                    </a:p>
                  </a:txBody>
                  <a:tcPr marT="45725" marB="45725" marR="91450" marL="91450"/>
                </a:tc>
              </a:tr>
              <a:tr h="3470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Parth</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9874563210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Surat</a:t>
                      </a:r>
                      <a:endParaRPr sz="1800" u="none" cap="none" strike="noStrike"/>
                    </a:p>
                  </a:txBody>
                  <a:tcPr marT="45725" marB="45725" marR="91450" marL="91450"/>
                </a:tc>
              </a:tr>
              <a:tr h="3470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Jay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9654785213</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Surat</a:t>
                      </a:r>
                      <a:endParaRPr sz="1800" u="none" cap="none" strike="noStrike"/>
                    </a:p>
                  </a:txBody>
                  <a:tcPr marT="45725" marB="45725" marR="91450" marL="91450"/>
                </a:tc>
              </a:tr>
              <a:tr h="3470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Dhiren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Vapi</a:t>
                      </a:r>
                      <a:endParaRPr sz="1800" u="none" cap="none" strike="noStrike"/>
                    </a:p>
                  </a:txBody>
                  <a:tcPr marT="45725" marB="45725" marR="91450" marL="91450"/>
                </a:tc>
              </a:tr>
              <a:tr h="5914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Ankit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9632587412</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Mumbai</a:t>
                      </a:r>
                      <a:endParaRPr sz="1800" u="none" cap="none" strike="noStrike"/>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SQL</a:t>
            </a:r>
            <a:endParaRPr/>
          </a:p>
        </p:txBody>
      </p:sp>
      <p:sp>
        <p:nvSpPr>
          <p:cNvPr id="257" name="Google Shape;25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SQL (pronounced sequel) is the set-based, high-level declarative computer language with which all programs and users access data in an database.</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SQL statements type</a:t>
            </a:r>
            <a:endParaRPr/>
          </a:p>
          <a:p>
            <a:pPr indent="0" lvl="0" marL="0" rtl="0" algn="l">
              <a:lnSpc>
                <a:spcPct val="90000"/>
              </a:lnSpc>
              <a:spcBef>
                <a:spcPts val="1000"/>
              </a:spcBef>
              <a:spcAft>
                <a:spcPts val="0"/>
              </a:spcAft>
              <a:buClr>
                <a:schemeClr val="dk1"/>
              </a:buClr>
              <a:buSzPts val="2800"/>
              <a:buNone/>
            </a:pPr>
            <a:r>
              <a:rPr lang="en-US"/>
              <a:t>• DDL – Data Definition Language </a:t>
            </a:r>
            <a:endParaRPr/>
          </a:p>
          <a:p>
            <a:pPr indent="0" lvl="0" marL="0" rtl="0" algn="l">
              <a:lnSpc>
                <a:spcPct val="90000"/>
              </a:lnSpc>
              <a:spcBef>
                <a:spcPts val="1000"/>
              </a:spcBef>
              <a:spcAft>
                <a:spcPts val="0"/>
              </a:spcAft>
              <a:buClr>
                <a:schemeClr val="dk1"/>
              </a:buClr>
              <a:buSzPts val="2800"/>
              <a:buNone/>
            </a:pPr>
            <a:r>
              <a:rPr lang="en-US"/>
              <a:t>• DML – Data Manipulation Language</a:t>
            </a:r>
            <a:endParaRPr/>
          </a:p>
          <a:p>
            <a:pPr indent="0" lvl="0" marL="0" rtl="0" algn="l">
              <a:lnSpc>
                <a:spcPct val="90000"/>
              </a:lnSpc>
              <a:spcBef>
                <a:spcPts val="1000"/>
              </a:spcBef>
              <a:spcAft>
                <a:spcPts val="0"/>
              </a:spcAft>
              <a:buClr>
                <a:schemeClr val="dk1"/>
              </a:buClr>
              <a:buSzPts val="2800"/>
              <a:buNone/>
            </a:pPr>
            <a:r>
              <a:rPr lang="en-US"/>
              <a:t>• DCL – Data Control Language </a:t>
            </a:r>
            <a:endParaRPr/>
          </a:p>
          <a:p>
            <a:pPr indent="0" lvl="0" marL="0" rtl="0" algn="l">
              <a:lnSpc>
                <a:spcPct val="90000"/>
              </a:lnSpc>
              <a:spcBef>
                <a:spcPts val="1000"/>
              </a:spcBef>
              <a:spcAft>
                <a:spcPts val="0"/>
              </a:spcAft>
              <a:buClr>
                <a:schemeClr val="dk1"/>
              </a:buClr>
              <a:buSzPts val="2800"/>
              <a:buNone/>
            </a:pPr>
            <a:r>
              <a:rPr lang="en-US"/>
              <a:t>• DQL – Data Query Language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DDL - Data Definition Language</a:t>
            </a:r>
            <a:endParaRPr/>
          </a:p>
        </p:txBody>
      </p:sp>
      <p:graphicFrame>
        <p:nvGraphicFramePr>
          <p:cNvPr id="263" name="Google Shape;263;p28"/>
          <p:cNvGraphicFramePr/>
          <p:nvPr/>
        </p:nvGraphicFramePr>
        <p:xfrm>
          <a:off x="838200" y="1443886"/>
          <a:ext cx="3000000" cy="3000000"/>
        </p:xfrm>
        <a:graphic>
          <a:graphicData uri="http://schemas.openxmlformats.org/drawingml/2006/table">
            <a:tbl>
              <a:tblPr bandRow="1" firstRow="1">
                <a:noFill/>
                <a:tableStyleId>{D49BC6F5-3FB3-4A76-96E4-8969AE2DDCB4}</a:tableStyleId>
              </a:tblPr>
              <a:tblGrid>
                <a:gridCol w="1736325"/>
                <a:gridCol w="87792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command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CREATE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Creates a new table, a view of a table, or other object in database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ALTER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Modifies an existing database object, such as a table.</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DROP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Deletes an entire table, a view of a table or other object in the database. </a:t>
                      </a:r>
                      <a:endParaRPr sz="1800" u="none" cap="none" strike="noStrike"/>
                    </a:p>
                  </a:txBody>
                  <a:tcPr marT="45725" marB="45725" marR="91450" marL="91450"/>
                </a:tc>
              </a:tr>
            </a:tbl>
          </a:graphicData>
        </a:graphic>
      </p:graphicFrame>
      <p:sp>
        <p:nvSpPr>
          <p:cNvPr id="264" name="Google Shape;264;p28"/>
          <p:cNvSpPr txBox="1"/>
          <p:nvPr/>
        </p:nvSpPr>
        <p:spPr>
          <a:xfrm>
            <a:off x="838200" y="3080551"/>
            <a:ext cx="10515600" cy="3442500"/>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SQL CREATE TABLE STATEMENT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CREATE TABLE table_name( column1 datatype, column2 datatype, column3 datatype, ..... , columnN datatype, PRIMARY KEY( one or more columns )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SQL DROP TABLE STATEMENT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DROP TABLE table_name;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SQL TRUNCATE TABLE STATEMENT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TRUNCATE TABLE table_name;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idx="1" type="body"/>
          </p:nvPr>
        </p:nvSpPr>
        <p:spPr>
          <a:xfrm>
            <a:off x="452761" y="337350"/>
            <a:ext cx="11416684" cy="62143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a:t>
            </a:r>
            <a:r>
              <a:rPr b="1" lang="en-US"/>
              <a:t>SQL ALTER TABLE STATEMENT</a:t>
            </a:r>
            <a:endParaRPr/>
          </a:p>
          <a:p>
            <a:pPr indent="0" lvl="0" marL="0" rtl="0" algn="l">
              <a:lnSpc>
                <a:spcPct val="90000"/>
              </a:lnSpc>
              <a:spcBef>
                <a:spcPts val="1000"/>
              </a:spcBef>
              <a:spcAft>
                <a:spcPts val="0"/>
              </a:spcAft>
              <a:buClr>
                <a:schemeClr val="dk1"/>
              </a:buClr>
              <a:buSzPts val="2800"/>
              <a:buNone/>
            </a:pPr>
            <a:r>
              <a:rPr lang="en-US"/>
              <a:t> ALTER TABLE table_name{ADD|DROP|MODIFY}column_name{data_ype}; </a:t>
            </a:r>
            <a:endParaRPr/>
          </a:p>
          <a:p>
            <a:pPr indent="0" lvl="0" marL="0" rtl="0" algn="l">
              <a:lnSpc>
                <a:spcPct val="90000"/>
              </a:lnSpc>
              <a:spcBef>
                <a:spcPts val="1000"/>
              </a:spcBef>
              <a:spcAft>
                <a:spcPts val="0"/>
              </a:spcAft>
              <a:buClr>
                <a:schemeClr val="dk1"/>
              </a:buClr>
              <a:buSzPts val="2800"/>
              <a:buNone/>
            </a:pPr>
            <a:r>
              <a:rPr lang="en-US"/>
              <a:t>• </a:t>
            </a:r>
            <a:r>
              <a:rPr b="1" lang="en-US"/>
              <a:t>SQL ALTER TABLE STATEMENT (RENAME) </a:t>
            </a:r>
            <a:endParaRPr/>
          </a:p>
          <a:p>
            <a:pPr indent="0" lvl="0" marL="0" rtl="0" algn="l">
              <a:lnSpc>
                <a:spcPct val="90000"/>
              </a:lnSpc>
              <a:spcBef>
                <a:spcPts val="1000"/>
              </a:spcBef>
              <a:spcAft>
                <a:spcPts val="0"/>
              </a:spcAft>
              <a:buClr>
                <a:schemeClr val="dk1"/>
              </a:buClr>
              <a:buSzPts val="2800"/>
              <a:buNone/>
            </a:pPr>
            <a:r>
              <a:rPr lang="en-US"/>
              <a:t>ALTER TABLE table_name RENAME TO new_table_name;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nvSpPr>
        <p:spPr>
          <a:xfrm>
            <a:off x="838200" y="33496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DML - Data Manipulation Language</a:t>
            </a:r>
            <a:endParaRPr b="0" i="0" sz="1400" u="none" cap="none" strike="noStrike">
              <a:solidFill>
                <a:srgbClr val="000000"/>
              </a:solidFill>
              <a:latin typeface="Arial"/>
              <a:ea typeface="Arial"/>
              <a:cs typeface="Arial"/>
              <a:sym typeface="Arial"/>
            </a:endParaRPr>
          </a:p>
        </p:txBody>
      </p:sp>
      <p:graphicFrame>
        <p:nvGraphicFramePr>
          <p:cNvPr id="275" name="Google Shape;275;p30"/>
          <p:cNvGraphicFramePr/>
          <p:nvPr/>
        </p:nvGraphicFramePr>
        <p:xfrm>
          <a:off x="838200" y="1422606"/>
          <a:ext cx="3000000" cy="3000000"/>
        </p:xfrm>
        <a:graphic>
          <a:graphicData uri="http://schemas.openxmlformats.org/drawingml/2006/table">
            <a:tbl>
              <a:tblPr bandRow="1" firstRow="1">
                <a:noFill/>
                <a:tableStyleId>{D49BC6F5-3FB3-4A76-96E4-8969AE2DDCB4}</a:tableStyleId>
              </a:tblPr>
              <a:tblGrid>
                <a:gridCol w="1771825"/>
                <a:gridCol w="87437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command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Insert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Creates a record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Update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Modifies records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Delete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Deletes records </a:t>
                      </a:r>
                      <a:endParaRPr sz="1400" u="none" cap="none" strike="noStrike"/>
                    </a:p>
                  </a:txBody>
                  <a:tcPr marT="45725" marB="45725" marR="91450" marL="91450"/>
                </a:tc>
              </a:tr>
            </a:tbl>
          </a:graphicData>
        </a:graphic>
      </p:graphicFrame>
      <p:sp>
        <p:nvSpPr>
          <p:cNvPr id="276" name="Google Shape;276;p30"/>
          <p:cNvSpPr txBox="1"/>
          <p:nvPr>
            <p:ph idx="1" type="body"/>
          </p:nvPr>
        </p:nvSpPr>
        <p:spPr>
          <a:xfrm>
            <a:off x="838200" y="3053917"/>
            <a:ext cx="10515600" cy="357770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 SQL INSERT INTO STATEMENT</a:t>
            </a:r>
            <a:endParaRPr/>
          </a:p>
          <a:p>
            <a:pPr indent="0" lvl="0" marL="0" rtl="0" algn="l">
              <a:lnSpc>
                <a:spcPct val="90000"/>
              </a:lnSpc>
              <a:spcBef>
                <a:spcPts val="1000"/>
              </a:spcBef>
              <a:spcAft>
                <a:spcPts val="0"/>
              </a:spcAft>
              <a:buClr>
                <a:schemeClr val="dk1"/>
              </a:buClr>
              <a:buSzPts val="2800"/>
              <a:buNone/>
            </a:pPr>
            <a:r>
              <a:rPr lang="en-US"/>
              <a:t>INSERT INTO table_name( column1, column2....columnN) VALUES ( value1, value2....valueN); </a:t>
            </a:r>
            <a:endParaRPr/>
          </a:p>
          <a:p>
            <a:pPr indent="0" lvl="0" marL="0" rtl="0" algn="l">
              <a:lnSpc>
                <a:spcPct val="90000"/>
              </a:lnSpc>
              <a:spcBef>
                <a:spcPts val="1000"/>
              </a:spcBef>
              <a:spcAft>
                <a:spcPts val="0"/>
              </a:spcAft>
              <a:buClr>
                <a:schemeClr val="dk1"/>
              </a:buClr>
              <a:buSzPts val="2800"/>
              <a:buNone/>
            </a:pPr>
            <a:r>
              <a:rPr lang="en-US"/>
              <a:t>• </a:t>
            </a:r>
            <a:r>
              <a:rPr b="1" lang="en-US"/>
              <a:t>SQL UPDATE STATEMENT </a:t>
            </a:r>
            <a:endParaRPr/>
          </a:p>
          <a:p>
            <a:pPr indent="0" lvl="0" marL="0" rtl="0" algn="l">
              <a:lnSpc>
                <a:spcPct val="90000"/>
              </a:lnSpc>
              <a:spcBef>
                <a:spcPts val="1000"/>
              </a:spcBef>
              <a:spcAft>
                <a:spcPts val="0"/>
              </a:spcAft>
              <a:buClr>
                <a:schemeClr val="dk1"/>
              </a:buClr>
              <a:buSzPts val="2800"/>
              <a:buNone/>
            </a:pPr>
            <a:r>
              <a:rPr lang="en-US"/>
              <a:t>UPDATE table_name SET column1 = value1, column2 = value2....columnN=valueN [ WHERE CONDITION ]; </a:t>
            </a:r>
            <a:endParaRPr/>
          </a:p>
          <a:p>
            <a:pPr indent="0" lvl="0" marL="0" rtl="0" algn="l">
              <a:lnSpc>
                <a:spcPct val="90000"/>
              </a:lnSpc>
              <a:spcBef>
                <a:spcPts val="1000"/>
              </a:spcBef>
              <a:spcAft>
                <a:spcPts val="0"/>
              </a:spcAft>
              <a:buClr>
                <a:schemeClr val="dk1"/>
              </a:buClr>
              <a:buSzPts val="2800"/>
              <a:buNone/>
            </a:pPr>
            <a:r>
              <a:rPr lang="en-US"/>
              <a:t>• </a:t>
            </a:r>
            <a:r>
              <a:rPr b="1" lang="en-US"/>
              <a:t>SQL DELETE STATEMENT </a:t>
            </a:r>
            <a:endParaRPr/>
          </a:p>
          <a:p>
            <a:pPr indent="0" lvl="0" marL="0" rtl="0" algn="l">
              <a:lnSpc>
                <a:spcPct val="90000"/>
              </a:lnSpc>
              <a:spcBef>
                <a:spcPts val="1000"/>
              </a:spcBef>
              <a:spcAft>
                <a:spcPts val="0"/>
              </a:spcAft>
              <a:buClr>
                <a:schemeClr val="dk1"/>
              </a:buClr>
              <a:buSzPts val="2800"/>
              <a:buNone/>
            </a:pPr>
            <a:r>
              <a:rPr lang="en-US"/>
              <a:t>DELETE FROM table_name WHERE {CONDITION};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What is database software?</a:t>
            </a:r>
            <a:endParaRPr/>
          </a:p>
        </p:txBody>
      </p:sp>
      <p:sp>
        <p:nvSpPr>
          <p:cNvPr id="96" name="Google Shape;96;p3"/>
          <p:cNvSpPr txBox="1"/>
          <p:nvPr>
            <p:ph idx="1" type="body"/>
          </p:nvPr>
        </p:nvSpPr>
        <p:spPr>
          <a:xfrm>
            <a:off x="838199" y="1825625"/>
            <a:ext cx="1051559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Database software is used to create, edit, and maintain database files and records, enabling easier file and record creation, data entry, data editing, updating, and reporting. </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The software also handles data storage, backup and reporting, multi-access control, and security. </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Strong database security is especially important today, as data theft becomes more frequent. Database software is sometimes also referred to as a “database management system” (DBMS).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DQL – Data Query Language</a:t>
            </a:r>
            <a:endParaRPr/>
          </a:p>
        </p:txBody>
      </p:sp>
      <p:graphicFrame>
        <p:nvGraphicFramePr>
          <p:cNvPr id="282" name="Google Shape;282;p31"/>
          <p:cNvGraphicFramePr/>
          <p:nvPr/>
        </p:nvGraphicFramePr>
        <p:xfrm>
          <a:off x="838200" y="1825625"/>
          <a:ext cx="3000000" cy="3000000"/>
        </p:xfrm>
        <a:graphic>
          <a:graphicData uri="http://schemas.openxmlformats.org/drawingml/2006/table">
            <a:tbl>
              <a:tblPr bandRow="1" firstRow="1">
                <a:noFill/>
                <a:tableStyleId>{D49BC6F5-3FB3-4A76-96E4-8969AE2DDCB4}</a:tableStyleId>
              </a:tblPr>
              <a:tblGrid>
                <a:gridCol w="2073675"/>
                <a:gridCol w="84419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Command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SELECT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to select data from a database.</a:t>
                      </a:r>
                      <a:endParaRPr sz="1800" u="none" cap="none" strike="noStrike"/>
                    </a:p>
                  </a:txBody>
                  <a:tcPr marT="45725" marB="45725" marR="91450" marL="91450"/>
                </a:tc>
              </a:tr>
            </a:tbl>
          </a:graphicData>
        </a:graphic>
      </p:graphicFrame>
      <p:sp>
        <p:nvSpPr>
          <p:cNvPr id="283" name="Google Shape;283;p31"/>
          <p:cNvSpPr txBox="1"/>
          <p:nvPr/>
        </p:nvSpPr>
        <p:spPr>
          <a:xfrm>
            <a:off x="843850" y="2786075"/>
            <a:ext cx="10434300" cy="3361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SQL SELECT STATEMENT</a:t>
            </a:r>
            <a:endParaRPr b="1"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8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SELECT * FROM table_name;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SELECT CustomerName, City FROM Customers;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only distinct (different) values.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SELECT DISTINCT Country FROM Customers;</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1150" u="none" cap="none" strike="noStrike">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117dd7d051e_0_9"/>
          <p:cNvSpPr txBox="1"/>
          <p:nvPr>
            <p:ph idx="1" type="body"/>
          </p:nvPr>
        </p:nvSpPr>
        <p:spPr>
          <a:xfrm>
            <a:off x="356000" y="442025"/>
            <a:ext cx="10515600" cy="573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sz="1150">
              <a:solidFill>
                <a:srgbClr val="0000CD"/>
              </a:solidFill>
              <a:highlight>
                <a:srgbClr val="FFFFFF"/>
              </a:highlight>
              <a:latin typeface="Courier New"/>
              <a:ea typeface="Courier New"/>
              <a:cs typeface="Courier New"/>
              <a:sym typeface="Courier New"/>
            </a:endParaRPr>
          </a:p>
          <a:p>
            <a:pPr indent="0" lvl="0" marL="0" rtl="0" algn="l">
              <a:lnSpc>
                <a:spcPct val="115000"/>
              </a:lnSpc>
              <a:spcBef>
                <a:spcPts val="800"/>
              </a:spcBef>
              <a:spcAft>
                <a:spcPts val="0"/>
              </a:spcAft>
              <a:buSzPts val="1800"/>
              <a:buNone/>
            </a:pPr>
            <a:r>
              <a:rPr lang="en-US" sz="1800">
                <a:highlight>
                  <a:srgbClr val="FFFFFF"/>
                </a:highlight>
                <a:latin typeface="Arial"/>
                <a:ea typeface="Arial"/>
                <a:cs typeface="Arial"/>
                <a:sym typeface="Arial"/>
              </a:rPr>
              <a:t>WHERE Syntax</a:t>
            </a:r>
            <a:endParaRPr sz="1800">
              <a:highlight>
                <a:srgbClr val="FFFFFF"/>
              </a:highlight>
              <a:latin typeface="Arial"/>
              <a:ea typeface="Arial"/>
              <a:cs typeface="Arial"/>
              <a:sym typeface="Arial"/>
            </a:endParaRPr>
          </a:p>
          <a:p>
            <a:pPr indent="0" lvl="0" marL="0" rtl="0" algn="l">
              <a:lnSpc>
                <a:spcPct val="100000"/>
              </a:lnSpc>
              <a:spcBef>
                <a:spcPts val="800"/>
              </a:spcBef>
              <a:spcAft>
                <a:spcPts val="0"/>
              </a:spcAft>
              <a:buSzPts val="1800"/>
              <a:buNone/>
            </a:pPr>
            <a:r>
              <a:rPr lang="en-US" sz="1800">
                <a:latin typeface="Arial"/>
                <a:ea typeface="Arial"/>
                <a:cs typeface="Arial"/>
                <a:sym typeface="Arial"/>
              </a:rPr>
              <a:t>SELECT column1, column2, ...</a:t>
            </a:r>
            <a:endParaRPr sz="1800">
              <a:latin typeface="Arial"/>
              <a:ea typeface="Arial"/>
              <a:cs typeface="Arial"/>
              <a:sym typeface="Arial"/>
            </a:endParaRPr>
          </a:p>
          <a:p>
            <a:pPr indent="0" lvl="0" marL="0" rtl="0" algn="l">
              <a:lnSpc>
                <a:spcPct val="100000"/>
              </a:lnSpc>
              <a:spcBef>
                <a:spcPts val="0"/>
              </a:spcBef>
              <a:spcAft>
                <a:spcPts val="0"/>
              </a:spcAft>
              <a:buSzPts val="1800"/>
              <a:buNone/>
            </a:pPr>
            <a:r>
              <a:rPr lang="en-US" sz="1800">
                <a:latin typeface="Arial"/>
                <a:ea typeface="Arial"/>
                <a:cs typeface="Arial"/>
                <a:sym typeface="Arial"/>
              </a:rPr>
              <a:t>FROM table_name</a:t>
            </a:r>
            <a:endParaRPr sz="1800">
              <a:latin typeface="Arial"/>
              <a:ea typeface="Arial"/>
              <a:cs typeface="Arial"/>
              <a:sym typeface="Arial"/>
            </a:endParaRPr>
          </a:p>
          <a:p>
            <a:pPr indent="0" lvl="0" marL="0" rtl="0" algn="l">
              <a:lnSpc>
                <a:spcPct val="100000"/>
              </a:lnSpc>
              <a:spcBef>
                <a:spcPts val="0"/>
              </a:spcBef>
              <a:spcAft>
                <a:spcPts val="0"/>
              </a:spcAft>
              <a:buSzPts val="1800"/>
              <a:buNone/>
            </a:pPr>
            <a:r>
              <a:rPr lang="en-US" sz="1800">
                <a:latin typeface="Arial"/>
                <a:ea typeface="Arial"/>
                <a:cs typeface="Arial"/>
                <a:sym typeface="Arial"/>
              </a:rPr>
              <a:t>WHERE condition;</a:t>
            </a:r>
            <a:endParaRPr/>
          </a:p>
          <a:p>
            <a:pPr indent="0" lvl="0" marL="0" rtl="0" algn="l">
              <a:lnSpc>
                <a:spcPct val="90000"/>
              </a:lnSpc>
              <a:spcBef>
                <a:spcPts val="1000"/>
              </a:spcBef>
              <a:spcAft>
                <a:spcPts val="0"/>
              </a:spcAft>
              <a:buSzPts val="1800"/>
              <a:buNone/>
            </a:pPr>
            <a:r>
              <a:t/>
            </a:r>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WHERE Country='Mexico';</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sz="1800">
                <a:latin typeface="Arial"/>
                <a:ea typeface="Arial"/>
                <a:cs typeface="Arial"/>
                <a:sym typeface="Arial"/>
              </a:rPr>
              <a:t>operator =,&lt;,&gt;,&lt;=,&gt;=,&lt;&gt;, between, like, in, not in</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Clr>
                <a:schemeClr val="dk1"/>
              </a:buClr>
              <a:buSzPts val="1100"/>
              <a:buFont typeface="Arial"/>
              <a:buNone/>
            </a:pPr>
            <a:r>
              <a:rPr lang="en-US" sz="1800">
                <a:latin typeface="Arial"/>
                <a:ea typeface="Arial"/>
                <a:cs typeface="Arial"/>
                <a:sym typeface="Arial"/>
              </a:rPr>
              <a:t>SELECT * FROM Products</a:t>
            </a:r>
            <a:endParaRPr sz="1800">
              <a:latin typeface="Arial"/>
              <a:ea typeface="Arial"/>
              <a:cs typeface="Arial"/>
              <a:sym typeface="Arial"/>
            </a:endParaRPr>
          </a:p>
          <a:p>
            <a:pPr indent="0" lvl="0" marL="0" rtl="0" algn="l">
              <a:lnSpc>
                <a:spcPct val="90000"/>
              </a:lnSpc>
              <a:spcBef>
                <a:spcPts val="1000"/>
              </a:spcBef>
              <a:spcAft>
                <a:spcPts val="0"/>
              </a:spcAft>
              <a:buSzPts val="1800"/>
              <a:buNone/>
            </a:pPr>
            <a:r>
              <a:rPr lang="en-US" sz="1800">
                <a:latin typeface="Arial"/>
                <a:ea typeface="Arial"/>
                <a:cs typeface="Arial"/>
                <a:sym typeface="Arial"/>
              </a:rPr>
              <a:t>WHERE Price BETWEEN 50 AND 60;</a:t>
            </a:r>
            <a:endParaRPr sz="1150">
              <a:solidFill>
                <a:srgbClr val="A52A2A"/>
              </a:solidFill>
              <a:highlight>
                <a:srgbClr val="FFFFFF"/>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17dd7d051e_0_25"/>
          <p:cNvSpPr txBox="1"/>
          <p:nvPr>
            <p:ph idx="1" type="body"/>
          </p:nvPr>
        </p:nvSpPr>
        <p:spPr>
          <a:xfrm>
            <a:off x="838200" y="375050"/>
            <a:ext cx="10515600" cy="6081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WHERE City LIKE 's%';</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WHERE City IN ('Paris','London');</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WHERE Country IN (SELECT Country FROM Suppliers);</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SELECT * FROM Customers</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WHERE CustomerName LIKE 'a%';</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'%a'</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'%or%';</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rPr lang="en-US" sz="1800">
                <a:latin typeface="Arial"/>
                <a:ea typeface="Arial"/>
                <a:cs typeface="Arial"/>
                <a:sym typeface="Arial"/>
              </a:rPr>
              <a:t>'_r%'</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t/>
            </a:r>
            <a:endParaRPr sz="1800">
              <a:latin typeface="Arial"/>
              <a:ea typeface="Arial"/>
              <a:cs typeface="Arial"/>
              <a:sym typeface="Arial"/>
            </a:endParaRPr>
          </a:p>
          <a:p>
            <a:pPr indent="0" lvl="0" marL="0" marR="0" rtl="0" algn="l">
              <a:lnSpc>
                <a:spcPct val="100000"/>
              </a:lnSpc>
              <a:spcBef>
                <a:spcPts val="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183d9d6de1_0_1"/>
          <p:cNvSpPr txBox="1"/>
          <p:nvPr>
            <p:ph idx="1" type="body"/>
          </p:nvPr>
        </p:nvSpPr>
        <p:spPr>
          <a:xfrm>
            <a:off x="589350" y="375050"/>
            <a:ext cx="10764600" cy="60699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605"/>
              <a:buFont typeface="Arial"/>
              <a:buNone/>
            </a:pPr>
            <a:r>
              <a:rPr lang="en-US" sz="1740"/>
              <a:t>SELECT * FROM Customers</a:t>
            </a:r>
            <a:endParaRPr sz="1740"/>
          </a:p>
          <a:p>
            <a:pPr indent="0" lvl="0" marL="0" rtl="0" algn="l">
              <a:lnSpc>
                <a:spcPct val="70000"/>
              </a:lnSpc>
              <a:spcBef>
                <a:spcPts val="1000"/>
              </a:spcBef>
              <a:spcAft>
                <a:spcPts val="0"/>
              </a:spcAft>
              <a:buSzPts val="605"/>
              <a:buNone/>
            </a:pPr>
            <a:r>
              <a:rPr lang="en-US" sz="1740"/>
              <a:t>ORDER BY CustomerName ASC;</a:t>
            </a:r>
            <a:endParaRPr sz="1740"/>
          </a:p>
          <a:p>
            <a:pPr indent="0" lvl="0" marL="0" rtl="0" algn="l">
              <a:lnSpc>
                <a:spcPct val="70000"/>
              </a:lnSpc>
              <a:spcBef>
                <a:spcPts val="1000"/>
              </a:spcBef>
              <a:spcAft>
                <a:spcPts val="0"/>
              </a:spcAft>
              <a:buSzPts val="605"/>
              <a:buNone/>
            </a:pPr>
            <a:r>
              <a:t/>
            </a:r>
            <a:endParaRPr sz="1740"/>
          </a:p>
          <a:p>
            <a:pPr indent="0" lvl="0" marL="0" rtl="0" algn="l">
              <a:lnSpc>
                <a:spcPct val="70000"/>
              </a:lnSpc>
              <a:spcBef>
                <a:spcPts val="1000"/>
              </a:spcBef>
              <a:spcAft>
                <a:spcPts val="0"/>
              </a:spcAft>
              <a:buClr>
                <a:schemeClr val="dk1"/>
              </a:buClr>
              <a:buSzPts val="605"/>
              <a:buFont typeface="Arial"/>
              <a:buNone/>
            </a:pPr>
            <a:r>
              <a:rPr lang="en-US" sz="1740"/>
              <a:t>SELECT * FROM Customers</a:t>
            </a:r>
            <a:endParaRPr sz="1740"/>
          </a:p>
          <a:p>
            <a:pPr indent="0" lvl="0" marL="0" rtl="0" algn="l">
              <a:lnSpc>
                <a:spcPct val="70000"/>
              </a:lnSpc>
              <a:spcBef>
                <a:spcPts val="1000"/>
              </a:spcBef>
              <a:spcAft>
                <a:spcPts val="0"/>
              </a:spcAft>
              <a:buSzPts val="605"/>
              <a:buNone/>
            </a:pPr>
            <a:r>
              <a:rPr lang="en-US" sz="1740"/>
              <a:t>ORDER BY CustomerName DESC;</a:t>
            </a:r>
            <a:endParaRPr sz="1740"/>
          </a:p>
          <a:p>
            <a:pPr indent="0" lvl="0" marL="0" rtl="0" algn="l">
              <a:lnSpc>
                <a:spcPct val="70000"/>
              </a:lnSpc>
              <a:spcBef>
                <a:spcPts val="1000"/>
              </a:spcBef>
              <a:spcAft>
                <a:spcPts val="0"/>
              </a:spcAft>
              <a:buSzPts val="605"/>
              <a:buNone/>
            </a:pPr>
            <a:r>
              <a:t/>
            </a:r>
            <a:endParaRPr sz="1740"/>
          </a:p>
          <a:p>
            <a:pPr indent="0" lvl="0" marL="0" rtl="0" algn="l">
              <a:lnSpc>
                <a:spcPct val="70000"/>
              </a:lnSpc>
              <a:spcBef>
                <a:spcPts val="1000"/>
              </a:spcBef>
              <a:spcAft>
                <a:spcPts val="0"/>
              </a:spcAft>
              <a:buClr>
                <a:schemeClr val="dk1"/>
              </a:buClr>
              <a:buSzPts val="605"/>
              <a:buFont typeface="Arial"/>
              <a:buNone/>
            </a:pPr>
            <a:r>
              <a:rPr lang="en-US" sz="1740"/>
              <a:t>SELECT COUNT(CustomerID), Country</a:t>
            </a:r>
            <a:endParaRPr sz="1740"/>
          </a:p>
          <a:p>
            <a:pPr indent="0" lvl="0" marL="0" rtl="0" algn="l">
              <a:lnSpc>
                <a:spcPct val="70000"/>
              </a:lnSpc>
              <a:spcBef>
                <a:spcPts val="1000"/>
              </a:spcBef>
              <a:spcAft>
                <a:spcPts val="0"/>
              </a:spcAft>
              <a:buClr>
                <a:schemeClr val="dk1"/>
              </a:buClr>
              <a:buSzPts val="605"/>
              <a:buFont typeface="Arial"/>
              <a:buNone/>
            </a:pPr>
            <a:r>
              <a:rPr lang="en-US" sz="1740"/>
              <a:t>FROM Customers</a:t>
            </a:r>
            <a:endParaRPr sz="1740"/>
          </a:p>
          <a:p>
            <a:pPr indent="0" lvl="0" marL="0" rtl="0" algn="l">
              <a:lnSpc>
                <a:spcPct val="70000"/>
              </a:lnSpc>
              <a:spcBef>
                <a:spcPts val="1000"/>
              </a:spcBef>
              <a:spcAft>
                <a:spcPts val="0"/>
              </a:spcAft>
              <a:buSzPts val="605"/>
              <a:buNone/>
            </a:pPr>
            <a:r>
              <a:rPr lang="en-US" sz="1740"/>
              <a:t>GROUP BY Country;</a:t>
            </a:r>
            <a:endParaRPr sz="1740"/>
          </a:p>
          <a:p>
            <a:pPr indent="0" lvl="0" marL="0" rtl="0" algn="l">
              <a:lnSpc>
                <a:spcPct val="70000"/>
              </a:lnSpc>
              <a:spcBef>
                <a:spcPts val="1000"/>
              </a:spcBef>
              <a:spcAft>
                <a:spcPts val="0"/>
              </a:spcAft>
              <a:buSzPts val="605"/>
              <a:buNone/>
            </a:pPr>
            <a:r>
              <a:t/>
            </a:r>
            <a:endParaRPr sz="1740"/>
          </a:p>
          <a:p>
            <a:pPr indent="0" lvl="0" marL="0" rtl="0" algn="l">
              <a:lnSpc>
                <a:spcPct val="70000"/>
              </a:lnSpc>
              <a:spcBef>
                <a:spcPts val="1000"/>
              </a:spcBef>
              <a:spcAft>
                <a:spcPts val="0"/>
              </a:spcAft>
              <a:buClr>
                <a:schemeClr val="dk1"/>
              </a:buClr>
              <a:buSzPts val="605"/>
              <a:buFont typeface="Arial"/>
              <a:buNone/>
            </a:pPr>
            <a:r>
              <a:rPr lang="en-US" sz="1740"/>
              <a:t>SELECT COUNT(CustomerID), Country</a:t>
            </a:r>
            <a:endParaRPr sz="1740"/>
          </a:p>
          <a:p>
            <a:pPr indent="0" lvl="0" marL="0" rtl="0" algn="l">
              <a:lnSpc>
                <a:spcPct val="70000"/>
              </a:lnSpc>
              <a:spcBef>
                <a:spcPts val="1000"/>
              </a:spcBef>
              <a:spcAft>
                <a:spcPts val="0"/>
              </a:spcAft>
              <a:buClr>
                <a:schemeClr val="dk1"/>
              </a:buClr>
              <a:buSzPts val="605"/>
              <a:buFont typeface="Arial"/>
              <a:buNone/>
            </a:pPr>
            <a:r>
              <a:rPr lang="en-US" sz="1740"/>
              <a:t>FROM Customers</a:t>
            </a:r>
            <a:endParaRPr sz="1740"/>
          </a:p>
          <a:p>
            <a:pPr indent="0" lvl="0" marL="0" rtl="0" algn="l">
              <a:lnSpc>
                <a:spcPct val="70000"/>
              </a:lnSpc>
              <a:spcBef>
                <a:spcPts val="1000"/>
              </a:spcBef>
              <a:spcAft>
                <a:spcPts val="0"/>
              </a:spcAft>
              <a:buClr>
                <a:schemeClr val="dk1"/>
              </a:buClr>
              <a:buSzPts val="605"/>
              <a:buFont typeface="Arial"/>
              <a:buNone/>
            </a:pPr>
            <a:r>
              <a:rPr lang="en-US" sz="1740"/>
              <a:t>GROUP BY Country</a:t>
            </a:r>
            <a:endParaRPr sz="1740"/>
          </a:p>
          <a:p>
            <a:pPr indent="0" lvl="0" marL="0" rtl="0" algn="l">
              <a:lnSpc>
                <a:spcPct val="70000"/>
              </a:lnSpc>
              <a:spcBef>
                <a:spcPts val="1000"/>
              </a:spcBef>
              <a:spcAft>
                <a:spcPts val="0"/>
              </a:spcAft>
              <a:buSzPts val="605"/>
              <a:buNone/>
            </a:pPr>
            <a:r>
              <a:rPr lang="en-US" sz="1740"/>
              <a:t>ORDER BY COUNT(CustomerID) DESC;</a:t>
            </a:r>
            <a:endParaRPr sz="1740"/>
          </a:p>
          <a:p>
            <a:pPr indent="0" lvl="0" marL="0" rtl="0" algn="l">
              <a:lnSpc>
                <a:spcPct val="70000"/>
              </a:lnSpc>
              <a:spcBef>
                <a:spcPts val="1000"/>
              </a:spcBef>
              <a:spcAft>
                <a:spcPts val="0"/>
              </a:spcAft>
              <a:buSzPts val="605"/>
              <a:buNone/>
            </a:pPr>
            <a:r>
              <a:t/>
            </a:r>
            <a:endParaRPr sz="1740"/>
          </a:p>
          <a:p>
            <a:pPr indent="0" lvl="0" marL="0" rtl="0" algn="l">
              <a:lnSpc>
                <a:spcPct val="70000"/>
              </a:lnSpc>
              <a:spcBef>
                <a:spcPts val="1000"/>
              </a:spcBef>
              <a:spcAft>
                <a:spcPts val="0"/>
              </a:spcAft>
              <a:buClr>
                <a:schemeClr val="dk1"/>
              </a:buClr>
              <a:buSzPts val="605"/>
              <a:buFont typeface="Arial"/>
              <a:buNone/>
            </a:pPr>
            <a:r>
              <a:rPr lang="en-US" sz="1740"/>
              <a:t>SELECT COUNT(CustomerID), Country</a:t>
            </a:r>
            <a:endParaRPr sz="1740"/>
          </a:p>
          <a:p>
            <a:pPr indent="0" lvl="0" marL="0" rtl="0" algn="l">
              <a:lnSpc>
                <a:spcPct val="70000"/>
              </a:lnSpc>
              <a:spcBef>
                <a:spcPts val="1000"/>
              </a:spcBef>
              <a:spcAft>
                <a:spcPts val="0"/>
              </a:spcAft>
              <a:buClr>
                <a:schemeClr val="dk1"/>
              </a:buClr>
              <a:buSzPts val="605"/>
              <a:buFont typeface="Arial"/>
              <a:buNone/>
            </a:pPr>
            <a:r>
              <a:rPr lang="en-US" sz="1740"/>
              <a:t>FROM Customers</a:t>
            </a:r>
            <a:endParaRPr sz="1740"/>
          </a:p>
          <a:p>
            <a:pPr indent="0" lvl="0" marL="0" rtl="0" algn="l">
              <a:lnSpc>
                <a:spcPct val="70000"/>
              </a:lnSpc>
              <a:spcBef>
                <a:spcPts val="1000"/>
              </a:spcBef>
              <a:spcAft>
                <a:spcPts val="0"/>
              </a:spcAft>
              <a:buClr>
                <a:schemeClr val="dk1"/>
              </a:buClr>
              <a:buSzPts val="605"/>
              <a:buFont typeface="Arial"/>
              <a:buNone/>
            </a:pPr>
            <a:r>
              <a:rPr lang="en-US" sz="1740"/>
              <a:t>GROUP BY Country</a:t>
            </a:r>
            <a:endParaRPr sz="1740"/>
          </a:p>
          <a:p>
            <a:pPr indent="0" lvl="0" marL="0" rtl="0" algn="l">
              <a:lnSpc>
                <a:spcPct val="70000"/>
              </a:lnSpc>
              <a:spcBef>
                <a:spcPts val="1000"/>
              </a:spcBef>
              <a:spcAft>
                <a:spcPts val="0"/>
              </a:spcAft>
              <a:buSzPts val="605"/>
              <a:buNone/>
            </a:pPr>
            <a:r>
              <a:rPr lang="en-US" sz="1740"/>
              <a:t>HAVING COUNT(CustomerID) &gt; 5;</a:t>
            </a:r>
            <a:endParaRPr sz="832">
              <a:highlight>
                <a:srgbClr val="FFFFFF"/>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83d9d6de1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DCL – Data Control Language</a:t>
            </a:r>
            <a:endParaRPr/>
          </a:p>
        </p:txBody>
      </p:sp>
      <p:graphicFrame>
        <p:nvGraphicFramePr>
          <p:cNvPr id="304" name="Google Shape;304;g1183d9d6de1_0_11"/>
          <p:cNvGraphicFramePr/>
          <p:nvPr/>
        </p:nvGraphicFramePr>
        <p:xfrm>
          <a:off x="838200" y="1825625"/>
          <a:ext cx="3000000" cy="3000000"/>
        </p:xfrm>
        <a:graphic>
          <a:graphicData uri="http://schemas.openxmlformats.org/drawingml/2006/table">
            <a:tbl>
              <a:tblPr bandRow="1" firstRow="1">
                <a:noFill/>
                <a:tableStyleId>{D49BC6F5-3FB3-4A76-96E4-8969AE2DDCB4}</a:tableStyleId>
              </a:tblPr>
              <a:tblGrid>
                <a:gridCol w="2073675"/>
                <a:gridCol w="84419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Command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Description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Commit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Rollback</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1183d9d6de1_0_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JOIN</a:t>
            </a:r>
            <a:endParaRPr/>
          </a:p>
        </p:txBody>
      </p:sp>
      <p:sp>
        <p:nvSpPr>
          <p:cNvPr id="310" name="Google Shape;310;g1183d9d6de1_0_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325755" lvl="0" marL="457200" rtl="0" algn="l">
              <a:lnSpc>
                <a:spcPct val="90000"/>
              </a:lnSpc>
              <a:spcBef>
                <a:spcPts val="1000"/>
              </a:spcBef>
              <a:spcAft>
                <a:spcPts val="0"/>
              </a:spcAft>
              <a:buSzPct val="64285"/>
              <a:buChar char="-"/>
            </a:pPr>
            <a:r>
              <a:rPr lang="en-US"/>
              <a:t>A JOIN clause is used to combine rows from two or more tables, based on a related column between them.</a:t>
            </a:r>
            <a:endParaRPr/>
          </a:p>
          <a:p>
            <a:pPr indent="0" lvl="0" marL="457200" rtl="0" algn="l">
              <a:lnSpc>
                <a:spcPct val="90000"/>
              </a:lnSpc>
              <a:spcBef>
                <a:spcPts val="1000"/>
              </a:spcBef>
              <a:spcAft>
                <a:spcPts val="0"/>
              </a:spcAft>
              <a:buSzPct val="75630"/>
              <a:buNone/>
            </a:pPr>
            <a:r>
              <a:t/>
            </a:r>
            <a:endParaRPr/>
          </a:p>
          <a:p>
            <a:pPr indent="-325755" lvl="0" marL="457200" rtl="0" algn="l">
              <a:lnSpc>
                <a:spcPct val="90000"/>
              </a:lnSpc>
              <a:spcBef>
                <a:spcPts val="1000"/>
              </a:spcBef>
              <a:spcAft>
                <a:spcPts val="0"/>
              </a:spcAft>
              <a:buSzPct val="64285"/>
              <a:buChar char="-"/>
            </a:pPr>
            <a:r>
              <a:rPr lang="en-US"/>
              <a:t>Different Types of SQL JOINs</a:t>
            </a:r>
            <a:endParaRPr/>
          </a:p>
          <a:p>
            <a:pPr indent="0" lvl="0" marL="0" rtl="0" algn="l">
              <a:lnSpc>
                <a:spcPct val="90000"/>
              </a:lnSpc>
              <a:spcBef>
                <a:spcPts val="1000"/>
              </a:spcBef>
              <a:spcAft>
                <a:spcPts val="0"/>
              </a:spcAft>
              <a:buClr>
                <a:schemeClr val="dk1"/>
              </a:buClr>
              <a:buSzPct val="39285"/>
              <a:buFont typeface="Arial"/>
              <a:buNone/>
            </a:pPr>
            <a:r>
              <a:rPr lang="en-US"/>
              <a:t>Here are the different types of the JOINs in SQL:</a:t>
            </a:r>
            <a:endParaRPr/>
          </a:p>
          <a:p>
            <a:pPr indent="-325755" lvl="0" marL="457200" rtl="0" algn="l">
              <a:lnSpc>
                <a:spcPct val="90000"/>
              </a:lnSpc>
              <a:spcBef>
                <a:spcPts val="1000"/>
              </a:spcBef>
              <a:spcAft>
                <a:spcPts val="0"/>
              </a:spcAft>
              <a:buSzPct val="64285"/>
              <a:buChar char="●"/>
            </a:pPr>
            <a:r>
              <a:rPr lang="en-US"/>
              <a:t>(INNER) JOIN: Returns records that have matching values in both tables</a:t>
            </a:r>
            <a:endParaRPr/>
          </a:p>
          <a:p>
            <a:pPr indent="-325755" lvl="0" marL="457200" rtl="0" algn="l">
              <a:lnSpc>
                <a:spcPct val="90000"/>
              </a:lnSpc>
              <a:spcBef>
                <a:spcPts val="1000"/>
              </a:spcBef>
              <a:spcAft>
                <a:spcPts val="0"/>
              </a:spcAft>
              <a:buSzPct val="64285"/>
              <a:buChar char="●"/>
            </a:pPr>
            <a:r>
              <a:rPr lang="en-US"/>
              <a:t>LEFT (OUTER) JOIN: Returns all records from the left table, and the matched records from the right table</a:t>
            </a:r>
            <a:endParaRPr/>
          </a:p>
          <a:p>
            <a:pPr indent="-325755" lvl="0" marL="457200" rtl="0" algn="l">
              <a:lnSpc>
                <a:spcPct val="90000"/>
              </a:lnSpc>
              <a:spcBef>
                <a:spcPts val="1000"/>
              </a:spcBef>
              <a:spcAft>
                <a:spcPts val="0"/>
              </a:spcAft>
              <a:buSzPct val="64285"/>
              <a:buChar char="●"/>
            </a:pPr>
            <a:r>
              <a:rPr lang="en-US"/>
              <a:t>RIGHT (OUTER) JOIN: Returns all records from the right table, and the matched records from the left table</a:t>
            </a:r>
            <a:endParaRPr/>
          </a:p>
          <a:p>
            <a:pPr indent="-325755" lvl="0" marL="457200" rtl="0" algn="l">
              <a:lnSpc>
                <a:spcPct val="90000"/>
              </a:lnSpc>
              <a:spcBef>
                <a:spcPts val="1000"/>
              </a:spcBef>
              <a:spcAft>
                <a:spcPts val="0"/>
              </a:spcAft>
              <a:buSzPct val="381094"/>
              <a:buChar char="●"/>
            </a:pPr>
            <a:r>
              <a:rPr lang="en-US"/>
              <a:t>FULL (OUTER) JOIN: Returns all records when there is a match in either left or right table</a:t>
            </a:r>
            <a:endParaRPr sz="1150">
              <a:highlight>
                <a:srgbClr val="FFFFFF"/>
              </a:highlight>
              <a:latin typeface="Verdana"/>
              <a:ea typeface="Verdana"/>
              <a:cs typeface="Verdana"/>
              <a:sym typeface="Verdana"/>
            </a:endParaRPr>
          </a:p>
          <a:p>
            <a:pPr indent="0" lvl="0" marL="0" rtl="0" algn="l">
              <a:lnSpc>
                <a:spcPct val="90000"/>
              </a:lnSpc>
              <a:spcBef>
                <a:spcPts val="1000"/>
              </a:spcBef>
              <a:spcAft>
                <a:spcPts val="0"/>
              </a:spcAft>
              <a:buSzPct val="184143"/>
              <a:buNone/>
            </a:pPr>
            <a:r>
              <a:t/>
            </a:r>
            <a:endParaRPr sz="1150">
              <a:highlight>
                <a:srgbClr val="FFFFFF"/>
              </a:highlight>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193b9c104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Function</a:t>
            </a:r>
            <a:endParaRPr/>
          </a:p>
        </p:txBody>
      </p:sp>
      <p:sp>
        <p:nvSpPr>
          <p:cNvPr id="316" name="Google Shape;316;g1193b9c1043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SQL has many built-in functions for performing calculations on data. They are divided into 2 categories: 1. Aggregate Function 2. Scalar Function </a:t>
            </a:r>
            <a:endParaRPr/>
          </a:p>
          <a:p>
            <a:pPr indent="0" lvl="0" marL="457200" rtl="0" algn="l">
              <a:lnSpc>
                <a:spcPct val="90000"/>
              </a:lnSpc>
              <a:spcBef>
                <a:spcPts val="1000"/>
              </a:spcBef>
              <a:spcAft>
                <a:spcPts val="0"/>
              </a:spcAft>
              <a:buSzPts val="1800"/>
              <a:buNone/>
            </a:pPr>
            <a:r>
              <a:rPr lang="en-US"/>
              <a:t>1. Aggregate Function </a:t>
            </a:r>
            <a:endParaRPr/>
          </a:p>
          <a:p>
            <a:pPr indent="0" lvl="0" marL="457200" rtl="0" algn="l">
              <a:lnSpc>
                <a:spcPct val="90000"/>
              </a:lnSpc>
              <a:spcBef>
                <a:spcPts val="1000"/>
              </a:spcBef>
              <a:spcAft>
                <a:spcPts val="0"/>
              </a:spcAft>
              <a:buSzPts val="1800"/>
              <a:buNone/>
            </a:pPr>
            <a:r>
              <a:rPr lang="en-US"/>
              <a:t>2. Scalar Function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193b9c1043_0_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200"/>
              <a:t>Aggregate Function</a:t>
            </a:r>
            <a:endParaRPr sz="4200"/>
          </a:p>
        </p:txBody>
      </p:sp>
      <p:sp>
        <p:nvSpPr>
          <p:cNvPr id="322" name="Google Shape;322;g1193b9c1043_0_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SELECT AVG(AGE) AS AvgAge FROM Students;</a:t>
            </a:r>
            <a:endParaRPr/>
          </a:p>
          <a:p>
            <a:pPr indent="0" lvl="0" marL="0" rtl="0" algn="l">
              <a:lnSpc>
                <a:spcPct val="90000"/>
              </a:lnSpc>
              <a:spcBef>
                <a:spcPts val="1000"/>
              </a:spcBef>
              <a:spcAft>
                <a:spcPts val="0"/>
              </a:spcAft>
              <a:buSzPts val="1800"/>
              <a:buNone/>
            </a:pPr>
            <a:r>
              <a:rPr lang="en-US"/>
              <a:t>SELECT COUNT(*) AS NumStudents FROM Stuents;</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SELECT MAX(MARKS) AS MaxMarks FROM Students; </a:t>
            </a:r>
            <a:endParaRPr/>
          </a:p>
          <a:p>
            <a:pPr indent="0" lvl="0" marL="0" rtl="0" algn="l">
              <a:lnSpc>
                <a:spcPct val="90000"/>
              </a:lnSpc>
              <a:spcBef>
                <a:spcPts val="1000"/>
              </a:spcBef>
              <a:spcAft>
                <a:spcPts val="0"/>
              </a:spcAft>
              <a:buSzPts val="1800"/>
              <a:buNone/>
            </a:pPr>
            <a:r>
              <a:rPr lang="en-US"/>
              <a:t>SELECT SUM(MARKS) AS TotalMarks FROM Stuents;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193b9c1043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200"/>
              <a:t>Scalar</a:t>
            </a:r>
            <a:r>
              <a:rPr lang="en-US"/>
              <a:t> </a:t>
            </a:r>
            <a:r>
              <a:rPr lang="en-US" sz="4200"/>
              <a:t>Function</a:t>
            </a:r>
            <a:endParaRPr/>
          </a:p>
        </p:txBody>
      </p:sp>
      <p:sp>
        <p:nvSpPr>
          <p:cNvPr id="328" name="Google Shape;328;g1193b9c1043_0_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SELECT UCASE(NAME) FROM Students;</a:t>
            </a:r>
            <a:endParaRPr/>
          </a:p>
          <a:p>
            <a:pPr indent="0" lvl="0" marL="0" rtl="0" algn="l">
              <a:lnSpc>
                <a:spcPct val="90000"/>
              </a:lnSpc>
              <a:spcBef>
                <a:spcPts val="1000"/>
              </a:spcBef>
              <a:spcAft>
                <a:spcPts val="0"/>
              </a:spcAft>
              <a:buSzPts val="1800"/>
              <a:buNone/>
            </a:pPr>
            <a:r>
              <a:rPr lang="en-US"/>
              <a:t>SELECT MID(NAME,1,4) FROM Students; </a:t>
            </a:r>
            <a:endParaRPr/>
          </a:p>
          <a:p>
            <a:pPr indent="0" lvl="0" marL="0" rtl="0" algn="l">
              <a:lnSpc>
                <a:spcPct val="90000"/>
              </a:lnSpc>
              <a:spcBef>
                <a:spcPts val="1000"/>
              </a:spcBef>
              <a:spcAft>
                <a:spcPts val="0"/>
              </a:spcAft>
              <a:buSzPts val="1800"/>
              <a:buNone/>
            </a:pPr>
            <a:r>
              <a:rPr lang="en-US"/>
              <a:t>SELECT LENGTH(NAME) FROM Stuents;</a:t>
            </a:r>
            <a:endParaRPr/>
          </a:p>
          <a:p>
            <a:pPr indent="0" lvl="0" marL="0" rtl="0" algn="l">
              <a:lnSpc>
                <a:spcPct val="90000"/>
              </a:lnSpc>
              <a:spcBef>
                <a:spcPts val="1000"/>
              </a:spcBef>
              <a:spcAft>
                <a:spcPts val="0"/>
              </a:spcAft>
              <a:buSzPts val="1800"/>
              <a:buNone/>
            </a:pPr>
            <a:r>
              <a:rPr lang="en-US"/>
              <a:t>SELECT ROUND(MARKS,0) FROM table_name;</a:t>
            </a:r>
            <a:endParaRPr/>
          </a:p>
          <a:p>
            <a:pPr indent="0" lvl="0" marL="0" rtl="0" algn="l">
              <a:lnSpc>
                <a:spcPct val="90000"/>
              </a:lnSpc>
              <a:spcBef>
                <a:spcPts val="1000"/>
              </a:spcBef>
              <a:spcAft>
                <a:spcPts val="0"/>
              </a:spcAft>
              <a:buSzPts val="1800"/>
              <a:buNone/>
            </a:pPr>
            <a:r>
              <a:rPr lang="en-US"/>
              <a:t>SELECT NAME, NOW() AS DateTime FROM Students;</a:t>
            </a:r>
            <a:endParaRPr/>
          </a:p>
          <a:p>
            <a:pPr indent="0" lvl="0" marL="0" rtl="0" algn="l">
              <a:lnSpc>
                <a:spcPct val="90000"/>
              </a:lnSpc>
              <a:spcBef>
                <a:spcPts val="1000"/>
              </a:spcBef>
              <a:spcAft>
                <a:spcPts val="0"/>
              </a:spcAft>
              <a:buSzPts val="1800"/>
              <a:buNone/>
            </a:pPr>
            <a:r>
              <a:rPr lang="en-US"/>
              <a:t>SELECT NAME, FORMAT(Now(),'YYYY-MM-DD') AS Date FROM Students;</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193b9c1043_0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PROCEDURE</a:t>
            </a:r>
            <a:endParaRPr/>
          </a:p>
        </p:txBody>
      </p:sp>
      <p:sp>
        <p:nvSpPr>
          <p:cNvPr id="334" name="Google Shape;334;g1193b9c1043_0_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A procedure is a group of PL/SQL statements that you can call by name. </a:t>
            </a:r>
            <a:endParaRPr/>
          </a:p>
          <a:p>
            <a:pPr indent="0" lvl="0" marL="0" rtl="0" algn="l">
              <a:lnSpc>
                <a:spcPct val="90000"/>
              </a:lnSpc>
              <a:spcBef>
                <a:spcPts val="1000"/>
              </a:spcBef>
              <a:spcAft>
                <a:spcPts val="0"/>
              </a:spcAft>
              <a:buSzPts val="1800"/>
              <a:buNone/>
            </a:pPr>
            <a:r>
              <a:rPr lang="en-US"/>
              <a:t>A stored procedure is a prepared SQL code that you can save, so the code can be reused over and over again.</a:t>
            </a:r>
            <a:endParaRPr/>
          </a:p>
          <a:p>
            <a:pPr indent="0" lvl="0" marL="0" rtl="0" algn="l">
              <a:lnSpc>
                <a:spcPct val="90000"/>
              </a:lnSpc>
              <a:spcBef>
                <a:spcPts val="1000"/>
              </a:spcBef>
              <a:spcAft>
                <a:spcPts val="0"/>
              </a:spcAft>
              <a:buSzPts val="1800"/>
              <a:buNone/>
            </a:pPr>
            <a:r>
              <a:rPr lang="en-US"/>
              <a:t>You can also pass parameters to a stored procedure, so that the stored procedure can act based on the parameter value(s) that is passed.</a:t>
            </a:r>
            <a:endParaRPr sz="1150">
              <a:highlight>
                <a:srgbClr val="FFFFFF"/>
              </a:highlight>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 type="body"/>
          </p:nvPr>
        </p:nvSpPr>
        <p:spPr>
          <a:xfrm>
            <a:off x="275209" y="257452"/>
            <a:ext cx="11647502" cy="59195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61513"/>
              </a:buClr>
              <a:buSzPts val="2800"/>
              <a:buNone/>
            </a:pPr>
            <a:r>
              <a:rPr b="1" i="0" lang="en-US">
                <a:solidFill>
                  <a:srgbClr val="161513"/>
                </a:solidFill>
                <a:latin typeface="Arial"/>
                <a:ea typeface="Arial"/>
                <a:cs typeface="Arial"/>
                <a:sym typeface="Arial"/>
              </a:rPr>
              <a:t> MySQL database</a:t>
            </a:r>
            <a:endParaRPr/>
          </a:p>
          <a:p>
            <a:pPr indent="0" lvl="0" marL="0" rtl="0" algn="l">
              <a:lnSpc>
                <a:spcPct val="90000"/>
              </a:lnSpc>
              <a:spcBef>
                <a:spcPts val="1000"/>
              </a:spcBef>
              <a:spcAft>
                <a:spcPts val="0"/>
              </a:spcAft>
              <a:buClr>
                <a:srgbClr val="006B8F"/>
              </a:buClr>
              <a:buSzPts val="2800"/>
              <a:buNone/>
            </a:pPr>
            <a:r>
              <a:rPr b="0" i="0" lang="en-US" u="none" strike="noStrike">
                <a:solidFill>
                  <a:srgbClr val="006B8F"/>
                </a:solidFill>
                <a:latin typeface="Arial"/>
                <a:ea typeface="Arial"/>
                <a:cs typeface="Arial"/>
                <a:sym typeface="Arial"/>
              </a:rPr>
              <a:t>MySQL</a:t>
            </a:r>
            <a:r>
              <a:rPr b="0" i="0" lang="en-US">
                <a:solidFill>
                  <a:srgbClr val="161513"/>
                </a:solidFill>
                <a:latin typeface="Arial"/>
                <a:ea typeface="Arial"/>
                <a:cs typeface="Arial"/>
                <a:sym typeface="Arial"/>
              </a:rPr>
              <a:t> is an open source relational database management system based on SQL. It was designed and optimized for web applications and can run on any platform. As new and different requirements emerged with the internet, MySQL became the platform of choice for web developers and web-based applications. Because it’s designed to process millions of queries and thousands of transactions, MySQL is a popular choice for ecommerce businesses that need to manage multiple money transfers. On-demand flexibility is the primary feature of MySQL.</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MySQL is the DBMS behind some of the top websites and web-based applications in the world, including Airbnb, Uber, LinkedIn, Facebook, Twitter, and YouTube.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193b9c1043_0_40"/>
          <p:cNvSpPr txBox="1"/>
          <p:nvPr>
            <p:ph idx="1" type="body"/>
          </p:nvPr>
        </p:nvSpPr>
        <p:spPr>
          <a:xfrm>
            <a:off x="838200" y="561850"/>
            <a:ext cx="10515600" cy="5615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 stored procedure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DELIMITER //</a:t>
            </a:r>
            <a:endParaRPr/>
          </a:p>
          <a:p>
            <a:pPr indent="0" lvl="0" marL="0" rtl="0" algn="l">
              <a:lnSpc>
                <a:spcPct val="90000"/>
              </a:lnSpc>
              <a:spcBef>
                <a:spcPts val="1000"/>
              </a:spcBef>
              <a:spcAft>
                <a:spcPts val="0"/>
              </a:spcAft>
              <a:buSzPts val="1800"/>
              <a:buNone/>
            </a:pPr>
            <a:r>
              <a:rPr lang="en-US"/>
              <a:t>CREATE PROCEDURE GetAllProducts()</a:t>
            </a:r>
            <a:endParaRPr/>
          </a:p>
          <a:p>
            <a:pPr indent="0" lvl="0" marL="0" rtl="0" algn="l">
              <a:lnSpc>
                <a:spcPct val="90000"/>
              </a:lnSpc>
              <a:spcBef>
                <a:spcPts val="1000"/>
              </a:spcBef>
              <a:spcAft>
                <a:spcPts val="0"/>
              </a:spcAft>
              <a:buSzPts val="1800"/>
              <a:buNone/>
            </a:pPr>
            <a:r>
              <a:rPr lang="en-US"/>
              <a:t>BEGIN</a:t>
            </a:r>
            <a:endParaRPr/>
          </a:p>
          <a:p>
            <a:pPr indent="0" lvl="0" marL="0" rtl="0" algn="l">
              <a:lnSpc>
                <a:spcPct val="90000"/>
              </a:lnSpc>
              <a:spcBef>
                <a:spcPts val="1000"/>
              </a:spcBef>
              <a:spcAft>
                <a:spcPts val="0"/>
              </a:spcAft>
              <a:buSzPts val="1800"/>
              <a:buNone/>
            </a:pPr>
            <a:r>
              <a:rPr lang="en-US"/>
              <a:t>	SELECT *  FROM product;</a:t>
            </a:r>
            <a:endParaRPr/>
          </a:p>
          <a:p>
            <a:pPr indent="0" lvl="0" marL="0" rtl="0" algn="l">
              <a:lnSpc>
                <a:spcPct val="90000"/>
              </a:lnSpc>
              <a:spcBef>
                <a:spcPts val="1000"/>
              </a:spcBef>
              <a:spcAft>
                <a:spcPts val="0"/>
              </a:spcAft>
              <a:buSzPts val="1800"/>
              <a:buNone/>
            </a:pPr>
            <a:r>
              <a:rPr lang="en-US"/>
              <a:t>END //</a:t>
            </a:r>
            <a:endParaRPr/>
          </a:p>
          <a:p>
            <a:pPr indent="0" lvl="0" marL="0" rtl="0" algn="l">
              <a:lnSpc>
                <a:spcPct val="90000"/>
              </a:lnSpc>
              <a:spcBef>
                <a:spcPts val="1000"/>
              </a:spcBef>
              <a:spcAft>
                <a:spcPts val="0"/>
              </a:spcAft>
              <a:buSzPts val="1800"/>
              <a:buNone/>
            </a:pPr>
            <a:r>
              <a:rPr lang="en-US"/>
              <a:t>DELIMITER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call GetAllProducts</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193b9c1043_0_47"/>
          <p:cNvSpPr txBox="1"/>
          <p:nvPr>
            <p:ph idx="1" type="body"/>
          </p:nvPr>
        </p:nvSpPr>
        <p:spPr>
          <a:xfrm>
            <a:off x="838200" y="727125"/>
            <a:ext cx="10515600" cy="5449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Clr>
                <a:schemeClr val="dk1"/>
              </a:buClr>
              <a:buSzPts val="1100"/>
              <a:buFont typeface="Arial"/>
              <a:buNone/>
            </a:pPr>
            <a:r>
              <a:rPr lang="en-US"/>
              <a:t>-- parameterise stored procedure</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a:t>Delimiter //</a:t>
            </a:r>
            <a:endParaRPr/>
          </a:p>
          <a:p>
            <a:pPr indent="0" lvl="0" marL="0" rtl="0" algn="l">
              <a:lnSpc>
                <a:spcPct val="90000"/>
              </a:lnSpc>
              <a:spcBef>
                <a:spcPts val="1000"/>
              </a:spcBef>
              <a:spcAft>
                <a:spcPts val="0"/>
              </a:spcAft>
              <a:buClr>
                <a:schemeClr val="dk1"/>
              </a:buClr>
              <a:buSzPts val="1100"/>
              <a:buFont typeface="Arial"/>
              <a:buNone/>
            </a:pPr>
            <a:r>
              <a:rPr lang="en-US"/>
              <a:t>create procedure selectCustomer(in city varchar(50),in name varchar(50))</a:t>
            </a:r>
            <a:endParaRPr/>
          </a:p>
          <a:p>
            <a:pPr indent="0" lvl="0" marL="0" rtl="0" algn="l">
              <a:lnSpc>
                <a:spcPct val="90000"/>
              </a:lnSpc>
              <a:spcBef>
                <a:spcPts val="1000"/>
              </a:spcBef>
              <a:spcAft>
                <a:spcPts val="0"/>
              </a:spcAft>
              <a:buClr>
                <a:schemeClr val="dk1"/>
              </a:buClr>
              <a:buSzPts val="1100"/>
              <a:buFont typeface="Arial"/>
              <a:buNone/>
            </a:pPr>
            <a:r>
              <a:rPr lang="en-US"/>
              <a:t>begin</a:t>
            </a:r>
            <a:endParaRPr/>
          </a:p>
          <a:p>
            <a:pPr indent="0" lvl="0" marL="0" rtl="0" algn="l">
              <a:lnSpc>
                <a:spcPct val="90000"/>
              </a:lnSpc>
              <a:spcBef>
                <a:spcPts val="1000"/>
              </a:spcBef>
              <a:spcAft>
                <a:spcPts val="0"/>
              </a:spcAft>
              <a:buClr>
                <a:schemeClr val="dk1"/>
              </a:buClr>
              <a:buSzPts val="1100"/>
              <a:buFont typeface="Arial"/>
              <a:buNone/>
            </a:pPr>
            <a:r>
              <a:rPr lang="en-US"/>
              <a:t>select * from customer where cust_city=city and cust_name=name;</a:t>
            </a:r>
            <a:endParaRPr/>
          </a:p>
          <a:p>
            <a:pPr indent="0" lvl="0" marL="0" rtl="0" algn="l">
              <a:lnSpc>
                <a:spcPct val="90000"/>
              </a:lnSpc>
              <a:spcBef>
                <a:spcPts val="1000"/>
              </a:spcBef>
              <a:spcAft>
                <a:spcPts val="0"/>
              </a:spcAft>
              <a:buClr>
                <a:schemeClr val="dk1"/>
              </a:buClr>
              <a:buSzPts val="1100"/>
              <a:buFont typeface="Arial"/>
              <a:buNone/>
            </a:pPr>
            <a:r>
              <a:rPr lang="en-US"/>
              <a:t>end //</a:t>
            </a:r>
            <a:endParaRPr/>
          </a:p>
          <a:p>
            <a:pPr indent="0" lvl="0" marL="0" rtl="0" algn="l">
              <a:lnSpc>
                <a:spcPct val="90000"/>
              </a:lnSpc>
              <a:spcBef>
                <a:spcPts val="1000"/>
              </a:spcBef>
              <a:spcAft>
                <a:spcPts val="0"/>
              </a:spcAft>
              <a:buClr>
                <a:schemeClr val="dk1"/>
              </a:buClr>
              <a:buSzPts val="1100"/>
              <a:buFont typeface="Arial"/>
              <a:buNone/>
            </a:pPr>
            <a:r>
              <a:rPr lang="en-US"/>
              <a:t>delimiter ; </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a:t>call selectCustomer('surat','manish')</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93b9c1043_0_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Trigger</a:t>
            </a:r>
            <a:endParaRPr/>
          </a:p>
        </p:txBody>
      </p:sp>
      <p:sp>
        <p:nvSpPr>
          <p:cNvPr id="350" name="Google Shape;350;g1193b9c1043_0_53"/>
          <p:cNvSpPr txBox="1"/>
          <p:nvPr>
            <p:ph idx="1" type="body"/>
          </p:nvPr>
        </p:nvSpPr>
        <p:spPr>
          <a:xfrm>
            <a:off x="838200" y="1520325"/>
            <a:ext cx="10515600" cy="5172300"/>
          </a:xfrm>
          <a:prstGeom prst="rect">
            <a:avLst/>
          </a:prstGeom>
          <a:noFill/>
          <a:ln>
            <a:noFill/>
          </a:ln>
        </p:spPr>
        <p:txBody>
          <a:bodyPr anchorCtr="0" anchor="t" bIns="45700" lIns="91425" spcFirstLastPara="1" rIns="91425" wrap="square" tIns="45700">
            <a:normAutofit fontScale="32500" lnSpcReduction="20000"/>
          </a:bodyPr>
          <a:lstStyle/>
          <a:p>
            <a:pPr indent="-335263" lvl="0" marL="457200" rtl="0" algn="l">
              <a:lnSpc>
                <a:spcPct val="90000"/>
              </a:lnSpc>
              <a:spcBef>
                <a:spcPts val="1000"/>
              </a:spcBef>
              <a:spcAft>
                <a:spcPts val="0"/>
              </a:spcAft>
              <a:buSzPct val="83786"/>
              <a:buChar char="-"/>
            </a:pPr>
            <a:r>
              <a:rPr lang="en-US" sz="6167"/>
              <a:t>Triggers are procedures that are stored in the database and implicitly run, or fired, when something happens.</a:t>
            </a:r>
            <a:endParaRPr sz="6167"/>
          </a:p>
          <a:p>
            <a:pPr indent="-335263" lvl="0" marL="457200" rtl="0" algn="l">
              <a:lnSpc>
                <a:spcPct val="90000"/>
              </a:lnSpc>
              <a:spcBef>
                <a:spcPts val="1000"/>
              </a:spcBef>
              <a:spcAft>
                <a:spcPts val="0"/>
              </a:spcAft>
              <a:buSzPct val="83786"/>
              <a:buChar char="-"/>
            </a:pPr>
            <a:r>
              <a:rPr lang="en-US" sz="6167"/>
              <a:t>Traditionally, triggers supported the execution of a PL/SQL block when an INSERT, UPDATE, or DELETE occurred on a table or view. </a:t>
            </a:r>
            <a:endParaRPr sz="6167"/>
          </a:p>
          <a:p>
            <a:pPr indent="-335263" lvl="0" marL="457200" rtl="0" algn="l">
              <a:lnSpc>
                <a:spcPct val="90000"/>
              </a:lnSpc>
              <a:spcBef>
                <a:spcPts val="1000"/>
              </a:spcBef>
              <a:spcAft>
                <a:spcPts val="0"/>
              </a:spcAft>
              <a:buSzPct val="83786"/>
              <a:buChar char="-"/>
            </a:pPr>
            <a:r>
              <a:rPr lang="en-US" sz="6167"/>
              <a:t>For example, a trigger can be invoked when a row is inserted into a specified table.</a:t>
            </a:r>
            <a:endParaRPr sz="6167"/>
          </a:p>
          <a:p>
            <a:pPr indent="0" lvl="0" marL="0" rtl="0" algn="l">
              <a:lnSpc>
                <a:spcPct val="90000"/>
              </a:lnSpc>
              <a:spcBef>
                <a:spcPts val="1000"/>
              </a:spcBef>
              <a:spcAft>
                <a:spcPts val="0"/>
              </a:spcAft>
              <a:buSzPct val="89808"/>
              <a:buNone/>
            </a:pPr>
            <a:r>
              <a:rPr lang="en-US" sz="6167"/>
              <a:t>Benefits of Triggers</a:t>
            </a:r>
            <a:endParaRPr sz="6167"/>
          </a:p>
          <a:p>
            <a:pPr indent="0" lvl="0" marL="0" rtl="0" algn="l">
              <a:lnSpc>
                <a:spcPct val="90000"/>
              </a:lnSpc>
              <a:spcBef>
                <a:spcPts val="1000"/>
              </a:spcBef>
              <a:spcAft>
                <a:spcPts val="0"/>
              </a:spcAft>
              <a:buSzPct val="89808"/>
              <a:buNone/>
            </a:pPr>
            <a:r>
              <a:rPr lang="en-US" sz="6167"/>
              <a:t>Triggers can be written for the following purposes −</a:t>
            </a:r>
            <a:endParaRPr sz="6167"/>
          </a:p>
          <a:p>
            <a:pPr indent="-335263" lvl="0" marL="457200" rtl="0" algn="l">
              <a:lnSpc>
                <a:spcPct val="90000"/>
              </a:lnSpc>
              <a:spcBef>
                <a:spcPts val="1000"/>
              </a:spcBef>
              <a:spcAft>
                <a:spcPts val="0"/>
              </a:spcAft>
              <a:buSzPct val="83786"/>
              <a:buChar char="●"/>
            </a:pPr>
            <a:r>
              <a:rPr lang="en-US" sz="6167"/>
              <a:t>Generating some derived column values automatically</a:t>
            </a:r>
            <a:endParaRPr sz="6167"/>
          </a:p>
          <a:p>
            <a:pPr indent="-335263" lvl="0" marL="457200" rtl="0" algn="l">
              <a:lnSpc>
                <a:spcPct val="90000"/>
              </a:lnSpc>
              <a:spcBef>
                <a:spcPts val="1000"/>
              </a:spcBef>
              <a:spcAft>
                <a:spcPts val="0"/>
              </a:spcAft>
              <a:buSzPct val="83786"/>
              <a:buChar char="●"/>
            </a:pPr>
            <a:r>
              <a:rPr lang="en-US" sz="6167"/>
              <a:t>Enforcing referential integrity</a:t>
            </a:r>
            <a:endParaRPr sz="6167"/>
          </a:p>
          <a:p>
            <a:pPr indent="-335263" lvl="0" marL="457200" rtl="0" algn="l">
              <a:lnSpc>
                <a:spcPct val="90000"/>
              </a:lnSpc>
              <a:spcBef>
                <a:spcPts val="1000"/>
              </a:spcBef>
              <a:spcAft>
                <a:spcPts val="0"/>
              </a:spcAft>
              <a:buSzPct val="83786"/>
              <a:buChar char="●"/>
            </a:pPr>
            <a:r>
              <a:rPr lang="en-US" sz="6167"/>
              <a:t>Event logging and storing information on table access</a:t>
            </a:r>
            <a:endParaRPr sz="6167"/>
          </a:p>
          <a:p>
            <a:pPr indent="-335263" lvl="0" marL="457200" rtl="0" algn="l">
              <a:lnSpc>
                <a:spcPct val="90000"/>
              </a:lnSpc>
              <a:spcBef>
                <a:spcPts val="1000"/>
              </a:spcBef>
              <a:spcAft>
                <a:spcPts val="0"/>
              </a:spcAft>
              <a:buSzPct val="83786"/>
              <a:buChar char="●"/>
            </a:pPr>
            <a:r>
              <a:rPr lang="en-US" sz="6167"/>
              <a:t>Auditing</a:t>
            </a:r>
            <a:endParaRPr sz="6167"/>
          </a:p>
          <a:p>
            <a:pPr indent="-335263" lvl="0" marL="457200" rtl="0" algn="l">
              <a:lnSpc>
                <a:spcPct val="90000"/>
              </a:lnSpc>
              <a:spcBef>
                <a:spcPts val="1000"/>
              </a:spcBef>
              <a:spcAft>
                <a:spcPts val="0"/>
              </a:spcAft>
              <a:buSzPct val="83786"/>
              <a:buChar char="●"/>
            </a:pPr>
            <a:r>
              <a:rPr lang="en-US" sz="6167"/>
              <a:t>Synchronous replication of tables</a:t>
            </a:r>
            <a:endParaRPr sz="6167"/>
          </a:p>
          <a:p>
            <a:pPr indent="-335263" lvl="0" marL="457200" rtl="0" algn="l">
              <a:lnSpc>
                <a:spcPct val="90000"/>
              </a:lnSpc>
              <a:spcBef>
                <a:spcPts val="1000"/>
              </a:spcBef>
              <a:spcAft>
                <a:spcPts val="0"/>
              </a:spcAft>
              <a:buSzPct val="83786"/>
              <a:buChar char="●"/>
            </a:pPr>
            <a:r>
              <a:rPr lang="en-US" sz="6167"/>
              <a:t>Imposing security authorizations</a:t>
            </a:r>
            <a:endParaRPr sz="6167"/>
          </a:p>
          <a:p>
            <a:pPr indent="-335263" lvl="0" marL="457200" rtl="0" algn="l">
              <a:lnSpc>
                <a:spcPct val="90000"/>
              </a:lnSpc>
              <a:spcBef>
                <a:spcPts val="1000"/>
              </a:spcBef>
              <a:spcAft>
                <a:spcPts val="0"/>
              </a:spcAft>
              <a:buSzPct val="83786"/>
              <a:buChar char="●"/>
            </a:pPr>
            <a:r>
              <a:rPr lang="en-US" sz="6167"/>
              <a:t>Preventing invalid transactions</a:t>
            </a:r>
            <a:endParaRPr sz="6691"/>
          </a:p>
          <a:p>
            <a:pPr indent="0" lvl="0" marL="0" rtl="0" algn="l">
              <a:lnSpc>
                <a:spcPct val="115000"/>
              </a:lnSpc>
              <a:spcBef>
                <a:spcPts val="1200"/>
              </a:spcBef>
              <a:spcAft>
                <a:spcPts val="0"/>
              </a:spcAft>
              <a:buClr>
                <a:schemeClr val="dk1"/>
              </a:buClr>
              <a:buSzPct val="57893"/>
              <a:buFont typeface="Arial"/>
              <a:buNone/>
            </a:pPr>
            <a:r>
              <a:t/>
            </a:r>
            <a:endParaRPr sz="1900">
              <a:latin typeface="Arial"/>
              <a:ea typeface="Arial"/>
              <a:cs typeface="Arial"/>
              <a:sym typeface="Arial"/>
            </a:endParaRPr>
          </a:p>
          <a:p>
            <a:pPr indent="0" lvl="0" marL="0" rtl="0" algn="l">
              <a:lnSpc>
                <a:spcPct val="90000"/>
              </a:lnSpc>
              <a:spcBef>
                <a:spcPts val="1200"/>
              </a:spcBef>
              <a:spcAft>
                <a:spcPts val="0"/>
              </a:spcAft>
              <a:buSzPct val="158241"/>
              <a:buNone/>
            </a:pPr>
            <a:r>
              <a:t/>
            </a:r>
            <a:endParaRPr sz="35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193b9c1043_0_65"/>
          <p:cNvSpPr txBox="1"/>
          <p:nvPr>
            <p:ph idx="1" type="body"/>
          </p:nvPr>
        </p:nvSpPr>
        <p:spPr>
          <a:xfrm>
            <a:off x="573800" y="61927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275"/>
              <a:buFont typeface="Arial"/>
              <a:buNone/>
            </a:pPr>
            <a:r>
              <a:rPr lang="en-US" sz="2200"/>
              <a:t>DELIMITER //</a:t>
            </a:r>
            <a:endParaRPr sz="2200"/>
          </a:p>
          <a:p>
            <a:pPr indent="0" lvl="0" marL="0" rtl="0" algn="l">
              <a:lnSpc>
                <a:spcPct val="80000"/>
              </a:lnSpc>
              <a:spcBef>
                <a:spcPts val="1000"/>
              </a:spcBef>
              <a:spcAft>
                <a:spcPts val="0"/>
              </a:spcAft>
              <a:buClr>
                <a:schemeClr val="dk1"/>
              </a:buClr>
              <a:buSzPts val="275"/>
              <a:buFont typeface="Arial"/>
              <a:buNone/>
            </a:pPr>
            <a:r>
              <a:t/>
            </a:r>
            <a:endParaRPr sz="2200"/>
          </a:p>
          <a:p>
            <a:pPr indent="0" lvl="0" marL="0" rtl="0" algn="l">
              <a:lnSpc>
                <a:spcPct val="80000"/>
              </a:lnSpc>
              <a:spcBef>
                <a:spcPts val="1000"/>
              </a:spcBef>
              <a:spcAft>
                <a:spcPts val="0"/>
              </a:spcAft>
              <a:buClr>
                <a:schemeClr val="dk1"/>
              </a:buClr>
              <a:buSzPts val="275"/>
              <a:buFont typeface="Arial"/>
              <a:buNone/>
            </a:pPr>
            <a:r>
              <a:rPr lang="en-US" sz="2200"/>
              <a:t>CREATE TRIGGER contacts_after_insert</a:t>
            </a:r>
            <a:endParaRPr sz="2200"/>
          </a:p>
          <a:p>
            <a:pPr indent="0" lvl="0" marL="0" rtl="0" algn="l">
              <a:lnSpc>
                <a:spcPct val="80000"/>
              </a:lnSpc>
              <a:spcBef>
                <a:spcPts val="1000"/>
              </a:spcBef>
              <a:spcAft>
                <a:spcPts val="0"/>
              </a:spcAft>
              <a:buClr>
                <a:schemeClr val="dk1"/>
              </a:buClr>
              <a:buSzPts val="275"/>
              <a:buFont typeface="Arial"/>
              <a:buNone/>
            </a:pPr>
            <a:r>
              <a:rPr lang="en-US" sz="2200"/>
              <a:t>AFTER INSERT</a:t>
            </a:r>
            <a:endParaRPr sz="2200"/>
          </a:p>
          <a:p>
            <a:pPr indent="0" lvl="0" marL="0" rtl="0" algn="l">
              <a:lnSpc>
                <a:spcPct val="80000"/>
              </a:lnSpc>
              <a:spcBef>
                <a:spcPts val="1000"/>
              </a:spcBef>
              <a:spcAft>
                <a:spcPts val="0"/>
              </a:spcAft>
              <a:buClr>
                <a:schemeClr val="dk1"/>
              </a:buClr>
              <a:buSzPts val="275"/>
              <a:buFont typeface="Arial"/>
              <a:buNone/>
            </a:pPr>
            <a:r>
              <a:rPr lang="en-US" sz="2200"/>
              <a:t>   ON contacts FOR EACH ROW</a:t>
            </a:r>
            <a:endParaRPr sz="2200"/>
          </a:p>
          <a:p>
            <a:pPr indent="0" lvl="0" marL="0" rtl="0" algn="l">
              <a:lnSpc>
                <a:spcPct val="80000"/>
              </a:lnSpc>
              <a:spcBef>
                <a:spcPts val="1000"/>
              </a:spcBef>
              <a:spcAft>
                <a:spcPts val="0"/>
              </a:spcAft>
              <a:buClr>
                <a:schemeClr val="dk1"/>
              </a:buClr>
              <a:buSzPts val="275"/>
              <a:buFont typeface="Arial"/>
              <a:buNone/>
            </a:pPr>
            <a:r>
              <a:rPr lang="en-US" sz="2200"/>
              <a:t>BEGIN</a:t>
            </a:r>
            <a:endParaRPr sz="2200"/>
          </a:p>
          <a:p>
            <a:pPr indent="0" lvl="0" marL="0" rtl="0" algn="l">
              <a:lnSpc>
                <a:spcPct val="80000"/>
              </a:lnSpc>
              <a:spcBef>
                <a:spcPts val="1000"/>
              </a:spcBef>
              <a:spcAft>
                <a:spcPts val="0"/>
              </a:spcAft>
              <a:buClr>
                <a:schemeClr val="dk1"/>
              </a:buClr>
              <a:buSzPts val="275"/>
              <a:buFont typeface="Arial"/>
              <a:buNone/>
            </a:pPr>
            <a:r>
              <a:rPr lang="en-US" sz="2200"/>
              <a:t>   DECLARE vUser varchar(50);</a:t>
            </a:r>
            <a:endParaRPr sz="2200"/>
          </a:p>
          <a:p>
            <a:pPr indent="0" lvl="0" marL="0" rtl="0" algn="l">
              <a:lnSpc>
                <a:spcPct val="80000"/>
              </a:lnSpc>
              <a:spcBef>
                <a:spcPts val="1000"/>
              </a:spcBef>
              <a:spcAft>
                <a:spcPts val="0"/>
              </a:spcAft>
              <a:buClr>
                <a:schemeClr val="dk1"/>
              </a:buClr>
              <a:buSzPts val="275"/>
              <a:buFont typeface="Arial"/>
              <a:buNone/>
            </a:pPr>
            <a:r>
              <a:rPr lang="en-US" sz="2200"/>
              <a:t>   -- Find username of person performing the INSERT into table</a:t>
            </a:r>
            <a:endParaRPr sz="2200"/>
          </a:p>
          <a:p>
            <a:pPr indent="0" lvl="0" marL="0" rtl="0" algn="l">
              <a:lnSpc>
                <a:spcPct val="80000"/>
              </a:lnSpc>
              <a:spcBef>
                <a:spcPts val="1000"/>
              </a:spcBef>
              <a:spcAft>
                <a:spcPts val="0"/>
              </a:spcAft>
              <a:buClr>
                <a:schemeClr val="dk1"/>
              </a:buClr>
              <a:buSzPts val="275"/>
              <a:buFont typeface="Arial"/>
              <a:buNone/>
            </a:pPr>
            <a:r>
              <a:rPr lang="en-US" sz="2200"/>
              <a:t>   SELECT USER() INTO vUser;</a:t>
            </a:r>
            <a:endParaRPr sz="2200"/>
          </a:p>
          <a:p>
            <a:pPr indent="0" lvl="0" marL="0" rtl="0" algn="l">
              <a:lnSpc>
                <a:spcPct val="80000"/>
              </a:lnSpc>
              <a:spcBef>
                <a:spcPts val="1000"/>
              </a:spcBef>
              <a:spcAft>
                <a:spcPts val="0"/>
              </a:spcAft>
              <a:buClr>
                <a:schemeClr val="dk1"/>
              </a:buClr>
              <a:buSzPts val="275"/>
              <a:buFont typeface="Arial"/>
              <a:buNone/>
            </a:pPr>
            <a:r>
              <a:rPr lang="en-US" sz="2200"/>
              <a:t>   -- Insert record into audit table</a:t>
            </a:r>
            <a:endParaRPr/>
          </a:p>
        </p:txBody>
      </p:sp>
      <p:sp>
        <p:nvSpPr>
          <p:cNvPr id="356" name="Google Shape;356;g1193b9c1043_0_65"/>
          <p:cNvSpPr txBox="1"/>
          <p:nvPr>
            <p:ph idx="2" type="body"/>
          </p:nvPr>
        </p:nvSpPr>
        <p:spPr>
          <a:xfrm>
            <a:off x="6172200" y="61927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275"/>
              <a:buFont typeface="Arial"/>
              <a:buNone/>
            </a:pPr>
            <a:r>
              <a:rPr lang="en-US" sz="2200"/>
              <a:t> INSERT INTO contacts_audit</a:t>
            </a:r>
            <a:endParaRPr sz="2200"/>
          </a:p>
          <a:p>
            <a:pPr indent="0" lvl="0" marL="0" rtl="0" algn="l">
              <a:lnSpc>
                <a:spcPct val="80000"/>
              </a:lnSpc>
              <a:spcBef>
                <a:spcPts val="1000"/>
              </a:spcBef>
              <a:spcAft>
                <a:spcPts val="0"/>
              </a:spcAft>
              <a:buClr>
                <a:schemeClr val="dk1"/>
              </a:buClr>
              <a:buSzPts val="275"/>
              <a:buFont typeface="Arial"/>
              <a:buNone/>
            </a:pPr>
            <a:r>
              <a:rPr lang="en-US" sz="2200"/>
              <a:t>   ( contact_id,created_date,created_by)</a:t>
            </a:r>
            <a:endParaRPr sz="2200"/>
          </a:p>
          <a:p>
            <a:pPr indent="0" lvl="0" marL="0" rtl="0" algn="l">
              <a:lnSpc>
                <a:spcPct val="80000"/>
              </a:lnSpc>
              <a:spcBef>
                <a:spcPts val="1000"/>
              </a:spcBef>
              <a:spcAft>
                <a:spcPts val="0"/>
              </a:spcAft>
              <a:buClr>
                <a:schemeClr val="dk1"/>
              </a:buClr>
              <a:buSzPts val="275"/>
              <a:buFont typeface="Arial"/>
              <a:buNone/>
            </a:pPr>
            <a:r>
              <a:rPr lang="en-US" sz="2200"/>
              <a:t>   VALUES</a:t>
            </a:r>
            <a:endParaRPr sz="2200"/>
          </a:p>
          <a:p>
            <a:pPr indent="0" lvl="0" marL="0" rtl="0" algn="l">
              <a:lnSpc>
                <a:spcPct val="80000"/>
              </a:lnSpc>
              <a:spcBef>
                <a:spcPts val="1000"/>
              </a:spcBef>
              <a:spcAft>
                <a:spcPts val="0"/>
              </a:spcAft>
              <a:buClr>
                <a:schemeClr val="dk1"/>
              </a:buClr>
              <a:buSzPts val="275"/>
              <a:buFont typeface="Arial"/>
              <a:buNone/>
            </a:pPr>
            <a:r>
              <a:rPr lang="en-US" sz="2200"/>
              <a:t>   ( NEW.contact_id,SYSDATE(),vUser );</a:t>
            </a:r>
            <a:endParaRPr sz="2200"/>
          </a:p>
          <a:p>
            <a:pPr indent="0" lvl="0" marL="0" rtl="0" algn="l">
              <a:lnSpc>
                <a:spcPct val="80000"/>
              </a:lnSpc>
              <a:spcBef>
                <a:spcPts val="1000"/>
              </a:spcBef>
              <a:spcAft>
                <a:spcPts val="0"/>
              </a:spcAft>
              <a:buClr>
                <a:schemeClr val="dk1"/>
              </a:buClr>
              <a:buSzPts val="275"/>
              <a:buFont typeface="Arial"/>
              <a:buNone/>
            </a:pPr>
            <a:r>
              <a:t/>
            </a:r>
            <a:endParaRPr sz="2200"/>
          </a:p>
          <a:p>
            <a:pPr indent="0" lvl="0" marL="0" rtl="0" algn="l">
              <a:lnSpc>
                <a:spcPct val="80000"/>
              </a:lnSpc>
              <a:spcBef>
                <a:spcPts val="1000"/>
              </a:spcBef>
              <a:spcAft>
                <a:spcPts val="0"/>
              </a:spcAft>
              <a:buClr>
                <a:schemeClr val="dk1"/>
              </a:buClr>
              <a:buSzPts val="275"/>
              <a:buFont typeface="Arial"/>
              <a:buNone/>
            </a:pPr>
            <a:r>
              <a:rPr lang="en-US" sz="2200"/>
              <a:t>END; //</a:t>
            </a:r>
            <a:endParaRPr sz="2200"/>
          </a:p>
          <a:p>
            <a:pPr indent="0" lvl="0" marL="0" rtl="0" algn="l">
              <a:lnSpc>
                <a:spcPct val="80000"/>
              </a:lnSpc>
              <a:spcBef>
                <a:spcPts val="1000"/>
              </a:spcBef>
              <a:spcAft>
                <a:spcPts val="0"/>
              </a:spcAft>
              <a:buClr>
                <a:schemeClr val="dk1"/>
              </a:buClr>
              <a:buSzPts val="275"/>
              <a:buFont typeface="Arial"/>
              <a:buNone/>
            </a:pPr>
            <a:r>
              <a:rPr lang="en-US" sz="2200"/>
              <a:t>DELIMITER ;</a:t>
            </a:r>
            <a:endParaRPr/>
          </a:p>
        </p:txBody>
      </p:sp>
      <p:cxnSp>
        <p:nvCxnSpPr>
          <p:cNvPr id="357" name="Google Shape;357;g1193b9c1043_0_65"/>
          <p:cNvCxnSpPr/>
          <p:nvPr/>
        </p:nvCxnSpPr>
        <p:spPr>
          <a:xfrm flipH="1">
            <a:off x="5701275" y="677525"/>
            <a:ext cx="33000" cy="5453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193b9c1043_0_74"/>
          <p:cNvSpPr txBox="1"/>
          <p:nvPr>
            <p:ph type="title"/>
          </p:nvPr>
        </p:nvSpPr>
        <p:spPr>
          <a:xfrm>
            <a:off x="408550" y="216400"/>
            <a:ext cx="11506200" cy="89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Cursor</a:t>
            </a:r>
            <a:endParaRPr/>
          </a:p>
        </p:txBody>
      </p:sp>
      <p:sp>
        <p:nvSpPr>
          <p:cNvPr id="363" name="Google Shape;363;g1193b9c1043_0_74"/>
          <p:cNvSpPr txBox="1"/>
          <p:nvPr>
            <p:ph idx="1" type="body"/>
          </p:nvPr>
        </p:nvSpPr>
        <p:spPr>
          <a:xfrm>
            <a:off x="408550" y="1255925"/>
            <a:ext cx="11506200" cy="5304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1000"/>
              </a:spcBef>
              <a:spcAft>
                <a:spcPts val="0"/>
              </a:spcAft>
              <a:buSzPct val="65602"/>
              <a:buNone/>
            </a:pPr>
            <a:r>
              <a:rPr lang="en-US" sz="3228"/>
              <a:t>Cursor is a pointer to a context area. The context area is basically a memory space for processing an SQL statement. </a:t>
            </a:r>
            <a:endParaRPr sz="3228"/>
          </a:p>
          <a:p>
            <a:pPr indent="0" lvl="0" marL="0" rtl="0" algn="l">
              <a:lnSpc>
                <a:spcPct val="90000"/>
              </a:lnSpc>
              <a:spcBef>
                <a:spcPts val="1000"/>
              </a:spcBef>
              <a:spcAft>
                <a:spcPts val="0"/>
              </a:spcAft>
              <a:buSzPct val="65602"/>
              <a:buNone/>
            </a:pPr>
            <a:r>
              <a:rPr lang="en-US" sz="3228"/>
              <a:t>On executing the statement the cursor holds the returned result set which can contain single or multiple rows.</a:t>
            </a:r>
            <a:endParaRPr sz="3228"/>
          </a:p>
          <a:p>
            <a:pPr indent="0" lvl="0" marL="0" rtl="0" algn="l">
              <a:lnSpc>
                <a:spcPct val="90000"/>
              </a:lnSpc>
              <a:spcBef>
                <a:spcPts val="1000"/>
              </a:spcBef>
              <a:spcAft>
                <a:spcPts val="0"/>
              </a:spcAft>
              <a:buSzPct val="75630"/>
              <a:buNone/>
            </a:pPr>
            <a:r>
              <a:rPr lang="en-US"/>
              <a:t>MySQL cursor is read-only, non-scrollable and asensitive.</a:t>
            </a:r>
            <a:endParaRPr/>
          </a:p>
          <a:p>
            <a:pPr indent="-325755" lvl="0" marL="457200" rtl="0" algn="l">
              <a:lnSpc>
                <a:spcPct val="90000"/>
              </a:lnSpc>
              <a:spcBef>
                <a:spcPts val="1000"/>
              </a:spcBef>
              <a:spcAft>
                <a:spcPts val="0"/>
              </a:spcAft>
              <a:buSzPct val="64285"/>
              <a:buChar char="●"/>
            </a:pPr>
            <a:r>
              <a:rPr lang="en-US"/>
              <a:t>Read-only: you cannot update data in the underlying table through the cursor.</a:t>
            </a:r>
            <a:endParaRPr/>
          </a:p>
          <a:p>
            <a:pPr indent="-325755" lvl="0" marL="457200" rtl="0" algn="l">
              <a:lnSpc>
                <a:spcPct val="90000"/>
              </a:lnSpc>
              <a:spcBef>
                <a:spcPts val="1000"/>
              </a:spcBef>
              <a:spcAft>
                <a:spcPts val="0"/>
              </a:spcAft>
              <a:buSzPct val="64285"/>
              <a:buChar char="●"/>
            </a:pPr>
            <a:r>
              <a:rPr lang="en-US"/>
              <a:t>Non-scrollable:  You cannot fetch rows in the reversed order. you cannot skip rows or jump to a specific row in the result set.</a:t>
            </a:r>
            <a:endParaRPr/>
          </a:p>
          <a:p>
            <a:pPr indent="-325755" lvl="0" marL="457200" rtl="0" algn="l">
              <a:lnSpc>
                <a:spcPct val="90000"/>
              </a:lnSpc>
              <a:spcBef>
                <a:spcPts val="1000"/>
              </a:spcBef>
              <a:spcAft>
                <a:spcPts val="0"/>
              </a:spcAft>
              <a:buSzPct val="64285"/>
              <a:buChar char="●"/>
            </a:pPr>
            <a:r>
              <a:rPr lang="en-US"/>
              <a:t>Asensitive: there are two kinds of cursors: asensitive cursor and insensitive cursor. An asensitive cursor points to the actual data, whereas an insensitive cursor uses a temporary copy of the data.</a:t>
            </a:r>
            <a:endParaRPr/>
          </a:p>
          <a:p>
            <a:pPr indent="0" lvl="0" marL="457200" rtl="0" algn="l">
              <a:lnSpc>
                <a:spcPct val="90000"/>
              </a:lnSpc>
              <a:spcBef>
                <a:spcPts val="1000"/>
              </a:spcBef>
              <a:spcAft>
                <a:spcPts val="0"/>
              </a:spcAft>
              <a:buSzPct val="176470"/>
              <a:buNone/>
            </a:pPr>
            <a:r>
              <a:rPr lang="en-US"/>
              <a:t> An asensitive cursor performs faster than an insensitive cursor because it does not have to make a temporary copy of data. However, any change that made to the data from other connections will affect the data that is being used by an asensitive cursor, therefore, it is safer if you do not update the data that is being used by an asensitive cursor. MySQL cursor is asensitive.</a:t>
            </a:r>
            <a:endParaRPr sz="1200">
              <a:highlight>
                <a:srgbClr val="FFFFFF"/>
              </a:highlight>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g1193b9c1043_0_86"/>
          <p:cNvPicPr preferRelativeResize="0"/>
          <p:nvPr/>
        </p:nvPicPr>
        <p:blipFill rotWithShape="1">
          <a:blip r:embed="rId3">
            <a:alphaModFix/>
          </a:blip>
          <a:srcRect b="0" l="0" r="0" t="0"/>
          <a:stretch/>
        </p:blipFill>
        <p:spPr>
          <a:xfrm>
            <a:off x="404875" y="195587"/>
            <a:ext cx="11646650" cy="6466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g1193b9c1043_0_93"/>
          <p:cNvPicPr preferRelativeResize="0"/>
          <p:nvPr/>
        </p:nvPicPr>
        <p:blipFill rotWithShape="1">
          <a:blip r:embed="rId3">
            <a:alphaModFix/>
          </a:blip>
          <a:srcRect b="0" l="0" r="0" t="0"/>
          <a:stretch/>
        </p:blipFill>
        <p:spPr>
          <a:xfrm>
            <a:off x="383750" y="224475"/>
            <a:ext cx="11663799" cy="4518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1" type="body"/>
          </p:nvPr>
        </p:nvSpPr>
        <p:spPr>
          <a:xfrm>
            <a:off x="811566" y="522512"/>
            <a:ext cx="10347665" cy="49727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61513"/>
              </a:buClr>
              <a:buSzPts val="2800"/>
              <a:buNone/>
            </a:pPr>
            <a:r>
              <a:rPr b="1" i="0" lang="en-US">
                <a:solidFill>
                  <a:srgbClr val="161513"/>
                </a:solidFill>
                <a:latin typeface="Arial"/>
                <a:ea typeface="Arial"/>
                <a:cs typeface="Arial"/>
                <a:sym typeface="Arial"/>
              </a:rPr>
              <a:t>What is a database management system (DBMS)?</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A database typically requires a comprehensive database software program known as a database management system (DBMS). A DBMS serves as an interface between the database and its end users or programs, allowing users to retrieve, update, and manage how the information is organized and optimized. A DBMS also facilitates oversight and control of databases, enabling a variety of administrative operations such as performance monitoring, tuning, and backup and recovery.</a:t>
            </a:r>
            <a:endParaRPr/>
          </a:p>
          <a:p>
            <a:pPr indent="-228600" lvl="0" marL="228600" rtl="0" algn="l">
              <a:lnSpc>
                <a:spcPct val="90000"/>
              </a:lnSpc>
              <a:spcBef>
                <a:spcPts val="1000"/>
              </a:spcBef>
              <a:spcAft>
                <a:spcPts val="0"/>
              </a:spcAft>
              <a:buClr>
                <a:srgbClr val="161513"/>
              </a:buClr>
              <a:buSzPts val="2800"/>
              <a:buChar char="•"/>
            </a:pPr>
            <a:r>
              <a:rPr b="0" i="0" lang="en-US">
                <a:solidFill>
                  <a:srgbClr val="161513"/>
                </a:solidFill>
                <a:latin typeface="Arial"/>
                <a:ea typeface="Arial"/>
                <a:cs typeface="Arial"/>
                <a:sym typeface="Arial"/>
              </a:rPr>
              <a:t>Some examples of popular database software or DBMSs include MySQL, Microsoft Access, Microsoft SQL Server, FileMaker Pro, Oracle Database, and dBASE.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19974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Database challenges</a:t>
            </a:r>
            <a:endParaRPr/>
          </a:p>
        </p:txBody>
      </p:sp>
      <p:sp>
        <p:nvSpPr>
          <p:cNvPr id="112" name="Google Shape;112;p5"/>
          <p:cNvSpPr txBox="1"/>
          <p:nvPr>
            <p:ph idx="1" type="body"/>
          </p:nvPr>
        </p:nvSpPr>
        <p:spPr>
          <a:xfrm>
            <a:off x="838200" y="1402672"/>
            <a:ext cx="10515600" cy="525558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161513"/>
              </a:buClr>
              <a:buSzPct val="100000"/>
              <a:buFont typeface="Arial"/>
              <a:buChar char="•"/>
            </a:pPr>
            <a:r>
              <a:rPr b="1" i="0" lang="en-US">
                <a:solidFill>
                  <a:srgbClr val="161513"/>
                </a:solidFill>
                <a:latin typeface="Arial"/>
                <a:ea typeface="Arial"/>
                <a:cs typeface="Arial"/>
                <a:sym typeface="Arial"/>
              </a:rPr>
              <a:t>Absorbing significant increases in data volume.</a:t>
            </a:r>
            <a:r>
              <a:rPr b="0" i="0" lang="en-US">
                <a:solidFill>
                  <a:srgbClr val="161513"/>
                </a:solidFill>
                <a:latin typeface="Arial"/>
                <a:ea typeface="Arial"/>
                <a:cs typeface="Arial"/>
                <a:sym typeface="Arial"/>
              </a:rPr>
              <a:t> The explosion of data coming in from sensors, connected machines, and dozens of other sources keeps database administrators scrambling to manage and organize their companies’ data efficiently.</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Ensuring data security.</a:t>
            </a:r>
            <a:r>
              <a:rPr b="0" i="0" lang="en-US">
                <a:solidFill>
                  <a:srgbClr val="161513"/>
                </a:solidFill>
                <a:latin typeface="Arial"/>
                <a:ea typeface="Arial"/>
                <a:cs typeface="Arial"/>
                <a:sym typeface="Arial"/>
              </a:rPr>
              <a:t> Data breaches are happening everywhere these days, and hackers are getting more inventive. It’s more important than ever to ensure that data is secure but also easily accessible to users.</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Keeping up with demand.</a:t>
            </a:r>
            <a:r>
              <a:rPr b="0" i="0" lang="en-US">
                <a:solidFill>
                  <a:srgbClr val="161513"/>
                </a:solidFill>
                <a:latin typeface="Arial"/>
                <a:ea typeface="Arial"/>
                <a:cs typeface="Arial"/>
                <a:sym typeface="Arial"/>
              </a:rPr>
              <a:t> In today’s fast-moving business environment, companies need real-time access to their data to support timely decision-making and to take advantage of new opportunities.</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Managing and maintaining the database and infrastructure.</a:t>
            </a:r>
            <a:r>
              <a:rPr b="0" i="0" lang="en-US">
                <a:solidFill>
                  <a:srgbClr val="161513"/>
                </a:solidFill>
                <a:latin typeface="Arial"/>
                <a:ea typeface="Arial"/>
                <a:cs typeface="Arial"/>
                <a:sym typeface="Arial"/>
              </a:rPr>
              <a:t> Database administrators must continually watch the database for problems and perform preventative maintenance, as well as apply software upgrades and patches. As databases become more complex and data volumes grow, companies are faced with the expense of hiring additional talent to monitor and tune their databases.</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Removing limits on scalability.</a:t>
            </a:r>
            <a:r>
              <a:rPr b="0" i="0" lang="en-US">
                <a:solidFill>
                  <a:srgbClr val="161513"/>
                </a:solidFill>
                <a:latin typeface="Arial"/>
                <a:ea typeface="Arial"/>
                <a:cs typeface="Arial"/>
                <a:sym typeface="Arial"/>
              </a:rPr>
              <a:t> A business needs to grow if it’s going to survive, and its data management must grow along with it. But it’s very difficult for database administrators to predict how much capacity the company will need, particularly with on-premises databases.</a:t>
            </a:r>
            <a:endParaRPr/>
          </a:p>
          <a:p>
            <a:pPr indent="-228600" lvl="0" marL="228600" rtl="0" algn="l">
              <a:lnSpc>
                <a:spcPct val="90000"/>
              </a:lnSpc>
              <a:spcBef>
                <a:spcPts val="1000"/>
              </a:spcBef>
              <a:spcAft>
                <a:spcPts val="0"/>
              </a:spcAft>
              <a:buClr>
                <a:srgbClr val="161513"/>
              </a:buClr>
              <a:buSzPct val="100000"/>
              <a:buFont typeface="Arial"/>
              <a:buChar char="•"/>
            </a:pPr>
            <a:r>
              <a:rPr b="1" i="0" lang="en-US">
                <a:solidFill>
                  <a:srgbClr val="161513"/>
                </a:solidFill>
                <a:latin typeface="Arial"/>
                <a:ea typeface="Arial"/>
                <a:cs typeface="Arial"/>
                <a:sym typeface="Arial"/>
              </a:rPr>
              <a:t>Ensuring data residency, data sovereignty, or latency requirements. </a:t>
            </a:r>
            <a:r>
              <a:rPr b="0" i="0" lang="en-US">
                <a:solidFill>
                  <a:srgbClr val="161513"/>
                </a:solidFill>
                <a:latin typeface="Arial"/>
                <a:ea typeface="Arial"/>
                <a:cs typeface="Arial"/>
                <a:sym typeface="Arial"/>
              </a:rPr>
              <a:t>Some organizations have use cases that are better suited to run on-premises.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61513"/>
              </a:buClr>
              <a:buSzPts val="4400"/>
              <a:buFont typeface="Arial"/>
              <a:buNone/>
            </a:pPr>
            <a:r>
              <a:rPr b="1" i="0" lang="en-US">
                <a:solidFill>
                  <a:srgbClr val="161513"/>
                </a:solidFill>
                <a:latin typeface="Arial"/>
                <a:ea typeface="Arial"/>
                <a:cs typeface="Arial"/>
                <a:sym typeface="Arial"/>
              </a:rPr>
              <a:t>Types of databases</a:t>
            </a:r>
            <a:endParaRPr/>
          </a:p>
        </p:txBody>
      </p:sp>
      <p:sp>
        <p:nvSpPr>
          <p:cNvPr id="118" name="Google Shape;11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(1)Relational Database</a:t>
            </a:r>
            <a:endParaRPr/>
          </a:p>
          <a:p>
            <a:pPr indent="0" lvl="0" marL="0" rtl="0" algn="l">
              <a:lnSpc>
                <a:spcPct val="90000"/>
              </a:lnSpc>
              <a:spcBef>
                <a:spcPts val="1000"/>
              </a:spcBef>
              <a:spcAft>
                <a:spcPts val="0"/>
              </a:spcAft>
              <a:buClr>
                <a:srgbClr val="006B8F"/>
              </a:buClr>
              <a:buSzPts val="2800"/>
              <a:buNone/>
            </a:pPr>
            <a:r>
              <a:rPr b="0" i="0" lang="en-US" u="none" strike="noStrike">
                <a:solidFill>
                  <a:srgbClr val="006B8F"/>
                </a:solidFill>
                <a:latin typeface="Arial"/>
                <a:ea typeface="Arial"/>
                <a:cs typeface="Arial"/>
                <a:sym typeface="Arial"/>
              </a:rPr>
              <a:t>Relational databases</a:t>
            </a:r>
            <a:endParaRPr/>
          </a:p>
          <a:p>
            <a:pPr indent="0" lvl="0" marL="0" rtl="0" algn="l">
              <a:lnSpc>
                <a:spcPct val="90000"/>
              </a:lnSpc>
              <a:spcBef>
                <a:spcPts val="1000"/>
              </a:spcBef>
              <a:spcAft>
                <a:spcPts val="0"/>
              </a:spcAft>
              <a:buClr>
                <a:srgbClr val="161513"/>
              </a:buClr>
              <a:buSzPts val="2800"/>
              <a:buNone/>
            </a:pPr>
            <a:r>
              <a:rPr b="0" i="0" lang="en-US">
                <a:solidFill>
                  <a:srgbClr val="161513"/>
                </a:solidFill>
                <a:latin typeface="Arial"/>
                <a:ea typeface="Arial"/>
                <a:cs typeface="Arial"/>
                <a:sym typeface="Arial"/>
              </a:rPr>
              <a:t>in a relational database are organized as a set of tables with columns and rows. Relational database technology provides the most efficient and flexible way to access structured information.</a:t>
            </a:r>
            <a:endParaRPr/>
          </a:p>
          <a:p>
            <a:pPr indent="0" lvl="0" marL="0" rtl="0" algn="l">
              <a:lnSpc>
                <a:spcPct val="90000"/>
              </a:lnSpc>
              <a:spcBef>
                <a:spcPts val="1000"/>
              </a:spcBef>
              <a:spcAft>
                <a:spcPts val="0"/>
              </a:spcAft>
              <a:buClr>
                <a:schemeClr val="dk1"/>
              </a:buClr>
              <a:buSzPts val="2800"/>
              <a:buNone/>
            </a:pPr>
            <a:r>
              <a:t/>
            </a:r>
            <a:endParaRPr/>
          </a:p>
        </p:txBody>
      </p:sp>
      <p:sp>
        <p:nvSpPr>
          <p:cNvPr id="119" name="Google Shape;119;p6"/>
          <p:cNvSpPr txBox="1"/>
          <p:nvPr>
            <p:ph idx="3" type="body"/>
          </p:nvPr>
        </p:nvSpPr>
        <p:spPr>
          <a:xfrm>
            <a:off x="833436" y="1432588"/>
            <a:ext cx="10518776"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161513"/>
              </a:buClr>
              <a:buSzPts val="2400"/>
              <a:buNone/>
            </a:pPr>
            <a:r>
              <a:rPr b="0" i="0" lang="en-US">
                <a:solidFill>
                  <a:srgbClr val="161513"/>
                </a:solidFill>
                <a:latin typeface="Arial"/>
                <a:ea typeface="Arial"/>
                <a:cs typeface="Arial"/>
                <a:sym typeface="Arial"/>
              </a:rPr>
              <a:t>There are many different types of databases. The best database for a specific organization depends on how the organization intends to use the data.</a:t>
            </a:r>
            <a:endParaRPr/>
          </a:p>
        </p:txBody>
      </p:sp>
      <p:pic>
        <p:nvPicPr>
          <p:cNvPr id="120" name="Google Shape;120;p6"/>
          <p:cNvPicPr preferRelativeResize="0"/>
          <p:nvPr>
            <p:ph idx="4" type="body"/>
          </p:nvPr>
        </p:nvPicPr>
        <p:blipFill rotWithShape="1">
          <a:blip r:embed="rId3">
            <a:alphaModFix/>
          </a:blip>
          <a:srcRect b="0" l="0" r="0" t="0"/>
          <a:stretch/>
        </p:blipFill>
        <p:spPr>
          <a:xfrm>
            <a:off x="6015976" y="2434050"/>
            <a:ext cx="5336236" cy="43378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99494"/>
            <a:ext cx="10515600" cy="3856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61513"/>
              </a:buClr>
              <a:buSzPct val="100000"/>
              <a:buFont typeface="Arial"/>
              <a:buNone/>
            </a:pPr>
            <a:r>
              <a:rPr b="1" i="0" lang="en-US">
                <a:solidFill>
                  <a:srgbClr val="161513"/>
                </a:solidFill>
                <a:latin typeface="Arial"/>
                <a:ea typeface="Arial"/>
                <a:cs typeface="Arial"/>
                <a:sym typeface="Arial"/>
              </a:rPr>
              <a:t>(2) Object-oriented databases</a:t>
            </a:r>
            <a:endParaRPr/>
          </a:p>
        </p:txBody>
      </p:sp>
      <p:sp>
        <p:nvSpPr>
          <p:cNvPr id="126" name="Google Shape;126;p7"/>
          <p:cNvSpPr txBox="1"/>
          <p:nvPr>
            <p:ph idx="1" type="body"/>
          </p:nvPr>
        </p:nvSpPr>
        <p:spPr>
          <a:xfrm>
            <a:off x="838200" y="785165"/>
            <a:ext cx="5181600" cy="27406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61513"/>
              </a:buClr>
              <a:buSzPts val="2800"/>
              <a:buChar char="•"/>
            </a:pPr>
            <a:r>
              <a:rPr b="0" i="0" lang="en-US">
                <a:solidFill>
                  <a:srgbClr val="161513"/>
                </a:solidFill>
                <a:latin typeface="Arial"/>
                <a:ea typeface="Arial"/>
                <a:cs typeface="Arial"/>
                <a:sym typeface="Arial"/>
              </a:rPr>
              <a:t>Information in an object-oriented database is represented in the form of objects, as in object-oriented programming.</a:t>
            </a:r>
            <a:endParaRPr/>
          </a:p>
          <a:p>
            <a:pPr indent="0" lvl="0" marL="0" rtl="0" algn="l">
              <a:lnSpc>
                <a:spcPct val="90000"/>
              </a:lnSpc>
              <a:spcBef>
                <a:spcPts val="1000"/>
              </a:spcBef>
              <a:spcAft>
                <a:spcPts val="0"/>
              </a:spcAft>
              <a:buClr>
                <a:schemeClr val="dk1"/>
              </a:buClr>
              <a:buSzPts val="2800"/>
              <a:buNone/>
            </a:pPr>
            <a:r>
              <a:t/>
            </a:r>
            <a:endParaRPr/>
          </a:p>
        </p:txBody>
      </p:sp>
      <p:pic>
        <p:nvPicPr>
          <p:cNvPr id="127" name="Google Shape;127;p7"/>
          <p:cNvPicPr preferRelativeResize="0"/>
          <p:nvPr>
            <p:ph idx="2" type="body"/>
          </p:nvPr>
        </p:nvPicPr>
        <p:blipFill rotWithShape="1">
          <a:blip r:embed="rId3">
            <a:alphaModFix/>
          </a:blip>
          <a:srcRect b="0" l="0" r="0" t="0"/>
          <a:stretch/>
        </p:blipFill>
        <p:spPr>
          <a:xfrm>
            <a:off x="6096000" y="857959"/>
            <a:ext cx="5181600" cy="2740680"/>
          </a:xfrm>
          <a:prstGeom prst="rect">
            <a:avLst/>
          </a:prstGeom>
          <a:noFill/>
          <a:ln>
            <a:noFill/>
          </a:ln>
        </p:spPr>
      </p:pic>
      <p:sp>
        <p:nvSpPr>
          <p:cNvPr id="128" name="Google Shape;128;p7"/>
          <p:cNvSpPr txBox="1"/>
          <p:nvPr/>
        </p:nvSpPr>
        <p:spPr>
          <a:xfrm>
            <a:off x="928457" y="3718680"/>
            <a:ext cx="10515600" cy="515969"/>
          </a:xfrm>
          <a:prstGeom prst="rect">
            <a:avLst/>
          </a:prstGeom>
          <a:noFill/>
          <a:ln>
            <a:noFill/>
          </a:ln>
        </p:spPr>
        <p:txBody>
          <a:bodyPr anchorCtr="0" anchor="ctr" bIns="45700" lIns="91425" spcFirstLastPara="1" rIns="91425" wrap="square" tIns="45700">
            <a:normAutofit fontScale="82500" lnSpcReduction="20000"/>
          </a:bodyPr>
          <a:lstStyle/>
          <a:p>
            <a:pPr indent="0" lvl="0" marL="0" marR="0" rtl="0" algn="l">
              <a:lnSpc>
                <a:spcPct val="90000"/>
              </a:lnSpc>
              <a:spcBef>
                <a:spcPts val="0"/>
              </a:spcBef>
              <a:spcAft>
                <a:spcPts val="0"/>
              </a:spcAft>
              <a:buClr>
                <a:schemeClr val="dk1"/>
              </a:buClr>
              <a:buSzPct val="100000"/>
              <a:buFont typeface="Calibri"/>
              <a:buNone/>
            </a:pPr>
            <a:r>
              <a:rPr b="1" i="0" lang="en-US" sz="4400" u="none" cap="none" strike="noStrike">
                <a:solidFill>
                  <a:schemeClr val="dk1"/>
                </a:solidFill>
                <a:latin typeface="Calibri"/>
                <a:ea typeface="Calibri"/>
                <a:cs typeface="Calibri"/>
                <a:sym typeface="Calibri"/>
              </a:rPr>
              <a:t>(3) Network databases</a:t>
            </a:r>
            <a:endParaRPr b="0" i="0" sz="1400" u="none" cap="none" strike="noStrike">
              <a:solidFill>
                <a:srgbClr val="000000"/>
              </a:solidFill>
              <a:latin typeface="Arial"/>
              <a:ea typeface="Arial"/>
              <a:cs typeface="Arial"/>
              <a:sym typeface="Arial"/>
            </a:endParaRPr>
          </a:p>
        </p:txBody>
      </p:sp>
      <p:sp>
        <p:nvSpPr>
          <p:cNvPr id="129" name="Google Shape;129;p7"/>
          <p:cNvSpPr txBox="1"/>
          <p:nvPr/>
        </p:nvSpPr>
        <p:spPr>
          <a:xfrm>
            <a:off x="1014274" y="4354690"/>
            <a:ext cx="493376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The network database model can be viewed as a netlike form where a single element can point to multiple data elements and can itself be pointed to by multiple data elements.</a:t>
            </a:r>
            <a:endParaRPr b="0" i="0" sz="1800" u="none" cap="none" strike="noStrike">
              <a:solidFill>
                <a:schemeClr val="dk1"/>
              </a:solidFill>
              <a:latin typeface="Calibri"/>
              <a:ea typeface="Calibri"/>
              <a:cs typeface="Calibri"/>
              <a:sym typeface="Calibri"/>
            </a:endParaRPr>
          </a:p>
        </p:txBody>
      </p:sp>
      <p:pic>
        <p:nvPicPr>
          <p:cNvPr id="130" name="Google Shape;130;p7"/>
          <p:cNvPicPr preferRelativeResize="0"/>
          <p:nvPr/>
        </p:nvPicPr>
        <p:blipFill rotWithShape="1">
          <a:blip r:embed="rId4">
            <a:alphaModFix/>
          </a:blip>
          <a:srcRect b="0" l="0" r="0" t="0"/>
          <a:stretch/>
        </p:blipFill>
        <p:spPr>
          <a:xfrm>
            <a:off x="6976739" y="3866772"/>
            <a:ext cx="3962400" cy="27310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idx="1" type="body"/>
          </p:nvPr>
        </p:nvSpPr>
        <p:spPr>
          <a:xfrm>
            <a:off x="838200" y="479394"/>
            <a:ext cx="10515600" cy="569756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161513"/>
              </a:buClr>
              <a:buSzPct val="100000"/>
              <a:buChar char="•"/>
            </a:pPr>
            <a:r>
              <a:rPr b="1" i="0" lang="en-US">
                <a:solidFill>
                  <a:srgbClr val="161513"/>
                </a:solidFill>
                <a:latin typeface="Arial"/>
                <a:ea typeface="Arial"/>
                <a:cs typeface="Arial"/>
                <a:sym typeface="Arial"/>
              </a:rPr>
              <a:t>Data warehouses</a:t>
            </a:r>
            <a:endParaRPr/>
          </a:p>
          <a:p>
            <a:pPr indent="0" lvl="0" marL="0" rtl="0" algn="l">
              <a:lnSpc>
                <a:spcPct val="90000"/>
              </a:lnSpc>
              <a:spcBef>
                <a:spcPts val="1000"/>
              </a:spcBef>
              <a:spcAft>
                <a:spcPts val="0"/>
              </a:spcAft>
              <a:buClr>
                <a:srgbClr val="161513"/>
              </a:buClr>
              <a:buSzPct val="100000"/>
              <a:buNone/>
            </a:pPr>
            <a:r>
              <a:rPr b="0" i="0" lang="en-US">
                <a:solidFill>
                  <a:srgbClr val="161513"/>
                </a:solidFill>
                <a:latin typeface="Arial"/>
                <a:ea typeface="Arial"/>
                <a:cs typeface="Arial"/>
                <a:sym typeface="Arial"/>
              </a:rPr>
              <a:t>A central repository for data, a data warehouse is a type of database specifically designed for fast query and analysis.</a:t>
            </a:r>
            <a:endParaRPr/>
          </a:p>
          <a:p>
            <a:pPr indent="-228600" lvl="0" marL="228600" rtl="0" algn="l">
              <a:lnSpc>
                <a:spcPct val="90000"/>
              </a:lnSpc>
              <a:spcBef>
                <a:spcPts val="1000"/>
              </a:spcBef>
              <a:spcAft>
                <a:spcPts val="0"/>
              </a:spcAft>
              <a:buClr>
                <a:srgbClr val="161513"/>
              </a:buClr>
              <a:buSzPct val="100000"/>
              <a:buChar char="•"/>
            </a:pPr>
            <a:r>
              <a:rPr b="1" i="0" lang="en-US">
                <a:solidFill>
                  <a:srgbClr val="161513"/>
                </a:solidFill>
                <a:latin typeface="Arial"/>
                <a:ea typeface="Arial"/>
                <a:cs typeface="Arial"/>
                <a:sym typeface="Arial"/>
              </a:rPr>
              <a:t>Cloud databases</a:t>
            </a:r>
            <a:endParaRPr/>
          </a:p>
          <a:p>
            <a:pPr indent="0" lvl="0" marL="0" rtl="0" algn="l">
              <a:lnSpc>
                <a:spcPct val="90000"/>
              </a:lnSpc>
              <a:spcBef>
                <a:spcPts val="1000"/>
              </a:spcBef>
              <a:spcAft>
                <a:spcPts val="0"/>
              </a:spcAft>
              <a:buClr>
                <a:srgbClr val="161513"/>
              </a:buClr>
              <a:buSzPct val="100000"/>
              <a:buNone/>
            </a:pPr>
            <a:r>
              <a:rPr b="0" i="0" lang="en-US">
                <a:solidFill>
                  <a:srgbClr val="161513"/>
                </a:solidFill>
                <a:latin typeface="Arial"/>
                <a:ea typeface="Arial"/>
                <a:cs typeface="Arial"/>
                <a:sym typeface="Arial"/>
              </a:rPr>
              <a:t>A </a:t>
            </a:r>
            <a:r>
              <a:rPr b="0" i="0" lang="en-US" u="none" strike="noStrike">
                <a:solidFill>
                  <a:srgbClr val="006B8F"/>
                </a:solidFill>
                <a:latin typeface="Arial"/>
                <a:ea typeface="Arial"/>
                <a:cs typeface="Arial"/>
                <a:sym typeface="Arial"/>
              </a:rPr>
              <a:t>cloud database</a:t>
            </a:r>
            <a:r>
              <a:rPr b="0" i="0" lang="en-US">
                <a:solidFill>
                  <a:srgbClr val="161513"/>
                </a:solidFill>
                <a:latin typeface="Arial"/>
                <a:ea typeface="Arial"/>
                <a:cs typeface="Arial"/>
                <a:sym typeface="Arial"/>
              </a:rPr>
              <a:t> is a collection of data, either structured or unstructured, that resides on a private, public, or hybrid cloud computing platform.</a:t>
            </a:r>
            <a:endParaRPr/>
          </a:p>
          <a:p>
            <a:pPr indent="-228600" lvl="0" marL="228600" rtl="0" algn="l">
              <a:lnSpc>
                <a:spcPct val="90000"/>
              </a:lnSpc>
              <a:spcBef>
                <a:spcPts val="1000"/>
              </a:spcBef>
              <a:spcAft>
                <a:spcPts val="0"/>
              </a:spcAft>
              <a:buClr>
                <a:srgbClr val="161513"/>
              </a:buClr>
              <a:buSzPct val="100000"/>
              <a:buChar char="•"/>
            </a:pPr>
            <a:r>
              <a:rPr b="1" i="0" lang="en-US">
                <a:solidFill>
                  <a:srgbClr val="161513"/>
                </a:solidFill>
                <a:latin typeface="Arial"/>
                <a:ea typeface="Arial"/>
                <a:cs typeface="Arial"/>
                <a:sym typeface="Arial"/>
              </a:rPr>
              <a:t>Document/JSON database</a:t>
            </a:r>
            <a:endParaRPr/>
          </a:p>
          <a:p>
            <a:pPr indent="0" lvl="0" marL="0" rtl="0" algn="l">
              <a:lnSpc>
                <a:spcPct val="90000"/>
              </a:lnSpc>
              <a:spcBef>
                <a:spcPts val="1000"/>
              </a:spcBef>
              <a:spcAft>
                <a:spcPts val="0"/>
              </a:spcAft>
              <a:buClr>
                <a:srgbClr val="161513"/>
              </a:buClr>
              <a:buSzPct val="100000"/>
              <a:buNone/>
            </a:pPr>
            <a:r>
              <a:rPr b="0" i="0" lang="en-US">
                <a:solidFill>
                  <a:srgbClr val="161513"/>
                </a:solidFill>
                <a:latin typeface="Arial"/>
                <a:ea typeface="Arial"/>
                <a:cs typeface="Arial"/>
                <a:sym typeface="Arial"/>
              </a:rPr>
              <a:t>Designed for storing, retrieving, and managing document-oriented information, </a:t>
            </a:r>
            <a:r>
              <a:rPr b="0" i="0" lang="en-US" u="none" strike="noStrike">
                <a:solidFill>
                  <a:srgbClr val="006B8F"/>
                </a:solidFill>
                <a:latin typeface="Arial"/>
                <a:ea typeface="Arial"/>
                <a:cs typeface="Arial"/>
                <a:sym typeface="Arial"/>
              </a:rPr>
              <a:t>document databases</a:t>
            </a:r>
            <a:r>
              <a:rPr b="0" i="0" lang="en-US">
                <a:solidFill>
                  <a:srgbClr val="161513"/>
                </a:solidFill>
                <a:latin typeface="Arial"/>
                <a:ea typeface="Arial"/>
                <a:cs typeface="Arial"/>
                <a:sym typeface="Arial"/>
              </a:rPr>
              <a:t> are a modern way to store data in JSON format rather than rows and columns.</a:t>
            </a:r>
            <a:endParaRPr/>
          </a:p>
          <a:p>
            <a:pPr indent="-228600" lvl="0" marL="228600" rtl="0" algn="l">
              <a:lnSpc>
                <a:spcPct val="90000"/>
              </a:lnSpc>
              <a:spcBef>
                <a:spcPts val="1000"/>
              </a:spcBef>
              <a:spcAft>
                <a:spcPts val="0"/>
              </a:spcAft>
              <a:buClr>
                <a:srgbClr val="161513"/>
              </a:buClr>
              <a:buSzPct val="100000"/>
              <a:buChar char="•"/>
            </a:pPr>
            <a:r>
              <a:rPr b="1" i="0" lang="en-US">
                <a:solidFill>
                  <a:srgbClr val="161513"/>
                </a:solidFill>
                <a:latin typeface="Arial"/>
                <a:ea typeface="Arial"/>
                <a:cs typeface="Arial"/>
                <a:sym typeface="Arial"/>
              </a:rPr>
              <a:t>Self-driving databases</a:t>
            </a:r>
            <a:endParaRPr/>
          </a:p>
          <a:p>
            <a:pPr indent="0" lvl="0" marL="0" rtl="0" algn="l">
              <a:lnSpc>
                <a:spcPct val="90000"/>
              </a:lnSpc>
              <a:spcBef>
                <a:spcPts val="1000"/>
              </a:spcBef>
              <a:spcAft>
                <a:spcPts val="0"/>
              </a:spcAft>
              <a:buClr>
                <a:srgbClr val="161513"/>
              </a:buClr>
              <a:buSzPct val="100000"/>
              <a:buNone/>
            </a:pPr>
            <a:r>
              <a:rPr b="0" i="0" lang="en-US">
                <a:solidFill>
                  <a:srgbClr val="161513"/>
                </a:solidFill>
                <a:latin typeface="Arial"/>
                <a:ea typeface="Arial"/>
                <a:cs typeface="Arial"/>
                <a:sym typeface="Arial"/>
              </a:rPr>
              <a:t>The newest and most groundbreaking type of database, self-driving databases (also known as autonomous databases) are cloud-based and use machine learning to automate database tuning, security, backups, updates, and other routine management tasks traditionally performed by database administrators.</a:t>
            </a:r>
            <a:endParaRPr/>
          </a:p>
          <a:p>
            <a:pPr indent="0" lvl="0" marL="0" rtl="0" algn="l">
              <a:lnSpc>
                <a:spcPct val="90000"/>
              </a:lnSpc>
              <a:spcBef>
                <a:spcPts val="1000"/>
              </a:spcBef>
              <a:spcAft>
                <a:spcPts val="0"/>
              </a:spcAft>
              <a:buClr>
                <a:schemeClr val="dk1"/>
              </a:buClr>
              <a:buSzPct val="100000"/>
              <a:buNone/>
            </a:pPr>
            <a:r>
              <a:t/>
            </a:r>
            <a:endParaRPr b="0" i="0">
              <a:solidFill>
                <a:srgbClr val="161513"/>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a:solidFill>
                <a:srgbClr val="161513"/>
              </a:solidFill>
              <a:latin typeface="Arial"/>
              <a:ea typeface="Arial"/>
              <a:cs typeface="Arial"/>
              <a:sym typeface="Arial"/>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2022-02-22T04:58:39Z</dcterms:created>
  <dc:creator>ujjwal oza</dc:creator>
</cp:coreProperties>
</file>