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5" roundtripDataSignature="AMtx7mj+20mfQYUPF3GksnaT43j1PR9O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fairDisplay-regular.fntdata"/><Relationship Id="rId16" Type="http://schemas.openxmlformats.org/officeDocument/2006/relationships/slide" Target="slides/slide11.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647491f0027b62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47491f0027b62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4665c0172ee30f5c_2900"/>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4665c0172ee30f5c_2900"/>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g4665c0172ee30f5c_2900"/>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g4665c0172ee30f5c_2900"/>
          <p:cNvSpPr txBox="1"/>
          <p:nvPr>
            <p:ph type="ctrTitle"/>
          </p:nvPr>
        </p:nvSpPr>
        <p:spPr>
          <a:xfrm>
            <a:off x="630600" y="136800"/>
            <a:ext cx="7893000" cy="1853700"/>
          </a:xfrm>
          <a:prstGeom prst="rect">
            <a:avLst/>
          </a:prstGeom>
        </p:spPr>
        <p:txBody>
          <a:bodyPr anchorCtr="0" anchor="b" bIns="91425" lIns="91425" spcFirstLastPara="1" rIns="91425" wrap="square" tIns="91425">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4" name="Google Shape;14;g4665c0172ee30f5c_2900"/>
          <p:cNvSpPr txBox="1"/>
          <p:nvPr>
            <p:ph idx="1" type="subTitle"/>
          </p:nvPr>
        </p:nvSpPr>
        <p:spPr>
          <a:xfrm>
            <a:off x="630600" y="3228375"/>
            <a:ext cx="7893000" cy="1274100"/>
          </a:xfrm>
          <a:prstGeom prst="rect">
            <a:avLst/>
          </a:prstGeom>
        </p:spPr>
        <p:txBody>
          <a:bodyPr anchorCtr="0" anchor="b" bIns="91425" lIns="91425" spcFirstLastPara="1" rIns="91425" wrap="square" tIns="91425">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p:txBody>
      </p:sp>
      <p:sp>
        <p:nvSpPr>
          <p:cNvPr id="15" name="Google Shape;15;g4665c0172ee30f5c_290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g4665c0172ee30f5c_2947"/>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4665c0172ee30f5c_2947"/>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4665c0172ee30f5c_2947"/>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g4665c0172ee30f5c_2947"/>
          <p:cNvSpPr txBox="1"/>
          <p:nvPr>
            <p:ph idx="1" type="body"/>
          </p:nvPr>
        </p:nvSpPr>
        <p:spPr>
          <a:xfrm>
            <a:off x="586725" y="2968388"/>
            <a:ext cx="79707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1" name="Google Shape;61;g4665c0172ee30f5c_29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g4665c0172ee30f5c_29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g4665c0172ee30f5c_2907"/>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g4665c0172ee30f5c_2907"/>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g4665c0172ee30f5c_2907"/>
          <p:cNvSpPr txBox="1"/>
          <p:nvPr>
            <p:ph type="title"/>
          </p:nvPr>
        </p:nvSpPr>
        <p:spPr>
          <a:xfrm>
            <a:off x="509550" y="1921350"/>
            <a:ext cx="8124900" cy="130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g4665c0172ee30f5c_29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g4665c0172ee30f5c_2912"/>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g4665c0172ee30f5c_2912"/>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g4665c0172ee30f5c_2912"/>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g4665c0172ee30f5c_2912"/>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g4665c0172ee30f5c_29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g4665c0172ee30f5c_2918"/>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g4665c0172ee30f5c_2918"/>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g4665c0172ee30f5c_2918"/>
          <p:cNvSpPr txBox="1"/>
          <p:nvPr>
            <p:ph idx="1" type="body"/>
          </p:nvPr>
        </p:nvSpPr>
        <p:spPr>
          <a:xfrm>
            <a:off x="3117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4665c0172ee30f5c_2918"/>
          <p:cNvSpPr txBox="1"/>
          <p:nvPr>
            <p:ph idx="2" type="body"/>
          </p:nvPr>
        </p:nvSpPr>
        <p:spPr>
          <a:xfrm>
            <a:off x="4832400" y="1417950"/>
            <a:ext cx="3999900" cy="3150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g4665c0172ee30f5c_29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g4665c0172ee30f5c_2924"/>
          <p:cNvSpPr txBox="1"/>
          <p:nvPr>
            <p:ph type="title"/>
          </p:nvPr>
        </p:nvSpPr>
        <p:spPr>
          <a:xfrm>
            <a:off x="311700" y="372725"/>
            <a:ext cx="8520600" cy="6450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g4665c0172ee30f5c_29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g4665c0172ee30f5c_292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g4665c0172ee30f5c_292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g4665c0172ee30f5c_2927"/>
          <p:cNvSpPr txBox="1"/>
          <p:nvPr>
            <p:ph idx="1" type="body"/>
          </p:nvPr>
        </p:nvSpPr>
        <p:spPr>
          <a:xfrm>
            <a:off x="311700" y="1640350"/>
            <a:ext cx="2808000" cy="2928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g4665c0172ee30f5c_29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g4665c0172ee30f5c_293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g4665c0172ee30f5c_293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4665c0172ee30f5c_293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g4665c0172ee30f5c_29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g4665c0172ee30f5c_293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g4665c0172ee30f5c_293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g4665c0172ee30f5c_2937"/>
          <p:cNvSpPr txBox="1"/>
          <p:nvPr>
            <p:ph type="title"/>
          </p:nvPr>
        </p:nvSpPr>
        <p:spPr>
          <a:xfrm>
            <a:off x="265500" y="1084625"/>
            <a:ext cx="4045200" cy="170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g4665c0172ee30f5c_2937"/>
          <p:cNvSpPr txBox="1"/>
          <p:nvPr>
            <p:ph idx="1" type="subTitle"/>
          </p:nvPr>
        </p:nvSpPr>
        <p:spPr>
          <a:xfrm>
            <a:off x="265500" y="2845200"/>
            <a:ext cx="4045200" cy="1421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g4665c0172ee30f5c_293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52" name="Google Shape;52;g4665c0172ee30f5c_29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g4665c0172ee30f5c_2944"/>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5" name="Google Shape;55;g4665c0172ee30f5c_29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lue-gold">
    <p:bg>
      <p:bgPr>
        <a:solidFill>
          <a:schemeClr val="lt1"/>
        </a:solidFill>
      </p:bgPr>
    </p:bg>
    <p:spTree>
      <p:nvGrpSpPr>
        <p:cNvPr id="5" name="Shape 5"/>
        <p:cNvGrpSpPr/>
        <p:nvPr/>
      </p:nvGrpSpPr>
      <p:grpSpPr>
        <a:xfrm>
          <a:off x="0" y="0"/>
          <a:ext cx="0" cy="0"/>
          <a:chOff x="0" y="0"/>
          <a:chExt cx="0" cy="0"/>
        </a:xfrm>
      </p:grpSpPr>
      <p:sp>
        <p:nvSpPr>
          <p:cNvPr id="6" name="Google Shape;6;g4665c0172ee30f5c_2896"/>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g4665c0172ee30f5c_2896"/>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g4665c0172ee30f5c_28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647491f0027b6226_0"/>
          <p:cNvSpPr txBox="1"/>
          <p:nvPr>
            <p:ph type="title"/>
          </p:nvPr>
        </p:nvSpPr>
        <p:spPr>
          <a:xfrm>
            <a:off x="311700" y="372725"/>
            <a:ext cx="8520600" cy="64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DIGITAL  PORTFOLIO </a:t>
            </a:r>
            <a:endParaRPr/>
          </a:p>
        </p:txBody>
      </p:sp>
      <p:sp>
        <p:nvSpPr>
          <p:cNvPr id="69" name="Google Shape;69;g647491f0027b6226_0"/>
          <p:cNvSpPr txBox="1"/>
          <p:nvPr>
            <p:ph idx="1" type="body"/>
          </p:nvPr>
        </p:nvSpPr>
        <p:spPr>
          <a:xfrm>
            <a:off x="311700" y="1417800"/>
            <a:ext cx="8520600" cy="315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 NAME:</a:t>
            </a:r>
            <a:r>
              <a:rPr lang="en"/>
              <a:t> SUGANYA E</a:t>
            </a:r>
            <a:endParaRPr/>
          </a:p>
          <a:p>
            <a:pPr indent="0" lvl="0" marL="0" rtl="0" algn="l">
              <a:spcBef>
                <a:spcPts val="1200"/>
              </a:spcBef>
              <a:spcAft>
                <a:spcPts val="0"/>
              </a:spcAft>
              <a:buNone/>
            </a:pPr>
            <a:r>
              <a:rPr lang="en"/>
              <a:t>REGISTER NO AND NMID:astvu24724724u18037</a:t>
            </a:r>
            <a:endParaRPr/>
          </a:p>
          <a:p>
            <a:pPr indent="0" lvl="0" marL="0" rtl="0" algn="l">
              <a:spcBef>
                <a:spcPts val="1200"/>
              </a:spcBef>
              <a:spcAft>
                <a:spcPts val="0"/>
              </a:spcAft>
              <a:buNone/>
            </a:pPr>
            <a:r>
              <a:rPr lang="en"/>
              <a:t>DEPARTMENT: COMPUTER SCIENCE </a:t>
            </a:r>
            <a:endParaRPr/>
          </a:p>
          <a:p>
            <a:pPr indent="0" lvl="0" marL="0" rtl="0" algn="l">
              <a:spcBef>
                <a:spcPts val="1200"/>
              </a:spcBef>
              <a:spcAft>
                <a:spcPts val="1200"/>
              </a:spcAft>
              <a:buNone/>
            </a:pPr>
            <a:r>
              <a:rPr lang="en"/>
              <a:t>COLLEGE: CHEZHIAN ARTS AND SCIENCE COLLEGE FOR WOMEN/THIRUVALLUVAR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4166"/>
              <a:buNone/>
            </a:pPr>
            <a:r>
              <a:rPr lang="en"/>
              <a:t>RESULTS AND SCREENSHOTS </a:t>
            </a:r>
            <a:endParaRPr/>
          </a:p>
        </p:txBody>
      </p:sp>
      <p:sp>
        <p:nvSpPr>
          <p:cNvPr id="123" name="Google Shape;123;p10"/>
          <p:cNvSpPr txBox="1"/>
          <p:nvPr>
            <p:ph idx="1" type="body"/>
          </p:nvPr>
        </p:nvSpPr>
        <p:spPr>
          <a:xfrm>
            <a:off x="0" y="1"/>
            <a:ext cx="9144000" cy="629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"High-quality images and videos showcasing final designs and campaigns. Screenshots of websites, ads, and branding materials demonstrating visual direction. Before-and-after comparisons highlighting design impact and effectiveness. Detailed project descriptions and metrics illustrating success. Visual evidence of creative problem-solving and art direction expertise.”</a:t>
            </a:r>
            <a:endParaRPr/>
          </a:p>
        </p:txBody>
      </p:sp>
      <p:pic>
        <p:nvPicPr>
          <p:cNvPr id="124" name="Google Shape;124;p10"/>
          <p:cNvPicPr preferRelativeResize="0"/>
          <p:nvPr/>
        </p:nvPicPr>
        <p:blipFill>
          <a:blip r:embed="rId3">
            <a:alphaModFix/>
          </a:blip>
          <a:stretch>
            <a:fillRect/>
          </a:stretch>
        </p:blipFill>
        <p:spPr>
          <a:xfrm>
            <a:off x="311700" y="3093900"/>
            <a:ext cx="2809750" cy="2049599"/>
          </a:xfrm>
          <a:prstGeom prst="rect">
            <a:avLst/>
          </a:prstGeom>
          <a:noFill/>
          <a:ln>
            <a:noFill/>
          </a:ln>
        </p:spPr>
      </p:pic>
      <p:pic>
        <p:nvPicPr>
          <p:cNvPr id="125" name="Google Shape;125;p10"/>
          <p:cNvPicPr preferRelativeResize="0"/>
          <p:nvPr/>
        </p:nvPicPr>
        <p:blipFill>
          <a:blip r:embed="rId4">
            <a:alphaModFix/>
          </a:blip>
          <a:stretch>
            <a:fillRect/>
          </a:stretch>
        </p:blipFill>
        <p:spPr>
          <a:xfrm>
            <a:off x="3402488" y="3093900"/>
            <a:ext cx="2635114" cy="2049599"/>
          </a:xfrm>
          <a:prstGeom prst="rect">
            <a:avLst/>
          </a:prstGeom>
          <a:noFill/>
          <a:ln>
            <a:noFill/>
          </a:ln>
        </p:spPr>
      </p:pic>
      <p:pic>
        <p:nvPicPr>
          <p:cNvPr id="126" name="Google Shape;126;p10"/>
          <p:cNvPicPr preferRelativeResize="0"/>
          <p:nvPr/>
        </p:nvPicPr>
        <p:blipFill>
          <a:blip r:embed="rId5">
            <a:alphaModFix/>
          </a:blip>
          <a:stretch>
            <a:fillRect/>
          </a:stretch>
        </p:blipFill>
        <p:spPr>
          <a:xfrm>
            <a:off x="6318650" y="3093900"/>
            <a:ext cx="2513649" cy="2049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311700" y="445025"/>
            <a:ext cx="8520600" cy="1235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CONCLUSION </a:t>
            </a:r>
            <a:endParaRPr/>
          </a:p>
        </p:txBody>
      </p:sp>
      <p:sp>
        <p:nvSpPr>
          <p:cNvPr id="132" name="Google Shape;132;p11"/>
          <p:cNvSpPr txBox="1"/>
          <p:nvPr>
            <p:ph idx="1" type="body"/>
          </p:nvPr>
        </p:nvSpPr>
        <p:spPr>
          <a:xfrm>
            <a:off x="311700" y="1432200"/>
            <a:ext cx="8520600" cy="3136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 well-crafted art director portfolio showcases creative vision and technical expertise. It communicates personal brand and style, attracting clients and career opportunities. Compelling visuals and case studies demonstrate impact and value. Elevates professional presence and establishes industry credibility. Empowers career advancement and business growth.”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623400" y="1925750"/>
            <a:ext cx="8520600" cy="1359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n"/>
              <a:t>ART  DIRECTOR PORTFOLIO </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4166"/>
              <a:buNone/>
            </a:pPr>
            <a:r>
              <a:rPr lang="en"/>
              <a:t>AGENDA</a:t>
            </a:r>
            <a:endParaRPr/>
          </a:p>
        </p:txBody>
      </p:sp>
      <p:sp>
        <p:nvSpPr>
          <p:cNvPr id="80" name="Google Shape;80;p3"/>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fontScale="92500" lnSpcReduction="20000"/>
          </a:bodyPr>
          <a:lstStyle/>
          <a:p>
            <a:pPr indent="-369570" lvl="0" marL="457200" rtl="0" algn="l">
              <a:lnSpc>
                <a:spcPct val="115000"/>
              </a:lnSpc>
              <a:spcBef>
                <a:spcPts val="0"/>
              </a:spcBef>
              <a:spcAft>
                <a:spcPts val="0"/>
              </a:spcAft>
              <a:buSzPct val="100000"/>
              <a:buAutoNum type="arabicPeriod"/>
            </a:pPr>
            <a:r>
              <a:rPr lang="en" sz="2400"/>
              <a:t>PROBLEM   STATEMENT </a:t>
            </a:r>
            <a:endParaRPr sz="2400"/>
          </a:p>
          <a:p>
            <a:pPr indent="-369570" lvl="0" marL="457200" rtl="0" algn="l">
              <a:lnSpc>
                <a:spcPct val="115000"/>
              </a:lnSpc>
              <a:spcBef>
                <a:spcPts val="0"/>
              </a:spcBef>
              <a:spcAft>
                <a:spcPts val="0"/>
              </a:spcAft>
              <a:buSzPct val="100000"/>
              <a:buAutoNum type="arabicPeriod"/>
            </a:pPr>
            <a:r>
              <a:rPr lang="en" sz="2400"/>
              <a:t>PROJECT OVERVIEW </a:t>
            </a:r>
            <a:endParaRPr sz="2400"/>
          </a:p>
          <a:p>
            <a:pPr indent="-369570" lvl="0" marL="457200" rtl="0" algn="l">
              <a:lnSpc>
                <a:spcPct val="115000"/>
              </a:lnSpc>
              <a:spcBef>
                <a:spcPts val="0"/>
              </a:spcBef>
              <a:spcAft>
                <a:spcPts val="0"/>
              </a:spcAft>
              <a:buSzPct val="100000"/>
              <a:buAutoNum type="arabicPeriod"/>
            </a:pPr>
            <a:r>
              <a:rPr lang="en" sz="2400"/>
              <a:t>END USERS </a:t>
            </a:r>
            <a:endParaRPr sz="2400"/>
          </a:p>
          <a:p>
            <a:pPr indent="-369570" lvl="0" marL="457200" rtl="0" algn="l">
              <a:lnSpc>
                <a:spcPct val="115000"/>
              </a:lnSpc>
              <a:spcBef>
                <a:spcPts val="0"/>
              </a:spcBef>
              <a:spcAft>
                <a:spcPts val="0"/>
              </a:spcAft>
              <a:buSzPct val="100000"/>
              <a:buAutoNum type="arabicPeriod"/>
            </a:pPr>
            <a:r>
              <a:rPr lang="en" sz="2400"/>
              <a:t>TOOLS  AND TECHNOLOGIES </a:t>
            </a:r>
            <a:endParaRPr sz="2400"/>
          </a:p>
          <a:p>
            <a:pPr indent="-369570" lvl="0" marL="457200" rtl="0" algn="l">
              <a:lnSpc>
                <a:spcPct val="115000"/>
              </a:lnSpc>
              <a:spcBef>
                <a:spcPts val="0"/>
              </a:spcBef>
              <a:spcAft>
                <a:spcPts val="0"/>
              </a:spcAft>
              <a:buSzPct val="100000"/>
              <a:buAutoNum type="arabicPeriod"/>
            </a:pPr>
            <a:r>
              <a:rPr lang="en" sz="2400"/>
              <a:t>PORTFOLIO DESIGN AND LAYOUT </a:t>
            </a:r>
            <a:endParaRPr sz="2400"/>
          </a:p>
          <a:p>
            <a:pPr indent="-369570" lvl="0" marL="457200" rtl="0" algn="l">
              <a:lnSpc>
                <a:spcPct val="115000"/>
              </a:lnSpc>
              <a:spcBef>
                <a:spcPts val="0"/>
              </a:spcBef>
              <a:spcAft>
                <a:spcPts val="0"/>
              </a:spcAft>
              <a:buSzPct val="100000"/>
              <a:buAutoNum type="arabicPeriod"/>
            </a:pPr>
            <a:r>
              <a:rPr lang="en" sz="2400"/>
              <a:t>FEATURES AND FUNCTIONALITY </a:t>
            </a:r>
            <a:endParaRPr sz="2400"/>
          </a:p>
          <a:p>
            <a:pPr indent="-369570" lvl="0" marL="457200" rtl="0" algn="l">
              <a:lnSpc>
                <a:spcPct val="115000"/>
              </a:lnSpc>
              <a:spcBef>
                <a:spcPts val="0"/>
              </a:spcBef>
              <a:spcAft>
                <a:spcPts val="0"/>
              </a:spcAft>
              <a:buSzPct val="100000"/>
              <a:buAutoNum type="arabicPeriod"/>
            </a:pPr>
            <a:r>
              <a:rPr lang="en" sz="2400"/>
              <a:t>RESULTS AND SCREENSHOTS</a:t>
            </a:r>
            <a:endParaRPr sz="2400"/>
          </a:p>
          <a:p>
            <a:pPr indent="-369570" lvl="0" marL="457200" rtl="0" algn="l">
              <a:lnSpc>
                <a:spcPct val="115000"/>
              </a:lnSpc>
              <a:spcBef>
                <a:spcPts val="0"/>
              </a:spcBef>
              <a:spcAft>
                <a:spcPts val="0"/>
              </a:spcAft>
              <a:buSzPct val="100000"/>
              <a:buAutoNum type="arabicPeriod"/>
            </a:pPr>
            <a:r>
              <a:rPr lang="en" sz="2400"/>
              <a:t>CONCLUSION </a:t>
            </a:r>
            <a:endParaRPr sz="2400"/>
          </a:p>
          <a:p>
            <a:pPr indent="-369570" lvl="0" marL="457200" rtl="0" algn="l">
              <a:lnSpc>
                <a:spcPct val="115000"/>
              </a:lnSpc>
              <a:spcBef>
                <a:spcPts val="0"/>
              </a:spcBef>
              <a:spcAft>
                <a:spcPts val="0"/>
              </a:spcAft>
              <a:buSzPct val="100000"/>
              <a:buAutoNum type="arabicPeriod"/>
            </a:pPr>
            <a:r>
              <a:rPr lang="en" sz="2400"/>
              <a:t>GITHUB LINK </a:t>
            </a:r>
            <a:endParaRPr sz="2400"/>
          </a:p>
        </p:txBody>
      </p:sp>
      <p:sp>
        <p:nvSpPr>
          <p:cNvPr id="81" name="Google Shape;81;p3"/>
          <p:cNvSpPr txBox="1"/>
          <p:nvPr/>
        </p:nvSpPr>
        <p:spPr>
          <a:xfrm>
            <a:off x="0" y="2046383"/>
            <a:ext cx="9144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2"/>
              </a:solidFill>
              <a:highlight>
                <a:srgbClr val="45818E"/>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ph type="title"/>
          </p:nvPr>
        </p:nvSpPr>
        <p:spPr>
          <a:xfrm>
            <a:off x="311700" y="1055775"/>
            <a:ext cx="8520600" cy="909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333"/>
              <a:buNone/>
            </a:pPr>
            <a:r>
              <a:rPr lang="en"/>
              <a:t>PROBLEM  STATEMENT </a:t>
            </a:r>
            <a:endParaRPr/>
          </a:p>
        </p:txBody>
      </p:sp>
      <p:sp>
        <p:nvSpPr>
          <p:cNvPr id="87" name="Google Shape;87;p4"/>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"Develop a visually stunning portfolio that showcases my expertise in art direction, highlighting my ability to craft compelling narratives through innovative design, typography, and imagery. The portfolio should demonstrate my range and versatility in creating impactful visual experiences across various mediums. By showcasing my best work, I aim to attract new clients and career opportunities. The design should be cohesive, modern, and reflective of my unique aesthetic. Ultimately, the portfolio should effectively communicate my value as a creative leader and art director.”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type="title"/>
          </p:nvPr>
        </p:nvSpPr>
        <p:spPr>
          <a:xfrm>
            <a:off x="0" y="1299075"/>
            <a:ext cx="8520600" cy="3714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4166"/>
              <a:buNone/>
            </a:pPr>
            <a:r>
              <a:rPr lang="en"/>
              <a:t>PROJECT OVERVIEW </a:t>
            </a:r>
            <a:endParaRPr/>
          </a:p>
        </p:txBody>
      </p:sp>
      <p:sp>
        <p:nvSpPr>
          <p:cNvPr id="93" name="Google Shape;93;p5"/>
          <p:cNvSpPr txBox="1"/>
          <p:nvPr>
            <p:ph idx="1" type="body"/>
          </p:nvPr>
        </p:nvSpPr>
        <p:spPr>
          <a:xfrm flipH="1">
            <a:off x="0" y="1299075"/>
            <a:ext cx="9144000" cy="2584500"/>
          </a:xfrm>
          <a:prstGeom prst="rect">
            <a:avLst/>
          </a:prstGeom>
          <a:noFill/>
          <a:ln>
            <a:noFill/>
          </a:ln>
        </p:spPr>
        <p:txBody>
          <a:bodyPr anchorCtr="0" anchor="t" bIns="91425" lIns="91425" spcFirstLastPara="1" rIns="91425" wrap="square" tIns="91425">
            <a:normAutofit lnSpcReduction="10000"/>
          </a:bodyPr>
          <a:lstStyle/>
          <a:p>
            <a:pPr indent="0" lvl="0" marL="0" rtl="0" algn="ctr">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"Curated portfolio showcasing expertise in art direction, highlighting innovative design solutions and compelling visual storytelling. This project demonstrates creative vision and technical skills through a selection of best works. The portfolio is designed to attract new clients and career opportunities. It features a cohesive and modern aesthetic, showcasing versatility across various mediums. Elevating personal brand through impactful visuals.”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flipH="1">
            <a:off x="-1556550" y="691800"/>
            <a:ext cx="12257100" cy="807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333"/>
              <a:buNone/>
            </a:pPr>
            <a:r>
              <a:rPr lang="en"/>
              <a:t>END USERS </a:t>
            </a:r>
            <a:endParaRPr/>
          </a:p>
        </p:txBody>
      </p:sp>
      <p:sp>
        <p:nvSpPr>
          <p:cNvPr id="99" name="Google Shape;99;p6"/>
          <p:cNvSpPr txBox="1"/>
          <p:nvPr>
            <p:ph idx="1" type="body"/>
          </p:nvPr>
        </p:nvSpPr>
        <p:spPr>
          <a:xfrm>
            <a:off x="0" y="1255500"/>
            <a:ext cx="8832300" cy="388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t/>
            </a:r>
            <a:endParaRPr/>
          </a:p>
          <a:p>
            <a:pPr indent="0" lvl="0" marL="0" rtl="0" algn="ctr">
              <a:lnSpc>
                <a:spcPct val="115000"/>
              </a:lnSpc>
              <a:spcBef>
                <a:spcPts val="1200"/>
              </a:spcBef>
              <a:spcAft>
                <a:spcPts val="1200"/>
              </a:spcAft>
              <a:buNone/>
            </a:pPr>
            <a:r>
              <a:rPr lang="en"/>
              <a:t>"Potential clients seeking art direction services, </a:t>
            </a:r>
            <a:r>
              <a:rPr lang="en"/>
              <a:t>creative</a:t>
            </a:r>
            <a:r>
              <a:rPr lang="en"/>
              <a:t> </a:t>
            </a:r>
            <a:r>
              <a:rPr lang="en"/>
              <a:t>agencies</a:t>
            </a:r>
            <a:r>
              <a:rPr lang="en"/>
              <a:t>, design firms, and advertising companies. The portfolio targets industry professionals, creative directors, and hiring managers. It also caters to art directors, designers, and creatives looking for inspiration or collaboration opportunities. The end users are individuals or organizations seeking innovative and effective visual storytelling solutions.”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311700" y="1180629"/>
            <a:ext cx="8520600" cy="6450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4166"/>
              <a:buNone/>
            </a:pPr>
            <a:r>
              <a:rPr lang="en"/>
              <a:t>TOOLS AND TECHNOLOGIES </a:t>
            </a:r>
            <a:endParaRPr/>
          </a:p>
        </p:txBody>
      </p:sp>
      <p:sp>
        <p:nvSpPr>
          <p:cNvPr id="105" name="Google Shape;105;p7"/>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"Utilizing industry-standard design software such as Adobe Creative Suite (Photoshop, Illustrator, InDesign). Employing techniques like visual storytelling, brand identity development, and typography. Leveraging digital platforms like Behance or website builders to showcase work. Incorporating multimedia elements, interactive experiences, and motion graphics to enhance engagement. Staying up-to-date with design trends and technologies to ensure a modern and impactful portfolio.”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8"/>
          <p:cNvSpPr txBox="1"/>
          <p:nvPr>
            <p:ph type="title"/>
          </p:nvPr>
        </p:nvSpPr>
        <p:spPr>
          <a:xfrm>
            <a:off x="311700" y="1054200"/>
            <a:ext cx="8520600" cy="1259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333"/>
              <a:buNone/>
            </a:pPr>
            <a:r>
              <a:rPr lang="en"/>
              <a:t>PORTFOLIO DESIGN AND LAYOUT </a:t>
            </a:r>
            <a:endParaRPr/>
          </a:p>
        </p:txBody>
      </p:sp>
      <p:sp>
        <p:nvSpPr>
          <p:cNvPr id="111" name="Google Shape;111;p8"/>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rPr lang="en"/>
              <a:t>"Clean and minimalist layout showcasing high-impact visuals and projects. Strategic use of typography, color palette, and whitespace to enhance visual flow. Organized into clear sections or categories, with concise project descriptions and context. Incorporating bold imagery, creative direction, and attention to detail to demonstrate art direction expertise. Visually cohesive and reflective of personal brand aesthetic.”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0" y="1197664"/>
            <a:ext cx="8520600" cy="6450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4166"/>
              <a:buNone/>
            </a:pPr>
            <a:r>
              <a:rPr lang="en"/>
              <a:t>FEATURES AND FUNCTIONALITY </a:t>
            </a:r>
            <a:endParaRPr/>
          </a:p>
        </p:txBody>
      </p:sp>
      <p:sp>
        <p:nvSpPr>
          <p:cNvPr id="117" name="Google Shape;117;p9"/>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800"/>
              <a:buNone/>
            </a:pPr>
            <a:r>
              <a:t/>
            </a:r>
            <a:endParaRPr/>
          </a:p>
          <a:p>
            <a:pPr indent="0" lvl="0" marL="0" rtl="0" algn="ctr">
              <a:lnSpc>
                <a:spcPct val="115000"/>
              </a:lnSpc>
              <a:spcBef>
                <a:spcPts val="1200"/>
              </a:spcBef>
              <a:spcAft>
                <a:spcPts val="0"/>
              </a:spcAft>
              <a:buSzPts val="1800"/>
              <a:buNone/>
            </a:pPr>
            <a:r>
              <a:t/>
            </a:r>
            <a:endParaRPr/>
          </a:p>
          <a:p>
            <a:pPr indent="0" lvl="0" marL="0" rtl="0" algn="ctr">
              <a:lnSpc>
                <a:spcPct val="115000"/>
              </a:lnSpc>
              <a:spcBef>
                <a:spcPts val="1200"/>
              </a:spcBef>
              <a:spcAft>
                <a:spcPts val="1200"/>
              </a:spcAft>
              <a:buSzPts val="1800"/>
              <a:buNone/>
            </a:pPr>
            <a:r>
              <a:rPr lang="en"/>
              <a:t>"Visually engaging project showcases with high-quality images and videos. Easy navigation and filtering by project type or industry. Case studies highlighting creative process and problem-solving skills. Interactive elements, such as animations or scrolling effects, to enhance user experience. Responsive design ensuring seamless viewing across devices and screen sizes.”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