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1" r:id="rId7"/>
    <p:sldId id="266" r:id="rId8"/>
    <p:sldId id="263" r:id="rId9"/>
    <p:sldId id="264" r:id="rId10"/>
    <p:sldId id="265" r:id="rId11"/>
    <p:sldId id="267" r:id="rId12"/>
    <p:sldId id="268" r:id="rId13"/>
    <p:sldId id="269" r:id="rId14"/>
    <p:sldId id="272" r:id="rId15"/>
    <p:sldId id="273" r:id="rId16"/>
    <p:sldId id="274" r:id="rId17"/>
    <p:sldId id="260" r:id="rId18"/>
    <p:sldId id="270" r:id="rId19"/>
    <p:sldId id="276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2F5"/>
    <a:srgbClr val="BA77A3"/>
    <a:srgbClr val="DFA2C7"/>
    <a:srgbClr val="C683AB"/>
    <a:srgbClr val="BB87AA"/>
    <a:srgbClr val="FDC3F1"/>
    <a:srgbClr val="FD6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927E-9490-147B-7355-AA4E89F26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C6B72-DA52-AD70-2AF8-39C524054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DD42C-AA50-3952-516F-77E15755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0B17-C310-4377-B904-87F5EC9CB4A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4A3A6-C4F5-E2ED-7B76-0B72680B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E7F62-35A9-0E21-3683-FCD857A6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45F1-2517-4516-819B-0BFA06CC6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50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DBA6-A1EC-33A2-3648-744C50416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CE3FE-2099-E1AE-81F3-FC03778A4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773DD-A257-D719-33B0-E9220E82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0B17-C310-4377-B904-87F5EC9CB4A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5A8D3-B1C0-534E-A972-CCFC1661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46192-8F86-D81E-176B-DFB5EE4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45F1-2517-4516-819B-0BFA06CC6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A896F-220A-FBF8-C90D-8FC20755B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C0156-53CD-23F6-A38F-27363B863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ADAE8-F075-1F06-0C71-259B5135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0B17-C310-4377-B904-87F5EC9CB4A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D743-35B9-7A94-3ADC-8CA99C74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7FB96-A495-AE91-D9DC-C437136E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45F1-2517-4516-819B-0BFA06CC6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86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F41D-3B9A-E2C3-5540-318F79C3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53035-6B1F-2E4E-3558-C151C3A93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1E34A-DF35-0F6B-2DB0-D055281B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0B17-C310-4377-B904-87F5EC9CB4A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392EF-B9AF-B8F2-9463-DC7A302B1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A8D1-1CCB-C666-BAC7-52C04904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45F1-2517-4516-819B-0BFA06CC6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81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FC0B-6F18-8AF7-4886-2DA88378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B41FB-D0A7-81C6-4007-094852847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3CFC-1B38-BC37-DC67-A8F48BC0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0B17-C310-4377-B904-87F5EC9CB4A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308CA-3388-64EC-E611-29FB16B1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C9E63-6D62-2463-5FD0-1E0519E1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45F1-2517-4516-819B-0BFA06CC6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26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32B3-5924-844D-B396-79C3218B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9B66-AF03-6D35-1BD9-32CF591BA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8BE5D-814C-B108-CBC2-6E0AE566F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0883E-8534-98A0-9044-66515928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0B17-C310-4377-B904-87F5EC9CB4A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DDCEF-330A-B14A-6A32-65B3E6B4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D815A-002A-1360-12CE-34BECD14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45F1-2517-4516-819B-0BFA06CC6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35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ABEF-1B6D-4309-4BE3-03632604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2C71D-28CE-7504-E480-CDDF10F5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7DABB-B94A-ECB5-5A92-4A8F70BD6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7CF8D-BB71-BB9F-89CB-E71A5DAB5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2D870-C59A-B543-93EC-CDB71B163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452AC-F226-9A2E-29AE-12B73FA6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0B17-C310-4377-B904-87F5EC9CB4A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C742A-74D3-AF09-3373-012E5EBA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6A12A5-5EFB-3E47-FEE5-0D6F8386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45F1-2517-4516-819B-0BFA06CC6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2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05E1-4558-3DAE-90E8-031853E9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47193-D1DD-16A6-D1C9-CFF0B3E4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0B17-C310-4377-B904-87F5EC9CB4A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9EA17-89F9-D827-E9DE-8D10425D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7174E-D5F7-4407-FDF5-D63F8531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45F1-2517-4516-819B-0BFA06CC6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69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D525E-D1C8-3336-F251-0BF9525F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0B17-C310-4377-B904-87F5EC9CB4A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A7E3B-F24E-C7F0-547F-F3187BFE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B4326-351E-EC56-EB18-FBC817B1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45F1-2517-4516-819B-0BFA06CC6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14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CF86-A94B-E234-0D7C-CF64D86B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31CD-8894-AD89-3D0D-F41C139F8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22AF4-D32C-724A-805A-0697A1A18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A0035-3706-E1CC-65EC-3FB0559C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0B17-C310-4377-B904-87F5EC9CB4A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B1801-A468-0368-BD95-6E72E15F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C1F2C-30DE-3370-A96F-ADBF8BE1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45F1-2517-4516-819B-0BFA06CC6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07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8487-ABE9-B17A-B549-2BD162AA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E6BF8-2C49-EF51-C32E-A0BEF2B6E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447F3E-89A0-C951-7BD4-C20832F4B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EAB1E-F5AB-B76E-1329-0B901810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0B17-C310-4377-B904-87F5EC9CB4A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41311-38BC-C56C-DE81-E9D9C492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9C394-44F8-6848-A29A-056E4815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F45F1-2517-4516-819B-0BFA06CC6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44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9E02F-C8DD-E03A-49E0-86B4A756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61689-6C1F-32FB-EA32-54BBE49B4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45FB1-C4A4-F891-FFD6-93D75035E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00B17-C310-4377-B904-87F5EC9CB4A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B131C-CCDD-FA0B-BD5A-2C11F529E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257F6-9A7C-F096-AAE6-2742AC242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F45F1-2517-4516-819B-0BFA06CC68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64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C31D3D-E742-531C-6D36-5E52E02FE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C07F7E-186B-7CF4-FC46-DDC800DAFA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Bahnschrift" panose="020B0502040204020203" pitchFamily="34" charset="0"/>
              </a:rPr>
              <a:t>TravelTide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Customer Retention Strategy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A5C6E76-5D51-F65F-F04C-F1CA9B37A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1618"/>
            <a:ext cx="9144000" cy="1655762"/>
          </a:xfrm>
        </p:spPr>
        <p:txBody>
          <a:bodyPr>
            <a:normAutofit/>
          </a:bodyPr>
          <a:lstStyle/>
          <a:p>
            <a:r>
              <a:rPr lang="en-GB" sz="1800" b="1" dirty="0">
                <a:latin typeface="Bahnschrift Light SemiCondensed" panose="020B0502040204020203" pitchFamily="34" charset="0"/>
              </a:rPr>
              <a:t>by Jamunadevi Balamurugan</a:t>
            </a:r>
          </a:p>
        </p:txBody>
      </p:sp>
    </p:spTree>
    <p:extLst>
      <p:ext uri="{BB962C8B-B14F-4D97-AF65-F5344CB8AC3E}">
        <p14:creationId xmlns:p14="http://schemas.microsoft.com/office/powerpoint/2010/main" val="4122073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F1FFE8-50CA-239E-3876-0C4203CF1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36BB1B-DFE0-323C-D365-E3ED71BA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004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Bahnschrift" panose="020B0502040204020203" pitchFamily="34" charset="0"/>
              </a:rPr>
              <a:t>Key Insights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7D9757-8EFE-936D-A5DA-DA157579F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483" y="1655396"/>
            <a:ext cx="4259317" cy="4780127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de-DE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 New York City </a:t>
            </a:r>
            <a:r>
              <a:rPr lang="en-IN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is the top revenue city</a:t>
            </a:r>
            <a:endParaRPr lang="de-DE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GB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636E3-A69F-A754-F5EC-C6D6CD0BA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30" y="2346075"/>
            <a:ext cx="6493493" cy="3398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0B6C3-A3A3-9B45-3A7D-386AB21D8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322" y="3730486"/>
            <a:ext cx="26860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4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D547F4-95FD-C09C-4D06-C89ED14F8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632C10-BEF2-FE22-8AE1-B24F4C41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004"/>
            <a:ext cx="10515600" cy="1325563"/>
          </a:xfrm>
        </p:spPr>
        <p:txBody>
          <a:bodyPr>
            <a:noAutofit/>
          </a:bodyPr>
          <a:lstStyle/>
          <a:p>
            <a:r>
              <a:rPr lang="en-IN" sz="48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Latha" panose="020B0604020202020204" pitchFamily="34" charset="0"/>
              </a:rPr>
              <a:t>Customer Segmentation(Composite Score Method)</a:t>
            </a:r>
            <a:endParaRPr lang="en-GB" sz="4800" dirty="0">
              <a:latin typeface="Bahnschrift" panose="020B0502040204020203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7E6C34-190A-FAB8-C77C-36183791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947"/>
            <a:ext cx="10363199" cy="446757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 Loyalty Score</a:t>
            </a:r>
            <a:endParaRPr lang="de-DE" sz="2400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 Profitability Score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 Engagement Score</a:t>
            </a:r>
            <a:endParaRPr lang="de-DE" sz="2400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 Premium Traveller Score</a:t>
            </a:r>
            <a:endParaRPr lang="de-DE" sz="2400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IN" sz="2400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Composite Score = w1x1+w2x2+w3x3+w4x4</a:t>
            </a:r>
            <a:endParaRPr lang="de-DE" sz="2400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 Segmented customers by percentile ranks</a:t>
            </a:r>
            <a:endParaRPr lang="de-DE" sz="2400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de-DE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844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24C530-9F7B-E6C5-69DF-355DAF946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9E3492-2A6E-3DEC-91F9-77BFE6AF0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004"/>
            <a:ext cx="10515600" cy="1325563"/>
          </a:xfrm>
        </p:spPr>
        <p:txBody>
          <a:bodyPr>
            <a:noAutofit/>
          </a:bodyPr>
          <a:lstStyle/>
          <a:p>
            <a:r>
              <a:rPr lang="en-IN" sz="48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Latha" panose="020B0604020202020204" pitchFamily="34" charset="0"/>
              </a:rPr>
              <a:t>Composite Score Method</a:t>
            </a:r>
            <a:endParaRPr lang="en-GB" sz="48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25810D-9A6D-DB43-F61B-5B682E491034}"/>
              </a:ext>
            </a:extLst>
          </p:cNvPr>
          <p:cNvSpPr txBox="1"/>
          <p:nvPr/>
        </p:nvSpPr>
        <p:spPr>
          <a:xfrm>
            <a:off x="914400" y="1681786"/>
            <a:ext cx="10363200" cy="4305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800" b="1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Advantages of composite score segmentation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de-DE" sz="900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2400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Tailored to specific business goals: retention, engagement, profitability</a:t>
            </a:r>
          </a:p>
          <a:p>
            <a:pPr lvl="0">
              <a:lnSpc>
                <a:spcPct val="115000"/>
              </a:lnSpc>
            </a:pPr>
            <a:endParaRPr lang="de-DE" sz="2400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2400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Broader scope than traditional RFM segmentation</a:t>
            </a:r>
          </a:p>
          <a:p>
            <a:pPr lvl="0">
              <a:lnSpc>
                <a:spcPct val="115000"/>
              </a:lnSpc>
            </a:pPr>
            <a:endParaRPr lang="de-DE" sz="2400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2400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Suitable for machine learning models</a:t>
            </a:r>
          </a:p>
          <a:p>
            <a:pPr lvl="0">
              <a:lnSpc>
                <a:spcPct val="115000"/>
              </a:lnSpc>
            </a:pPr>
            <a:endParaRPr lang="de-DE" sz="2400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Enables accurate targeting of loyalty initiatives</a:t>
            </a:r>
            <a:endParaRPr lang="de-DE" sz="2400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06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88CE71-C83E-81B0-AC5C-4B095976B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31285D-A935-A416-9153-DE2F9296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004"/>
            <a:ext cx="10515600" cy="1325563"/>
          </a:xfrm>
        </p:spPr>
        <p:txBody>
          <a:bodyPr>
            <a:noAutofit/>
          </a:bodyPr>
          <a:lstStyle/>
          <a:p>
            <a:r>
              <a:rPr lang="en-IN" sz="4800" kern="100" dirty="0">
                <a:latin typeface="Bahnschrift" panose="020B0502040204020203" pitchFamily="34" charset="0"/>
                <a:ea typeface="Calibri" panose="020F0502020204030204" pitchFamily="34" charset="0"/>
                <a:cs typeface="Latha" panose="020B0604020202020204" pitchFamily="34" charset="0"/>
              </a:rPr>
              <a:t>Perk Assignment Strategy</a:t>
            </a:r>
            <a:endParaRPr lang="en-GB" sz="48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7ADDB7-B288-694F-A06F-F87AD47D7EF5}"/>
              </a:ext>
            </a:extLst>
          </p:cNvPr>
          <p:cNvSpPr txBox="1"/>
          <p:nvPr/>
        </p:nvSpPr>
        <p:spPr>
          <a:xfrm>
            <a:off x="914400" y="1710567"/>
            <a:ext cx="10363200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Shifted from fixed perks to personalized ,segment-specific rewards based on behaviour and preferences</a:t>
            </a:r>
            <a:endParaRPr lang="de-DE" sz="2800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lvl="0">
              <a:lnSpc>
                <a:spcPct val="115000"/>
              </a:lnSpc>
            </a:pPr>
            <a:endParaRPr lang="de-DE" sz="2400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3288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2B0A09-A66C-4C67-B1F7-D5B233E34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330CCB-126F-C09F-5DEF-50717907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004"/>
            <a:ext cx="10515600" cy="1325563"/>
          </a:xfrm>
        </p:spPr>
        <p:txBody>
          <a:bodyPr>
            <a:noAutofit/>
          </a:bodyPr>
          <a:lstStyle/>
          <a:p>
            <a:r>
              <a:rPr lang="en-IN" sz="4800" kern="100" dirty="0">
                <a:latin typeface="Bahnschrift" panose="020B0502040204020203" pitchFamily="34" charset="0"/>
                <a:ea typeface="Calibri" panose="020F0502020204030204" pitchFamily="34" charset="0"/>
                <a:cs typeface="Latha" panose="020B0604020202020204" pitchFamily="34" charset="0"/>
              </a:rPr>
              <a:t>Composite scores of Perks</a:t>
            </a:r>
            <a:endParaRPr lang="en-GB" sz="4800" dirty="0">
              <a:latin typeface="Bahnschrif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3CD6A6-A7FC-2A0D-F64A-8084536EF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9589"/>
            <a:ext cx="12192000" cy="139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60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4F3376-0007-8F60-FF97-EE33AFDD6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7F8B1F-22AE-EE1A-E246-ABAB3AE3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039"/>
            <a:ext cx="10515600" cy="1325563"/>
          </a:xfrm>
        </p:spPr>
        <p:txBody>
          <a:bodyPr>
            <a:noAutofit/>
          </a:bodyPr>
          <a:lstStyle/>
          <a:p>
            <a:r>
              <a:rPr lang="en-IN" sz="4800" kern="100" dirty="0">
                <a:latin typeface="Bahnschrift" panose="020B0502040204020203" pitchFamily="34" charset="0"/>
                <a:ea typeface="Calibri" panose="020F0502020204030204" pitchFamily="34" charset="0"/>
                <a:cs typeface="Latha" panose="020B0604020202020204" pitchFamily="34" charset="0"/>
              </a:rPr>
              <a:t>Perk vs Monetary values</a:t>
            </a:r>
            <a:endParaRPr lang="en-GB" sz="4800" dirty="0">
              <a:latin typeface="Bahnschrif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35849-11C9-8952-85CA-BCDE16C01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391" y="1328935"/>
            <a:ext cx="2941390" cy="514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28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B032BD-3E8D-1F16-D0FD-77C2038FC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ADA3C9-0F25-1754-F0BC-4BE65E5C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77" y="72389"/>
            <a:ext cx="10515600" cy="1325563"/>
          </a:xfrm>
        </p:spPr>
        <p:txBody>
          <a:bodyPr>
            <a:noAutofit/>
          </a:bodyPr>
          <a:lstStyle/>
          <a:p>
            <a:r>
              <a:rPr lang="en-IN" sz="4800" kern="100" dirty="0">
                <a:latin typeface="Bahnschrift" panose="020B0502040204020203" pitchFamily="34" charset="0"/>
                <a:ea typeface="Calibri" panose="020F0502020204030204" pitchFamily="34" charset="0"/>
                <a:cs typeface="Latha" panose="020B0604020202020204" pitchFamily="34" charset="0"/>
              </a:rPr>
              <a:t>Perk vs. Distance</a:t>
            </a:r>
            <a:endParaRPr lang="en-GB" sz="4800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BF9FA-912A-5BC5-9468-E503E6F64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8"/>
          <a:stretch/>
        </p:blipFill>
        <p:spPr>
          <a:xfrm>
            <a:off x="3190461" y="1024764"/>
            <a:ext cx="3439310" cy="576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69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7E6809-4C54-8441-E233-BA5A5DB22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750915"/>
              </p:ext>
            </p:extLst>
          </p:nvPr>
        </p:nvGraphicFramePr>
        <p:xfrm>
          <a:off x="785813" y="516387"/>
          <a:ext cx="10929938" cy="582522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464969">
                  <a:extLst>
                    <a:ext uri="{9D8B030D-6E8A-4147-A177-3AD203B41FA5}">
                      <a16:colId xmlns:a16="http://schemas.microsoft.com/office/drawing/2014/main" val="3954994803"/>
                    </a:ext>
                  </a:extLst>
                </a:gridCol>
                <a:gridCol w="5464969">
                  <a:extLst>
                    <a:ext uri="{9D8B030D-6E8A-4147-A177-3AD203B41FA5}">
                      <a16:colId xmlns:a16="http://schemas.microsoft.com/office/drawing/2014/main" val="2018201763"/>
                    </a:ext>
                  </a:extLst>
                </a:gridCol>
              </a:tblGrid>
              <a:tr h="844462">
                <a:tc>
                  <a:txBody>
                    <a:bodyPr/>
                    <a:lstStyle/>
                    <a:p>
                      <a:r>
                        <a:rPr lang="en-GB" sz="3600" b="0" dirty="0"/>
                        <a:t>Segment</a:t>
                      </a:r>
                      <a:endParaRPr lang="en-GB" sz="36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83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b="0" dirty="0"/>
                        <a:t>Perk options</a:t>
                      </a:r>
                      <a:endParaRPr lang="en-GB" sz="3200" b="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83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507008"/>
                  </a:ext>
                </a:extLst>
              </a:tr>
              <a:tr h="844462">
                <a:tc>
                  <a:txBody>
                    <a:bodyPr/>
                    <a:lstStyle/>
                    <a:p>
                      <a:r>
                        <a:rPr lang="en-GB" sz="2400" dirty="0"/>
                        <a:t>Beyond borders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2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</a:rPr>
                        <a:t>Discounted fares for children or 25% off hotel booking</a:t>
                      </a:r>
                      <a:endParaRPr lang="de-DE" sz="24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774116"/>
                  </a:ext>
                </a:extLst>
              </a:tr>
              <a:tr h="844462">
                <a:tc>
                  <a:txBody>
                    <a:bodyPr/>
                    <a:lstStyle/>
                    <a:p>
                      <a:r>
                        <a:rPr lang="en-GB" sz="2400" dirty="0"/>
                        <a:t>Deal Voyage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2C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</a:rPr>
                        <a:t>One hotel night free or discounted travel protection policies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469818"/>
                  </a:ext>
                </a:extLst>
              </a:tr>
              <a:tr h="844462"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</a:rPr>
                        <a:t>Taste and Travel</a:t>
                      </a:r>
                      <a:endParaRPr lang="en-GB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2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</a:rPr>
                        <a:t>Pay monthly without interest or free hotel meal </a:t>
                      </a:r>
                      <a:endParaRPr lang="de-DE" sz="24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779405"/>
                  </a:ext>
                </a:extLst>
              </a:tr>
              <a:tr h="844462">
                <a:tc>
                  <a:txBody>
                    <a:bodyPr/>
                    <a:lstStyle/>
                    <a:p>
                      <a:r>
                        <a:rPr lang="en-GB" sz="2400" dirty="0"/>
                        <a:t>Pack and Ride Deal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2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</a:rPr>
                        <a:t>Free luggage or 25% off city bus service</a:t>
                      </a:r>
                      <a:endParaRPr lang="de-DE" sz="24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407475"/>
                  </a:ext>
                </a:extLst>
              </a:tr>
              <a:tr h="844462">
                <a:tc>
                  <a:txBody>
                    <a:bodyPr/>
                    <a:lstStyle/>
                    <a:p>
                      <a:r>
                        <a:rPr lang="en-GB" sz="2400" dirty="0"/>
                        <a:t>10% more reason to travel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2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</a:rPr>
                        <a:t>10% off next hotel booking or 10% off car rentals</a:t>
                      </a:r>
                      <a:endParaRPr lang="de-DE" sz="24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A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174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374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FA407A-65F7-225A-F35A-A7C1D28F4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93D249-B11F-78E1-E2FD-228F6DBF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004"/>
            <a:ext cx="10515600" cy="1325563"/>
          </a:xfrm>
        </p:spPr>
        <p:txBody>
          <a:bodyPr>
            <a:noAutofit/>
          </a:bodyPr>
          <a:lstStyle/>
          <a:p>
            <a:r>
              <a:rPr lang="en-IN" sz="4800" kern="100" dirty="0">
                <a:latin typeface="Bahnschrift" panose="020B0502040204020203" pitchFamily="34" charset="0"/>
                <a:ea typeface="Calibri" panose="020F0502020204030204" pitchFamily="34" charset="0"/>
                <a:cs typeface="Latha" panose="020B0604020202020204" pitchFamily="34" charset="0"/>
              </a:rPr>
              <a:t>Recommendations </a:t>
            </a:r>
            <a:endParaRPr lang="en-GB" sz="4800" dirty="0">
              <a:latin typeface="Bahnschrift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CEBB4-7482-F578-A4FA-DE2B815739D8}"/>
              </a:ext>
            </a:extLst>
          </p:cNvPr>
          <p:cNvSpPr txBox="1"/>
          <p:nvPr/>
        </p:nvSpPr>
        <p:spPr>
          <a:xfrm>
            <a:off x="914400" y="1710567"/>
            <a:ext cx="10363200" cy="443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2800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Improve booking UX to reduces session time and increase conversions</a:t>
            </a:r>
            <a:endParaRPr lang="de-DE" sz="2800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lvl="0" indent="-4572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2800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Enhance hotel-related perks, especially for the high spend users.</a:t>
            </a:r>
            <a:endParaRPr lang="de-DE" sz="2800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lvl="0" indent="-4572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2800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Focus on high-revenue regions like New York for premium service expansions.</a:t>
            </a:r>
            <a:endParaRPr lang="de-DE" sz="2800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lvl="0" indent="-4572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sz="2800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Use machine learning for perk prediction and A/B testing for validation.</a:t>
            </a:r>
            <a:endParaRPr lang="de-DE" sz="2800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800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Deconstruct user behaviour for search-&gt; click-&gt; book friction points</a:t>
            </a:r>
            <a:endParaRPr lang="de-DE" sz="2800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218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9CF3B8-DAF0-6EB5-D1E1-E902A9B4E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474C46-350B-E7F9-1A32-71B8EB61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505" y="2521916"/>
            <a:ext cx="10515600" cy="1325563"/>
          </a:xfrm>
        </p:spPr>
        <p:txBody>
          <a:bodyPr>
            <a:noAutofit/>
          </a:bodyPr>
          <a:lstStyle/>
          <a:p>
            <a:r>
              <a:rPr lang="en-GB" sz="7200" dirty="0">
                <a:latin typeface="Bahnschrift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2201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4F369C-B372-8D96-12AD-CC8159CC614D}"/>
              </a:ext>
            </a:extLst>
          </p:cNvPr>
          <p:cNvSpPr txBox="1"/>
          <p:nvPr/>
        </p:nvSpPr>
        <p:spPr>
          <a:xfrm>
            <a:off x="2365513" y="2017644"/>
            <a:ext cx="86271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Bahnschrift" panose="020B0502040204020203" pitchFamily="34" charset="0"/>
              </a:rPr>
              <a:t>“Book the journey, </a:t>
            </a:r>
          </a:p>
          <a:p>
            <a:r>
              <a:rPr lang="en-GB" sz="5400" dirty="0">
                <a:latin typeface="Bahnschrift" panose="020B0502040204020203" pitchFamily="34" charset="0"/>
              </a:rPr>
              <a:t>          live the story.”</a:t>
            </a:r>
          </a:p>
        </p:txBody>
      </p:sp>
    </p:spTree>
    <p:extLst>
      <p:ext uri="{BB962C8B-B14F-4D97-AF65-F5344CB8AC3E}">
        <p14:creationId xmlns:p14="http://schemas.microsoft.com/office/powerpoint/2010/main" val="81957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23A5-4CBC-FFC9-0767-C63F5971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latin typeface="Bahnschrift" panose="020B0502040204020203" pitchFamily="34" charset="0"/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B35B-68B0-5A0A-4582-17C3B2B76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Improve customer retention for TravelTide  by designing a personalized rewards program based on user behaviour and demographics.</a:t>
            </a:r>
            <a:endParaRPr lang="de-DE" sz="3200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78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3BBE-6EA7-C879-7555-646CFCDE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800" kern="1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Latha" panose="020B0604020202020204" pitchFamily="34" charset="0"/>
              </a:rPr>
              <a:t>DB schema</a:t>
            </a:r>
            <a:endParaRPr lang="en-GB" sz="4800" dirty="0">
              <a:latin typeface="Bahnschrift" panose="020B0502040204020203" pitchFamily="34" charset="0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46DCAF3-00B9-9952-2D20-340F52AAB738}"/>
              </a:ext>
            </a:extLst>
          </p:cNvPr>
          <p:cNvSpPr/>
          <p:nvPr/>
        </p:nvSpPr>
        <p:spPr>
          <a:xfrm>
            <a:off x="3253406" y="3384272"/>
            <a:ext cx="1580323" cy="775252"/>
          </a:xfrm>
          <a:prstGeom prst="flowChartProcess">
            <a:avLst/>
          </a:prstGeom>
          <a:solidFill>
            <a:srgbClr val="BB87A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t</a:t>
            </a:r>
            <a:r>
              <a:rPr lang="en-GB" b="1" dirty="0">
                <a:solidFill>
                  <a:schemeClr val="tx1"/>
                </a:solidFill>
              </a:rPr>
              <a:t>rip</a:t>
            </a:r>
            <a:r>
              <a:rPr lang="en-GB" b="1">
                <a:solidFill>
                  <a:schemeClr val="tx1"/>
                </a:solidFill>
              </a:rPr>
              <a:t>_id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A325963-52D1-FFB6-128C-27A5527DD66D}"/>
              </a:ext>
            </a:extLst>
          </p:cNvPr>
          <p:cNvSpPr/>
          <p:nvPr/>
        </p:nvSpPr>
        <p:spPr>
          <a:xfrm>
            <a:off x="5903840" y="3369363"/>
            <a:ext cx="1616766" cy="810039"/>
          </a:xfrm>
          <a:prstGeom prst="flowChartProcess">
            <a:avLst/>
          </a:prstGeom>
          <a:solidFill>
            <a:srgbClr val="BB87A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u</a:t>
            </a:r>
            <a:r>
              <a:rPr lang="en-GB" b="1" dirty="0">
                <a:solidFill>
                  <a:schemeClr val="tx1"/>
                </a:solidFill>
              </a:rPr>
              <a:t>ser_id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trip</a:t>
            </a:r>
            <a:r>
              <a:rPr lang="en-GB" b="1">
                <a:solidFill>
                  <a:schemeClr val="tx1"/>
                </a:solidFill>
              </a:rPr>
              <a:t>_id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CAE1DE4F-B2C5-D1B1-59B2-72493AC20910}"/>
              </a:ext>
            </a:extLst>
          </p:cNvPr>
          <p:cNvSpPr/>
          <p:nvPr/>
        </p:nvSpPr>
        <p:spPr>
          <a:xfrm>
            <a:off x="3223590" y="4889015"/>
            <a:ext cx="1610139" cy="844826"/>
          </a:xfrm>
          <a:prstGeom prst="flowChartProcess">
            <a:avLst/>
          </a:prstGeom>
          <a:solidFill>
            <a:srgbClr val="BB87A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t</a:t>
            </a:r>
            <a:r>
              <a:rPr lang="en-GB" b="1" dirty="0">
                <a:solidFill>
                  <a:schemeClr val="tx1"/>
                </a:solidFill>
              </a:rPr>
              <a:t>rip</a:t>
            </a:r>
            <a:r>
              <a:rPr lang="en-GB" b="1">
                <a:solidFill>
                  <a:schemeClr val="tx1"/>
                </a:solidFill>
              </a:rPr>
              <a:t>_id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63DF6B7-CC90-BB65-49A8-633EEFCF2CB9}"/>
              </a:ext>
            </a:extLst>
          </p:cNvPr>
          <p:cNvSpPr/>
          <p:nvPr/>
        </p:nvSpPr>
        <p:spPr>
          <a:xfrm>
            <a:off x="3253406" y="1985857"/>
            <a:ext cx="1616766" cy="844826"/>
          </a:xfrm>
          <a:prstGeom prst="flowChartProcess">
            <a:avLst/>
          </a:prstGeom>
          <a:solidFill>
            <a:srgbClr val="BB87A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user_id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8CE53B-D03C-6278-89FE-39A46F794A34}"/>
              </a:ext>
            </a:extLst>
          </p:cNvPr>
          <p:cNvSpPr txBox="1"/>
          <p:nvPr/>
        </p:nvSpPr>
        <p:spPr>
          <a:xfrm>
            <a:off x="5963479" y="2961861"/>
            <a:ext cx="153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Sessions - Fact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1264C9-B164-2E2F-ABE9-255177EAF1F7}"/>
              </a:ext>
            </a:extLst>
          </p:cNvPr>
          <p:cNvSpPr txBox="1"/>
          <p:nvPr/>
        </p:nvSpPr>
        <p:spPr>
          <a:xfrm>
            <a:off x="3451737" y="1602325"/>
            <a:ext cx="125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Users - Dim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A1B08D-9259-D3CA-D973-DA0372006993}"/>
              </a:ext>
            </a:extLst>
          </p:cNvPr>
          <p:cNvSpPr txBox="1"/>
          <p:nvPr/>
        </p:nvSpPr>
        <p:spPr>
          <a:xfrm>
            <a:off x="3398903" y="2984656"/>
            <a:ext cx="133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Hotels - Dim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4E6C3-E104-7FA1-D001-D056CCD47F96}"/>
              </a:ext>
            </a:extLst>
          </p:cNvPr>
          <p:cNvSpPr txBox="1"/>
          <p:nvPr/>
        </p:nvSpPr>
        <p:spPr>
          <a:xfrm>
            <a:off x="3451737" y="4399240"/>
            <a:ext cx="134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Flights - Dim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2A99BFA-1D18-A885-5C90-AF5CB82EC362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4870172" y="2408270"/>
            <a:ext cx="1033668" cy="136611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9E8337-728A-376B-D5DE-18A1948141CB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833729" y="3771898"/>
            <a:ext cx="1070111" cy="2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FB5ACC2-DE43-D189-8514-DFB6E4E289E1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4833729" y="3774383"/>
            <a:ext cx="1070111" cy="15370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2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7955ED-29C7-A65A-701E-0B8B54C5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Bahnschrift" panose="020B0502040204020203" pitchFamily="34" charset="0"/>
              </a:rPr>
              <a:t>Data Preparation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58C80D-571D-E8F9-AC2D-DEE52480A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Quality checks &amp; Cleaning(Handled null </a:t>
            </a:r>
            <a:r>
              <a:rPr lang="en-IN" kern="100" dirty="0" err="1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values,remove</a:t>
            </a:r>
            <a:r>
              <a:rPr lang="en-IN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 duplicates)</a:t>
            </a:r>
            <a:endParaRPr lang="de-DE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Aggregation&amp; Merging(</a:t>
            </a:r>
            <a:r>
              <a:rPr lang="en-IN" kern="100" dirty="0" err="1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agg</a:t>
            </a:r>
            <a:r>
              <a:rPr lang="en-IN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 behavioural metrics to user </a:t>
            </a:r>
            <a:r>
              <a:rPr lang="en-IN" kern="100" dirty="0" err="1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level,merged</a:t>
            </a:r>
            <a:r>
              <a:rPr lang="en-IN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        data using SQL joins and CTEs)</a:t>
            </a:r>
            <a:endParaRPr lang="de-DE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Filters (more than 7 sessions, session start&gt;2023-01-04</a:t>
            </a:r>
            <a:endParaRPr lang="de-DE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endParaRPr lang="de-DE" sz="3200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743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BF7935-6847-911E-9CB3-18FDB1562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5F324E-F896-B652-E7F9-8F3E7480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004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Bahnschrift" panose="020B0502040204020203" pitchFamily="34" charset="0"/>
              </a:rPr>
              <a:t>Feature Engineering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B458E6-318E-B565-745D-664C1126B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55396"/>
            <a:ext cx="10515599" cy="4780127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 Average Kilometres travelled(using Haversine formula)</a:t>
            </a:r>
            <a:endParaRPr lang="de-DE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 Average nights stayed</a:t>
            </a:r>
            <a:endParaRPr lang="de-DE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 Trips per session</a:t>
            </a:r>
            <a:endParaRPr lang="de-DE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 Cancellation rate</a:t>
            </a:r>
            <a:endParaRPr lang="de-DE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 Booking lead time</a:t>
            </a:r>
            <a:endParaRPr lang="de-DE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IN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clicks per session</a:t>
            </a:r>
            <a:endParaRPr lang="de-DE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 Final dataset: 5998 rows(users) for downstream modelling</a:t>
            </a:r>
            <a:endParaRPr lang="de-DE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buNone/>
            </a:pPr>
            <a:endParaRPr lang="de-DE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482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143126-3A28-E485-67D5-70ABA18F9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8BE3F0-6C91-5C04-9839-6EFAA0656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004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Bahnschrift" panose="020B0502040204020203" pitchFamily="34" charset="0"/>
              </a:rPr>
              <a:t>Key Insights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B07C1D-FC23-3252-C49A-28F601694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483" y="1655396"/>
            <a:ext cx="4259317" cy="4780127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de-DE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IN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Users spend more on  Hotels than flights</a:t>
            </a:r>
            <a:endParaRPr lang="de-DE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de-DE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de-DE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GB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1E9015-0B16-8EE0-5BFE-3C26B7B8A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9" y="1833706"/>
            <a:ext cx="5705146" cy="4278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2B673-3C0A-98FC-AA93-ABAD5D873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0" t="21535" r="87812" b="779"/>
          <a:stretch/>
        </p:blipFill>
        <p:spPr>
          <a:xfrm>
            <a:off x="7404653" y="5168495"/>
            <a:ext cx="387626" cy="991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3874DC-8389-7CDD-C1C0-BF471FA4BC41}"/>
              </a:ext>
            </a:extLst>
          </p:cNvPr>
          <p:cNvSpPr txBox="1"/>
          <p:nvPr/>
        </p:nvSpPr>
        <p:spPr>
          <a:xfrm>
            <a:off x="7792279" y="5202603"/>
            <a:ext cx="2584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Amount spent on flight</a:t>
            </a:r>
          </a:p>
          <a:p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Amount spent on hotel</a:t>
            </a:r>
          </a:p>
        </p:txBody>
      </p:sp>
    </p:spTree>
    <p:extLst>
      <p:ext uri="{BB962C8B-B14F-4D97-AF65-F5344CB8AC3E}">
        <p14:creationId xmlns:p14="http://schemas.microsoft.com/office/powerpoint/2010/main" val="58101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F4422F-695B-E5FD-6C70-74F697173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935CD1-21D6-8BCE-833A-F56DEDC7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004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Bahnschrift" panose="020B0502040204020203" pitchFamily="34" charset="0"/>
              </a:rPr>
              <a:t>Key Insights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0B6FC9-8F46-2FBF-6A77-EF1D210F7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1655396"/>
            <a:ext cx="10608365" cy="4780127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de-DE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IN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Higher travel distance are common among high value segments</a:t>
            </a:r>
            <a:endParaRPr lang="de-DE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de-DE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651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2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17715A-FDE7-55D3-8E26-D0CD7BF12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03D359-8823-6690-79D4-4101CF63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004"/>
            <a:ext cx="10515600" cy="1325563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Bahnschrift" panose="020B0502040204020203" pitchFamily="34" charset="0"/>
              </a:rPr>
              <a:t>Key Insights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2D6193-D160-D4EC-381E-713F7E8C3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483" y="1655396"/>
            <a:ext cx="4259317" cy="4780127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de-DE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kern="100" dirty="0"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IN" kern="100" dirty="0">
                <a:effectLst/>
                <a:latin typeface="+mj-lt"/>
                <a:ea typeface="Calibri" panose="020F0502020204030204" pitchFamily="34" charset="0"/>
                <a:cs typeface="Latha" panose="020B0604020202020204" pitchFamily="34" charset="0"/>
              </a:rPr>
              <a:t>Longer session times to reduce trips frequency and clicks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de-DE" kern="100" dirty="0">
              <a:effectLst/>
              <a:latin typeface="+mj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GB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4468E-822A-3687-AA2F-81A85C435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30"/>
          <a:stretch/>
        </p:blipFill>
        <p:spPr>
          <a:xfrm>
            <a:off x="838200" y="2026133"/>
            <a:ext cx="5417034" cy="1533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1FCD1A-2038-7ADC-A8D4-018E5D1E3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58"/>
          <a:stretch/>
        </p:blipFill>
        <p:spPr>
          <a:xfrm>
            <a:off x="838200" y="3875224"/>
            <a:ext cx="5678971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0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Bahnschrift</vt:lpstr>
      <vt:lpstr>Bahnschrift Light SemiCondensed</vt:lpstr>
      <vt:lpstr>Calibri</vt:lpstr>
      <vt:lpstr>Calibri Light</vt:lpstr>
      <vt:lpstr>Wingdings</vt:lpstr>
      <vt:lpstr>Office Theme</vt:lpstr>
      <vt:lpstr>TravelTide  Customer Retention Strategy</vt:lpstr>
      <vt:lpstr>PowerPoint Presentation</vt:lpstr>
      <vt:lpstr>Project Objective</vt:lpstr>
      <vt:lpstr>DB schema</vt:lpstr>
      <vt:lpstr>Data Preparation</vt:lpstr>
      <vt:lpstr>Feature Engineering</vt:lpstr>
      <vt:lpstr>Key Insights</vt:lpstr>
      <vt:lpstr>Key Insights</vt:lpstr>
      <vt:lpstr>Key Insights</vt:lpstr>
      <vt:lpstr>Key Insights</vt:lpstr>
      <vt:lpstr>Customer Segmentation(Composite Score Method)</vt:lpstr>
      <vt:lpstr>Composite Score Method</vt:lpstr>
      <vt:lpstr>Perk Assignment Strategy</vt:lpstr>
      <vt:lpstr>Composite scores of Perks</vt:lpstr>
      <vt:lpstr>Perk vs Monetary values</vt:lpstr>
      <vt:lpstr>Perk vs. Distance</vt:lpstr>
      <vt:lpstr>PowerPoint Presentation</vt:lpstr>
      <vt:lpstr>Recommendations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Nayonika Balamurugan</dc:creator>
  <cp:lastModifiedBy>Nayonika Balamurugan</cp:lastModifiedBy>
  <cp:revision>6</cp:revision>
  <dcterms:created xsi:type="dcterms:W3CDTF">2025-05-17T12:34:54Z</dcterms:created>
  <dcterms:modified xsi:type="dcterms:W3CDTF">2025-05-18T07:02:37Z</dcterms:modified>
</cp:coreProperties>
</file>