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4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7BDF27-6124-4C3A-9FDF-917A0FC9BA22}">
  <a:tblStyle styleId="{887BDF27-6124-4C3A-9FDF-917A0FC9B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2010ddddf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2010ddddf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3dfb5ffa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3dfb5ffa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2cdff4f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2cdff4f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you can see a chart demonstrating the joins between the tables. Between sales and portfolio, and policy  and policy transactions, it was clear the the joins were 1 to many, instead of 121.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26dccc7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26dccc77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4169d9993_3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4169d9993_3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4169d9993_3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4169d9993_3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Assumptions we’ve made related to duplicates, which are 2 assumptions: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-GB">
                <a:solidFill>
                  <a:srgbClr val="434343"/>
                </a:solidFill>
              </a:rPr>
              <a:t>The first assumption is to identify which policies are duplicates – we use the ROW_NUMBER function to assign a unique row number to each policy transaction (which is PolicyMatch_rn column), and we assume that all matches of these fields are duplicates. </a:t>
            </a:r>
            <a:endParaRPr>
              <a:solidFill>
                <a:srgbClr val="434343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</a:pPr>
            <a:r>
              <a:rPr lang="en-GB">
                <a:solidFill>
                  <a:srgbClr val="434343"/>
                </a:solidFill>
              </a:rPr>
              <a:t>And once we have the duplicates, in order to filter them, we order the policies by date of the transaction (Pev_CreatedAt) and we assume that’s the most recent transaction is the latest version of that policy. 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This is a screenshot of a random policy number I used a few days ago, so maybe it would be useful to use another policy that has different transaction dates to show our point?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</a:rPr>
              <a:t>Those records during aug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4169d9993_3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4169d9993_3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4169d9993_3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4169d9993_3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4169d9993_3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4169d9993_3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4169d9993_3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4169d9993_3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5774" y="65550"/>
            <a:ext cx="9019473" cy="4918786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24" y="159164"/>
            <a:ext cx="8629152" cy="466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31"/>
          <p:cNvGraphicFramePr/>
          <p:nvPr/>
        </p:nvGraphicFramePr>
        <p:xfrm>
          <a:off x="-25" y="742950"/>
          <a:ext cx="9144025" cy="4346575"/>
        </p:xfrm>
        <a:graphic>
          <a:graphicData uri="http://schemas.openxmlformats.org/drawingml/2006/table">
            <a:tbl>
              <a:tblPr>
                <a:noFill/>
                <a:tableStyleId>{887BDF27-6124-4C3A-9FDF-917A0FC9BA22}</a:tableStyleId>
              </a:tblPr>
              <a:tblGrid>
                <a:gridCol w="8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</a:rPr>
                        <a:t>Year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</a:rPr>
                        <a:t>Month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</a:rPr>
                        <a:t>Total_Policies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</a:rPr>
                        <a:t>Total_Annual_Premium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</a:rPr>
                        <a:t>Total_Commission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</a:rPr>
                        <a:t>Clawback_Returns</a:t>
                      </a:r>
                      <a:endParaRPr sz="11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166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739470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44B3E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703404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88736.40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233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772397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84408.48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348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1185228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92687.64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386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1297440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142227.36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370.56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348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1208550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155692.80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399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1478990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155822.82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385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1431011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207058.60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1335.74</a:t>
                      </a:r>
                      <a:endParaRPr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7" name="Google Shape;197;p31"/>
          <p:cNvSpPr txBox="1"/>
          <p:nvPr/>
        </p:nvSpPr>
        <p:spPr>
          <a:xfrm>
            <a:off x="71600" y="87800"/>
            <a:ext cx="51780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Monthly Report (January 2024 - August 2024)</a:t>
            </a:r>
            <a:endParaRPr sz="18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25" y="1539850"/>
            <a:ext cx="8978352" cy="32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652375" y="135525"/>
            <a:ext cx="4208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2"/>
                </a:solidFill>
              </a:rPr>
              <a:t>Entity Relationship Diagram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311700" y="1667850"/>
            <a:ext cx="8520600" cy="18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700" b="1">
                <a:latin typeface="Average"/>
                <a:ea typeface="Average"/>
                <a:cs typeface="Average"/>
                <a:sym typeface="Average"/>
              </a:rPr>
              <a:t>Assumptions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517100" y="472600"/>
            <a:ext cx="829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ASSUMPTION 1 – relevant transactions for policies</a:t>
            </a:r>
            <a:endParaRPr sz="1800"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5575" y="3710200"/>
            <a:ext cx="3384475" cy="9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 rotWithShape="1">
          <a:blip r:embed="rId4">
            <a:alphaModFix/>
          </a:blip>
          <a:srcRect b="4716"/>
          <a:stretch/>
        </p:blipFill>
        <p:spPr>
          <a:xfrm>
            <a:off x="610000" y="1422050"/>
            <a:ext cx="6166948" cy="14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610000" y="4091632"/>
            <a:ext cx="44961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record is valid and relevant to the policy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if the transaction falls within Bnd_Dt and Pln_End_Dt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6031507" y="2393883"/>
            <a:ext cx="2608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most recent creation date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is the latest version of that policy.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l="308" r="308"/>
          <a:stretch/>
        </p:blipFill>
        <p:spPr>
          <a:xfrm>
            <a:off x="605475" y="1347600"/>
            <a:ext cx="7922176" cy="98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2"/>
          <p:cNvCxnSpPr/>
          <p:nvPr/>
        </p:nvCxnSpPr>
        <p:spPr>
          <a:xfrm rot="10800000">
            <a:off x="7602788" y="1831934"/>
            <a:ext cx="497100" cy="0"/>
          </a:xfrm>
          <a:prstGeom prst="straightConnector1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2"/>
          <p:cNvSpPr/>
          <p:nvPr/>
        </p:nvSpPr>
        <p:spPr>
          <a:xfrm>
            <a:off x="626173" y="1361088"/>
            <a:ext cx="750300" cy="9417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6077301" y="1361088"/>
            <a:ext cx="1281000" cy="9417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49975" y="2412116"/>
            <a:ext cx="15576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Same Key_Policy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475" y="3434853"/>
            <a:ext cx="6997325" cy="1185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953944" y="4035747"/>
            <a:ext cx="2157300" cy="1923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17100" y="472600"/>
            <a:ext cx="829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ASSUMPTION 2  –  filtering duplicates</a:t>
            </a:r>
            <a:endParaRPr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517100" y="472600"/>
            <a:ext cx="829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595959"/>
                </a:solidFill>
                <a:latin typeface="Average"/>
                <a:ea typeface="Average"/>
                <a:cs typeface="Average"/>
                <a:sym typeface="Average"/>
              </a:rPr>
              <a:t>ASSUMPTION 3 – Validity of the record</a:t>
            </a:r>
            <a:endParaRPr sz="1800" b="1">
              <a:solidFill>
                <a:srgbClr val="59595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9250" y="3729525"/>
            <a:ext cx="2940810" cy="8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4">
            <a:alphaModFix/>
          </a:blip>
          <a:srcRect l="7755" t="34485" r="18377" b="37740"/>
          <a:stretch/>
        </p:blipFill>
        <p:spPr>
          <a:xfrm>
            <a:off x="4572000" y="-1298875"/>
            <a:ext cx="3837727" cy="97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 rotWithShape="1">
          <a:blip r:embed="rId5">
            <a:alphaModFix/>
          </a:blip>
          <a:srcRect b="8248"/>
          <a:stretch/>
        </p:blipFill>
        <p:spPr>
          <a:xfrm>
            <a:off x="-1455675" y="-1392050"/>
            <a:ext cx="5585976" cy="8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575" y="1871383"/>
            <a:ext cx="5528970" cy="8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752575" y="4091632"/>
            <a:ext cx="44961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record becomes effective on or before August 31, 2024.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record has an end date after August 31, 2024. 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517100" y="472600"/>
            <a:ext cx="829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ASSUMPTION 4 – order for commission rates</a:t>
            </a:r>
            <a:endParaRPr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409375" y="1982976"/>
            <a:ext cx="30726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order in which policies are processed is the order considered for 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applying commission rates.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62398"/>
          <a:stretch/>
        </p:blipFill>
        <p:spPr>
          <a:xfrm>
            <a:off x="574850" y="1199113"/>
            <a:ext cx="4445949" cy="14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t="35565" b="18132"/>
          <a:stretch/>
        </p:blipFill>
        <p:spPr>
          <a:xfrm>
            <a:off x="574850" y="2802575"/>
            <a:ext cx="4445949" cy="180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3722250" y="1218375"/>
            <a:ext cx="885300" cy="33918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5">
            <a:alphaModFix/>
          </a:blip>
          <a:srcRect l="4689" t="9643" r="5293" b="7793"/>
          <a:stretch/>
        </p:blipFill>
        <p:spPr>
          <a:xfrm>
            <a:off x="5459200" y="3302875"/>
            <a:ext cx="2980851" cy="13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6488076" y="3686921"/>
            <a:ext cx="1764000" cy="1914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322376" y="4446275"/>
            <a:ext cx="4815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CC4125"/>
                </a:solidFill>
              </a:rPr>
              <a:t>1</a:t>
            </a:r>
            <a:endParaRPr sz="1000">
              <a:solidFill>
                <a:srgbClr val="CC4125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4043474" y="4446275"/>
            <a:ext cx="4815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CC4125"/>
                </a:solidFill>
              </a:rPr>
              <a:t>2</a:t>
            </a:r>
            <a:endParaRPr sz="1000">
              <a:solidFill>
                <a:srgbClr val="CC4125"/>
              </a:solidFill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169949" y="1218375"/>
            <a:ext cx="552300" cy="33918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4517300" y="-583450"/>
            <a:ext cx="329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</a:rPr>
              <a:t>Clawback </a:t>
            </a:r>
            <a:endParaRPr sz="1300">
              <a:solidFill>
                <a:srgbClr val="434343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5669"/>
          <a:stretch/>
        </p:blipFill>
        <p:spPr>
          <a:xfrm>
            <a:off x="537050" y="1355808"/>
            <a:ext cx="5516800" cy="12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517100" y="472600"/>
            <a:ext cx="829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ASSUMPTION 5 – Clawback calculation</a:t>
            </a:r>
            <a:endParaRPr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752575" y="4073591"/>
            <a:ext cx="3404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The days of the active validity of the policy are considered to be between Bnd_Dt and Cncl_Dt.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l="8677" r="8520"/>
          <a:stretch/>
        </p:blipFill>
        <p:spPr>
          <a:xfrm>
            <a:off x="4689300" y="3274900"/>
            <a:ext cx="3750751" cy="13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6600569" y="3860204"/>
            <a:ext cx="1509900" cy="1749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l="4312" r="4312"/>
          <a:stretch/>
        </p:blipFill>
        <p:spPr>
          <a:xfrm>
            <a:off x="4191000" y="3707832"/>
            <a:ext cx="4249050" cy="91831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6591619" y="3995187"/>
            <a:ext cx="1599600" cy="3303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4">
            <a:alphaModFix/>
          </a:blip>
          <a:srcRect r="4870"/>
          <a:stretch/>
        </p:blipFill>
        <p:spPr>
          <a:xfrm>
            <a:off x="537675" y="1159520"/>
            <a:ext cx="3653325" cy="147574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517100" y="472600"/>
            <a:ext cx="82944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ASSUMPTION 6 – Report date for commissions</a:t>
            </a:r>
            <a:endParaRPr sz="15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5">
            <a:alphaModFix/>
          </a:blip>
          <a:srcRect l="8628" t="2653" r="11326" b="2244"/>
          <a:stretch/>
        </p:blipFill>
        <p:spPr>
          <a:xfrm>
            <a:off x="4786725" y="1267312"/>
            <a:ext cx="3653324" cy="13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/>
          <p:nvPr/>
        </p:nvSpPr>
        <p:spPr>
          <a:xfrm>
            <a:off x="6965258" y="1530500"/>
            <a:ext cx="947100" cy="1521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675" y="2943573"/>
            <a:ext cx="3346301" cy="1682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627375" y="3697119"/>
            <a:ext cx="2894400" cy="2565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402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Average</vt:lpstr>
      <vt:lpstr>Simple Light</vt:lpstr>
      <vt:lpstr>PowerPoint Presentation</vt:lpstr>
      <vt:lpstr>PowerPoint Presentation</vt:lpstr>
      <vt:lpstr>Assumptions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Suganya Muruganantham</dc:creator>
  <cp:lastModifiedBy>Suganya Muruganantham</cp:lastModifiedBy>
  <cp:revision>2</cp:revision>
  <dcterms:modified xsi:type="dcterms:W3CDTF">2025-01-24T13:02:21Z</dcterms:modified>
</cp:coreProperties>
</file>