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9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3/13/2019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3/13/2019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2398643"/>
            <a:ext cx="6815669" cy="988021"/>
          </a:xfrm>
        </p:spPr>
        <p:txBody>
          <a:bodyPr/>
          <a:lstStyle/>
          <a:p>
            <a:r>
              <a:rPr lang="en-US" b="1" smtClean="0">
                <a:ln w="9525">
                  <a:solidFill>
                    <a:schemeClr val="bg1"/>
                  </a:solidFill>
                  <a:prstDash val="solid"/>
                </a:ln>
                <a:solidFill>
                  <a:schemeClr val="tx1"/>
                </a:solidFill>
                <a:effectLst>
                  <a:outerShdw blurRad="12700" dist="38100" dir="2700000" algn="tl" rotWithShape="0">
                    <a:schemeClr val="bg1">
                      <a:lumMod val="50000"/>
                    </a:schemeClr>
                  </a:outerShdw>
                </a:effectLst>
              </a:rPr>
              <a:t>ACCG.NET</a:t>
            </a:r>
            <a:endParaRPr lang="en-US"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Subtitle 2"/>
          <p:cNvSpPr>
            <a:spLocks noGrp="1"/>
          </p:cNvSpPr>
          <p:nvPr>
            <p:ph type="subTitle" idx="1"/>
          </p:nvPr>
        </p:nvSpPr>
        <p:spPr>
          <a:xfrm>
            <a:off x="2692398" y="3657597"/>
            <a:ext cx="6815669" cy="1590264"/>
          </a:xfrm>
        </p:spPr>
        <p:txBody>
          <a:bodyPr>
            <a:normAutofit fontScale="92500" lnSpcReduction="10000"/>
          </a:bodyPr>
          <a:lstStyle/>
          <a:p>
            <a:r>
              <a:rPr lang="en-US" smtClean="0">
                <a:solidFill>
                  <a:srgbClr val="7030A0"/>
                </a:solidFill>
              </a:rPr>
              <a:t>Nguyễn Linh Đường</a:t>
            </a:r>
          </a:p>
          <a:p>
            <a:r>
              <a:rPr lang="en-US" smtClean="0">
                <a:solidFill>
                  <a:srgbClr val="7030A0"/>
                </a:solidFill>
              </a:rPr>
              <a:t>Nguyễn Văn Ninh</a:t>
            </a:r>
          </a:p>
          <a:p>
            <a:r>
              <a:rPr lang="en-US" smtClean="0">
                <a:solidFill>
                  <a:srgbClr val="7030A0"/>
                </a:solidFill>
              </a:rPr>
              <a:t>Bùi Tấn Vương</a:t>
            </a:r>
          </a:p>
          <a:p>
            <a:r>
              <a:rPr lang="en-US" smtClean="0">
                <a:solidFill>
                  <a:srgbClr val="7030A0"/>
                </a:solidFill>
              </a:rPr>
              <a:t>Lê Thị Mỹ Huyền</a:t>
            </a:r>
            <a:endParaRPr lang="en-US">
              <a:solidFill>
                <a:srgbClr val="7030A0"/>
              </a:solidFill>
            </a:endParaRPr>
          </a:p>
        </p:txBody>
      </p:sp>
      <p:sp>
        <p:nvSpPr>
          <p:cNvPr id="4" name="TextBox 3"/>
          <p:cNvSpPr txBox="1"/>
          <p:nvPr/>
        </p:nvSpPr>
        <p:spPr>
          <a:xfrm>
            <a:off x="5417745" y="1506587"/>
            <a:ext cx="1364974" cy="461665"/>
          </a:xfrm>
          <a:prstGeom prst="rect">
            <a:avLst/>
          </a:prstGeom>
          <a:noFill/>
        </p:spPr>
        <p:txBody>
          <a:bodyPr wrap="square" rtlCol="0">
            <a:spAutoFit/>
          </a:bodyPr>
          <a:lstStyle/>
          <a:p>
            <a:pPr algn="ctr"/>
            <a:r>
              <a:rPr lang="en-US" sz="2400" b="1" smtClean="0">
                <a:solidFill>
                  <a:srgbClr val="FF0000"/>
                </a:solidFill>
              </a:rPr>
              <a:t>Nhóm 6</a:t>
            </a:r>
            <a:endParaRPr lang="en-US" sz="2400" b="1">
              <a:solidFill>
                <a:srgbClr val="FF0000"/>
              </a:solidFill>
            </a:endParaRPr>
          </a:p>
        </p:txBody>
      </p:sp>
    </p:spTree>
    <p:extLst>
      <p:ext uri="{BB962C8B-B14F-4D97-AF65-F5344CB8AC3E}">
        <p14:creationId xmlns:p14="http://schemas.microsoft.com/office/powerpoint/2010/main" val="40244651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solidFill>
                  <a:srgbClr val="002060"/>
                </a:solidFill>
                <a:effectLst>
                  <a:outerShdw blurRad="38100" dist="38100" dir="2700000" algn="tl">
                    <a:srgbClr val="000000">
                      <a:alpha val="43137"/>
                    </a:srgbClr>
                  </a:outerShdw>
                </a:effectLst>
              </a:rPr>
              <a:t>Demo</a:t>
            </a:r>
            <a:endParaRPr lang="en-US" b="1">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889119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Nội dung chính</a:t>
            </a:r>
            <a:endParaRPr lang="en-US" b="1"/>
          </a:p>
        </p:txBody>
      </p:sp>
      <p:sp>
        <p:nvSpPr>
          <p:cNvPr id="3" name="Content Placeholder 2"/>
          <p:cNvSpPr>
            <a:spLocks noGrp="1"/>
          </p:cNvSpPr>
          <p:nvPr>
            <p:ph idx="1"/>
          </p:nvPr>
        </p:nvSpPr>
        <p:spPr/>
        <p:txBody>
          <a:bodyPr>
            <a:normAutofit fontScale="92500" lnSpcReduction="20000"/>
          </a:bodyPr>
          <a:lstStyle/>
          <a:p>
            <a:pPr marL="571500" indent="-571500">
              <a:buFont typeface="+mj-lt"/>
              <a:buAutoNum type="romanUcPeriod"/>
            </a:pPr>
            <a:r>
              <a:rPr lang="en-US" sz="3200" smtClean="0">
                <a:solidFill>
                  <a:srgbClr val="FF0000"/>
                </a:solidFill>
                <a:latin typeface="Cambria" panose="02040503050406030204" pitchFamily="18" charset="0"/>
              </a:rPr>
              <a:t>Giới thiệu đề tài</a:t>
            </a:r>
          </a:p>
          <a:p>
            <a:pPr marL="971550" lvl="1" indent="-514350">
              <a:buFont typeface="+mj-lt"/>
              <a:buAutoNum type="arabicPeriod"/>
            </a:pPr>
            <a:r>
              <a:rPr lang="en-US" sz="2600" smtClean="0">
                <a:solidFill>
                  <a:srgbClr val="0070C0"/>
                </a:solidFill>
                <a:latin typeface="Cambria" panose="02040503050406030204" pitchFamily="18" charset="0"/>
              </a:rPr>
              <a:t>Các chức năng chính</a:t>
            </a:r>
          </a:p>
          <a:p>
            <a:pPr marL="971550" lvl="1" indent="-514350">
              <a:buFont typeface="+mj-lt"/>
              <a:buAutoNum type="arabicPeriod"/>
            </a:pPr>
            <a:r>
              <a:rPr lang="en-US" sz="2600" smtClean="0">
                <a:solidFill>
                  <a:srgbClr val="0070C0"/>
                </a:solidFill>
                <a:latin typeface="Cambria" panose="02040503050406030204" pitchFamily="18" charset="0"/>
              </a:rPr>
              <a:t>Công nghệ sử dụng</a:t>
            </a:r>
          </a:p>
          <a:p>
            <a:pPr marL="571500" indent="-571500">
              <a:buFont typeface="+mj-lt"/>
              <a:buAutoNum type="romanUcPeriod"/>
            </a:pPr>
            <a:r>
              <a:rPr lang="en-US" sz="3200" smtClean="0">
                <a:solidFill>
                  <a:srgbClr val="FF0000"/>
                </a:solidFill>
                <a:latin typeface="Cambria" panose="02040503050406030204" pitchFamily="18" charset="0"/>
              </a:rPr>
              <a:t>Giới thiệu công nghệ</a:t>
            </a:r>
          </a:p>
          <a:p>
            <a:pPr marL="971550" lvl="1" indent="-514350">
              <a:buFont typeface="+mj-lt"/>
              <a:buAutoNum type="arabicPeriod"/>
            </a:pPr>
            <a:r>
              <a:rPr lang="en-US" sz="2600" smtClean="0">
                <a:solidFill>
                  <a:srgbClr val="0070C0"/>
                </a:solidFill>
                <a:latin typeface="Cambria" panose="02040503050406030204" pitchFamily="18" charset="0"/>
              </a:rPr>
              <a:t>Lịch sử phát triển</a:t>
            </a:r>
          </a:p>
          <a:p>
            <a:pPr marL="971550" lvl="1" indent="-514350">
              <a:buFont typeface="+mj-lt"/>
              <a:buAutoNum type="arabicPeriod"/>
            </a:pPr>
            <a:r>
              <a:rPr lang="en-US" sz="2600" smtClean="0">
                <a:solidFill>
                  <a:srgbClr val="0070C0"/>
                </a:solidFill>
                <a:latin typeface="Cambria" panose="02040503050406030204" pitchFamily="18" charset="0"/>
              </a:rPr>
              <a:t>Cách cài đặt sử dụng</a:t>
            </a:r>
          </a:p>
          <a:p>
            <a:pPr marL="571500" indent="-571500">
              <a:buFont typeface="+mj-lt"/>
              <a:buAutoNum type="romanUcPeriod" startAt="3"/>
            </a:pPr>
            <a:r>
              <a:rPr lang="en-US" sz="3200" smtClean="0">
                <a:solidFill>
                  <a:srgbClr val="FF0000"/>
                </a:solidFill>
                <a:latin typeface="Cambria" panose="02040503050406030204" pitchFamily="18" charset="0"/>
              </a:rPr>
              <a:t>Demo</a:t>
            </a:r>
            <a:endParaRPr lang="en-US" sz="3200">
              <a:solidFill>
                <a:srgbClr val="FF0000"/>
              </a:solidFill>
              <a:latin typeface="Cambria" panose="02040503050406030204" pitchFamily="18" charset="0"/>
            </a:endParaRPr>
          </a:p>
        </p:txBody>
      </p:sp>
    </p:spTree>
    <p:extLst>
      <p:ext uri="{BB962C8B-B14F-4D97-AF65-F5344CB8AC3E}">
        <p14:creationId xmlns:p14="http://schemas.microsoft.com/office/powerpoint/2010/main" val="3811273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Giới thiệu đề tài</a:t>
            </a:r>
            <a:endParaRPr lang="en-US" b="1"/>
          </a:p>
        </p:txBody>
      </p:sp>
      <p:sp>
        <p:nvSpPr>
          <p:cNvPr id="3" name="Content Placeholder 2"/>
          <p:cNvSpPr>
            <a:spLocks noGrp="1"/>
          </p:cNvSpPr>
          <p:nvPr>
            <p:ph idx="1"/>
          </p:nvPr>
        </p:nvSpPr>
        <p:spPr/>
        <p:txBody>
          <a:bodyPr/>
          <a:lstStyle/>
          <a:p>
            <a:pPr marL="0" indent="0">
              <a:buNone/>
            </a:pPr>
            <a:r>
              <a:rPr lang="en-US">
                <a:latin typeface="Cambria" panose="02040503050406030204" pitchFamily="18" charset="0"/>
              </a:rPr>
              <a:t>	 </a:t>
            </a:r>
            <a:r>
              <a:rPr lang="en-US" smtClean="0">
                <a:solidFill>
                  <a:srgbClr val="FF0000"/>
                </a:solidFill>
                <a:latin typeface="Cambria" panose="02040503050406030204" pitchFamily="18" charset="0"/>
              </a:rPr>
              <a:t>ACCG.NET là gì ?</a:t>
            </a:r>
            <a:endParaRPr lang="en-US">
              <a:latin typeface="Cambria" panose="02040503050406030204" pitchFamily="18" charset="0"/>
            </a:endParaRPr>
          </a:p>
          <a:p>
            <a:pPr algn="just">
              <a:buFont typeface="Wingdings" panose="05000000000000000000" pitchFamily="2" charset="2"/>
              <a:buChar char="ü"/>
            </a:pPr>
            <a:r>
              <a:rPr lang="en-US">
                <a:latin typeface="Cambria" panose="02040503050406030204" pitchFamily="18" charset="0"/>
              </a:rPr>
              <a:t>	</a:t>
            </a:r>
            <a:r>
              <a:rPr lang="en-US" smtClean="0">
                <a:latin typeface="Cambria" panose="02040503050406030204" pitchFamily="18" charset="0"/>
              </a:rPr>
              <a:t>ACCG.NET là website thương mại điện tử C2C.</a:t>
            </a:r>
          </a:p>
          <a:p>
            <a:pPr algn="just">
              <a:buFont typeface="Wingdings" panose="05000000000000000000" pitchFamily="2" charset="2"/>
              <a:buChar char="ü"/>
            </a:pPr>
            <a:r>
              <a:rPr lang="en-US" smtClean="0">
                <a:latin typeface="Cambria" panose="02040503050406030204" pitchFamily="18" charset="0"/>
              </a:rPr>
              <a:t>  Là ứng dụng web cung cấp môi trường mua bán giữa các đối tượng khách hàng có nhu cầu mua và bán account game Liên Quân Mobile.</a:t>
            </a:r>
          </a:p>
          <a:p>
            <a:pPr algn="just">
              <a:buFont typeface="Wingdings" panose="05000000000000000000" pitchFamily="2" charset="2"/>
              <a:buChar char="ü"/>
            </a:pPr>
            <a:r>
              <a:rPr lang="en-US" smtClean="0">
                <a:latin typeface="Cambria" panose="02040503050406030204" pitchFamily="18" charset="0"/>
              </a:rPr>
              <a:t>  Là nơi diễn ra các thỏa thuận mua bán về giá cả của sản phẩm.</a:t>
            </a:r>
            <a:endParaRPr lang="en-US">
              <a:latin typeface="Cambria" panose="02040503050406030204" pitchFamily="18" charset="0"/>
            </a:endParaRPr>
          </a:p>
        </p:txBody>
      </p:sp>
      <p:sp>
        <p:nvSpPr>
          <p:cNvPr id="4" name="Right Arrow 3"/>
          <p:cNvSpPr/>
          <p:nvPr/>
        </p:nvSpPr>
        <p:spPr>
          <a:xfrm>
            <a:off x="1431235" y="2676939"/>
            <a:ext cx="397565" cy="1722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843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Giới thiệu đề tài</a:t>
            </a:r>
            <a:endParaRPr lang="en-US"/>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Ø"/>
            </a:pPr>
            <a:r>
              <a:rPr lang="en-US" sz="2800" smtClean="0">
                <a:solidFill>
                  <a:srgbClr val="FF0000"/>
                </a:solidFill>
                <a:latin typeface="Cambria" panose="02040503050406030204" pitchFamily="18" charset="0"/>
              </a:rPr>
              <a:t>Các chức năng chính</a:t>
            </a:r>
          </a:p>
          <a:p>
            <a:pPr marL="457200" lvl="1" indent="0">
              <a:buNone/>
            </a:pPr>
            <a:endParaRPr lang="en-US" sz="2800">
              <a:solidFill>
                <a:srgbClr val="FF0000"/>
              </a:solidFill>
              <a:latin typeface="Cambria" panose="020405030504060302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374" y="689113"/>
            <a:ext cx="10654747" cy="5544171"/>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51064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Giới thiệu đề tài</a:t>
            </a:r>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Ø"/>
            </a:pPr>
            <a:r>
              <a:rPr lang="en-US" sz="2800" smtClean="0">
                <a:solidFill>
                  <a:srgbClr val="FF0000"/>
                </a:solidFill>
                <a:latin typeface="Cambria" panose="02040503050406030204" pitchFamily="18" charset="0"/>
              </a:rPr>
              <a:t> Công nghệ sử dụng</a:t>
            </a:r>
          </a:p>
          <a:p>
            <a:pPr marL="457200" lvl="1" indent="0">
              <a:buNone/>
            </a:pPr>
            <a:endParaRPr lang="en-US" sz="2800" smtClean="0">
              <a:latin typeface="Cambria" panose="02040503050406030204" pitchFamily="18" charset="0"/>
            </a:endParaRPr>
          </a:p>
          <a:p>
            <a:pPr lvl="2">
              <a:buFont typeface="Courier New" panose="02070309020205020404" pitchFamily="49" charset="0"/>
              <a:buChar char="o"/>
            </a:pPr>
            <a:r>
              <a:rPr lang="en-US" sz="2000" smtClean="0">
                <a:solidFill>
                  <a:srgbClr val="002060"/>
                </a:solidFill>
                <a:latin typeface="Cambria" panose="02040503050406030204" pitchFamily="18" charset="0"/>
              </a:rPr>
              <a:t>Giao diện: Bootstrap 4.0, Jquery 3.7</a:t>
            </a:r>
          </a:p>
          <a:p>
            <a:pPr lvl="2">
              <a:buFont typeface="Courier New" panose="02070309020205020404" pitchFamily="49" charset="0"/>
              <a:buChar char="o"/>
            </a:pPr>
            <a:r>
              <a:rPr lang="en-US" sz="2000">
                <a:solidFill>
                  <a:srgbClr val="002060"/>
                </a:solidFill>
                <a:latin typeface="Cambria" panose="02040503050406030204" pitchFamily="18" charset="0"/>
              </a:rPr>
              <a:t>Nền tảng: ASP.NET MVC 5 </a:t>
            </a:r>
            <a:r>
              <a:rPr lang="en-US" sz="2000">
                <a:solidFill>
                  <a:srgbClr val="002060"/>
                </a:solidFill>
                <a:latin typeface="Cambria" panose="02040503050406030204" pitchFamily="18" charset="0"/>
              </a:rPr>
              <a:t>và </a:t>
            </a:r>
            <a:r>
              <a:rPr lang="en-US" sz="2000" smtClean="0">
                <a:solidFill>
                  <a:srgbClr val="002060"/>
                </a:solidFill>
                <a:latin typeface="Cambria" panose="02040503050406030204" pitchFamily="18" charset="0"/>
              </a:rPr>
              <a:t>Entity Framework + LingQ</a:t>
            </a:r>
            <a:endParaRPr lang="en-US" sz="2000">
              <a:solidFill>
                <a:srgbClr val="002060"/>
              </a:solidFill>
              <a:latin typeface="Cambria" panose="02040503050406030204" pitchFamily="18" charset="0"/>
            </a:endParaRPr>
          </a:p>
        </p:txBody>
      </p:sp>
    </p:spTree>
    <p:extLst>
      <p:ext uri="{BB962C8B-B14F-4D97-AF65-F5344CB8AC3E}">
        <p14:creationId xmlns:p14="http://schemas.microsoft.com/office/powerpoint/2010/main" val="1393996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Giới thiệu công nghệ</a:t>
            </a:r>
            <a:endParaRPr lang="en-US" b="1"/>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Ø"/>
            </a:pPr>
            <a:r>
              <a:rPr lang="en-US" sz="2800" smtClean="0">
                <a:solidFill>
                  <a:srgbClr val="FF0000"/>
                </a:solidFill>
                <a:latin typeface="Cambria" panose="02040503050406030204" pitchFamily="18" charset="0"/>
              </a:rPr>
              <a:t> Lịch sử phát triển</a:t>
            </a:r>
          </a:p>
          <a:p>
            <a:pPr lvl="1" algn="just">
              <a:buFontTx/>
              <a:buChar char="-"/>
            </a:pPr>
            <a:r>
              <a:rPr lang="vi-VN" smtClean="0">
                <a:solidFill>
                  <a:srgbClr val="002060"/>
                </a:solidFill>
                <a:latin typeface="Cambria" panose="02040503050406030204" pitchFamily="18" charset="0"/>
              </a:rPr>
              <a:t>Lần </a:t>
            </a:r>
            <a:r>
              <a:rPr lang="vi-VN">
                <a:solidFill>
                  <a:srgbClr val="002060"/>
                </a:solidFill>
                <a:latin typeface="Cambria" panose="02040503050406030204" pitchFamily="18" charset="0"/>
              </a:rPr>
              <a:t>đầu tiên được đưa ra thị trường vào tháng 1 năm 2002 cùng với phiên bản 1.0 của.NET framework, là công nghệ nối tiếp của Microsoft's Active Server Pages(ASP). ASP.NET được biên dịch dưới dạng Common Language Runtime (CLR), cho phép những người lập trình viết mã ASP.NET với bất kỳ ngôn ngữ nào được hỗ trợ bởi.NET </a:t>
            </a:r>
            <a:r>
              <a:rPr lang="vi-VN">
                <a:solidFill>
                  <a:srgbClr val="002060"/>
                </a:solidFill>
                <a:latin typeface="Cambria" panose="02040503050406030204" pitchFamily="18" charset="0"/>
              </a:rPr>
              <a:t>language</a:t>
            </a:r>
            <a:r>
              <a:rPr lang="vi-VN" smtClean="0">
                <a:solidFill>
                  <a:srgbClr val="002060"/>
                </a:solidFill>
                <a:latin typeface="Cambria" panose="02040503050406030204" pitchFamily="18" charset="0"/>
              </a:rPr>
              <a:t>.</a:t>
            </a:r>
            <a:endParaRPr lang="en-US" smtClean="0">
              <a:solidFill>
                <a:srgbClr val="002060"/>
              </a:solidFill>
              <a:latin typeface="Cambria" panose="02040503050406030204" pitchFamily="18" charset="0"/>
            </a:endParaRPr>
          </a:p>
          <a:p>
            <a:pPr lvl="1" algn="just">
              <a:buFontTx/>
              <a:buChar char="-"/>
            </a:pPr>
            <a:r>
              <a:rPr lang="en-US" smtClean="0">
                <a:solidFill>
                  <a:srgbClr val="002060"/>
                </a:solidFill>
                <a:latin typeface="Cambria" panose="02040503050406030204" pitchFamily="18" charset="0"/>
              </a:rPr>
              <a:t>Các phiên bản: 1.0, 1.1, 2.0, 3.0, 3.5, 4.0, 4,5, 4,5.1</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15573536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Giới thiệu công nghệ</a:t>
            </a:r>
            <a:endParaRPr lang="en-US"/>
          </a:p>
        </p:txBody>
      </p:sp>
      <p:sp>
        <p:nvSpPr>
          <p:cNvPr id="3" name="Content Placeholder 2"/>
          <p:cNvSpPr>
            <a:spLocks noGrp="1"/>
          </p:cNvSpPr>
          <p:nvPr>
            <p:ph idx="1"/>
          </p:nvPr>
        </p:nvSpPr>
        <p:spPr/>
        <p:txBody>
          <a:bodyPr>
            <a:normAutofit fontScale="92500" lnSpcReduction="10000"/>
          </a:bodyPr>
          <a:lstStyle/>
          <a:p>
            <a:pPr lvl="1">
              <a:buFont typeface="Wingdings" panose="05000000000000000000" pitchFamily="2" charset="2"/>
              <a:buChar char="Ø"/>
            </a:pPr>
            <a:r>
              <a:rPr lang="en-US" sz="2400" smtClean="0">
                <a:solidFill>
                  <a:srgbClr val="FF0000"/>
                </a:solidFill>
                <a:latin typeface="Cambria" panose="02040503050406030204" pitchFamily="18" charset="0"/>
              </a:rPr>
              <a:t>Các công nghệ tương đương</a:t>
            </a:r>
          </a:p>
          <a:p>
            <a:pPr lvl="1">
              <a:buFont typeface="Courier New" panose="02070309020205020404" pitchFamily="49" charset="0"/>
              <a:buChar char="o"/>
            </a:pPr>
            <a:r>
              <a:rPr lang="en-US" smtClean="0">
                <a:solidFill>
                  <a:srgbClr val="002060"/>
                </a:solidFill>
                <a:latin typeface="Cambria" panose="02040503050406030204" pitchFamily="18" charset="0"/>
              </a:rPr>
              <a:t>Laravel (php), </a:t>
            </a:r>
          </a:p>
          <a:p>
            <a:pPr lvl="1">
              <a:buFont typeface="Courier New" panose="02070309020205020404" pitchFamily="49" charset="0"/>
              <a:buChar char="o"/>
            </a:pPr>
            <a:r>
              <a:rPr lang="en-US" smtClean="0">
                <a:solidFill>
                  <a:srgbClr val="002060"/>
                </a:solidFill>
                <a:latin typeface="Cambria" panose="02040503050406030204" pitchFamily="18" charset="0"/>
              </a:rPr>
              <a:t>Spring (java),…</a:t>
            </a:r>
          </a:p>
          <a:p>
            <a:pPr lvl="1">
              <a:buFont typeface="Wingdings" panose="05000000000000000000" pitchFamily="2" charset="2"/>
              <a:buChar char="Ø"/>
            </a:pPr>
            <a:r>
              <a:rPr lang="en-US" sz="2400" smtClean="0">
                <a:solidFill>
                  <a:srgbClr val="FF0000"/>
                </a:solidFill>
                <a:latin typeface="Cambria" panose="02040503050406030204" pitchFamily="18" charset="0"/>
              </a:rPr>
              <a:t> Lý do chọn đề  tài</a:t>
            </a:r>
          </a:p>
          <a:p>
            <a:pPr lvl="1">
              <a:buFont typeface="Courier New" panose="02070309020205020404" pitchFamily="49" charset="0"/>
              <a:buChar char="o"/>
            </a:pPr>
            <a:r>
              <a:rPr lang="en-US" smtClean="0">
                <a:solidFill>
                  <a:srgbClr val="002060"/>
                </a:solidFill>
                <a:latin typeface="Cambria" panose="02040503050406030204" pitchFamily="18" charset="0"/>
              </a:rPr>
              <a:t>Đang phát triển và khát nhân lực.</a:t>
            </a:r>
          </a:p>
          <a:p>
            <a:pPr lvl="1">
              <a:buFont typeface="Courier New" panose="02070309020205020404" pitchFamily="49" charset="0"/>
              <a:buChar char="o"/>
            </a:pPr>
            <a:r>
              <a:rPr lang="en-US" smtClean="0">
                <a:solidFill>
                  <a:srgbClr val="002060"/>
                </a:solidFill>
                <a:latin typeface="Cambria" panose="02040503050406030204" pitchFamily="18" charset="0"/>
              </a:rPr>
              <a:t>Nền tảng phát triển vững chắc, lâu dài.</a:t>
            </a:r>
          </a:p>
          <a:p>
            <a:pPr lvl="1">
              <a:buFont typeface="Courier New" panose="02070309020205020404" pitchFamily="49" charset="0"/>
              <a:buChar char="o"/>
            </a:pPr>
            <a:r>
              <a:rPr lang="en-US" smtClean="0">
                <a:solidFill>
                  <a:srgbClr val="002060"/>
                </a:solidFill>
                <a:latin typeface="Cambria" panose="02040503050406030204" pitchFamily="18" charset="0"/>
              </a:rPr>
              <a:t>Dễ học, dễ tiếp cận.</a:t>
            </a:r>
          </a:p>
          <a:p>
            <a:pPr lvl="1">
              <a:buFont typeface="Courier New" panose="02070309020205020404" pitchFamily="49" charset="0"/>
              <a:buChar char="o"/>
            </a:pPr>
            <a:r>
              <a:rPr lang="en-US" smtClean="0">
                <a:solidFill>
                  <a:srgbClr val="002060"/>
                </a:solidFill>
                <a:latin typeface="Cambria" panose="02040503050406030204" pitchFamily="18" charset="0"/>
              </a:rPr>
              <a:t>Được hỗ trợ tối đa từ Microsoft.</a:t>
            </a:r>
          </a:p>
          <a:p>
            <a:pPr marL="457200" lvl="1" indent="0">
              <a:buNone/>
            </a:pPr>
            <a:endParaRPr lang="en-US" sz="2400">
              <a:solidFill>
                <a:srgbClr val="FF0000"/>
              </a:solidFill>
              <a:latin typeface="Cambria" panose="02040503050406030204" pitchFamily="18" charset="0"/>
            </a:endParaRPr>
          </a:p>
        </p:txBody>
      </p:sp>
    </p:spTree>
    <p:extLst>
      <p:ext uri="{BB962C8B-B14F-4D97-AF65-F5344CB8AC3E}">
        <p14:creationId xmlns:p14="http://schemas.microsoft.com/office/powerpoint/2010/main" val="15349373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Giới thiệu công nghệ</a:t>
            </a:r>
            <a:endParaRPr lang="en-US"/>
          </a:p>
        </p:txBody>
      </p:sp>
      <p:sp>
        <p:nvSpPr>
          <p:cNvPr id="3" name="Content Placeholder 2"/>
          <p:cNvSpPr>
            <a:spLocks noGrp="1"/>
          </p:cNvSpPr>
          <p:nvPr>
            <p:ph idx="1"/>
          </p:nvPr>
        </p:nvSpPr>
        <p:spPr/>
        <p:txBody>
          <a:bodyPr/>
          <a:lstStyle/>
          <a:p>
            <a:pPr lvl="1">
              <a:buFont typeface="Wingdings" panose="05000000000000000000" pitchFamily="2" charset="2"/>
              <a:buChar char="Ø"/>
            </a:pPr>
            <a:r>
              <a:rPr lang="en-US" smtClean="0">
                <a:latin typeface="Cambria" panose="02040503050406030204" pitchFamily="18" charset="0"/>
              </a:rPr>
              <a:t> </a:t>
            </a:r>
            <a:r>
              <a:rPr lang="en-US" sz="2400" smtClean="0">
                <a:solidFill>
                  <a:srgbClr val="FF0000"/>
                </a:solidFill>
                <a:latin typeface="Cambria" panose="02040503050406030204" pitchFamily="18" charset="0"/>
              </a:rPr>
              <a:t>Cách cài đặt và sử dụng</a:t>
            </a:r>
          </a:p>
          <a:p>
            <a:pPr lvl="1">
              <a:buFont typeface="Courier New" panose="02070309020205020404" pitchFamily="49" charset="0"/>
              <a:buChar char="o"/>
            </a:pPr>
            <a:r>
              <a:rPr lang="en-US" smtClean="0">
                <a:solidFill>
                  <a:srgbClr val="002060"/>
                </a:solidFill>
                <a:latin typeface="Cambria" panose="02040503050406030204" pitchFamily="18" charset="0"/>
              </a:rPr>
              <a:t>Môi trường editor: Visual studio 2013 -&gt;</a:t>
            </a:r>
          </a:p>
          <a:p>
            <a:pPr lvl="1">
              <a:buFont typeface="Courier New" panose="02070309020205020404" pitchFamily="49" charset="0"/>
              <a:buChar char="o"/>
            </a:pPr>
            <a:r>
              <a:rPr lang="en-US" smtClean="0">
                <a:solidFill>
                  <a:srgbClr val="002060"/>
                </a:solidFill>
                <a:latin typeface="Cambria" panose="02040503050406030204" pitchFamily="18" charset="0"/>
              </a:rPr>
              <a:t>Hệ quản trị cơ sở dữ liệu: SQL server</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67827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solidFill>
                  <a:srgbClr val="002060"/>
                </a:solidFill>
                <a:effectLst>
                  <a:outerShdw blurRad="38100" dist="38100" dir="2700000" algn="tl">
                    <a:srgbClr val="000000">
                      <a:alpha val="43137"/>
                    </a:srgbClr>
                  </a:outerShdw>
                </a:effectLst>
              </a:rPr>
              <a:t>Cách sử dụng</a:t>
            </a:r>
            <a:endParaRPr lang="en-US" b="1">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022548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90</TotalTime>
  <Words>267</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Cambria</vt:lpstr>
      <vt:lpstr>Courier New</vt:lpstr>
      <vt:lpstr>Garamond</vt:lpstr>
      <vt:lpstr>Wingdings</vt:lpstr>
      <vt:lpstr>Organic</vt:lpstr>
      <vt:lpstr>ACCG.NET</vt:lpstr>
      <vt:lpstr>Nội dung chính</vt:lpstr>
      <vt:lpstr>Giới thiệu đề tài</vt:lpstr>
      <vt:lpstr>Giới thiệu đề tài</vt:lpstr>
      <vt:lpstr>Giới thiệu đề tài</vt:lpstr>
      <vt:lpstr>Giới thiệu công nghệ</vt:lpstr>
      <vt:lpstr>Giới thiệu công nghệ</vt:lpstr>
      <vt:lpstr>Giới thiệu công nghệ</vt:lpstr>
      <vt:lpstr>Cách sử dụng</vt:lpstr>
      <vt:lpstr>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ACCG.NET</dc:title>
  <dc:creator>Linh Đường</dc:creator>
  <cp:lastModifiedBy>Linh Đường</cp:lastModifiedBy>
  <cp:revision>37</cp:revision>
  <dcterms:created xsi:type="dcterms:W3CDTF">2019-03-13T16:18:30Z</dcterms:created>
  <dcterms:modified xsi:type="dcterms:W3CDTF">2019-03-13T17:49:29Z</dcterms:modified>
</cp:coreProperties>
</file>