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0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59" r:id="rId32"/>
    <p:sldId id="26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5" autoAdjust="0"/>
    <p:restoredTop sz="96517" autoAdjust="0"/>
  </p:normalViewPr>
  <p:slideViewPr>
    <p:cSldViewPr snapToGrid="0">
      <p:cViewPr>
        <p:scale>
          <a:sx n="75" d="100"/>
          <a:sy n="75" d="100"/>
        </p:scale>
        <p:origin x="202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D25C-5E83-49A6-8A2C-7F4C39316DED}" type="datetimeFigureOut">
              <a:rPr lang="en-US" smtClean="0"/>
              <a:t>14-Jun-23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F1548-2746-44E4-83A5-A7B1A1C6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7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E4E3-44D8-FBAB-6AA4-DA67E0CFF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6F7CF-C86B-7F34-D16B-F3C74A797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809D3-171C-CAB1-20FB-BC874876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A320-C17B-47E4-A7D2-DFC2F24CFAB8}" type="datetime1">
              <a:rPr lang="en-US" smtClean="0"/>
              <a:t>14-Jun-23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DB8A6-E87B-80AD-EC4B-ECA99FB7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6939-5F2D-CA12-7A83-09EC9069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3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B6E9-F33E-B887-BA6F-1E947D5E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FA0D6-19B0-DE54-5ED7-478DEC339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3F81C-6880-3BB3-5576-589BC142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9D03-4168-4964-BDC0-05B8CE0B57EE}" type="datetime1">
              <a:rPr lang="en-US" smtClean="0"/>
              <a:t>14-Jun-23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FDBE2-13A1-0CE3-1DFA-C0C02FA7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E0F0-F57B-A3EA-37C1-402FA447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2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7D9EE-8185-BD0F-E9A1-94E5C95FA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2ED82-2C8C-6A3D-78CC-FBD88D9EC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E819-939F-A77F-33B0-54E4C8CD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5AFD-BB3D-4DB8-B7DF-BDBD7042F11F}" type="datetime1">
              <a:rPr lang="en-US" smtClean="0"/>
              <a:t>14-Jun-23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89097-8D34-2BB2-0CF7-1910268D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6163-DBB3-BAB8-200B-40633095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09B6-EB78-A63D-6831-5129B7FA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ECB3-C5B9-C938-4EA0-55904BD4C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FE4F7-EF4E-1ED4-8711-B66A1936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065C-1C64-4068-9401-1D56BCB14532}" type="datetime1">
              <a:rPr lang="en-US" smtClean="0"/>
              <a:t>14-Jun-23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86CD-B693-02FB-F1A7-EAF00595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F1B5-52B9-1B0F-EC77-4FAEDCAE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54D6-CB51-9881-E4AE-81482D8A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FE2BA-F30C-3402-AF53-4A5EF4EB6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730D2-7122-FF28-9167-E08EB0A9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15B1-D9BE-4475-BCAF-0C7F4059682E}" type="datetime1">
              <a:rPr lang="en-US" smtClean="0"/>
              <a:t>14-Jun-23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26CB4-3BB7-5622-1EF1-834BBBC3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4A7A-0D53-7B02-CFDB-918F322F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0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945F-55F3-D035-D0E9-2299B913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9433C-565E-5C73-8C6C-CEDE99F90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01B4A-7E76-AF97-1992-3CBAB231A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BBE87-DB33-E204-FBA9-EA9D536E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D69E-5722-4348-BBF4-92B93CB5D051}" type="datetime1">
              <a:rPr lang="en-US" smtClean="0"/>
              <a:t>14-Jun-23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A0B95-D3B8-F3EB-9CB8-15884A04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C08C-0F9C-C618-6CC8-9F0D4046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3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5771-9B4B-EF41-63CC-FF604F4C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DE81F-7858-3520-6777-37306D390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38745-BF4E-341B-0A57-4BD5B7BD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C6DE3-67AD-1762-233F-FCAF8F7B6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972B9-9553-F791-DDE0-1DE4A7194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DB09B-DE71-A436-E9A9-932D7B51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829E-AF04-4761-A795-368D058E623C}" type="datetime1">
              <a:rPr lang="en-US" smtClean="0"/>
              <a:t>14-Jun-23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37D56-A624-D5F3-6E19-20E74D9D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BE1E9-86CA-B838-968E-8D80D30A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3485-8C98-4C24-F79A-103754D8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E7AC1-B02F-77AD-127F-CB346698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9595-C67F-4381-8260-2BA44F2C8E0F}" type="datetime1">
              <a:rPr lang="en-US" smtClean="0"/>
              <a:t>14-Jun-23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C324F-AAF1-FBC1-C89E-216ADD9A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45602-B228-AA35-637A-07FBC212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5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6E400-ECE7-F04B-9C64-950AAD20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167F-E957-4D0C-8E84-4FEB619C9331}" type="datetime1">
              <a:rPr lang="en-US" smtClean="0"/>
              <a:t>14-Jun-23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FAA8E-A6F1-16ED-DF52-1007FFC3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8666A-A5A0-AB27-E0EF-E1C0339C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8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E1E8-65CF-C8E0-8838-4F77D394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CB45-1CC2-2D06-681E-1766314B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5289A-8CC9-2DB8-97EC-67FD3465C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8EE5F-E961-C4E6-F067-8F298611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CBF0-066A-426C-ACF5-151D809947D6}" type="datetime1">
              <a:rPr lang="en-US" smtClean="0"/>
              <a:t>14-Jun-23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705FA-CC1B-8270-11D2-28AE5680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306B7-90AF-DA56-6AE1-4B7B0C36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0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B28B-E044-4DBD-1CFF-30C6CA4B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981D1-6FB7-A996-91D4-355072C18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64D7E-B69A-8595-1CB9-A13ED5FC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74F0C-6146-C13A-F1C8-D9B697E5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436B-5CC0-472E-BFAA-6B26A20D3CDC}" type="datetime1">
              <a:rPr lang="en-US" smtClean="0"/>
              <a:t>14-Jun-23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4EF70-FDBC-EA4C-B484-F96A79E1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681A8-8197-47C6-4286-2D5D3F8F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CA0FC-31F4-A5B7-E26E-B7484515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363C6-42F9-175B-9108-683496300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19F9-A8AA-299A-6589-57CE56B70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789B-47E9-407A-A6D6-AF6FD11DEEBA}" type="datetime1">
              <a:rPr lang="en-US" smtClean="0"/>
              <a:t>14-Jun-23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5D932-E120-F038-C1D1-086645090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6CDE6-58F4-D0F7-C5D2-47802296B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B1F16-50C5-41D3-8A09-3B44F7D6E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7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gar6502/Hotel-Manager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3020-9D2D-5055-7DFE-D5B0AB6BB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38572"/>
            <a:ext cx="9659815" cy="1096277"/>
          </a:xfrm>
        </p:spPr>
        <p:txBody>
          <a:bodyPr>
            <a:noAutofit/>
          </a:bodyPr>
          <a:lstStyle/>
          <a:p>
            <a:r>
              <a:rPr lang="en-US" sz="5800">
                <a:latin typeface="SVN-Avo" panose="02040603050506020204" pitchFamily="18" charset="0"/>
              </a:rPr>
              <a:t>BÁO CÁO ĐỒ ÁN CUỐI KÌ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E1BAB7-D4D0-2D50-1FBF-D7FA96A66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0" y="262646"/>
            <a:ext cx="1049893" cy="848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DD8E30-6DFF-104C-F9E5-317F08321B0B}"/>
              </a:ext>
            </a:extLst>
          </p:cNvPr>
          <p:cNvSpPr txBox="1"/>
          <p:nvPr/>
        </p:nvSpPr>
        <p:spPr>
          <a:xfrm>
            <a:off x="1947637" y="1341952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LẬP TRÌNH 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3E177-9E68-76F3-0869-A9FFE1365793}"/>
              </a:ext>
            </a:extLst>
          </p:cNvPr>
          <p:cNvSpPr txBox="1"/>
          <p:nvPr/>
        </p:nvSpPr>
        <p:spPr>
          <a:xfrm>
            <a:off x="2175800" y="2515317"/>
            <a:ext cx="8356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SVN-Avo" panose="02040603050506020204" pitchFamily="18" charset="0"/>
              </a:rPr>
              <a:t>XÂY DỰNG ỨNG DỤNG</a:t>
            </a:r>
          </a:p>
          <a:p>
            <a:pPr algn="ctr"/>
            <a:r>
              <a:rPr lang="en-US" sz="4000">
                <a:latin typeface="SVN-Avo" panose="02040603050506020204" pitchFamily="18" charset="0"/>
              </a:rPr>
              <a:t>QUẢN LÍ KHÁCH SẠN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02C837-B973-83FF-6924-E645A82F5496}"/>
              </a:ext>
            </a:extLst>
          </p:cNvPr>
          <p:cNvSpPr txBox="1"/>
          <p:nvPr/>
        </p:nvSpPr>
        <p:spPr>
          <a:xfrm>
            <a:off x="3894171" y="4669477"/>
            <a:ext cx="508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SVN-Avo" panose="02040603050506020204" pitchFamily="18" charset="0"/>
              </a:rPr>
              <a:t>Nhóm</a:t>
            </a:r>
            <a:r>
              <a:rPr lang="en-US" sz="2000">
                <a:latin typeface="SVN-Avo" panose="02040603050506020204" pitchFamily="18" charset="0"/>
              </a:rPr>
              <a:t> Phù hợp tiêu chuẩn cộng đồng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151BA-FE8A-9F86-3D5C-B2CA8BE01800}"/>
              </a:ext>
            </a:extLst>
          </p:cNvPr>
          <p:cNvSpPr txBox="1"/>
          <p:nvPr/>
        </p:nvSpPr>
        <p:spPr>
          <a:xfrm>
            <a:off x="4102779" y="5099235"/>
            <a:ext cx="2806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VN-Avo" panose="02040603050506020204" pitchFamily="18" charset="0"/>
              </a:rPr>
              <a:t>Mai Duy </a:t>
            </a:r>
            <a:r>
              <a:rPr lang="en-US" err="1">
                <a:latin typeface="SVN-Avo" panose="02040603050506020204" pitchFamily="18" charset="0"/>
              </a:rPr>
              <a:t>Ngọc</a:t>
            </a:r>
            <a:endParaRPr lang="en-US">
              <a:latin typeface="SVN-Avo" panose="02040603050506020204" pitchFamily="18" charset="0"/>
            </a:endParaRPr>
          </a:p>
          <a:p>
            <a:r>
              <a:rPr lang="en-US">
                <a:latin typeface="SVN-Avo" panose="02040603050506020204" pitchFamily="18" charset="0"/>
              </a:rPr>
              <a:t>Trần Đăng Khoa</a:t>
            </a:r>
          </a:p>
          <a:p>
            <a:r>
              <a:rPr lang="en-US" err="1">
                <a:latin typeface="SVN-Avo" panose="02040603050506020204" pitchFamily="18" charset="0"/>
              </a:rPr>
              <a:t>Đào</a:t>
            </a:r>
            <a:r>
              <a:rPr lang="en-US">
                <a:latin typeface="SVN-Avo" panose="02040603050506020204" pitchFamily="18" charset="0"/>
              </a:rPr>
              <a:t> Danh Đăng Phụng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C7485-5761-B15C-185F-A905305CEE78}"/>
              </a:ext>
            </a:extLst>
          </p:cNvPr>
          <p:cNvSpPr txBox="1"/>
          <p:nvPr/>
        </p:nvSpPr>
        <p:spPr>
          <a:xfrm>
            <a:off x="3894171" y="4074416"/>
            <a:ext cx="6258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00" err="1">
                <a:effectLst/>
                <a:latin typeface="SVN-Avo" panose="02040603050506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Giảng</a:t>
            </a:r>
            <a:r>
              <a:rPr lang="en-US" sz="2000" kern="100">
                <a:effectLst/>
                <a:latin typeface="SVN-Avo" panose="02040603050506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err="1">
                <a:effectLst/>
                <a:latin typeface="SVN-Avo" panose="02040603050506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r>
              <a:rPr lang="en-US" sz="2000" kern="100">
                <a:effectLst/>
                <a:latin typeface="SVN-Avo" panose="02040603050506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err="1">
                <a:effectLst/>
                <a:latin typeface="SVN-Avo" panose="02040603050506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hướng</a:t>
            </a:r>
            <a:r>
              <a:rPr lang="en-US" sz="2000" kern="100">
                <a:effectLst/>
                <a:latin typeface="SVN-Avo" panose="02040603050506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err="1">
                <a:effectLst/>
                <a:latin typeface="SVN-Avo" panose="02040603050506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dẫn</a:t>
            </a:r>
            <a:r>
              <a:rPr lang="en-US" sz="2000" kern="100">
                <a:effectLst/>
                <a:latin typeface="SVN-Avo" panose="02040603050506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Tạ Việt Phương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9188FF2-74CD-F449-2AE3-295FB39D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AF2CA-4699-E2A6-97EE-B90F4F11D0C6}"/>
              </a:ext>
            </a:extLst>
          </p:cNvPr>
          <p:cNvSpPr txBox="1"/>
          <p:nvPr/>
        </p:nvSpPr>
        <p:spPr>
          <a:xfrm>
            <a:off x="7254128" y="5099235"/>
            <a:ext cx="1400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VN-Avo" panose="02040603050506020204" pitchFamily="18" charset="0"/>
              </a:rPr>
              <a:t>20520654</a:t>
            </a:r>
          </a:p>
          <a:p>
            <a:r>
              <a:rPr lang="en-US">
                <a:latin typeface="SVN-Avo" panose="02040603050506020204" pitchFamily="18" charset="0"/>
              </a:rPr>
              <a:t>20520589</a:t>
            </a:r>
          </a:p>
          <a:p>
            <a:r>
              <a:rPr lang="en-US">
                <a:latin typeface="SVN-Avo" panose="02040603050506020204" pitchFamily="18" charset="0"/>
              </a:rPr>
              <a:t>20520699</a:t>
            </a:r>
          </a:p>
          <a:p>
            <a:endParaRPr lang="en-US">
              <a:latin typeface="SVN-Avo" panose="02040603050506020204" pitchFamily="18" charset="0"/>
            </a:endParaRPr>
          </a:p>
        </p:txBody>
      </p:sp>
      <p:pic>
        <p:nvPicPr>
          <p:cNvPr id="4" name="Picture 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3C2497E-E3EA-CF18-B482-32F8A811B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2670">
            <a:off x="-2021636" y="2616303"/>
            <a:ext cx="1625397" cy="1625397"/>
          </a:xfrm>
          <a:prstGeom prst="rect">
            <a:avLst/>
          </a:prstGeom>
        </p:spPr>
      </p:pic>
      <p:pic>
        <p:nvPicPr>
          <p:cNvPr id="5" name="Picture 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5EC3377-7CBE-F769-949E-4E8B3D711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047">
            <a:off x="12344399" y="2616301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7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CÔNG CỤ SỬ DỤNG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419100" y="1341407"/>
            <a:ext cx="11493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 cụ quản lý CSDL: </a:t>
            </a:r>
            <a:r>
              <a:rPr lang="vi-VN" sz="32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</a:t>
            </a:r>
          </a:p>
          <a:p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 cụ vẽ sơ đồ thiết kế: </a:t>
            </a:r>
            <a:r>
              <a:rPr lang="vi-VN" sz="32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Draw.IO</a:t>
            </a:r>
          </a:p>
          <a:p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 cụ xây dựng ứng dụng: </a:t>
            </a:r>
            <a:r>
              <a:rPr lang="vi-VN" sz="32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NetBeans</a:t>
            </a:r>
          </a:p>
          <a:p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 cụ quản lý mã nguồn: </a:t>
            </a:r>
            <a:r>
              <a:rPr lang="vi-VN" sz="32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</a:p>
          <a:p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 cụ viết báo cáo: </a:t>
            </a:r>
            <a:r>
              <a:rPr lang="vi-VN" sz="32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Word</a:t>
            </a:r>
          </a:p>
          <a:p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 cụ xây dựng bản</a:t>
            </a:r>
            <a:r>
              <a:rPr lang="en-US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quản lí thời gian, phạm vi: </a:t>
            </a:r>
            <a:r>
              <a:rPr lang="vi-VN" sz="32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Excel</a:t>
            </a:r>
          </a:p>
          <a:p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 cụ tổ chức các cuộc họp: </a:t>
            </a:r>
            <a:r>
              <a:rPr lang="vi-VN" sz="32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 Team</a:t>
            </a:r>
          </a:p>
        </p:txBody>
      </p:sp>
    </p:spTree>
    <p:extLst>
      <p:ext uri="{BB962C8B-B14F-4D97-AF65-F5344CB8AC3E}">
        <p14:creationId xmlns:p14="http://schemas.microsoft.com/office/powerpoint/2010/main" val="537635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PHÂN TÍCH THIẾT KẾ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801946" y="1184334"/>
            <a:ext cx="378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 cầu chức năng: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5929D-A008-18F8-F7E9-BE7301B14532}"/>
              </a:ext>
            </a:extLst>
          </p:cNvPr>
          <p:cNvSpPr txBox="1"/>
          <p:nvPr/>
        </p:nvSpPr>
        <p:spPr>
          <a:xfrm>
            <a:off x="5704490" y="4031952"/>
            <a:ext cx="56493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lí loại phòng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lí chức vụ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lí </a:t>
            </a:r>
            <a:r>
              <a:rPr lang="en-US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 cáo</a:t>
            </a:r>
            <a:endParaRPr lang="vi-VN" sz="3200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lí khách hàng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lí quá trình thuê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03F79-F5F2-10E8-3C0E-B413A1FEF00B}"/>
              </a:ext>
            </a:extLst>
          </p:cNvPr>
          <p:cNvSpPr txBox="1"/>
          <p:nvPr/>
        </p:nvSpPr>
        <p:spPr>
          <a:xfrm>
            <a:off x="1562920" y="1707554"/>
            <a:ext cx="70678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 năng lưu trữ dữ liệu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 năng phân quyền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lí nhân viên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lí dịch vụ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lí phòng</a:t>
            </a:r>
          </a:p>
        </p:txBody>
      </p:sp>
    </p:spTree>
    <p:extLst>
      <p:ext uri="{BB962C8B-B14F-4D97-AF65-F5344CB8AC3E}">
        <p14:creationId xmlns:p14="http://schemas.microsoft.com/office/powerpoint/2010/main" val="2781491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PHÂN TÍCH THIẾT KẾ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801946" y="1184334"/>
            <a:ext cx="91098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 cầu phi chức năng:</a:t>
            </a:r>
          </a:p>
          <a:p>
            <a:r>
              <a:rPr lang="vi-VN" sz="28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 bảo mật </a:t>
            </a:r>
            <a:endParaRPr lang="en-US" sz="2800" b="1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vi-VN" sz="20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 thống quản lý khách sạn cần đảm bảo tính bảo mật thông tin liên quan đến khách hàng, nhân viên, doanh thu, ...</a:t>
            </a:r>
          </a:p>
          <a:p>
            <a:r>
              <a:rPr lang="vi-VN" sz="28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Thân thiện với người dùng </a:t>
            </a:r>
            <a:endParaRPr lang="en-US" sz="2800" b="1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vi-VN" sz="20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 thống quản lý khách sạn cần có giao diện thân thiện, giúp người không rành về vi tính công nghệ dễ dàng sử dụng hệ thống.</a:t>
            </a:r>
          </a:p>
          <a:p>
            <a:r>
              <a:rPr lang="vi-VN" sz="28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 dàng bảo trì, cập nhật </a:t>
            </a:r>
            <a:endParaRPr lang="en-US" sz="2800" b="1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vi-VN" sz="20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 thống cần được thiết kế để có khả năng dễ dàng bảo trì, nâng cấp và cập nhật khi có yêu cầu mới.</a:t>
            </a:r>
          </a:p>
          <a:p>
            <a:r>
              <a:rPr lang="vi-VN" sz="28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 ổn định, chính xác</a:t>
            </a:r>
            <a:endParaRPr lang="en-US" sz="2800" b="1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vi-VN" sz="20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 thống cần đảm bảo độ ổn định cao, thể hiệu chính xác các số liệu báo cáo thống kê tự động, đáp ứng về hiệu xuất</a:t>
            </a:r>
            <a:r>
              <a:rPr lang="en-US" sz="20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635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PHÂN TÍCH THIẾT KẾ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448263" y="1387623"/>
            <a:ext cx="456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 quyền hệ thống</a:t>
            </a:r>
            <a:endParaRPr lang="vi-VN" sz="2800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2EE2D4-DCF9-3F6B-94DF-EF0D32EA5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70" b="24011"/>
          <a:stretch/>
        </p:blipFill>
        <p:spPr>
          <a:xfrm>
            <a:off x="1801875" y="2551729"/>
            <a:ext cx="8700393" cy="1969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1629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PHÂN TÍCH THIẾT KẾ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361998" y="844411"/>
            <a:ext cx="8375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 sách các chức năng của hệ thống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D69C3-709B-BA13-10F8-C8176C50F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67"/>
          <a:stretch/>
        </p:blipFill>
        <p:spPr>
          <a:xfrm>
            <a:off x="3429000" y="1532772"/>
            <a:ext cx="6293359" cy="51887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725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PHÂN TÍCH THIẾT KẾ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361999" y="844411"/>
            <a:ext cx="755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 tả dữ liệu</a:t>
            </a:r>
            <a:endParaRPr lang="vi-VN" sz="3200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772AC5-6DD3-5812-E768-0E852DA26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768" y="937867"/>
            <a:ext cx="6408685" cy="5783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948C1F-D5D1-360F-592A-A5989880EDC1}"/>
              </a:ext>
            </a:extLst>
          </p:cNvPr>
          <p:cNvSpPr txBox="1"/>
          <p:nvPr/>
        </p:nvSpPr>
        <p:spPr>
          <a:xfrm>
            <a:off x="361999" y="1552297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VN-Avo" panose="02040603050506020204" pitchFamily="18" charset="0"/>
              </a:rPr>
              <a:t>Sử dụng SQL SERVER</a:t>
            </a:r>
            <a:endParaRPr lang="en-ID" sz="2400">
              <a:latin typeface="SVN-Avo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40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LẬP TRÌNH KIỂM THỬ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730885" y="3061771"/>
            <a:ext cx="44161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 tin chứa source code của dự án</a:t>
            </a:r>
            <a:endParaRPr lang="vi-VN" sz="3200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264098C-B31A-053F-D4A4-E763A194F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93" y="935752"/>
            <a:ext cx="4416108" cy="5603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481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LẬP TRÌNH KIỂM THỬ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730885" y="1047611"/>
            <a:ext cx="4416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ile kết nối với SQL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8B6D3E6-22A8-5093-1B53-F4B10FD13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355" y="2049898"/>
            <a:ext cx="7382752" cy="44890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36992A-ADD4-15E6-4282-305ABDAC3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993" y="1041637"/>
            <a:ext cx="5504997" cy="780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381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LẬP TRÌNH KIỂM THỬ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768984" y="1047611"/>
            <a:ext cx="901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Folder com chứa mã nguồn của dự án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Folder Database chứa file </a:t>
            </a:r>
            <a:r>
              <a:rPr lang="en-US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endParaRPr lang="vi-VN" sz="3200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Folder Icon chứa hình ảnh sử dụng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FA59C-6B7B-9AE0-5A76-FC8B21C0F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92" y="3232150"/>
            <a:ext cx="8305629" cy="2292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1344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GIAO DIỆN &amp;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565784" y="1060311"/>
            <a:ext cx="9010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 diện đăng nhập</a:t>
            </a:r>
            <a:endParaRPr lang="vi-VN" sz="3200" b="1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A6E040-BEC4-5F2B-EECC-09016A23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104" y="1663075"/>
            <a:ext cx="5705791" cy="4730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6677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6EF65-B351-82A3-3C7B-13B4326D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9687E-C0E1-06F5-59C0-C0BE9599CC62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NỘI DUNG TRÌNH BÀY</a:t>
            </a:r>
          </a:p>
        </p:txBody>
      </p:sp>
      <p:pic>
        <p:nvPicPr>
          <p:cNvPr id="9" name="Picture 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761CA47-882D-C4C4-80B5-D02D9676B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047">
            <a:off x="9896474" y="2616301"/>
            <a:ext cx="1625397" cy="1625397"/>
          </a:xfrm>
          <a:prstGeom prst="rect">
            <a:avLst/>
          </a:prstGeom>
        </p:spPr>
      </p:pic>
      <p:pic>
        <p:nvPicPr>
          <p:cNvPr id="11" name="Picture 1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711CFE0-D779-CE36-2291-59D23397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2670">
            <a:off x="607264" y="2616303"/>
            <a:ext cx="1625397" cy="16253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EEF7C2A-8913-AE4D-200B-BA0F61DDE161}"/>
              </a:ext>
            </a:extLst>
          </p:cNvPr>
          <p:cNvGrpSpPr/>
          <p:nvPr/>
        </p:nvGrpSpPr>
        <p:grpSpPr>
          <a:xfrm>
            <a:off x="2453464" y="1266678"/>
            <a:ext cx="4059936" cy="749808"/>
            <a:chOff x="3140392" y="5393932"/>
            <a:chExt cx="4059936" cy="7498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3CF6EA-F666-FD96-8886-E61DB744AEF7}"/>
                </a:ext>
              </a:extLst>
            </p:cNvPr>
            <p:cNvSpPr/>
            <p:nvPr/>
          </p:nvSpPr>
          <p:spPr>
            <a:xfrm>
              <a:off x="3140392" y="5393932"/>
              <a:ext cx="4059936" cy="74980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1A5630-9B7A-C977-F998-D5AA1F705156}"/>
                </a:ext>
              </a:extLst>
            </p:cNvPr>
            <p:cNvSpPr txBox="1"/>
            <p:nvPr/>
          </p:nvSpPr>
          <p:spPr>
            <a:xfrm>
              <a:off x="3351342" y="5491837"/>
              <a:ext cx="363803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>
                  <a:latin typeface="SVN-Avo" panose="02040603050506020204" pitchFamily="18" charset="0"/>
                </a:rPr>
                <a:t>GIỚI THIỆU ĐỀ TÀI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D33754-FD6B-32C3-15A0-4FA8771934FC}"/>
              </a:ext>
            </a:extLst>
          </p:cNvPr>
          <p:cNvGrpSpPr/>
          <p:nvPr/>
        </p:nvGrpSpPr>
        <p:grpSpPr>
          <a:xfrm>
            <a:off x="3059197" y="2022435"/>
            <a:ext cx="4059936" cy="749808"/>
            <a:chOff x="3140392" y="5393932"/>
            <a:chExt cx="4059936" cy="7498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633C33-8D4B-173D-8EEA-9B215C47F48A}"/>
                </a:ext>
              </a:extLst>
            </p:cNvPr>
            <p:cNvSpPr/>
            <p:nvPr/>
          </p:nvSpPr>
          <p:spPr>
            <a:xfrm>
              <a:off x="3140392" y="5393932"/>
              <a:ext cx="4059936" cy="74980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4AC61A-2D64-8F8F-1B5E-DD07B3BAA9C1}"/>
                </a:ext>
              </a:extLst>
            </p:cNvPr>
            <p:cNvSpPr txBox="1"/>
            <p:nvPr/>
          </p:nvSpPr>
          <p:spPr>
            <a:xfrm>
              <a:off x="3351342" y="5491837"/>
              <a:ext cx="363803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>
                  <a:latin typeface="SVN-Avo" panose="02040603050506020204" pitchFamily="18" charset="0"/>
                </a:rPr>
                <a:t>QUẢN LÍ DỰ ÁN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299F48-4399-5B26-57EC-26F013DC3831}"/>
              </a:ext>
            </a:extLst>
          </p:cNvPr>
          <p:cNvGrpSpPr/>
          <p:nvPr/>
        </p:nvGrpSpPr>
        <p:grpSpPr>
          <a:xfrm>
            <a:off x="3526639" y="2765577"/>
            <a:ext cx="4059937" cy="749808"/>
            <a:chOff x="3140391" y="5393932"/>
            <a:chExt cx="4059937" cy="7498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1FC177-232D-8B82-8715-249F053B22A1}"/>
                </a:ext>
              </a:extLst>
            </p:cNvPr>
            <p:cNvSpPr/>
            <p:nvPr/>
          </p:nvSpPr>
          <p:spPr>
            <a:xfrm>
              <a:off x="3140392" y="5393932"/>
              <a:ext cx="4059936" cy="74980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1BC3DE-EF16-257B-4084-8E05EC8D4E9B}"/>
                </a:ext>
              </a:extLst>
            </p:cNvPr>
            <p:cNvSpPr txBox="1"/>
            <p:nvPr/>
          </p:nvSpPr>
          <p:spPr>
            <a:xfrm>
              <a:off x="3140391" y="5491837"/>
              <a:ext cx="40599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>
                  <a:latin typeface="SVN-Avo" panose="02040603050506020204" pitchFamily="18" charset="0"/>
                </a:rPr>
                <a:t>CÔNG CỤ SỬ DỤNG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EE4B8F-D7BB-A119-A038-7568ACBF2F74}"/>
              </a:ext>
            </a:extLst>
          </p:cNvPr>
          <p:cNvGrpSpPr/>
          <p:nvPr/>
        </p:nvGrpSpPr>
        <p:grpSpPr>
          <a:xfrm>
            <a:off x="4066031" y="3519231"/>
            <a:ext cx="4059937" cy="749808"/>
            <a:chOff x="3140391" y="5393932"/>
            <a:chExt cx="4059937" cy="74980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93D2B4-5759-99E9-F1D5-CEF6A2E75EB4}"/>
                </a:ext>
              </a:extLst>
            </p:cNvPr>
            <p:cNvSpPr/>
            <p:nvPr/>
          </p:nvSpPr>
          <p:spPr>
            <a:xfrm>
              <a:off x="3140392" y="5393932"/>
              <a:ext cx="4059936" cy="74980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C021CA-6B0C-CFF9-F435-CBEF51F285B3}"/>
                </a:ext>
              </a:extLst>
            </p:cNvPr>
            <p:cNvSpPr txBox="1"/>
            <p:nvPr/>
          </p:nvSpPr>
          <p:spPr>
            <a:xfrm>
              <a:off x="3140391" y="5491837"/>
              <a:ext cx="40599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>
                  <a:latin typeface="SVN-Avo" panose="02040603050506020204" pitchFamily="18" charset="0"/>
                </a:rPr>
                <a:t>PHÂN TÍCH THIẾT KẾ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74F06A-2394-3EB5-1A38-F370EBD969BE}"/>
              </a:ext>
            </a:extLst>
          </p:cNvPr>
          <p:cNvGrpSpPr/>
          <p:nvPr/>
        </p:nvGrpSpPr>
        <p:grpSpPr>
          <a:xfrm>
            <a:off x="5089164" y="5013733"/>
            <a:ext cx="4059937" cy="749808"/>
            <a:chOff x="3140391" y="5393932"/>
            <a:chExt cx="4059937" cy="74980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FF00DB-6BCA-BFAA-09E7-92CB9851E2E6}"/>
                </a:ext>
              </a:extLst>
            </p:cNvPr>
            <p:cNvSpPr/>
            <p:nvPr/>
          </p:nvSpPr>
          <p:spPr>
            <a:xfrm>
              <a:off x="3140392" y="5393932"/>
              <a:ext cx="4059936" cy="74980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4128AD-BD44-1DB2-8AC8-05719E09ADD3}"/>
                </a:ext>
              </a:extLst>
            </p:cNvPr>
            <p:cNvSpPr txBox="1"/>
            <p:nvPr/>
          </p:nvSpPr>
          <p:spPr>
            <a:xfrm>
              <a:off x="3140391" y="5491837"/>
              <a:ext cx="40599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>
                  <a:latin typeface="SVN-Avo" panose="02040603050506020204" pitchFamily="18" charset="0"/>
                </a:rPr>
                <a:t>GIAO DIỆN DEMO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4517D5-62A8-BAE0-774A-45099A35F70C}"/>
              </a:ext>
            </a:extLst>
          </p:cNvPr>
          <p:cNvGrpSpPr/>
          <p:nvPr/>
        </p:nvGrpSpPr>
        <p:grpSpPr>
          <a:xfrm>
            <a:off x="4585746" y="4263667"/>
            <a:ext cx="4059937" cy="749808"/>
            <a:chOff x="3140391" y="5393932"/>
            <a:chExt cx="4059937" cy="74980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72DF57-3431-2C69-2863-56C75E22DD4F}"/>
                </a:ext>
              </a:extLst>
            </p:cNvPr>
            <p:cNvSpPr/>
            <p:nvPr/>
          </p:nvSpPr>
          <p:spPr>
            <a:xfrm>
              <a:off x="3140392" y="5393932"/>
              <a:ext cx="4059936" cy="74980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626B72-F527-6CE8-4F0F-D06CEE091888}"/>
                </a:ext>
              </a:extLst>
            </p:cNvPr>
            <p:cNvSpPr txBox="1"/>
            <p:nvPr/>
          </p:nvSpPr>
          <p:spPr>
            <a:xfrm>
              <a:off x="3140391" y="5491837"/>
              <a:ext cx="40599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>
                  <a:latin typeface="SVN-Avo" panose="02040603050506020204" pitchFamily="18" charset="0"/>
                </a:rPr>
                <a:t>LẬP TRÌNH KIỂM THỬ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115F2D-0FA1-C6CC-C2F2-BAF57EC012B1}"/>
              </a:ext>
            </a:extLst>
          </p:cNvPr>
          <p:cNvGrpSpPr/>
          <p:nvPr/>
        </p:nvGrpSpPr>
        <p:grpSpPr>
          <a:xfrm>
            <a:off x="5721705" y="5771419"/>
            <a:ext cx="4059937" cy="749808"/>
            <a:chOff x="3140391" y="5393932"/>
            <a:chExt cx="4059937" cy="74980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A893BD-C30A-7339-23B5-49633EE62EB5}"/>
                </a:ext>
              </a:extLst>
            </p:cNvPr>
            <p:cNvSpPr/>
            <p:nvPr/>
          </p:nvSpPr>
          <p:spPr>
            <a:xfrm>
              <a:off x="3140392" y="5393932"/>
              <a:ext cx="4059936" cy="74980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1EFFD5-51AC-CD1A-824C-6029217C9DBB}"/>
                </a:ext>
              </a:extLst>
            </p:cNvPr>
            <p:cNvSpPr txBox="1"/>
            <p:nvPr/>
          </p:nvSpPr>
          <p:spPr>
            <a:xfrm>
              <a:off x="3140391" y="5491837"/>
              <a:ext cx="40599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>
                  <a:latin typeface="SVN-Avo" panose="02040603050506020204" pitchFamily="18" charset="0"/>
                </a:rPr>
                <a:t>TỔNG KẾT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43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GIAO DIỆN &amp;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565784" y="1060311"/>
            <a:ext cx="9010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 diện Menu</a:t>
            </a:r>
            <a:endParaRPr lang="vi-VN" sz="3200" b="1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44991-AEAF-C0CE-882F-A3EBC2438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624" y="1860986"/>
            <a:ext cx="5901555" cy="4269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6F9898E-A113-C877-19CA-47A2EEF2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45" y="1920014"/>
            <a:ext cx="5814933" cy="4210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2208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GIAO DIỆN &amp;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565784" y="1060311"/>
            <a:ext cx="9010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 diện quản lí – Nhân viên</a:t>
            </a:r>
            <a:endParaRPr lang="vi-VN" sz="3200" b="1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F1A2638-9ABB-8328-79E6-2A702ABD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542" y="1762258"/>
            <a:ext cx="6050915" cy="4959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9947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GIAO DIỆN &amp;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565784" y="1060311"/>
            <a:ext cx="9010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 diện quản lí – Dịch vụ</a:t>
            </a:r>
            <a:endParaRPr lang="vi-VN" sz="3200" b="1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4DEFCC6-19ED-2321-FA32-1D1074129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42" y="1645086"/>
            <a:ext cx="6025515" cy="4937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047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GIAO DIỆN &amp;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565784" y="1060311"/>
            <a:ext cx="9010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 diện quản lí – Phòng</a:t>
            </a:r>
            <a:endParaRPr lang="vi-VN" sz="3200" b="1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FC88489-DD0A-9F44-6CB8-DA41070AD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792" y="1723758"/>
            <a:ext cx="6114415" cy="49977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718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GIAO DIỆN &amp;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565784" y="1060311"/>
            <a:ext cx="9010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 diện quản lí – Chức vụ</a:t>
            </a:r>
            <a:endParaRPr lang="vi-VN" sz="3200" b="1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F3D3BA8-00B3-E907-3C8B-54A0617B5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946" y="1645086"/>
            <a:ext cx="6194108" cy="50916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7376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GIAO DIỆN &amp;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565784" y="1060311"/>
            <a:ext cx="9010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 diện Check In</a:t>
            </a:r>
            <a:endParaRPr lang="vi-VN" sz="3200" b="1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B8EDF056-F4F7-115C-6416-6DF13EC0D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4" y="2394108"/>
            <a:ext cx="4780916" cy="31992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screenshot of a check in&#10;&#10;Description automatically generated with medium confidence">
            <a:extLst>
              <a:ext uri="{FF2B5EF4-FFF2-40B4-BE49-F238E27FC236}">
                <a16:creationId xmlns:a16="http://schemas.microsoft.com/office/drawing/2014/main" id="{4E11E821-BB85-4143-393D-5A3604FAE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424" y="922467"/>
            <a:ext cx="4448176" cy="5622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741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GIAO DIỆN &amp;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565784" y="1060311"/>
            <a:ext cx="9010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 diện Check Out</a:t>
            </a:r>
            <a:endParaRPr lang="vi-VN" sz="3200" b="1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3DBDE-9BEF-EBED-4C71-9F551F94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746" y="1645086"/>
            <a:ext cx="6854508" cy="4993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7843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GIAO DIỆN &amp;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565784" y="1060311"/>
            <a:ext cx="9010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 diện Báo cáo doanh thu</a:t>
            </a:r>
            <a:endParaRPr lang="vi-VN" sz="3200" b="1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B49F1E0-D0BE-534D-35B9-C5BE9A9C5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1" y="1645086"/>
            <a:ext cx="6965763" cy="5076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134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GIAO DIỆN &amp;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565784" y="1060311"/>
            <a:ext cx="9010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 diện Báo cáo lương</a:t>
            </a:r>
            <a:endParaRPr lang="vi-VN" sz="3200" b="1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386B57-2579-2A91-C806-32DB03FD9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41" y="1670486"/>
            <a:ext cx="6990717" cy="4962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2642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GIAO DIỆN &amp;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565784" y="1060311"/>
            <a:ext cx="9010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 diện Nhân viên</a:t>
            </a:r>
            <a:endParaRPr lang="vi-VN" sz="3200" b="1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3FCE291-3FC5-2039-42CB-6FC0A232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896" y="1768017"/>
            <a:ext cx="6740208" cy="4808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9325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GIỚI THIỆU ĐỀ TÀI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420130" y="1153298"/>
            <a:ext cx="112034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rgbClr val="00B050"/>
                </a:solidFill>
                <a:latin typeface="SVN-Avo" panose="02040603050506020204" pitchFamily="18" charset="0"/>
              </a:rPr>
              <a:t>Tên</a:t>
            </a:r>
            <a:r>
              <a:rPr lang="en-US" sz="2400">
                <a:solidFill>
                  <a:srgbClr val="00B050"/>
                </a:solidFill>
                <a:latin typeface="SVN-Avo" panose="02040603050506020204" pitchFamily="18" charset="0"/>
              </a:rPr>
              <a:t> </a:t>
            </a:r>
            <a:r>
              <a:rPr lang="en-US" sz="2400" err="1">
                <a:solidFill>
                  <a:srgbClr val="00B050"/>
                </a:solidFill>
                <a:latin typeface="SVN-Avo" panose="02040603050506020204" pitchFamily="18" charset="0"/>
              </a:rPr>
              <a:t>đề</a:t>
            </a:r>
            <a:r>
              <a:rPr lang="en-US" sz="2400">
                <a:solidFill>
                  <a:srgbClr val="00B050"/>
                </a:solidFill>
                <a:latin typeface="SVN-Avo" panose="02040603050506020204" pitchFamily="18" charset="0"/>
              </a:rPr>
              <a:t> </a:t>
            </a:r>
            <a:r>
              <a:rPr lang="en-US" sz="2400" err="1">
                <a:solidFill>
                  <a:srgbClr val="00B050"/>
                </a:solidFill>
                <a:latin typeface="SVN-Avo" panose="02040603050506020204" pitchFamily="18" charset="0"/>
              </a:rPr>
              <a:t>tài</a:t>
            </a:r>
            <a:r>
              <a:rPr lang="en-US" sz="2400">
                <a:latin typeface="SVN-Avo" panose="02040603050506020204" pitchFamily="18" charset="0"/>
              </a:rPr>
              <a:t>: “Xây dựng ứng dụng quản lí khách sạn”</a:t>
            </a:r>
          </a:p>
          <a:p>
            <a:endParaRPr lang="en-US" sz="2400">
              <a:latin typeface="SVN-Avo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rgbClr val="00B050"/>
                </a:solidFill>
                <a:latin typeface="SVN-Avo" panose="02040603050506020204" pitchFamily="18" charset="0"/>
              </a:rPr>
              <a:t>Thời</a:t>
            </a:r>
            <a:r>
              <a:rPr lang="en-US" sz="2400">
                <a:solidFill>
                  <a:srgbClr val="00B050"/>
                </a:solidFill>
                <a:latin typeface="SVN-Avo" panose="02040603050506020204" pitchFamily="18" charset="0"/>
              </a:rPr>
              <a:t> </a:t>
            </a:r>
            <a:r>
              <a:rPr lang="en-US" sz="2400" err="1">
                <a:solidFill>
                  <a:srgbClr val="00B050"/>
                </a:solidFill>
                <a:latin typeface="SVN-Avo" panose="02040603050506020204" pitchFamily="18" charset="0"/>
              </a:rPr>
              <a:t>gian</a:t>
            </a:r>
            <a:r>
              <a:rPr lang="en-US" sz="2400">
                <a:solidFill>
                  <a:srgbClr val="00B050"/>
                </a:solidFill>
                <a:latin typeface="SVN-Avo" panose="02040603050506020204" pitchFamily="18" charset="0"/>
              </a:rPr>
              <a:t> </a:t>
            </a:r>
            <a:r>
              <a:rPr lang="en-US" sz="2400" err="1">
                <a:solidFill>
                  <a:srgbClr val="00B050"/>
                </a:solidFill>
                <a:latin typeface="SVN-Avo" panose="02040603050506020204" pitchFamily="18" charset="0"/>
              </a:rPr>
              <a:t>thực</a:t>
            </a:r>
            <a:r>
              <a:rPr lang="en-US" sz="2400">
                <a:solidFill>
                  <a:srgbClr val="00B050"/>
                </a:solidFill>
                <a:latin typeface="SVN-Avo" panose="02040603050506020204" pitchFamily="18" charset="0"/>
              </a:rPr>
              <a:t> </a:t>
            </a:r>
            <a:r>
              <a:rPr lang="en-US" sz="2400" err="1">
                <a:solidFill>
                  <a:srgbClr val="00B050"/>
                </a:solidFill>
                <a:latin typeface="SVN-Avo" panose="02040603050506020204" pitchFamily="18" charset="0"/>
              </a:rPr>
              <a:t>hiện</a:t>
            </a:r>
            <a:r>
              <a:rPr lang="en-US" sz="2400">
                <a:solidFill>
                  <a:srgbClr val="00B050"/>
                </a:solidFill>
                <a:latin typeface="SVN-Avo" panose="02040603050506020204" pitchFamily="18" charset="0"/>
              </a:rPr>
              <a:t>: </a:t>
            </a:r>
            <a:r>
              <a:rPr lang="en-US" sz="2400">
                <a:latin typeface="SVN-Avo" panose="02040603050506020204" pitchFamily="18" charset="0"/>
              </a:rPr>
              <a:t>2 </a:t>
            </a:r>
            <a:r>
              <a:rPr lang="en-US" sz="2400" err="1">
                <a:latin typeface="SVN-Avo" panose="02040603050506020204" pitchFamily="18" charset="0"/>
              </a:rPr>
              <a:t>tháng</a:t>
            </a:r>
            <a:endParaRPr lang="en-US" sz="2400">
              <a:latin typeface="SVN-Avo" panose="02040603050506020204" pitchFamily="18" charset="0"/>
            </a:endParaRPr>
          </a:p>
          <a:p>
            <a:endParaRPr lang="en-US" sz="2400" kern="100">
              <a:effectLst/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>
                <a:solidFill>
                  <a:srgbClr val="00B050"/>
                </a:solidFill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 vấn đề: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 nay, Việt Nam ngày càng phát triển, đặc biệt là ngành du lịch dần trở lại sau những năm tháng gồng mình chống dịch.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Nắm bắt thời cơ đó, các nhà nghỉ, khách sạn bắt đầu mọc lên như nấm</a:t>
            </a:r>
          </a:p>
          <a:p>
            <a:r>
              <a:rPr lang="vi-VN" sz="24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sz="24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 </a:t>
            </a:r>
            <a:r>
              <a:rPr lang="vi-VN" sz="24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 một hệ thống quản lí nhà nghỉ/khách sạn mà có thể đáp ứng đủ các thao tác cơ bản</a:t>
            </a:r>
            <a:r>
              <a:rPr lang="en-US" sz="24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thuận tiện, nhanh chóng</a:t>
            </a:r>
            <a:r>
              <a:rPr lang="vi-VN" sz="24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khi quản lí một nhà nghỉ/khách sạn</a:t>
            </a:r>
            <a:r>
              <a:rPr lang="en-US" sz="24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kern="100">
              <a:solidFill>
                <a:srgbClr val="00B050"/>
              </a:solidFill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96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GIAO DIỆN &amp;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565784" y="1060311"/>
            <a:ext cx="9010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 diện Tài khoản</a:t>
            </a:r>
            <a:endParaRPr lang="vi-VN" sz="3200" b="1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C5C826-2455-836D-BE93-95BA2C6B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952" y="1724461"/>
            <a:ext cx="4122096" cy="49970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4249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KẾT LUẬN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71775-1EB7-9EE9-F869-741A7632B123}"/>
              </a:ext>
            </a:extLst>
          </p:cNvPr>
          <p:cNvSpPr txBox="1"/>
          <p:nvPr/>
        </p:nvSpPr>
        <p:spPr>
          <a:xfrm>
            <a:off x="457198" y="905232"/>
            <a:ext cx="11527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>
                <a:latin typeface="SVN-Avo" panose="02040603050506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2400" kern="100">
                <a:effectLst/>
                <a:latin typeface="SVN-Avo" panose="02040603050506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ết quả sau dự án: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00">
                <a:effectLst/>
                <a:latin typeface="SVN-Avo" panose="02040603050506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Hệ thống quản lí khách sạn của nhóm có những chức năng đúng với mục tiêu đề 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00">
                <a:effectLst/>
                <a:latin typeface="SVN-Avo" panose="02040603050506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Vận dụng đủ kiến thức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kern="100">
                <a:effectLst/>
                <a:latin typeface="SVN-Avo" panose="02040603050506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Sử dụng thành thạo các công cụ như: Netbean, </a:t>
            </a:r>
            <a:r>
              <a:rPr lang="en-US" sz="2400" kern="100">
                <a:effectLst/>
                <a:latin typeface="SVN-Avo" panose="02040603050506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SQL SERVER và các công cụ khác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22115-237C-2EB5-BBCA-7ACC8362F48F}"/>
              </a:ext>
            </a:extLst>
          </p:cNvPr>
          <p:cNvSpPr txBox="1"/>
          <p:nvPr/>
        </p:nvSpPr>
        <p:spPr>
          <a:xfrm>
            <a:off x="457198" y="3729575"/>
            <a:ext cx="11527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>
                <a:effectLst/>
                <a:latin typeface="SVN-Avo" panose="02040603050506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Hạn chế: </a:t>
            </a:r>
          </a:p>
          <a:p>
            <a:r>
              <a:rPr lang="vi-VN" sz="2400" kern="100">
                <a:effectLst/>
                <a:latin typeface="SVN-Avo" panose="02040603050506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Vì thời gian đồ án có hạn nên hệ thống nhóm xây dựng chưa hoàn thiện. Các chức năng có thể bổ sung như: Chức năng đặt phòng, chức năng phân tích doanh thu, ... để hệ thống có thể hoàn thiện nhất.</a:t>
            </a:r>
            <a:endParaRPr lang="en-US" sz="2400" kern="100">
              <a:effectLst/>
              <a:latin typeface="SVN-Avo" panose="02040603050506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picture containing emoticon, smiley, clipart, yellow&#10;&#10;Description automatically generated">
            <a:extLst>
              <a:ext uri="{FF2B5EF4-FFF2-40B4-BE49-F238E27FC236}">
                <a16:creationId xmlns:a16="http://schemas.microsoft.com/office/drawing/2014/main" id="{A256FDE7-5B84-2932-A02E-7BC4F4F6C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75" y="7299048"/>
            <a:ext cx="3003449" cy="30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93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6EF65-B351-82A3-3C7B-13B4326D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9687E-C0E1-06F5-59C0-C0BE9599CC62}"/>
              </a:ext>
            </a:extLst>
          </p:cNvPr>
          <p:cNvSpPr txBox="1"/>
          <p:nvPr/>
        </p:nvSpPr>
        <p:spPr>
          <a:xfrm>
            <a:off x="1689732" y="1425457"/>
            <a:ext cx="8812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CẢM ƠN THẦY CÔ VÀ CÁC BẠN ĐÃ LẮNG NGHE</a:t>
            </a:r>
          </a:p>
        </p:txBody>
      </p:sp>
      <p:pic>
        <p:nvPicPr>
          <p:cNvPr id="3" name="Picture 2" descr="A picture containing emoticon, smiley, clipart, yellow&#10;&#10;Description automatically generated">
            <a:extLst>
              <a:ext uri="{FF2B5EF4-FFF2-40B4-BE49-F238E27FC236}">
                <a16:creationId xmlns:a16="http://schemas.microsoft.com/office/drawing/2014/main" id="{CE902D7F-1D75-A36F-731F-34570966E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75" y="3050898"/>
            <a:ext cx="3003449" cy="30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50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6EF65-B351-82A3-3C7B-13B4326D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33</a:t>
            </a:fld>
            <a:endParaRPr lang="en-US"/>
          </a:p>
        </p:txBody>
      </p:sp>
      <p:pic>
        <p:nvPicPr>
          <p:cNvPr id="3" name="Picture 2" descr="A picture containing emoticon, smiley, clipart, yellow&#10;&#10;Description automatically generated">
            <a:extLst>
              <a:ext uri="{FF2B5EF4-FFF2-40B4-BE49-F238E27FC236}">
                <a16:creationId xmlns:a16="http://schemas.microsoft.com/office/drawing/2014/main" id="{CE902D7F-1D75-A36F-731F-34570966E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75" y="3429000"/>
            <a:ext cx="3003449" cy="30034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2402F9-2C2D-57E7-FA18-5A0E3A5B1158}"/>
              </a:ext>
            </a:extLst>
          </p:cNvPr>
          <p:cNvSpPr txBox="1"/>
          <p:nvPr/>
        </p:nvSpPr>
        <p:spPr>
          <a:xfrm>
            <a:off x="534032" y="814199"/>
            <a:ext cx="106546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SVN-Avo" panose="02040603050506020204" pitchFamily="18" charset="0"/>
              </a:rPr>
              <a:t>Tổng hợp: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>
                <a:latin typeface="SVN-Avo" panose="02040603050506020204" pitchFamily="18" charset="0"/>
              </a:rPr>
              <a:t>Git nhóm: </a:t>
            </a:r>
            <a:r>
              <a:rPr lang="en-US" sz="2800">
                <a:latin typeface="SVN-Avo" panose="02040603050506020204" pitchFamily="18" charset="0"/>
                <a:hlinkClick r:id="rId3"/>
              </a:rPr>
              <a:t>https://github.com/sugar6502/Hotel-Manager</a:t>
            </a:r>
            <a:endParaRPr lang="en-US" sz="2800">
              <a:latin typeface="SVN-Avo" panose="02040603050506020204" pitchFamily="18" charset="0"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1997ED9-A66A-199B-E9F5-5E5B2B7FF6D5}"/>
              </a:ext>
            </a:extLst>
          </p:cNvPr>
          <p:cNvSpPr/>
          <p:nvPr/>
        </p:nvSpPr>
        <p:spPr>
          <a:xfrm flipH="1">
            <a:off x="3644900" y="2339924"/>
            <a:ext cx="4152899" cy="2590800"/>
          </a:xfrm>
          <a:prstGeom prst="wedgeEllipseCallo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471D4-FBC2-5412-741F-9B47257740EE}"/>
              </a:ext>
            </a:extLst>
          </p:cNvPr>
          <p:cNvSpPr txBox="1"/>
          <p:nvPr/>
        </p:nvSpPr>
        <p:spPr>
          <a:xfrm>
            <a:off x="4248150" y="2912049"/>
            <a:ext cx="36956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>
                <a:latin typeface="SVN-Avo" panose="020406030505060202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80333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GIỚI THIỆU ĐỀ TÀI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420130" y="1153298"/>
            <a:ext cx="112034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00">
                <a:solidFill>
                  <a:srgbClr val="00B050"/>
                </a:solidFill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 </a:t>
            </a:r>
            <a:r>
              <a:rPr lang="en-US" sz="3600" kern="100" err="1">
                <a:solidFill>
                  <a:srgbClr val="00B050"/>
                </a:solidFill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3600" kern="100">
                <a:solidFill>
                  <a:srgbClr val="00B050"/>
                </a:solidFill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6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vi-VN" sz="36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ây dựng một hệ thống quản lí khách sạn</a:t>
            </a:r>
            <a:endParaRPr lang="en-US" sz="3600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</a:t>
            </a:r>
            <a:r>
              <a:rPr lang="vi-VN" sz="36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 ứng những thao tác cơ bản</a:t>
            </a:r>
            <a:endParaRPr lang="en-US" sz="3600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lí quá trình thêm, xóa, sửa.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 trữ thông tin trong cơ sở dữ liệu.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6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 thao tác, quản lí.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6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toàn, bảo mật thông tin.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6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 ki</a:t>
            </a:r>
            <a:r>
              <a:rPr lang="en-US" sz="36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ệ</a:t>
            </a:r>
            <a:r>
              <a:rPr lang="vi-VN" sz="36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thời gian và tăng năng xuất làm việc.</a:t>
            </a:r>
          </a:p>
        </p:txBody>
      </p:sp>
    </p:spTree>
    <p:extLst>
      <p:ext uri="{BB962C8B-B14F-4D97-AF65-F5344CB8AC3E}">
        <p14:creationId xmlns:p14="http://schemas.microsoft.com/office/powerpoint/2010/main" val="3569433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QUẢN LÍ DỰ ÁN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420130" y="1153298"/>
            <a:ext cx="112034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00">
                <a:solidFill>
                  <a:srgbClr val="00B050"/>
                </a:solidFill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 VI DỰ ÁN</a:t>
            </a:r>
            <a:r>
              <a:rPr lang="vi-VN" sz="3200" kern="100">
                <a:solidFill>
                  <a:srgbClr val="00B050"/>
                </a:solidFill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3200" kern="100">
              <a:solidFill>
                <a:srgbClr val="00B050"/>
              </a:solidFill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 dụng cho phép nhân viên/quản lí</a:t>
            </a:r>
            <a:r>
              <a:rPr lang="en-US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quản lí</a:t>
            </a:r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khách, bao gồm nhận phòng, trả phòng và dịch vụ phòng.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vi-VN" sz="3200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lí chung: Ứng dụng cung cấp cho quản lí quyền thêm, xóa, sửa đổi</a:t>
            </a:r>
            <a:r>
              <a:rPr lang="en-US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 viên, dịch vụ, chức vụ, phòng.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vi-VN" sz="3200" kern="100">
              <a:latin typeface="SVN-Avo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kern="100"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 cáo: Ứng dụng cung cấp cho quản lí về các báo cáo như lương, doanh thu</a:t>
            </a:r>
          </a:p>
        </p:txBody>
      </p:sp>
    </p:spTree>
    <p:extLst>
      <p:ext uri="{BB962C8B-B14F-4D97-AF65-F5344CB8AC3E}">
        <p14:creationId xmlns:p14="http://schemas.microsoft.com/office/powerpoint/2010/main" val="3927681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QUẢN LÍ DỰ ÁN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420130" y="1153298"/>
            <a:ext cx="1120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00">
                <a:solidFill>
                  <a:srgbClr val="00B050"/>
                </a:solidFill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 lệ đồ án: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B5DF79-DFDB-49EE-1EED-14DFBE92C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0" y="1871450"/>
            <a:ext cx="5734850" cy="3248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62785A-AA33-AFB6-855A-4433A567B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165" y="913552"/>
            <a:ext cx="3852020" cy="5807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1653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QUẢN LÍ DỰ ÁN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420130" y="1153298"/>
            <a:ext cx="1120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00">
                <a:solidFill>
                  <a:srgbClr val="00B050"/>
                </a:solidFill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 lệ đồ án: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3B379-2A91-5EDB-FA6A-B35474A0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842" y="1618205"/>
            <a:ext cx="3934316" cy="5103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140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QUẢN LÍ DỰ ÁN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420130" y="1153298"/>
            <a:ext cx="1120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00">
                <a:solidFill>
                  <a:srgbClr val="00B050"/>
                </a:solidFill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lí thời gian dự án/phạm vi dự án:</a:t>
            </a:r>
          </a:p>
        </p:txBody>
      </p:sp>
      <p:pic>
        <p:nvPicPr>
          <p:cNvPr id="3" name="Picture 2" descr="A picture containing text, screenshot, parallel, number&#10;&#10;Description automatically generated">
            <a:extLst>
              <a:ext uri="{FF2B5EF4-FFF2-40B4-BE49-F238E27FC236}">
                <a16:creationId xmlns:a16="http://schemas.microsoft.com/office/drawing/2014/main" id="{54EB5A91-243D-A609-3F28-A62C40EB4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9875"/>
          <a:stretch/>
        </p:blipFill>
        <p:spPr>
          <a:xfrm>
            <a:off x="1054481" y="2046960"/>
            <a:ext cx="4639310" cy="3877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text, screenshot, parallel, number&#10;&#10;Description automatically generated">
            <a:extLst>
              <a:ext uri="{FF2B5EF4-FFF2-40B4-BE49-F238E27FC236}">
                <a16:creationId xmlns:a16="http://schemas.microsoft.com/office/drawing/2014/main" id="{F7E98E7F-C321-1821-6F61-C3BAC260A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24"/>
          <a:stretch/>
        </p:blipFill>
        <p:spPr>
          <a:xfrm>
            <a:off x="6498209" y="2066136"/>
            <a:ext cx="4639310" cy="38578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9813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EA06-ECF7-5D96-C88A-AF59F6B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1F16-50C5-41D3-8A09-3B44F7D6E958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73D5-EBB5-106B-E3F0-5FD6623F40E9}"/>
              </a:ext>
            </a:extLst>
          </p:cNvPr>
          <p:cNvSpPr txBox="1"/>
          <p:nvPr/>
        </p:nvSpPr>
        <p:spPr>
          <a:xfrm>
            <a:off x="1689732" y="136525"/>
            <a:ext cx="881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SVN-Avo" panose="02040603050506020204" pitchFamily="18" charset="0"/>
              </a:rPr>
              <a:t>QUẢN LÍ DỰ ÁN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AA22-1B10-E60B-4E7C-7C0643F7FDF1}"/>
              </a:ext>
            </a:extLst>
          </p:cNvPr>
          <p:cNvSpPr txBox="1"/>
          <p:nvPr/>
        </p:nvSpPr>
        <p:spPr>
          <a:xfrm>
            <a:off x="420130" y="1153298"/>
            <a:ext cx="1120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00">
                <a:solidFill>
                  <a:srgbClr val="00B050"/>
                </a:solidFill>
                <a:latin typeface="SVN-Avo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 công và đánh giá tiến độ: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78DDD-8399-C047-670B-EE1B6B9CD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1" y="2094314"/>
            <a:ext cx="5586499" cy="3190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4C304C-5945-7A1D-4B08-20A984910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6960"/>
            <a:ext cx="4737654" cy="4297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2540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1005</Words>
  <Application>Microsoft Office PowerPoint</Application>
  <PresentationFormat>Widescreen</PresentationFormat>
  <Paragraphs>165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SVN-Avo</vt:lpstr>
      <vt:lpstr>Office Theme</vt:lpstr>
      <vt:lpstr>BÁO CÁO ĐỒ ÁN CUỐI KÌ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KÌ</dc:title>
  <dc:creator>Trần Đăng Khoa</dc:creator>
  <cp:lastModifiedBy>Trần Đăng Khoa</cp:lastModifiedBy>
  <cp:revision>8</cp:revision>
  <dcterms:created xsi:type="dcterms:W3CDTF">2023-05-31T15:38:15Z</dcterms:created>
  <dcterms:modified xsi:type="dcterms:W3CDTF">2023-06-14T18:37:58Z</dcterms:modified>
</cp:coreProperties>
</file>