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80" r:id="rId8"/>
    <p:sldId id="275" r:id="rId9"/>
    <p:sldId id="265" r:id="rId10"/>
    <p:sldId id="267" r:id="rId11"/>
    <p:sldId id="258" r:id="rId12"/>
    <p:sldId id="260" r:id="rId13"/>
    <p:sldId id="288" r:id="rId14"/>
    <p:sldId id="261" r:id="rId15"/>
    <p:sldId id="289" r:id="rId16"/>
    <p:sldId id="264" r:id="rId17"/>
    <p:sldId id="262" r:id="rId18"/>
    <p:sldId id="263" r:id="rId19"/>
    <p:sldId id="257" r:id="rId20"/>
    <p:sldId id="276" r:id="rId21"/>
    <p:sldId id="285" r:id="rId22"/>
    <p:sldId id="286" r:id="rId23"/>
    <p:sldId id="287" r:id="rId24"/>
    <p:sldId id="284" r:id="rId25"/>
    <p:sldId id="283" r:id="rId26"/>
    <p:sldId id="282" r:id="rId27"/>
    <p:sldId id="278" r:id="rId28"/>
    <p:sldId id="26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38" y="885825"/>
            <a:ext cx="8915399" cy="1129306"/>
          </a:xfrm>
        </p:spPr>
        <p:txBody>
          <a:bodyPr/>
          <a:lstStyle/>
          <a:p>
            <a:r>
              <a:rPr lang="hr-HR" dirty="0" smtClean="0"/>
              <a:t>Multithreading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348377"/>
            <a:ext cx="8915399" cy="555285"/>
          </a:xfrm>
        </p:spPr>
        <p:txBody>
          <a:bodyPr/>
          <a:lstStyle/>
          <a:p>
            <a:r>
              <a:rPr lang="hr-HR" dirty="0" smtClean="0"/>
              <a:t>Dunja Božić-Štulić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43" y="2510647"/>
            <a:ext cx="3048264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Kompajliranje pthread programa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LINUX</a:t>
            </a:r>
          </a:p>
          <a:p>
            <a:pPr marL="0" indent="0">
              <a:buNone/>
            </a:pPr>
            <a:r>
              <a:rPr lang="hr-HR" dirty="0" smtClean="0"/>
              <a:t> </a:t>
            </a:r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r>
              <a:rPr lang="hr-HR" b="1" dirty="0" smtClean="0"/>
              <a:t>Windows</a:t>
            </a:r>
          </a:p>
          <a:p>
            <a:pPr marL="0" indent="0">
              <a:buNone/>
            </a:pPr>
            <a:r>
              <a:rPr lang="hr-HR" b="1" dirty="0" smtClean="0"/>
              <a:t>                </a:t>
            </a:r>
            <a:r>
              <a:rPr lang="hr-HR" dirty="0" smtClean="0"/>
              <a:t>• </a:t>
            </a:r>
            <a:r>
              <a:rPr lang="hr-HR" dirty="0"/>
              <a:t>pthread.h</a:t>
            </a:r>
          </a:p>
          <a:p>
            <a:pPr marL="0" indent="0">
              <a:buNone/>
            </a:pPr>
            <a:r>
              <a:rPr lang="hr-HR" dirty="0" smtClean="0"/>
              <a:t>                • sched.h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                • </a:t>
            </a:r>
            <a:r>
              <a:rPr lang="hr-HR" dirty="0"/>
              <a:t>pthreadVC2.lib</a:t>
            </a:r>
          </a:p>
          <a:p>
            <a:pPr marL="0" indent="0">
              <a:buNone/>
            </a:pPr>
            <a:r>
              <a:rPr lang="hr-HR" dirty="0" smtClean="0"/>
              <a:t>                • </a:t>
            </a:r>
            <a:r>
              <a:rPr lang="hr-HR" dirty="0"/>
              <a:t>pthreadVC2.dll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5125" y="2609850"/>
            <a:ext cx="61150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g++ -o program program.cpp </a:t>
            </a:r>
            <a:r>
              <a:rPr lang="hr-HR" dirty="0" smtClean="0">
                <a:solidFill>
                  <a:schemeClr val="tx1"/>
                </a:solidFill>
              </a:rPr>
              <a:t>-</a:t>
            </a:r>
            <a:r>
              <a:rPr lang="hr-HR" dirty="0">
                <a:solidFill>
                  <a:schemeClr val="tx1"/>
                </a:solidFill>
              </a:rPr>
              <a:t>pthread -lpthread </a:t>
            </a:r>
          </a:p>
        </p:txBody>
      </p:sp>
    </p:spTree>
    <p:extLst>
      <p:ext uri="{BB962C8B-B14F-4D97-AF65-F5344CB8AC3E}">
        <p14:creationId xmlns:p14="http://schemas.microsoft.com/office/powerpoint/2010/main" val="359998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Kreiranje niti -Pthread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201" y="2193985"/>
            <a:ext cx="8915400" cy="3777622"/>
          </a:xfrm>
        </p:spPr>
        <p:txBody>
          <a:bodyPr/>
          <a:lstStyle/>
          <a:p>
            <a:r>
              <a:rPr lang="hr-HR" b="1" dirty="0" smtClean="0"/>
              <a:t>#include &lt;pthread.h&gt;</a:t>
            </a:r>
          </a:p>
          <a:p>
            <a:r>
              <a:rPr lang="hr-HR" b="1" dirty="0" smtClean="0"/>
              <a:t>pthread_create(thread, attr, start_routine, arg) – </a:t>
            </a:r>
            <a:r>
              <a:rPr lang="hr-HR" dirty="0" smtClean="0"/>
              <a:t>kreira novu nit.</a:t>
            </a:r>
          </a:p>
          <a:p>
            <a:r>
              <a:rPr lang="hr-HR" dirty="0"/>
              <a:t>Kako bi zaustavili izavanje niti koristimo</a:t>
            </a:r>
            <a:r>
              <a:rPr lang="hr-HR" b="1" dirty="0"/>
              <a:t> pthread_exit(status).</a:t>
            </a:r>
          </a:p>
          <a:p>
            <a:endParaRPr lang="hr-HR" dirty="0" smtClean="0"/>
          </a:p>
          <a:p>
            <a:endParaRPr lang="hr-HR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34328"/>
              </p:ext>
            </p:extLst>
          </p:nvPr>
        </p:nvGraphicFramePr>
        <p:xfrm>
          <a:off x="2797954" y="363855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01189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Opis parametara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thread – </a:t>
                      </a:r>
                      <a:r>
                        <a:rPr lang="hr-HR" b="0" dirty="0" smtClean="0"/>
                        <a:t>jedinstveni identifikator nove</a:t>
                      </a:r>
                      <a:r>
                        <a:rPr lang="hr-HR" b="0" baseline="0" dirty="0" smtClean="0"/>
                        <a:t> niti</a:t>
                      </a:r>
                      <a:endParaRPr lang="hr-H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attr</a:t>
                      </a:r>
                      <a:r>
                        <a:rPr lang="hr-HR" dirty="0" smtClean="0"/>
                        <a:t> </a:t>
                      </a:r>
                      <a:r>
                        <a:rPr lang="hr-HR" b="1" dirty="0" smtClean="0"/>
                        <a:t>–</a:t>
                      </a:r>
                      <a:r>
                        <a:rPr lang="hr-HR" dirty="0" smtClean="0"/>
                        <a:t> postavljanje</a:t>
                      </a:r>
                      <a:r>
                        <a:rPr lang="hr-HR" baseline="0" dirty="0" smtClean="0"/>
                        <a:t> atributa niti, za defult vrijednosti postaviti NULL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start_routine – </a:t>
                      </a:r>
                      <a:r>
                        <a:rPr lang="hr-HR" b="0" dirty="0" smtClean="0"/>
                        <a:t>zadatak</a:t>
                      </a:r>
                      <a:r>
                        <a:rPr lang="hr-HR" b="0" baseline="0" dirty="0" smtClean="0"/>
                        <a:t> koji nit obavlja</a:t>
                      </a:r>
                      <a:endParaRPr lang="hr-H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arg</a:t>
                      </a:r>
                      <a:r>
                        <a:rPr lang="hr-HR" b="1" baseline="0" dirty="0" smtClean="0"/>
                        <a:t> -  </a:t>
                      </a:r>
                      <a:r>
                        <a:rPr lang="hr-HR" b="0" baseline="0" dirty="0" smtClean="0"/>
                        <a:t>prenosimo ga u start_routine</a:t>
                      </a:r>
                      <a:endParaRPr lang="hr-H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12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kreacije 5 niti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46" y="1719532"/>
            <a:ext cx="4132760" cy="4025660"/>
          </a:xfr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37223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Ispis 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64" y="2343970"/>
            <a:ext cx="5532599" cy="2293819"/>
          </a:xfrm>
        </p:spPr>
      </p:pic>
    </p:spTree>
    <p:extLst>
      <p:ext uri="{BB962C8B-B14F-4D97-AF65-F5344CB8AC3E}">
        <p14:creationId xmlns:p14="http://schemas.microsoft.com/office/powerpoint/2010/main" val="60306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Posljeđivanje argumenata niti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72" y="1800224"/>
            <a:ext cx="4467578" cy="4257675"/>
          </a:xfrm>
        </p:spPr>
      </p:pic>
    </p:spTree>
    <p:extLst>
      <p:ext uri="{BB962C8B-B14F-4D97-AF65-F5344CB8AC3E}">
        <p14:creationId xmlns:p14="http://schemas.microsoft.com/office/powerpoint/2010/main" val="23612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Ispis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34" y="2519246"/>
            <a:ext cx="3551228" cy="1943268"/>
          </a:xfrm>
        </p:spPr>
      </p:pic>
    </p:spTree>
    <p:extLst>
      <p:ext uri="{BB962C8B-B14F-4D97-AF65-F5344CB8AC3E}">
        <p14:creationId xmlns:p14="http://schemas.microsoft.com/office/powerpoint/2010/main" val="295837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1.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9" y="1905000"/>
            <a:ext cx="4701947" cy="28653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89" y="1447580"/>
            <a:ext cx="4656223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4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</a:t>
            </a:r>
            <a:r>
              <a:rPr lang="hr-HR" dirty="0" smtClean="0"/>
              <a:t>thread_join()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Ova funkcija stopira pozivanje niti, dok druga nit ne završi svoj zadatak</a:t>
            </a:r>
            <a:r>
              <a:rPr lang="hr-HR" dirty="0" smtClean="0"/>
              <a:t>.</a:t>
            </a:r>
          </a:p>
          <a:p>
            <a:r>
              <a:rPr lang="hr-HR" dirty="0"/>
              <a:t>pthread_detach</a:t>
            </a:r>
            <a:r>
              <a:rPr lang="hr-HR" dirty="0" smtClean="0"/>
              <a:t>() – niti se vrte u pozadini, neovisno od main() funkcije.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7" y="3192462"/>
            <a:ext cx="4907705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3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pthread_detach()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17" y="1988103"/>
            <a:ext cx="5989839" cy="3696020"/>
          </a:xfrm>
        </p:spPr>
      </p:pic>
    </p:spTree>
    <p:extLst>
      <p:ext uri="{BB962C8B-B14F-4D97-AF65-F5344CB8AC3E}">
        <p14:creationId xmlns:p14="http://schemas.microsoft.com/office/powerpoint/2010/main" val="75515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1.</a:t>
            </a:r>
            <a:br>
              <a:rPr lang="hr-HR" dirty="0" smtClean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Napisati program koji će računati sumu </a:t>
            </a:r>
            <a:r>
              <a:rPr lang="hr-HR" dirty="0" smtClean="0"/>
              <a:t>niza </a:t>
            </a:r>
            <a:r>
              <a:rPr lang="hr-HR" dirty="0" smtClean="0"/>
              <a:t>unesenog od strane korisnika. </a:t>
            </a:r>
            <a:endParaRPr lang="hr-HR" dirty="0"/>
          </a:p>
          <a:p>
            <a:r>
              <a:rPr lang="hr-HR" dirty="0" smtClean="0"/>
              <a:t>Zadatak riješiti sekvencijalno, a zatim paralelizirati problem koristeći pthread.</a:t>
            </a:r>
          </a:p>
          <a:p>
            <a:r>
              <a:rPr lang="hr-HR" dirty="0" smtClean="0"/>
              <a:t>U izvještaju objasniti kako ste paralelizirali problem, koliko niti je korišteno, te zašto.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09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Dizajn modernih procesora i multithreading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73" y="2260903"/>
            <a:ext cx="1937133" cy="2871813"/>
          </a:xfrm>
        </p:spPr>
      </p:pic>
      <p:sp>
        <p:nvSpPr>
          <p:cNvPr id="6" name="Rectangle 5"/>
          <p:cNvSpPr/>
          <p:nvPr/>
        </p:nvSpPr>
        <p:spPr>
          <a:xfrm>
            <a:off x="5193102" y="2260904"/>
            <a:ext cx="5822830" cy="2501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Process State – svaki proces ima svoje stanje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Code Segment – stvarni programski kod (strojni jezik)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Data Segment – statički deklarirane strukture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Heap – dinamički alocirana memorija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Stack – parametri za funkcije ili metode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Multithreading C++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MS Windows – Microsoft Visual Studio 12</a:t>
            </a:r>
          </a:p>
          <a:p>
            <a:r>
              <a:rPr lang="hr-HR" dirty="0" smtClean="0"/>
              <a:t>Za Linux – GNU C++ compiler verzija 4.8.1 ili kasnija.</a:t>
            </a:r>
          </a:p>
          <a:p>
            <a:r>
              <a:rPr lang="hr-HR" dirty="0" smtClean="0"/>
              <a:t>MacOS - </a:t>
            </a:r>
            <a:r>
              <a:rPr lang="hr-HR" dirty="0"/>
              <a:t>C/C++ Language development </a:t>
            </a:r>
            <a:r>
              <a:rPr lang="hr-HR" dirty="0" smtClean="0"/>
              <a:t>tools koji dolazi s XCode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564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C++11 – Kreiranje niti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37" y="1820637"/>
            <a:ext cx="7437664" cy="3371860"/>
          </a:xfrm>
        </p:spPr>
      </p:pic>
    </p:spTree>
    <p:extLst>
      <p:ext uri="{BB962C8B-B14F-4D97-AF65-F5344CB8AC3E}">
        <p14:creationId xmlns:p14="http://schemas.microsoft.com/office/powerpoint/2010/main" val="269458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C++11 – Razlikovanje niti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14" y="2133600"/>
            <a:ext cx="7296395" cy="4103914"/>
          </a:xfrm>
        </p:spPr>
      </p:pic>
    </p:spTree>
    <p:extLst>
      <p:ext uri="{BB962C8B-B14F-4D97-AF65-F5344CB8AC3E}">
        <p14:creationId xmlns:p14="http://schemas.microsoft.com/office/powerpoint/2010/main" val="3114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66568"/>
            <a:ext cx="3368332" cy="10059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531692"/>
            <a:ext cx="5928874" cy="701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9721" y="3657600"/>
            <a:ext cx="4531179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ili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0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C++11 - Startanje niti pomoću lambde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1" y="2292834"/>
            <a:ext cx="7094765" cy="3765065"/>
          </a:xfrm>
        </p:spPr>
      </p:pic>
    </p:spTree>
    <p:extLst>
      <p:ext uri="{BB962C8B-B14F-4D97-AF65-F5344CB8AC3E}">
        <p14:creationId xmlns:p14="http://schemas.microsoft.com/office/powerpoint/2010/main" val="82511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3537"/>
            <a:ext cx="8911687" cy="1280890"/>
          </a:xfrm>
        </p:spPr>
        <p:txBody>
          <a:bodyPr/>
          <a:lstStyle/>
          <a:p>
            <a:r>
              <a:rPr lang="hr-HR" dirty="0" smtClean="0"/>
              <a:t>Problem sinkronizacije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50876"/>
            <a:ext cx="2370025" cy="17375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30" y="1914427"/>
            <a:ext cx="413801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87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Problem sinkronizacije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37711"/>
            <a:ext cx="1150720" cy="1234547"/>
          </a:xfrm>
        </p:spPr>
      </p:pic>
      <p:sp>
        <p:nvSpPr>
          <p:cNvPr id="5" name="Rectangle 4"/>
          <p:cNvSpPr/>
          <p:nvPr/>
        </p:nvSpPr>
        <p:spPr>
          <a:xfrm>
            <a:off x="4693920" y="2346960"/>
            <a:ext cx="5501640" cy="278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Pročitaj trenutnu vrijednost </a:t>
            </a:r>
            <a:r>
              <a:rPr lang="hr-HR" i="1" dirty="0" smtClean="0">
                <a:solidFill>
                  <a:schemeClr val="tx1"/>
                </a:solidFill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Povećaj </a:t>
            </a:r>
            <a:r>
              <a:rPr lang="hr-HR" i="1" dirty="0" smtClean="0">
                <a:solidFill>
                  <a:schemeClr val="tx1"/>
                </a:solidFill>
              </a:rPr>
              <a:t>value</a:t>
            </a:r>
            <a:r>
              <a:rPr lang="hr-HR" dirty="0" smtClean="0">
                <a:solidFill>
                  <a:schemeClr val="tx1"/>
                </a:solidFill>
              </a:rPr>
              <a:t> za jedan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Upiši novu vrijednost u </a:t>
            </a:r>
            <a:r>
              <a:rPr lang="hr-HR" i="1" dirty="0" smtClean="0">
                <a:solidFill>
                  <a:schemeClr val="tx1"/>
                </a:solidFill>
              </a:rPr>
              <a:t>value</a:t>
            </a:r>
            <a:endParaRPr lang="hr-H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5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Moguća rješenja problema sinkronizacije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Semafor (mutex,...)</a:t>
            </a:r>
          </a:p>
          <a:p>
            <a:r>
              <a:rPr lang="hr-HR" dirty="0" smtClean="0"/>
              <a:t>Atomic reference</a:t>
            </a:r>
          </a:p>
          <a:p>
            <a:r>
              <a:rPr lang="hr-HR" dirty="0" smtClean="0"/>
              <a:t>Monitor</a:t>
            </a:r>
          </a:p>
          <a:p>
            <a:r>
              <a:rPr lang="hr-HR" dirty="0" smtClean="0"/>
              <a:t>Uvjetni kod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302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Mutex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Mutex = Mutual Exclusion</a:t>
            </a:r>
          </a:p>
          <a:p>
            <a:r>
              <a:rPr lang="hr-HR" dirty="0" smtClean="0"/>
              <a:t>Primarna svrha mu implemetacija sinkronizacije niti, te zaštita podataka kada dolazi kod više upisa u memoriju. (više niti pristupa istoj memorijskoj lokaciji).</a:t>
            </a:r>
          </a:p>
          <a:p>
            <a:r>
              <a:rPr lang="hr-HR" dirty="0" smtClean="0"/>
              <a:t>Omogućava da samo jedna nit pristupa dijeljenoj memoriji.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5887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2.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Riješiti problem sinkronizacije pomoću mutex –a (primjer inkrement ).</a:t>
            </a:r>
          </a:p>
          <a:p>
            <a:r>
              <a:rPr lang="hr-HR" dirty="0" smtClean="0"/>
              <a:t>Napisati </a:t>
            </a:r>
            <a:r>
              <a:rPr lang="hr-HR" dirty="0"/>
              <a:t>program koji ima jednu funkciju </a:t>
            </a:r>
            <a:r>
              <a:rPr lang="hr-HR" dirty="0" smtClean="0"/>
              <a:t>vremena </a:t>
            </a:r>
            <a:r>
              <a:rPr lang="hr-HR" dirty="0"/>
              <a:t>izvođenja. (Primjer na portalu</a:t>
            </a:r>
            <a:r>
              <a:rPr lang="hr-HR" dirty="0" smtClean="0"/>
              <a:t>), </a:t>
            </a:r>
            <a:r>
              <a:rPr lang="hr-HR" dirty="0"/>
              <a:t>duže </a:t>
            </a:r>
            <a:r>
              <a:rPr lang="hr-HR" dirty="0" smtClean="0"/>
              <a:t>trajanje </a:t>
            </a:r>
            <a:r>
              <a:rPr lang="hr-HR" dirty="0"/>
              <a:t>i glavni program koji ima dvije niti koje izvode funkciju sekvencijalno i paralelno. </a:t>
            </a:r>
            <a:r>
              <a:rPr lang="hr-HR" dirty="0" smtClean="0"/>
              <a:t>Usporediti!</a:t>
            </a:r>
            <a:endParaRPr lang="hr-HR" dirty="0"/>
          </a:p>
          <a:p>
            <a:r>
              <a:rPr lang="hr-HR" dirty="0"/>
              <a:t>Isto ponoviti s četiri, osam i dvanaest niti.</a:t>
            </a:r>
          </a:p>
          <a:p>
            <a:r>
              <a:rPr lang="hr-HR" dirty="0"/>
              <a:t>Komentirati rezultate.</a:t>
            </a:r>
          </a:p>
          <a:p>
            <a:r>
              <a:rPr lang="hr-HR" dirty="0"/>
              <a:t>Izraditi pismeno izvješće koje će se prezentirati na vježbama</a:t>
            </a:r>
            <a:r>
              <a:rPr lang="hr-HR" dirty="0" smtClean="0"/>
              <a:t>.</a:t>
            </a:r>
          </a:p>
          <a:p>
            <a:r>
              <a:rPr lang="hr-HR" dirty="0" smtClean="0"/>
              <a:t>Rok za predaju : </a:t>
            </a:r>
            <a:r>
              <a:rPr lang="hr-HR" dirty="0" smtClean="0"/>
              <a:t>06.04.2018.g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160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iz obrade slike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0185"/>
            <a:ext cx="2324301" cy="1950889"/>
          </a:xfrm>
        </p:spPr>
      </p:pic>
      <p:sp>
        <p:nvSpPr>
          <p:cNvPr id="6" name="Rectangle 5"/>
          <p:cNvSpPr/>
          <p:nvPr/>
        </p:nvSpPr>
        <p:spPr>
          <a:xfrm>
            <a:off x="5545356" y="1380227"/>
            <a:ext cx="5331125" cy="3735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Zadatak je na sliku primjeniti filter (svakom pixelu je potrebno posebno pristupiti)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Dugotrajna operacija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Proces za to vrijeme čeka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Neefikasno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6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Multi - Processing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77" y="2534356"/>
            <a:ext cx="3547180" cy="2581107"/>
          </a:xfrm>
        </p:spPr>
      </p:pic>
      <p:sp>
        <p:nvSpPr>
          <p:cNvPr id="5" name="Rectangle 4"/>
          <p:cNvSpPr/>
          <p:nvPr/>
        </p:nvSpPr>
        <p:spPr>
          <a:xfrm>
            <a:off x="7082287" y="1647645"/>
            <a:ext cx="4796287" cy="4218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Jedan način rješenja problema -&gt; koristiti više procesa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Inter – processes – comunnication (ICP)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Problem – kreiranje potpuno novih (Process State, Code Segment, Data Segment i Heap-a)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2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iz obrade slike (Multi - Processing)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20431"/>
            <a:ext cx="2833090" cy="2180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9260" y="2304769"/>
            <a:ext cx="5055079" cy="2965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Kreirat 4 procesa, za 4 dijela slike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Neefikasno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Zašto?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Multithreading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92" y="2320506"/>
            <a:ext cx="3044313" cy="2751826"/>
          </a:xfrm>
        </p:spPr>
      </p:pic>
      <p:sp>
        <p:nvSpPr>
          <p:cNvPr id="7" name="Rectangle 6"/>
          <p:cNvSpPr/>
          <p:nvPr/>
        </p:nvSpPr>
        <p:spPr>
          <a:xfrm>
            <a:off x="6607834" y="1785668"/>
            <a:ext cx="4896778" cy="3554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Nit je dio software-a (Code Segmenta) koji se može vrtiti neovisno o o samom procesu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Jedan proces sa dvije niti dijeli Code Segment, Data Segment i 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tx1"/>
                </a:solidFill>
              </a:rPr>
              <a:t>Potrebno je znati stanje niti (Thread State)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Što je nit?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Definicija: </a:t>
            </a:r>
            <a:r>
              <a:rPr lang="hr-HR" dirty="0" smtClean="0"/>
              <a:t>sekvence povezanih instrukcija koje se izvršavaju neovisno od druge poveze sekvence</a:t>
            </a:r>
          </a:p>
          <a:p>
            <a:r>
              <a:rPr lang="hr-HR" dirty="0" smtClean="0"/>
              <a:t>Nit može kreirati drugu nit</a:t>
            </a:r>
          </a:p>
          <a:p>
            <a:r>
              <a:rPr lang="hr-HR" dirty="0" smtClean="0"/>
              <a:t>Svaka nit održava svoje stanje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356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Multithreading APIs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POSIX Threads (</a:t>
            </a:r>
            <a:r>
              <a:rPr lang="en-US" dirty="0" err="1"/>
              <a:t>pthreads</a:t>
            </a:r>
            <a:r>
              <a:rPr lang="en-US" dirty="0"/>
              <a:t>) </a:t>
            </a:r>
            <a:r>
              <a:rPr lang="hr-HR" dirty="0" smtClean="0"/>
              <a:t>– C i C++</a:t>
            </a:r>
          </a:p>
          <a:p>
            <a:pPr fontAlgn="base"/>
            <a:r>
              <a:rPr lang="en-US" dirty="0" smtClean="0"/>
              <a:t>Boost </a:t>
            </a:r>
            <a:r>
              <a:rPr lang="en-US" dirty="0"/>
              <a:t>Threads Library </a:t>
            </a:r>
            <a:r>
              <a:rPr lang="hr-HR" dirty="0" smtClean="0"/>
              <a:t> - </a:t>
            </a:r>
            <a:r>
              <a:rPr lang="en-US" dirty="0" smtClean="0"/>
              <a:t>C</a:t>
            </a:r>
            <a:r>
              <a:rPr lang="en-US" dirty="0"/>
              <a:t>++</a:t>
            </a:r>
          </a:p>
          <a:p>
            <a:pPr fontAlgn="base"/>
            <a:r>
              <a:rPr lang="en-US" dirty="0"/>
              <a:t>C++11 Standard Library </a:t>
            </a:r>
            <a:r>
              <a:rPr lang="en-US" dirty="0" smtClean="0"/>
              <a:t>Threads</a:t>
            </a:r>
            <a:r>
              <a:rPr lang="hr-HR" dirty="0" smtClean="0"/>
              <a:t> – C++</a:t>
            </a:r>
            <a:endParaRPr lang="en-US" dirty="0"/>
          </a:p>
          <a:p>
            <a:pPr fontAlgn="base"/>
            <a:r>
              <a:rPr lang="en-US" dirty="0"/>
              <a:t>Native Java Threads </a:t>
            </a:r>
            <a:r>
              <a:rPr lang="hr-HR" dirty="0" smtClean="0"/>
              <a:t>- </a:t>
            </a:r>
            <a:r>
              <a:rPr lang="en-US" dirty="0" smtClean="0"/>
              <a:t>Java</a:t>
            </a:r>
            <a:endParaRPr lang="en-US" dirty="0"/>
          </a:p>
          <a:p>
            <a:pPr fontAlgn="base"/>
            <a:r>
              <a:rPr lang="en-US" dirty="0"/>
              <a:t>.NET/C# Threads </a:t>
            </a:r>
            <a:r>
              <a:rPr lang="hr-HR" dirty="0"/>
              <a:t>-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47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Pthread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pThread skračeni je naziv za POSIX</a:t>
            </a:r>
          </a:p>
          <a:p>
            <a:r>
              <a:rPr lang="hr-HR" dirty="0"/>
              <a:t>POSIX je IEEE standard za Portable Operating System </a:t>
            </a:r>
            <a:r>
              <a:rPr lang="hr-HR" dirty="0" smtClean="0"/>
              <a:t>(1003.1c)</a:t>
            </a:r>
          </a:p>
          <a:p>
            <a:r>
              <a:rPr lang="hr-HR" dirty="0" smtClean="0"/>
              <a:t>Pthread je biblioteka, koju linkamo s našim programom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64962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1257</TotalTime>
  <Words>637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Wisp</vt:lpstr>
      <vt:lpstr>Multithreading</vt:lpstr>
      <vt:lpstr>Dizajn modernih procesora i multithreading</vt:lpstr>
      <vt:lpstr>Primjer iz obrade slike</vt:lpstr>
      <vt:lpstr>Multi - Processing</vt:lpstr>
      <vt:lpstr>Primjer iz obrade slike (Multi - Processing)</vt:lpstr>
      <vt:lpstr>Multithreading</vt:lpstr>
      <vt:lpstr>Što je nit?</vt:lpstr>
      <vt:lpstr>Multithreading APIs</vt:lpstr>
      <vt:lpstr>Pthread</vt:lpstr>
      <vt:lpstr>Kompajliranje pthread programa</vt:lpstr>
      <vt:lpstr>Kreiranje niti -Pthread</vt:lpstr>
      <vt:lpstr>Primjer kreacije 5 niti</vt:lpstr>
      <vt:lpstr>Ispis </vt:lpstr>
      <vt:lpstr>Posljeđivanje argumenata niti</vt:lpstr>
      <vt:lpstr>Ispis</vt:lpstr>
      <vt:lpstr>Primjer 1.</vt:lpstr>
      <vt:lpstr>pthread_join()</vt:lpstr>
      <vt:lpstr>pthread_detach()</vt:lpstr>
      <vt:lpstr>Zadatak 1. </vt:lpstr>
      <vt:lpstr>Multithreading C++</vt:lpstr>
      <vt:lpstr>C++11 – Kreiranje niti</vt:lpstr>
      <vt:lpstr>C++11 – Razlikovanje niti</vt:lpstr>
      <vt:lpstr>Rezultati</vt:lpstr>
      <vt:lpstr>C++11 - Startanje niti pomoću lambde</vt:lpstr>
      <vt:lpstr>Problem sinkronizacije</vt:lpstr>
      <vt:lpstr>Problem sinkronizacije</vt:lpstr>
      <vt:lpstr>Moguća rješenja problema sinkronizacije</vt:lpstr>
      <vt:lpstr>Mutex</vt:lpstr>
      <vt:lpstr>Zadatak 2.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</dc:creator>
  <cp:lastModifiedBy>Dunja</cp:lastModifiedBy>
  <cp:revision>22</cp:revision>
  <dcterms:created xsi:type="dcterms:W3CDTF">2018-03-26T07:25:55Z</dcterms:created>
  <dcterms:modified xsi:type="dcterms:W3CDTF">2018-03-27T04:45:40Z</dcterms:modified>
</cp:coreProperties>
</file>