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3" r:id="rId3"/>
    <p:sldId id="27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9" r:id="rId14"/>
    <p:sldId id="272" r:id="rId15"/>
    <p:sldId id="276" r:id="rId16"/>
    <p:sldId id="277" r:id="rId17"/>
    <p:sldId id="273" r:id="rId18"/>
    <p:sldId id="280" r:id="rId19"/>
    <p:sldId id="281" r:id="rId20"/>
    <p:sldId id="282" r:id="rId21"/>
    <p:sldId id="274" r:id="rId22"/>
    <p:sldId id="278" r:id="rId23"/>
    <p:sldId id="275" r:id="rId2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9A38DF-6B34-4068-97EA-79DC1C709AEA}" type="datetimeFigureOut">
              <a:rPr lang="sr-Latn-CS" smtClean="0"/>
              <a:pPr/>
              <a:t>13.5.2016.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DAA405-7079-4BCD-B16E-C9E49D99BE3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A38DF-6B34-4068-97EA-79DC1C709AEA}" type="datetimeFigureOut">
              <a:rPr lang="sr-Latn-CS" smtClean="0"/>
              <a:pPr/>
              <a:t>13.5.2016.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DAA405-7079-4BCD-B16E-C9E49D99BE3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A38DF-6B34-4068-97EA-79DC1C709AEA}" type="datetimeFigureOut">
              <a:rPr lang="sr-Latn-CS" smtClean="0"/>
              <a:pPr/>
              <a:t>13.5.2016.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DAA405-7079-4BCD-B16E-C9E49D99BE3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A38DF-6B34-4068-97EA-79DC1C709AEA}" type="datetimeFigureOut">
              <a:rPr lang="sr-Latn-CS" smtClean="0"/>
              <a:pPr/>
              <a:t>13.5.2016.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DAA405-7079-4BCD-B16E-C9E49D99BE3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A38DF-6B34-4068-97EA-79DC1C709AEA}" type="datetimeFigureOut">
              <a:rPr lang="sr-Latn-CS" smtClean="0"/>
              <a:pPr/>
              <a:t>13.5.2016.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DAA405-7079-4BCD-B16E-C9E49D99BE3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A38DF-6B34-4068-97EA-79DC1C709AEA}" type="datetimeFigureOut">
              <a:rPr lang="sr-Latn-CS" smtClean="0"/>
              <a:pPr/>
              <a:t>13.5.2016.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DAA405-7079-4BCD-B16E-C9E49D99BE3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A38DF-6B34-4068-97EA-79DC1C709AEA}" type="datetimeFigureOut">
              <a:rPr lang="sr-Latn-CS" smtClean="0"/>
              <a:pPr/>
              <a:t>13.5.2016.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DAA405-7079-4BCD-B16E-C9E49D99BE3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A38DF-6B34-4068-97EA-79DC1C709AEA}" type="datetimeFigureOut">
              <a:rPr lang="sr-Latn-CS" smtClean="0"/>
              <a:pPr/>
              <a:t>13.5.2016.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DAA405-7079-4BCD-B16E-C9E49D99BE3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9A38DF-6B34-4068-97EA-79DC1C709AEA}" type="datetimeFigureOut">
              <a:rPr lang="sr-Latn-CS" smtClean="0"/>
              <a:pPr/>
              <a:t>13.5.2016.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DAA405-7079-4BCD-B16E-C9E49D99BE3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39A38DF-6B34-4068-97EA-79DC1C709AEA}" type="datetimeFigureOut">
              <a:rPr lang="sr-Latn-CS" smtClean="0"/>
              <a:pPr/>
              <a:t>13.5.2016.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DAA405-7079-4BCD-B16E-C9E49D99BE3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9A38DF-6B34-4068-97EA-79DC1C709AEA}" type="datetimeFigureOut">
              <a:rPr lang="sr-Latn-CS" smtClean="0"/>
              <a:pPr/>
              <a:t>13.5.2016.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DAA405-7079-4BCD-B16E-C9E49D99BE3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9A38DF-6B34-4068-97EA-79DC1C709AEA}" type="datetimeFigureOut">
              <a:rPr lang="sr-Latn-CS" smtClean="0"/>
              <a:pPr/>
              <a:t>13.5.2016.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9DAA405-7079-4BCD-B16E-C9E49D99BE38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HR" sz="4000" dirty="0" smtClean="0"/>
              <a:t>Vježba 3.</a:t>
            </a:r>
            <a:br>
              <a:rPr lang="hr-HR" sz="4000" dirty="0" smtClean="0"/>
            </a:br>
            <a:r>
              <a:rPr lang="hr-HR" sz="4000" dirty="0" smtClean="0"/>
              <a:t>Brza </a:t>
            </a:r>
            <a:r>
              <a:rPr lang="hr-HR" sz="4000" dirty="0" smtClean="0"/>
              <a:t>priručna memorija-Cache</a:t>
            </a:r>
            <a:endParaRPr lang="hr-H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HR" dirty="0" smtClean="0"/>
              <a:t>Dunja Gotovac</a:t>
            </a:r>
            <a:endParaRPr lang="hr-HR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90482"/>
          </a:xfrm>
        </p:spPr>
        <p:txBody>
          <a:bodyPr/>
          <a:lstStyle/>
          <a:p>
            <a:r>
              <a:rPr lang="hr-HR" dirty="0" smtClean="0"/>
              <a:t>32kB L1(podatkovni cache)</a:t>
            </a:r>
          </a:p>
          <a:p>
            <a:r>
              <a:rPr lang="hr-HR" dirty="0" smtClean="0"/>
              <a:t>32kB L1(instrukcijski cache)</a:t>
            </a:r>
          </a:p>
          <a:p>
            <a:r>
              <a:rPr lang="hr-HR" dirty="0" smtClean="0"/>
              <a:t>4MB L2</a:t>
            </a:r>
          </a:p>
          <a:p>
            <a:pPr>
              <a:buNone/>
            </a:pP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3. L1 i L2 cache</a:t>
            </a:r>
            <a:endParaRPr lang="hr-H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143248"/>
            <a:ext cx="48387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3. L1 i L2 cache</a:t>
            </a:r>
            <a:endParaRPr lang="hr-H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5505450" cy="1143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857496"/>
            <a:ext cx="4602435" cy="27728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4. Razine paralelizma</a:t>
            </a:r>
            <a:endParaRPr lang="hr-H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3533775" cy="1390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14686"/>
            <a:ext cx="5895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000504"/>
            <a:ext cx="32289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r-HR" dirty="0" smtClean="0"/>
              <a:t>Današnji procesori u sebi imaju mali “touch” paralelizma</a:t>
            </a:r>
          </a:p>
          <a:p>
            <a:pPr algn="just"/>
            <a:r>
              <a:rPr lang="hr-HR" dirty="0" smtClean="0"/>
              <a:t>Mogu pristupati dvjema memoriskim lokacijama iz L1 memorije ili izvesti dvijer jednostavnije aritmetičke operacije</a:t>
            </a:r>
          </a:p>
          <a:p>
            <a:pPr algn="just"/>
            <a:r>
              <a:rPr lang="hr-HR" dirty="0" smtClean="0"/>
              <a:t> U prvoj petlji zbog ovisnosti, paralelizam ne dolazi do izražaja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4. Razine paralelizma</a:t>
            </a:r>
            <a:endParaRPr lang="hr-H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33358"/>
          </a:xfrm>
        </p:spPr>
        <p:txBody>
          <a:bodyPr/>
          <a:lstStyle/>
          <a:p>
            <a:r>
              <a:rPr lang="hr-HR" dirty="0" smtClean="0"/>
              <a:t>Direktno preslikavanje</a:t>
            </a:r>
          </a:p>
          <a:p>
            <a:r>
              <a:rPr lang="hr-HR" dirty="0" smtClean="0"/>
              <a:t>Set – asocijativno preslikavanje</a:t>
            </a:r>
          </a:p>
          <a:p>
            <a:r>
              <a:rPr lang="hr-HR" dirty="0" smtClean="0"/>
              <a:t>Asocijativno preslikavanje </a:t>
            </a:r>
          </a:p>
          <a:p>
            <a:pPr>
              <a:buNone/>
            </a:pPr>
            <a:endParaRPr lang="hr-HR" dirty="0" smtClean="0"/>
          </a:p>
          <a:p>
            <a:endParaRPr lang="hr-HR" dirty="0" smtClean="0"/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Primjer 5. Popunavanje cache-a</a:t>
            </a:r>
            <a:endParaRPr lang="hr-H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4MB L2 cache (16-setova)</a:t>
            </a:r>
          </a:p>
          <a:p>
            <a:r>
              <a:rPr lang="hr-HR" dirty="0" smtClean="0"/>
              <a:t>64-byte memorijskih komada je particionirano u setove.</a:t>
            </a:r>
          </a:p>
          <a:p>
            <a:r>
              <a:rPr lang="hr-HR" dirty="0" smtClean="0"/>
              <a:t>Da bi se uočila asocijativnost potrebno je kontinuirano pristupati više od 16 elemenata iz istog seta.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5. Popunavanje cache-a</a:t>
            </a:r>
            <a:endParaRPr lang="hr-H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5. Popunavanje cache-a</a:t>
            </a:r>
            <a:endParaRPr lang="hr-H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071678"/>
            <a:ext cx="4610100" cy="2638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_thumb1_op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2000240"/>
            <a:ext cx="5543550" cy="28479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5. Popunavanje cache-a</a:t>
            </a:r>
            <a:endParaRPr lang="hr-H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ssoc_big_thumb1_op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225" y="2320131"/>
            <a:ext cx="5543550" cy="28479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5. Popunavanje cache-a</a:t>
            </a:r>
            <a:endParaRPr lang="hr-H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Vertikalne linije – prikazuju vrijednosti koje dohvaćaju previše memorijskih lokacija (&gt;16) iz istog seta. Za te korake nije moguće simultano držati sve dohvaćene vrijednosti u 16-set asocijativnom cache na testiranom računalu</a:t>
            </a:r>
          </a:p>
          <a:p>
            <a:r>
              <a:rPr lang="hr-HR" dirty="0" smtClean="0"/>
              <a:t>Vertikalne linije nestaju kada je veličina niza 4MB, razlog tome je što za veličina manje od 4MB 16-set asocijativni cache je zadovoljavajući.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5. Popunavanje cache-a</a:t>
            </a:r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Ponoviti primjere sa slajdova na svom računalu, te napisati izvještaj.</a:t>
            </a:r>
          </a:p>
          <a:p>
            <a:r>
              <a:rPr lang="hr-HR" dirty="0" smtClean="0"/>
              <a:t>Koristiti programski jezik po izboru (u primjerima je korišten C#)  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 za vježbu 3.</a:t>
            </a:r>
            <a:endParaRPr lang="hr-H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Plavi trokut – područje trokuta prikazuje da nije moguće držati sve potrebne podatke u cache-u simultano. Zbog veličine L2 cache-a</a:t>
            </a:r>
          </a:p>
          <a:p>
            <a:r>
              <a:rPr lang="hr-HR" dirty="0" smtClean="0"/>
              <a:t>Plavi trokut na lijevoj strani grafa nestaje, razlog tome su linije cache-a (primjer 1. i primjer 2.)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5. Popunavanje cache-a</a:t>
            </a:r>
            <a:endParaRPr lang="hr-H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Primjer 6. Konzistencija cache-a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928662" y="1428736"/>
            <a:ext cx="6429420" cy="2000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r-HR" sz="1200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Multi – core mašine </a:t>
            </a:r>
          </a:p>
          <a:p>
            <a:r>
              <a:rPr lang="hr-HR" dirty="0" smtClean="0"/>
              <a:t>Jedan procesor modificira vrijednost u svom cache-u, drugi procesor više ne može koristiti staru vrijednost.</a:t>
            </a:r>
          </a:p>
          <a:p>
            <a:r>
              <a:rPr lang="hr-HR" dirty="0" smtClean="0"/>
              <a:t>Memorijska lokacija nije valjana, ali ni cijela linija cache.</a:t>
            </a:r>
          </a:p>
          <a:p>
            <a:endParaRPr lang="hr-H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Primjer 6. Konzistencija cache-a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Pozvati metodu dva puta, te je pokrenuti iz 4 thread-a</a:t>
            </a:r>
          </a:p>
          <a:p>
            <a:r>
              <a:rPr lang="hr-HR" dirty="0" smtClean="0"/>
              <a:t>1. Parametri (0,1,2,3)</a:t>
            </a:r>
          </a:p>
          <a:p>
            <a:r>
              <a:rPr lang="hr-HR" dirty="0" smtClean="0"/>
              <a:t>2. Parametri (16,32,48,64)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429000"/>
            <a:ext cx="3867150" cy="1466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7. Problem hardware-a</a:t>
            </a:r>
            <a:endParaRPr lang="hr-H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14488"/>
            <a:ext cx="3019425" cy="14382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714752"/>
            <a:ext cx="3400425" cy="1000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Cache, priručna ili predmemorija je mala memorija koja služi pohranjivanju podataka kojima procesor često pristupa, a služi za povećanje brzine izvođenja programa</a:t>
            </a:r>
            <a:r>
              <a:rPr lang="hr-HR" dirty="0" smtClean="0"/>
              <a:t>.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Brza priručna memorija </a:t>
            </a:r>
            <a:endParaRPr lang="hr-H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Koja petlja će se brže izvršiti?</a:t>
            </a:r>
          </a:p>
          <a:p>
            <a:r>
              <a:rPr lang="hr-HR" dirty="0" smtClean="0"/>
              <a:t>Prva petlja množi svaku vrijednost u nizu s 3, dok druga množi svaku 16-tu.</a:t>
            </a:r>
          </a:p>
          <a:p>
            <a:endParaRPr lang="hr-HR" dirty="0" smtClean="0"/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endParaRPr lang="hr-HR" dirty="0" smtClean="0"/>
          </a:p>
          <a:p>
            <a:pPr marL="624078" indent="-514350">
              <a:buNone/>
            </a:pPr>
            <a:endParaRPr lang="hr-H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Primjer 1. Performance i pristup memoriji</a:t>
            </a:r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357562"/>
            <a:ext cx="3867150" cy="1238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Druga petlja brža je samo 6%, od prve, na modernim mašinama ove petlje izvršavaju se približno jednako 80ms i 78ms.</a:t>
            </a:r>
          </a:p>
          <a:p>
            <a:r>
              <a:rPr lang="hr-HR" dirty="0" smtClean="0"/>
              <a:t>Razlog približno jednakom izvršavanju je memorija.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Primjer 1. Performance i pristup memoriji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Primjer 2. Impakti linija cache-a</a:t>
            </a:r>
            <a:endParaRPr lang="hr-H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3895725" cy="428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" name="Picture 4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357430"/>
            <a:ext cx="4602435" cy="2772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Primjećujemo da se vrijeme izvršavanja for petlje od koraka 1 do 16 ne mijenja puno, no od koraka 16 vrijeme izvršavanja samnjuje se svaki put kad uduplamo K.</a:t>
            </a:r>
          </a:p>
          <a:p>
            <a:r>
              <a:rPr lang="hr-HR" dirty="0" smtClean="0"/>
              <a:t>Razlog tome je što današnji CPU-ovi ne pristupaju memoriji </a:t>
            </a:r>
            <a:r>
              <a:rPr lang="hr-HR" i="1" dirty="0" smtClean="0"/>
              <a:t>byte</a:t>
            </a:r>
            <a:r>
              <a:rPr lang="hr-HR" dirty="0" smtClean="0"/>
              <a:t> po </a:t>
            </a:r>
            <a:r>
              <a:rPr lang="hr-HR" i="1" dirty="0" smtClean="0"/>
              <a:t>byte, </a:t>
            </a:r>
            <a:r>
              <a:rPr lang="hr-HR" dirty="0" smtClean="0"/>
              <a:t>umjesto toga dohvaćaju podatke u komadima od 64 byte-a, koji se zovu linije cache-a.</a:t>
            </a:r>
            <a:endParaRPr lang="hr-HR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Primjer 2. Impakti linija cache-a</a:t>
            </a:r>
            <a:endParaRPr lang="hr-H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 obzirom da 16-ti zauzima 64-byte (jedna linija cache-a), for petlja s koracima od 1-16 dohvaća iz iste linije iz cache-a.</a:t>
            </a:r>
          </a:p>
          <a:p>
            <a:r>
              <a:rPr lang="hr-HR" dirty="0" smtClean="0"/>
              <a:t>Za K = 32 svaka druga linija cache-a</a:t>
            </a:r>
          </a:p>
          <a:p>
            <a:r>
              <a:rPr lang="hr-HR" dirty="0" smtClean="0"/>
              <a:t>Za K = 64 svaka četvrta linija cache-a 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Primjer 2. Impakti linija cache-a</a:t>
            </a:r>
            <a:endParaRPr lang="hr-H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Današnja računala dolaze s dvije ili tri razine cache-a (L1,L2 ili L3)</a:t>
            </a:r>
          </a:p>
          <a:p>
            <a:r>
              <a:rPr lang="hr-HR" dirty="0" smtClean="0"/>
              <a:t>Ukolilo želimo znati veličinu različitih razina cache-a, možemo koristiti CoreInfo SysInternals tool ili GetlogicalInfo Windows API.</a:t>
            </a:r>
          </a:p>
          <a:p>
            <a:r>
              <a:rPr lang="hr-HR" dirty="0" smtClean="0"/>
              <a:t>Obje metode imaju mogućnost prikaza i veličine linija cache-a.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3. L1 i L2 cache</a:t>
            </a:r>
            <a:endParaRPr lang="hr-H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1130</TotalTime>
  <Words>609</Words>
  <Application>Microsoft Office PowerPoint</Application>
  <PresentationFormat>On-screen Show (4:3)</PresentationFormat>
  <Paragraphs>66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Vježba 3. Brza priručna memorija-Cache</vt:lpstr>
      <vt:lpstr>Zadatak za vježbu 3.</vt:lpstr>
      <vt:lpstr>Brza priručna memorija </vt:lpstr>
      <vt:lpstr>Primjer 1. Performance i pristup memoriji</vt:lpstr>
      <vt:lpstr>Primjer 1. Performance i pristup memoriji</vt:lpstr>
      <vt:lpstr>Primjer 2. Impakti linija cache-a</vt:lpstr>
      <vt:lpstr>Primjer 2. Impakti linija cache-a</vt:lpstr>
      <vt:lpstr>Primjer 2. Impakti linija cache-a</vt:lpstr>
      <vt:lpstr>Primjer 3. L1 i L2 cache</vt:lpstr>
      <vt:lpstr>Primjer 3. L1 i L2 cache</vt:lpstr>
      <vt:lpstr>Primjer 3. L1 i L2 cache</vt:lpstr>
      <vt:lpstr>Primjer 4. Razine paralelizma</vt:lpstr>
      <vt:lpstr>Primjer 4. Razine paralelizma</vt:lpstr>
      <vt:lpstr>Primjer 5. Popunavanje cache-a</vt:lpstr>
      <vt:lpstr>Primjer 5. Popunavanje cache-a</vt:lpstr>
      <vt:lpstr>Primjer 5. Popunavanje cache-a</vt:lpstr>
      <vt:lpstr>Primjer 5. Popunavanje cache-a</vt:lpstr>
      <vt:lpstr>Primjer 5. Popunavanje cache-a</vt:lpstr>
      <vt:lpstr>Primjer 5. Popunavanje cache-a</vt:lpstr>
      <vt:lpstr>Primjer 5. Popunavanje cache-a</vt:lpstr>
      <vt:lpstr>Primjer 6. Konzistencija cache-a</vt:lpstr>
      <vt:lpstr>Primjer 6. Konzistencija cache-a</vt:lpstr>
      <vt:lpstr>Primjer 7. Problem hardware-a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</dc:title>
  <dc:creator>Dunja</dc:creator>
  <cp:lastModifiedBy>Dunja</cp:lastModifiedBy>
  <cp:revision>40</cp:revision>
  <dcterms:created xsi:type="dcterms:W3CDTF">2016-05-08T10:09:00Z</dcterms:created>
  <dcterms:modified xsi:type="dcterms:W3CDTF">2016-05-13T07:41:53Z</dcterms:modified>
</cp:coreProperties>
</file>