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9"/>
  </p:notesMasterIdLst>
  <p:sldIdLst>
    <p:sldId id="256" r:id="rId2"/>
    <p:sldId id="258" r:id="rId3"/>
    <p:sldId id="259" r:id="rId4"/>
    <p:sldId id="315" r:id="rId5"/>
    <p:sldId id="260" r:id="rId6"/>
    <p:sldId id="261" r:id="rId7"/>
    <p:sldId id="286" r:id="rId8"/>
    <p:sldId id="287" r:id="rId9"/>
    <p:sldId id="262" r:id="rId10"/>
    <p:sldId id="263" r:id="rId11"/>
    <p:sldId id="265" r:id="rId12"/>
    <p:sldId id="298" r:id="rId13"/>
    <p:sldId id="266" r:id="rId14"/>
    <p:sldId id="267" r:id="rId15"/>
    <p:sldId id="269" r:id="rId16"/>
    <p:sldId id="299" r:id="rId17"/>
    <p:sldId id="290" r:id="rId18"/>
    <p:sldId id="292" r:id="rId19"/>
    <p:sldId id="294" r:id="rId20"/>
    <p:sldId id="295" r:id="rId21"/>
    <p:sldId id="297" r:id="rId22"/>
    <p:sldId id="300" r:id="rId23"/>
    <p:sldId id="301" r:id="rId24"/>
    <p:sldId id="302" r:id="rId25"/>
    <p:sldId id="303" r:id="rId26"/>
    <p:sldId id="304" r:id="rId27"/>
    <p:sldId id="305" r:id="rId28"/>
    <p:sldId id="306" r:id="rId29"/>
    <p:sldId id="307" r:id="rId30"/>
    <p:sldId id="312" r:id="rId31"/>
    <p:sldId id="310" r:id="rId32"/>
    <p:sldId id="313" r:id="rId33"/>
    <p:sldId id="311" r:id="rId34"/>
    <p:sldId id="317" r:id="rId35"/>
    <p:sldId id="316" r:id="rId36"/>
    <p:sldId id="318" r:id="rId37"/>
    <p:sldId id="319" r:id="rId38"/>
    <p:sldId id="320" r:id="rId39"/>
    <p:sldId id="321" r:id="rId40"/>
    <p:sldId id="322" r:id="rId41"/>
    <p:sldId id="324" r:id="rId42"/>
    <p:sldId id="323" r:id="rId43"/>
    <p:sldId id="325" r:id="rId44"/>
    <p:sldId id="326" r:id="rId45"/>
    <p:sldId id="327" r:id="rId46"/>
    <p:sldId id="328" r:id="rId47"/>
    <p:sldId id="329" r:id="rId48"/>
    <p:sldId id="338" r:id="rId49"/>
    <p:sldId id="337" r:id="rId50"/>
    <p:sldId id="330" r:id="rId51"/>
    <p:sldId id="331" r:id="rId52"/>
    <p:sldId id="332" r:id="rId53"/>
    <p:sldId id="333" r:id="rId54"/>
    <p:sldId id="334" r:id="rId55"/>
    <p:sldId id="335" r:id="rId56"/>
    <p:sldId id="336" r:id="rId57"/>
    <p:sldId id="281"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D914157-6702-4EBC-9532-08E83CDC5D1C}">
  <a:tblStyle styleId="{0D914157-6702-4EBC-9532-08E83CDC5D1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2" d="100"/>
          <a:sy n="122" d="100"/>
        </p:scale>
        <p:origin x="-115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6226599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 Id="rId11" Type="http://schemas.openxmlformats.org/officeDocument/2006/relationships/image" Target="../media/image10.jp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 Id="rId11" Type="http://schemas.openxmlformats.org/officeDocument/2006/relationships/image" Target="../media/image10.jp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2.jpg"/><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Death_to_stock_photography_Vibrant-(9-of-10).jpg"/>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descr="Death_to_stock_communicate_hands_2.jpg"/>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descr="Death_to_stock_photography_Vibrant-(10-of-10).jpg"/>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descr="Death_to_stock_communicate_hands_5.jpg"/>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descr="Death_to_stock_communicate_hands_9-.jpg"/>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descr="DeathtoStock_Clementine10.jpg"/>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descr="Death_to_stock_communicate_hands_4.jpg"/>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descr="DeathtoStock_Simplify3.jpg"/>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descr="Death_to_stock_communicate_hands_1.jpg"/>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descr="Death_to_stock_communicate_hands_3.jpg"/>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descr="Death_to_stock_photography_Vibrant-(9-of-10).jpg"/>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descr="Death_to_stock_communicate_hands_2.jpg"/>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descr="Death_to_stock_photography_Vibrant-(10-of-10).jpg"/>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descr="Death_to_stock_communicate_hands_5.jpg"/>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descr="Death_to_stock_communicate_hands_9-.jpg"/>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descr="DeathtoStock_Clementine10.jpg"/>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descr="Death_to_stock_communicate_hands_4.jpg"/>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descr="DeathtoStock_Simplify3.jpg"/>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descr="Death_to_stock_communicate_hands_1.jpg"/>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descr="Death_to_stock_communicate_hands_3.jpg"/>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63"/>
        <p:cNvGrpSpPr/>
        <p:nvPr/>
      </p:nvGrpSpPr>
      <p:grpSpPr>
        <a:xfrm>
          <a:off x="0" y="0"/>
          <a:ext cx="0" cy="0"/>
          <a:chOff x="0" y="0"/>
          <a:chExt cx="0" cy="0"/>
        </a:xfrm>
      </p:grpSpPr>
      <p:pic>
        <p:nvPicPr>
          <p:cNvPr id="64" name="Shape 64" descr="Death_to_stock_communicate_hands_10.jpg"/>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id="65" name="Shape 65" descr="DeathtoStock_Simplify2.jpg"/>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pic>
        <p:nvPicPr>
          <p:cNvPr id="67" name="Shape 67" descr="DeathtoStock_Wired3.jpg"/>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a:spLocks noGrp="1"/>
          </p:cNvSpPr>
          <p:nvPr>
            <p:ph type="body" idx="1"/>
          </p:nvPr>
        </p:nvSpPr>
        <p:spPr>
          <a:xfrm>
            <a:off x="2901375" y="2161800"/>
            <a:ext cx="3341400" cy="819899"/>
          </a:xfrm>
          <a:prstGeom prst="rect">
            <a:avLst/>
          </a:prstGeom>
        </p:spPr>
        <p:txBody>
          <a:bodyPr lIns="91425" tIns="91425" rIns="91425" bIns="91425" anchor="ctr" anchorCtr="0"/>
          <a:lstStyle>
            <a:lvl1pPr lvl="0" algn="ctr" rtl="0">
              <a:spcBef>
                <a:spcPts val="0"/>
              </a:spcBef>
              <a:buFont typeface="Arvo"/>
              <a:defRPr i="1">
                <a:latin typeface="Arvo"/>
                <a:ea typeface="Arvo"/>
                <a:cs typeface="Arvo"/>
                <a:sym typeface="Arvo"/>
              </a:defRPr>
            </a:lvl1pPr>
            <a:lvl2pPr lvl="1" algn="ctr" rtl="0">
              <a:spcBef>
                <a:spcPts val="0"/>
              </a:spcBef>
              <a:buFont typeface="Arvo"/>
              <a:defRPr i="1">
                <a:latin typeface="Arvo"/>
                <a:ea typeface="Arvo"/>
                <a:cs typeface="Arvo"/>
                <a:sym typeface="Arvo"/>
              </a:defRPr>
            </a:lvl2pPr>
            <a:lvl3pPr lvl="2" algn="ctr" rtl="0">
              <a:spcBef>
                <a:spcPts val="0"/>
              </a:spcBef>
              <a:buFont typeface="Arvo"/>
              <a:defRPr i="1">
                <a:latin typeface="Arvo"/>
                <a:ea typeface="Arvo"/>
                <a:cs typeface="Arvo"/>
                <a:sym typeface="Arvo"/>
              </a:defRPr>
            </a:lvl3pPr>
            <a:lvl4pPr lvl="3" algn="ctr" rtl="0">
              <a:spcBef>
                <a:spcPts val="0"/>
              </a:spcBef>
              <a:buFont typeface="Arvo"/>
              <a:defRPr i="1">
                <a:latin typeface="Arvo"/>
                <a:ea typeface="Arvo"/>
                <a:cs typeface="Arvo"/>
                <a:sym typeface="Arvo"/>
              </a:defRPr>
            </a:lvl4pPr>
            <a:lvl5pPr lvl="4" algn="ctr" rtl="0">
              <a:spcBef>
                <a:spcPts val="0"/>
              </a:spcBef>
              <a:buFont typeface="Arvo"/>
              <a:defRPr i="1">
                <a:latin typeface="Arvo"/>
                <a:ea typeface="Arvo"/>
                <a:cs typeface="Arvo"/>
                <a:sym typeface="Arvo"/>
              </a:defRPr>
            </a:lvl5pPr>
            <a:lvl6pPr lvl="5" algn="ctr" rtl="0">
              <a:spcBef>
                <a:spcPts val="0"/>
              </a:spcBef>
              <a:buFont typeface="Arvo"/>
              <a:defRPr i="1">
                <a:latin typeface="Arvo"/>
                <a:ea typeface="Arvo"/>
                <a:cs typeface="Arvo"/>
                <a:sym typeface="Arvo"/>
              </a:defRPr>
            </a:lvl6pPr>
            <a:lvl7pPr lvl="6" algn="ctr" rtl="0">
              <a:spcBef>
                <a:spcPts val="0"/>
              </a:spcBef>
              <a:buFont typeface="Arvo"/>
              <a:defRPr i="1">
                <a:latin typeface="Arvo"/>
                <a:ea typeface="Arvo"/>
                <a:cs typeface="Arvo"/>
                <a:sym typeface="Arvo"/>
              </a:defRPr>
            </a:lvl7pPr>
            <a:lvl8pPr lvl="7" algn="ctr" rtl="0">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a:endParaRPr/>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7070023" y="4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1322" y="-9"/>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1032726" y="99505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flipH="1">
            <a:off x="-3494" y="20327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2070427" y="4624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78" name="Shape 78" descr="Death_to_stock_communicate_hands_2.jpg"/>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 name="Shape 87"/>
          <p:cNvSpPr/>
          <p:nvPr/>
        </p:nvSpPr>
        <p:spPr>
          <a:xfrm>
            <a:off x="7349050" y="1316723"/>
            <a:ext cx="479648" cy="479648"/>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descr="Death_to_stock_communicate_hands_2.jpg"/>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descr="Death_to_stock_communicate_hands_5.jpg"/>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descr="Death_to_stock_photography_Vibrant-(10-of-10).jpg"/>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descr="Death_to_stock_photography_Vibrant-(9-of-10).jpg"/>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pic>
        <p:nvPicPr>
          <p:cNvPr id="154" name="Shape 154" descr="DeathtoStock_Simplify3.jpg"/>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55" name="Shape 155" descr="Death_to_stock_communicate_hands_4.jpg"/>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7" name="Shape 157"/>
          <p:cNvSpPr/>
          <p:nvPr/>
        </p:nvSpPr>
        <p:spPr>
          <a:xfrm>
            <a:off x="7070023"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106244" y="10377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 y="4105794"/>
            <a:ext cx="1037699" cy="10376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1037700" y="41057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7587472" y="1037690"/>
            <a:ext cx="518700" cy="51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29848" y="3440573"/>
            <a:ext cx="455350" cy="4142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flipH="1">
            <a:off x="7192539" y="3387810"/>
            <a:ext cx="302960" cy="27557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descr="Death_to_stock_communicate_hands_2.jpg"/>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descr="Death_to_stock_communicate_hands_5.jpg"/>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descr="DeathtoStock_Clementine10.jpg"/>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descr="Death_to_stock_communicate_hands_9-.jpg"/>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descr="DeathtoStock_Simplify3.jpg"/>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descr="Death_to_stock_communicate_hands_4.jpg"/>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61550" y="1991825"/>
            <a:ext cx="3220800" cy="1159799"/>
          </a:xfrm>
          <a:prstGeom prst="rect">
            <a:avLst/>
          </a:prstGeom>
        </p:spPr>
        <p:txBody>
          <a:bodyPr lIns="91425" tIns="91425" rIns="91425" bIns="91425" anchor="ctr" anchorCtr="0">
            <a:noAutofit/>
          </a:bodyPr>
          <a:lstStyle/>
          <a:p>
            <a:pPr lvl="0">
              <a:spcBef>
                <a:spcPts val="0"/>
              </a:spcBef>
              <a:buNone/>
            </a:pPr>
            <a:r>
              <a:rPr lang="en-GB" dirty="0" smtClean="0"/>
              <a:t>WOMEN </a:t>
            </a:r>
            <a:br>
              <a:rPr lang="en-GB" dirty="0" smtClean="0"/>
            </a:br>
            <a:r>
              <a:rPr lang="en-GB" dirty="0" smtClean="0"/>
              <a:t>in the</a:t>
            </a:r>
            <a:br>
              <a:rPr lang="en-GB" dirty="0" smtClean="0"/>
            </a:br>
            <a:r>
              <a:rPr lang="en-GB" dirty="0" smtClean="0"/>
              <a:t>SUGAR</a:t>
            </a:r>
            <a:br>
              <a:rPr lang="en-GB" dirty="0" smtClean="0"/>
            </a:br>
            <a:r>
              <a:rPr lang="en-GB" dirty="0" smtClean="0"/>
              <a:t>COMMUNITY</a:t>
            </a:r>
            <a:endParaRPr lang="e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1842475" y="1818975"/>
            <a:ext cx="2172900" cy="3106799"/>
          </a:xfrm>
          <a:prstGeom prst="rect">
            <a:avLst/>
          </a:prstGeom>
        </p:spPr>
        <p:txBody>
          <a:bodyPr lIns="91425" tIns="91425" rIns="91425" bIns="91425" anchor="t" anchorCtr="0">
            <a:noAutofit/>
          </a:bodyPr>
          <a:lstStyle/>
          <a:p>
            <a:pPr lvl="0" rtl="0">
              <a:spcBef>
                <a:spcPts val="0"/>
              </a:spcBef>
              <a:buNone/>
            </a:pPr>
            <a:r>
              <a:rPr lang="en-GB" b="1" dirty="0" smtClean="0">
                <a:solidFill>
                  <a:srgbClr val="37A9DD"/>
                </a:solidFill>
              </a:rPr>
              <a:t>VOLUNTEERISM</a:t>
            </a:r>
            <a:endParaRPr lang="en" b="1" dirty="0">
              <a:solidFill>
                <a:srgbClr val="37A9DD"/>
              </a:solidFill>
            </a:endParaRPr>
          </a:p>
          <a:p>
            <a:pPr lvl="0">
              <a:buNone/>
            </a:pPr>
            <a:r>
              <a:rPr lang="en" dirty="0"/>
              <a:t>Sugar Labs, a volunteer-driven, non-profit organization, had its origins in the One Laptop Per Child project and is now a member project of the </a:t>
            </a:r>
            <a:r>
              <a:rPr lang="en-GB" dirty="0" smtClean="0"/>
              <a:t>Software Freedom Conservancy. </a:t>
            </a:r>
            <a:endParaRPr lang="en" dirty="0"/>
          </a:p>
        </p:txBody>
      </p:sp>
      <p:sp>
        <p:nvSpPr>
          <p:cNvPr id="326" name="Shape 326"/>
          <p:cNvSpPr txBox="1">
            <a:spLocks noGrp="1"/>
          </p:cNvSpPr>
          <p:nvPr>
            <p:ph type="title"/>
          </p:nvPr>
        </p:nvSpPr>
        <p:spPr>
          <a:xfrm>
            <a:off x="1842475" y="1197075"/>
            <a:ext cx="4406399" cy="621900"/>
          </a:xfrm>
          <a:prstGeom prst="rect">
            <a:avLst/>
          </a:prstGeom>
        </p:spPr>
        <p:txBody>
          <a:bodyPr lIns="91425" tIns="91425" rIns="91425" bIns="91425" anchor="b" anchorCtr="0">
            <a:noAutofit/>
          </a:bodyPr>
          <a:lstStyle/>
          <a:p>
            <a:pPr lvl="0">
              <a:spcBef>
                <a:spcPts val="0"/>
              </a:spcBef>
              <a:buNone/>
            </a:pPr>
            <a:r>
              <a:rPr lang="en-GB" dirty="0" smtClean="0"/>
              <a:t>Yes, Sugar is totally free and open-source!</a:t>
            </a:r>
            <a:endParaRPr lang="en" dirty="0"/>
          </a:p>
        </p:txBody>
      </p:sp>
      <p:sp>
        <p:nvSpPr>
          <p:cNvPr id="327" name="Shape 327"/>
          <p:cNvSpPr txBox="1">
            <a:spLocks noGrp="1"/>
          </p:cNvSpPr>
          <p:nvPr>
            <p:ph type="body" idx="2"/>
          </p:nvPr>
        </p:nvSpPr>
        <p:spPr>
          <a:xfrm>
            <a:off x="4063135" y="1818975"/>
            <a:ext cx="2185800" cy="3106799"/>
          </a:xfrm>
          <a:prstGeom prst="rect">
            <a:avLst/>
          </a:prstGeom>
        </p:spPr>
        <p:txBody>
          <a:bodyPr lIns="91425" tIns="91425" rIns="91425" bIns="91425" anchor="t" anchorCtr="0">
            <a:noAutofit/>
          </a:bodyPr>
          <a:lstStyle/>
          <a:p>
            <a:pPr lvl="0" rtl="0">
              <a:spcBef>
                <a:spcPts val="0"/>
              </a:spcBef>
              <a:buNone/>
            </a:pPr>
            <a:r>
              <a:rPr lang="en-GB" b="1" dirty="0" smtClean="0">
                <a:solidFill>
                  <a:srgbClr val="37A9DD"/>
                </a:solidFill>
              </a:rPr>
              <a:t>SUPPORT</a:t>
            </a:r>
            <a:endParaRPr lang="en" b="1" dirty="0">
              <a:solidFill>
                <a:srgbClr val="37A9DD"/>
              </a:solidFill>
            </a:endParaRPr>
          </a:p>
          <a:p>
            <a:pPr lvl="0">
              <a:buNone/>
            </a:pPr>
            <a:r>
              <a:rPr lang="en" dirty="0"/>
              <a:t>The mission of Sugar Labs is to support the Sugar community of users and developers and establish regional, autonomous “Sugar Labs” around the world to help learners “learn how to learn” by tailoring Sugar to local languages and curricula.</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309989" y="1187850"/>
            <a:ext cx="2519058" cy="621900"/>
          </a:xfrm>
          <a:prstGeom prst="rect">
            <a:avLst/>
          </a:prstGeom>
        </p:spPr>
        <p:txBody>
          <a:bodyPr lIns="91425" tIns="91425" rIns="91425" bIns="91425" anchor="b" anchorCtr="0">
            <a:noAutofit/>
          </a:bodyPr>
          <a:lstStyle/>
          <a:p>
            <a:pPr lvl="0" rtl="0">
              <a:spcBef>
                <a:spcPts val="0"/>
              </a:spcBef>
              <a:buNone/>
            </a:pPr>
            <a:r>
              <a:rPr lang="en-GB" dirty="0" smtClean="0"/>
              <a:t>Founded by Walter Bender</a:t>
            </a:r>
            <a:endParaRPr lang="en" dirty="0"/>
          </a:p>
        </p:txBody>
      </p:sp>
      <p:sp>
        <p:nvSpPr>
          <p:cNvPr id="341" name="Shape 341"/>
          <p:cNvSpPr txBox="1">
            <a:spLocks noGrp="1"/>
          </p:cNvSpPr>
          <p:nvPr>
            <p:ph type="body" idx="1"/>
          </p:nvPr>
        </p:nvSpPr>
        <p:spPr>
          <a:xfrm>
            <a:off x="4310000" y="1809750"/>
            <a:ext cx="1986899" cy="2433600"/>
          </a:xfrm>
          <a:prstGeom prst="rect">
            <a:avLst/>
          </a:prstGeom>
        </p:spPr>
        <p:txBody>
          <a:bodyPr lIns="91425" tIns="91425" rIns="91425" bIns="91425" anchor="t" anchorCtr="0">
            <a:noAutofit/>
          </a:bodyPr>
          <a:lstStyle/>
          <a:p>
            <a:pPr lvl="0" rtl="0">
              <a:spcBef>
                <a:spcPts val="0"/>
              </a:spcBef>
              <a:buNone/>
            </a:pPr>
            <a:r>
              <a:rPr lang="en-GB" sz="1400" dirty="0" smtClean="0"/>
              <a:t>In Boston, MA, 15</a:t>
            </a:r>
            <a:r>
              <a:rPr lang="en-GB" sz="1400" baseline="30000" dirty="0" smtClean="0"/>
              <a:t>th</a:t>
            </a:r>
            <a:r>
              <a:rPr lang="en-GB" sz="1400" dirty="0" smtClean="0"/>
              <a:t> May 2008</a:t>
            </a:r>
            <a:endParaRPr lang="en" sz="1400" dirty="0"/>
          </a:p>
        </p:txBody>
      </p:sp>
      <p:pic>
        <p:nvPicPr>
          <p:cNvPr id="2" name="Picture 1" descr="walter blender.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10000" cy="381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rtl="0">
              <a:spcBef>
                <a:spcPts val="0"/>
              </a:spcBef>
              <a:buNone/>
            </a:pPr>
            <a:r>
              <a:rPr lang="en-GB" dirty="0"/>
              <a:t>2</a:t>
            </a:r>
            <a:r>
              <a:rPr lang="en" dirty="0" smtClean="0"/>
              <a:t>.</a:t>
            </a:r>
            <a:endParaRPr lang="en" dirty="0"/>
          </a:p>
          <a:p>
            <a:pPr lvl="0" rtl="0">
              <a:spcBef>
                <a:spcPts val="0"/>
              </a:spcBef>
              <a:buNone/>
            </a:pPr>
            <a:r>
              <a:rPr lang="en-GB" dirty="0" smtClean="0"/>
              <a:t>Women In the Sugar Community</a:t>
            </a:r>
            <a:endParaRPr lang="en" dirty="0"/>
          </a:p>
        </p:txBody>
      </p:sp>
      <p:sp>
        <p:nvSpPr>
          <p:cNvPr id="282" name="Shape 282"/>
          <p:cNvSpPr txBox="1">
            <a:spLocks noGrp="1"/>
          </p:cNvSpPr>
          <p:nvPr>
            <p:ph type="subTitle" idx="1"/>
          </p:nvPr>
        </p:nvSpPr>
        <p:spPr>
          <a:xfrm>
            <a:off x="2014575" y="2611454"/>
            <a:ext cx="5114700" cy="784799"/>
          </a:xfrm>
          <a:prstGeom prst="rect">
            <a:avLst/>
          </a:prstGeom>
        </p:spPr>
        <p:txBody>
          <a:bodyPr lIns="91425" tIns="91425" rIns="91425" bIns="91425" anchor="t" anchorCtr="0">
            <a:noAutofit/>
          </a:bodyPr>
          <a:lstStyle/>
          <a:p>
            <a:pPr lvl="0" rtl="0">
              <a:spcBef>
                <a:spcPts val="0"/>
              </a:spcBef>
              <a:buNone/>
            </a:pPr>
            <a:r>
              <a:rPr lang="en-GB" dirty="0" smtClean="0"/>
              <a:t>A brief introduction of how women contributes to open-source</a:t>
            </a:r>
            <a:endParaRPr lang="en" dirty="0"/>
          </a:p>
        </p:txBody>
      </p:sp>
    </p:spTree>
    <p:extLst>
      <p:ext uri="{BB962C8B-B14F-4D97-AF65-F5344CB8AC3E}">
        <p14:creationId xmlns:p14="http://schemas.microsoft.com/office/powerpoint/2010/main" val="41344624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Shape 347"/>
          <p:cNvSpPr/>
          <p:nvPr/>
        </p:nvSpPr>
        <p:spPr>
          <a:xfrm>
            <a:off x="5412578" y="1867535"/>
            <a:ext cx="1859699" cy="1859699"/>
          </a:xfrm>
          <a:prstGeom prst="rect">
            <a:avLst/>
          </a:prstGeom>
          <a:solidFill>
            <a:srgbClr val="7198A9">
              <a:alpha val="41150"/>
            </a:srgbClr>
          </a:solidFill>
          <a:ln>
            <a:noFill/>
          </a:ln>
        </p:spPr>
        <p:txBody>
          <a:bodyPr lIns="91425" tIns="91425" rIns="91425" bIns="91425" anchor="ctr" anchorCtr="0">
            <a:noAutofit/>
          </a:bodyPr>
          <a:lstStyle/>
          <a:p>
            <a:pPr lvl="0" algn="ctr" rtl="0">
              <a:spcBef>
                <a:spcPts val="0"/>
              </a:spcBef>
              <a:buClr>
                <a:schemeClr val="dk1"/>
              </a:buClr>
              <a:buFont typeface="Arial"/>
              <a:buNone/>
            </a:pPr>
            <a:r>
              <a:rPr lang="en-GB" dirty="0" smtClean="0">
                <a:solidFill>
                  <a:srgbClr val="FFFFFF"/>
                </a:solidFill>
                <a:latin typeface="Arvo"/>
                <a:ea typeface="Arvo"/>
                <a:cs typeface="Arvo"/>
                <a:sym typeface="Arvo"/>
              </a:rPr>
              <a:t>Women?</a:t>
            </a:r>
            <a:endParaRPr lang="en" dirty="0">
              <a:solidFill>
                <a:srgbClr val="FFFFFF"/>
              </a:solidFill>
              <a:latin typeface="Arvo"/>
              <a:ea typeface="Arvo"/>
              <a:cs typeface="Arvo"/>
              <a:sym typeface="Arvo"/>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3419243" y="2013662"/>
            <a:ext cx="1407900" cy="1407900"/>
          </a:xfrm>
          <a:prstGeom prst="rect">
            <a:avLst/>
          </a:prstGeom>
          <a:solidFill>
            <a:srgbClr val="7198A9"/>
          </a:solidFill>
          <a:ln>
            <a:noFill/>
          </a:ln>
        </p:spPr>
        <p:txBody>
          <a:bodyPr lIns="91425" tIns="91425" rIns="91425" bIns="91425" anchor="ctr" anchorCtr="0">
            <a:noAutofit/>
          </a:bodyPr>
          <a:lstStyle/>
          <a:p>
            <a:pPr lvl="0" algn="ctr">
              <a:spcBef>
                <a:spcPts val="0"/>
              </a:spcBef>
              <a:buNone/>
            </a:pPr>
            <a:r>
              <a:rPr lang="en-GB" sz="1200" dirty="0" smtClean="0">
                <a:solidFill>
                  <a:srgbClr val="FFFFFF"/>
                </a:solidFill>
                <a:latin typeface="Muli"/>
                <a:ea typeface="Muli"/>
                <a:cs typeface="Muli"/>
                <a:sym typeface="Muli"/>
              </a:rPr>
              <a:t>Sugar</a:t>
            </a:r>
            <a:endParaRPr lang="en" sz="1200" dirty="0">
              <a:solidFill>
                <a:srgbClr val="FFFFFF"/>
              </a:solidFill>
              <a:latin typeface="Muli"/>
              <a:ea typeface="Muli"/>
              <a:cs typeface="Muli"/>
              <a:sym typeface="Muli"/>
            </a:endParaRPr>
          </a:p>
        </p:txBody>
      </p:sp>
      <p:sp>
        <p:nvSpPr>
          <p:cNvPr id="353" name="Shape 353"/>
          <p:cNvSpPr txBox="1">
            <a:spLocks noGrp="1"/>
          </p:cNvSpPr>
          <p:nvPr>
            <p:ph type="title"/>
          </p:nvPr>
        </p:nvSpPr>
        <p:spPr>
          <a:xfrm>
            <a:off x="1842475" y="1197075"/>
            <a:ext cx="4115399" cy="621900"/>
          </a:xfrm>
          <a:prstGeom prst="rect">
            <a:avLst/>
          </a:prstGeom>
        </p:spPr>
        <p:txBody>
          <a:bodyPr lIns="91425" tIns="91425" rIns="91425" bIns="91425" anchor="b" anchorCtr="0">
            <a:noAutofit/>
          </a:bodyPr>
          <a:lstStyle/>
          <a:p>
            <a:pPr lvl="0">
              <a:spcBef>
                <a:spcPts val="0"/>
              </a:spcBef>
              <a:buNone/>
            </a:pPr>
            <a:r>
              <a:rPr lang="en-GB" dirty="0" smtClean="0"/>
              <a:t>Sugar is </a:t>
            </a:r>
            <a:r>
              <a:rPr lang="en-GB" b="1" dirty="0" smtClean="0"/>
              <a:t>not </a:t>
            </a:r>
            <a:r>
              <a:rPr lang="en-GB" dirty="0" smtClean="0"/>
              <a:t>a one-man’s work; nor a dominant male community</a:t>
            </a:r>
            <a:endParaRPr lang="en" dirty="0"/>
          </a:p>
        </p:txBody>
      </p:sp>
      <p:sp>
        <p:nvSpPr>
          <p:cNvPr id="354" name="Shape 354"/>
          <p:cNvSpPr/>
          <p:nvPr/>
        </p:nvSpPr>
        <p:spPr>
          <a:xfrm>
            <a:off x="1945824" y="2008625"/>
            <a:ext cx="1701299" cy="1407900"/>
          </a:xfrm>
          <a:prstGeom prst="rightArrowCallout">
            <a:avLst>
              <a:gd name="adj1" fmla="val 10256"/>
              <a:gd name="adj2" fmla="val 11286"/>
              <a:gd name="adj3" fmla="val 11589"/>
              <a:gd name="adj4" fmla="val 82278"/>
            </a:avLst>
          </a:prstGeom>
          <a:solidFill>
            <a:srgbClr val="EDC67B"/>
          </a:solidFill>
          <a:ln>
            <a:noFill/>
          </a:ln>
        </p:spPr>
        <p:txBody>
          <a:bodyPr lIns="91425" tIns="91425" rIns="91425" bIns="91425" anchor="ctr" anchorCtr="0">
            <a:noAutofit/>
          </a:bodyPr>
          <a:lstStyle/>
          <a:p>
            <a:pPr lvl="0" algn="ctr">
              <a:spcBef>
                <a:spcPts val="0"/>
              </a:spcBef>
              <a:buNone/>
            </a:pPr>
            <a:r>
              <a:rPr lang="en-GB" sz="1200" dirty="0" smtClean="0">
                <a:solidFill>
                  <a:srgbClr val="4D778A"/>
                </a:solidFill>
                <a:latin typeface="Muli"/>
                <a:ea typeface="Muli"/>
                <a:cs typeface="Muli"/>
                <a:sym typeface="Muli"/>
              </a:rPr>
              <a:t>Female</a:t>
            </a:r>
            <a:endParaRPr lang="en" sz="1200" dirty="0">
              <a:solidFill>
                <a:srgbClr val="4D778A"/>
              </a:solidFill>
              <a:latin typeface="Muli"/>
              <a:ea typeface="Muli"/>
              <a:cs typeface="Muli"/>
              <a:sym typeface="Muli"/>
            </a:endParaRPr>
          </a:p>
        </p:txBody>
      </p:sp>
      <p:sp>
        <p:nvSpPr>
          <p:cNvPr id="355" name="Shape 355"/>
          <p:cNvSpPr/>
          <p:nvPr/>
        </p:nvSpPr>
        <p:spPr>
          <a:xfrm flipH="1">
            <a:off x="4599342" y="2008625"/>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spcBef>
                <a:spcPts val="0"/>
              </a:spcBef>
              <a:buNone/>
            </a:pPr>
            <a:r>
              <a:rPr lang="en-GB" sz="1200" dirty="0" smtClean="0">
                <a:solidFill>
                  <a:srgbClr val="4D778A"/>
                </a:solidFill>
                <a:latin typeface="Muli"/>
                <a:ea typeface="Muli"/>
                <a:cs typeface="Muli"/>
                <a:sym typeface="Muli"/>
              </a:rPr>
              <a:t>Male</a:t>
            </a:r>
            <a:endParaRPr lang="en" sz="1200" dirty="0">
              <a:solidFill>
                <a:srgbClr val="4D778A"/>
              </a:solidFill>
              <a:latin typeface="Muli"/>
              <a:ea typeface="Muli"/>
              <a:cs typeface="Muli"/>
              <a:sym typeface="Muli"/>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p:nvPr/>
        </p:nvSpPr>
        <p:spPr>
          <a:xfrm>
            <a:off x="1076399" y="1432025"/>
            <a:ext cx="6522243" cy="3107053"/>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EDBE0"/>
          </a:solidFill>
          <a:ln>
            <a:noFill/>
          </a:ln>
        </p:spPr>
        <p:txBody>
          <a:bodyPr lIns="91425" tIns="91425" rIns="91425" bIns="91425" anchor="ctr" anchorCtr="0">
            <a:noAutofit/>
          </a:bodyPr>
          <a:lstStyle/>
          <a:p>
            <a:pPr lvl="0">
              <a:spcBef>
                <a:spcPts val="0"/>
              </a:spcBef>
              <a:buNone/>
            </a:pPr>
            <a:endParaRPr/>
          </a:p>
        </p:txBody>
      </p:sp>
      <p:sp>
        <p:nvSpPr>
          <p:cNvPr id="367" name="Shape 367"/>
          <p:cNvSpPr txBox="1">
            <a:spLocks noGrp="1"/>
          </p:cNvSpPr>
          <p:nvPr>
            <p:ph type="title" idx="4294967295"/>
          </p:nvPr>
        </p:nvSpPr>
        <p:spPr>
          <a:xfrm>
            <a:off x="1144375" y="708250"/>
            <a:ext cx="4115399" cy="621900"/>
          </a:xfrm>
          <a:prstGeom prst="rect">
            <a:avLst/>
          </a:prstGeom>
        </p:spPr>
        <p:txBody>
          <a:bodyPr lIns="91425" tIns="91425" rIns="91425" bIns="91425" anchor="b" anchorCtr="0">
            <a:noAutofit/>
          </a:bodyPr>
          <a:lstStyle/>
          <a:p>
            <a:pPr lvl="0" rtl="0">
              <a:spcBef>
                <a:spcPts val="0"/>
              </a:spcBef>
              <a:buNone/>
            </a:pPr>
            <a:r>
              <a:rPr lang="en-GB" dirty="0" smtClean="0"/>
              <a:t>We are </a:t>
            </a:r>
            <a:r>
              <a:rPr lang="en-GB" i="1" dirty="0" smtClean="0"/>
              <a:t>also </a:t>
            </a:r>
            <a:r>
              <a:rPr lang="en-GB" dirty="0" smtClean="0"/>
              <a:t>supported by </a:t>
            </a:r>
            <a:br>
              <a:rPr lang="en-GB" dirty="0" smtClean="0"/>
            </a:br>
            <a:r>
              <a:rPr lang="en-GB" sz="2400" dirty="0" smtClean="0"/>
              <a:t>women all around the world</a:t>
            </a:r>
            <a:endParaRPr lang="en" sz="2400" dirty="0"/>
          </a:p>
        </p:txBody>
      </p:sp>
      <p:sp>
        <p:nvSpPr>
          <p:cNvPr id="371" name="Shape 371"/>
          <p:cNvSpPr/>
          <p:nvPr/>
        </p:nvSpPr>
        <p:spPr>
          <a:xfrm>
            <a:off x="1585300" y="2435750"/>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2860125" y="3762650"/>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3776250" y="2260325"/>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310500" y="3969075"/>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586250" y="4017350"/>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050150" y="2677025"/>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rtl="0">
              <a:spcBef>
                <a:spcPts val="0"/>
              </a:spcBef>
              <a:buNone/>
            </a:pPr>
            <a:r>
              <a:rPr lang="en-GB" dirty="0"/>
              <a:t>3</a:t>
            </a:r>
            <a:r>
              <a:rPr lang="en" dirty="0" smtClean="0"/>
              <a:t>.</a:t>
            </a:r>
            <a:endParaRPr lang="en" dirty="0"/>
          </a:p>
          <a:p>
            <a:pPr lvl="0" rtl="0">
              <a:spcBef>
                <a:spcPts val="0"/>
              </a:spcBef>
              <a:buNone/>
            </a:pPr>
            <a:r>
              <a:rPr lang="en-GB" dirty="0" smtClean="0"/>
              <a:t>Caroline Meeks</a:t>
            </a:r>
            <a:endParaRPr lang="en" dirty="0"/>
          </a:p>
        </p:txBody>
      </p:sp>
      <p:sp>
        <p:nvSpPr>
          <p:cNvPr id="282" name="Shape 282"/>
          <p:cNvSpPr txBox="1">
            <a:spLocks noGrp="1"/>
          </p:cNvSpPr>
          <p:nvPr>
            <p:ph type="subTitle" idx="1"/>
          </p:nvPr>
        </p:nvSpPr>
        <p:spPr>
          <a:xfrm>
            <a:off x="2014575" y="2611454"/>
            <a:ext cx="5114700" cy="784799"/>
          </a:xfrm>
          <a:prstGeom prst="rect">
            <a:avLst/>
          </a:prstGeom>
        </p:spPr>
        <p:txBody>
          <a:bodyPr lIns="91425" tIns="91425" rIns="91425" bIns="91425" anchor="t" anchorCtr="0">
            <a:noAutofit/>
          </a:bodyPr>
          <a:lstStyle/>
          <a:p>
            <a:pPr lvl="0"/>
            <a:r>
              <a:rPr lang="en-US" dirty="0"/>
              <a:t>Lead for Gardener Pilot Academy (GPA) Pilot and Sugar on a Stick project</a:t>
            </a:r>
            <a:endParaRPr lang="en" dirty="0"/>
          </a:p>
        </p:txBody>
      </p:sp>
    </p:spTree>
    <p:extLst>
      <p:ext uri="{BB962C8B-B14F-4D97-AF65-F5344CB8AC3E}">
        <p14:creationId xmlns:p14="http://schemas.microsoft.com/office/powerpoint/2010/main" val="24487215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309989" y="1000483"/>
            <a:ext cx="2519058" cy="621900"/>
          </a:xfrm>
          <a:prstGeom prst="rect">
            <a:avLst/>
          </a:prstGeom>
        </p:spPr>
        <p:txBody>
          <a:bodyPr lIns="91425" tIns="91425" rIns="91425" bIns="91425" anchor="b" anchorCtr="0">
            <a:noAutofit/>
          </a:bodyPr>
          <a:lstStyle/>
          <a:p>
            <a:pPr lvl="0" rtl="0">
              <a:spcBef>
                <a:spcPts val="0"/>
              </a:spcBef>
              <a:buNone/>
            </a:pPr>
            <a:r>
              <a:rPr lang="en-GB" dirty="0" smtClean="0"/>
              <a:t>Caroline Meeks</a:t>
            </a:r>
            <a:endParaRPr lang="en" dirty="0"/>
          </a:p>
        </p:txBody>
      </p:sp>
      <p:sp>
        <p:nvSpPr>
          <p:cNvPr id="341" name="Shape 341"/>
          <p:cNvSpPr txBox="1">
            <a:spLocks noGrp="1"/>
          </p:cNvSpPr>
          <p:nvPr>
            <p:ph type="body" idx="1"/>
          </p:nvPr>
        </p:nvSpPr>
        <p:spPr>
          <a:xfrm>
            <a:off x="3602111" y="2150318"/>
            <a:ext cx="3497599" cy="2232001"/>
          </a:xfrm>
          <a:prstGeom prst="rect">
            <a:avLst/>
          </a:prstGeom>
        </p:spPr>
        <p:txBody>
          <a:bodyPr lIns="91425" tIns="91425" rIns="91425" bIns="91425" anchor="t" anchorCtr="0">
            <a:noAutofit/>
          </a:bodyPr>
          <a:lstStyle/>
          <a:p>
            <a:pPr lvl="0">
              <a:buNone/>
            </a:pPr>
            <a:r>
              <a:rPr lang="en-US" sz="1400" dirty="0"/>
              <a:t>Development/Product Manager - Educational Technology</a:t>
            </a:r>
            <a:br>
              <a:rPr lang="en-US" sz="1400" dirty="0"/>
            </a:br>
            <a:r>
              <a:rPr lang="en-US" sz="1400" dirty="0"/>
              <a:t/>
            </a:r>
            <a:br>
              <a:rPr lang="en-US" sz="1400" dirty="0"/>
            </a:br>
            <a:r>
              <a:rPr lang="en-US" sz="1400" dirty="0"/>
              <a:t>MEd in Technology, Innovation and Education and over 10 years experience creating web based educational experiences including programming and management of developers and projects</a:t>
            </a:r>
            <a:r>
              <a:rPr lang="en-US" sz="1400" dirty="0" smtClean="0"/>
              <a:t>.</a:t>
            </a:r>
            <a:endParaRPr lang="en" sz="1400" dirty="0"/>
          </a:p>
        </p:txBody>
      </p:sp>
      <p:pic>
        <p:nvPicPr>
          <p:cNvPr id="4" name="Picture 3" descr="caroline meeks clear.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3518625" cy="3518625"/>
          </a:xfrm>
          <a:prstGeom prst="rect">
            <a:avLst/>
          </a:prstGeom>
        </p:spPr>
      </p:pic>
    </p:spTree>
    <p:extLst>
      <p:ext uri="{BB962C8B-B14F-4D97-AF65-F5344CB8AC3E}">
        <p14:creationId xmlns:p14="http://schemas.microsoft.com/office/powerpoint/2010/main" val="26201444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lvl="0">
              <a:buNone/>
            </a:pPr>
            <a:r>
              <a:rPr lang="en-US" dirty="0"/>
              <a:t>“My passion and focus is on educators and creating technologies that support teachers as learners. I want to create systems that provide/support learning feedback and continuous professional improvement for educators and </a:t>
            </a:r>
            <a:r>
              <a:rPr lang="en-US" dirty="0" smtClean="0"/>
              <a:t>curriculum </a:t>
            </a:r>
            <a:r>
              <a:rPr lang="en-US" dirty="0"/>
              <a:t>creators</a:t>
            </a:r>
            <a:r>
              <a:rPr lang="en-US" dirty="0" smtClean="0"/>
              <a:t>.”</a:t>
            </a:r>
            <a:endParaRPr lang="en" dirty="0"/>
          </a:p>
        </p:txBody>
      </p:sp>
    </p:spTree>
    <p:extLst>
      <p:ext uri="{BB962C8B-B14F-4D97-AF65-F5344CB8AC3E}">
        <p14:creationId xmlns:p14="http://schemas.microsoft.com/office/powerpoint/2010/main" val="5368661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42475" y="1197075"/>
            <a:ext cx="4115399" cy="621900"/>
          </a:xfrm>
          <a:prstGeom prst="rect">
            <a:avLst/>
          </a:prstGeom>
        </p:spPr>
        <p:txBody>
          <a:bodyPr lIns="91425" tIns="91425" rIns="91425" bIns="91425" anchor="b" anchorCtr="0">
            <a:noAutofit/>
          </a:bodyPr>
          <a:lstStyle/>
          <a:p>
            <a:pPr lvl="0">
              <a:spcBef>
                <a:spcPts val="0"/>
              </a:spcBef>
              <a:buNone/>
            </a:pPr>
            <a:r>
              <a:rPr lang="en-GB" dirty="0" smtClean="0"/>
              <a:t>HER Skills</a:t>
            </a:r>
            <a:endParaRPr lang="en" dirty="0"/>
          </a:p>
        </p:txBody>
      </p:sp>
      <p:sp>
        <p:nvSpPr>
          <p:cNvPr id="293" name="Shape 293"/>
          <p:cNvSpPr txBox="1">
            <a:spLocks noGrp="1"/>
          </p:cNvSpPr>
          <p:nvPr>
            <p:ph type="body" idx="1"/>
          </p:nvPr>
        </p:nvSpPr>
        <p:spPr>
          <a:xfrm>
            <a:off x="1842475" y="1918281"/>
            <a:ext cx="4115399" cy="2702700"/>
          </a:xfrm>
          <a:prstGeom prst="rect">
            <a:avLst/>
          </a:prstGeom>
        </p:spPr>
        <p:txBody>
          <a:bodyPr lIns="91425" tIns="91425" rIns="91425" bIns="91425" anchor="t" anchorCtr="0">
            <a:noAutofit/>
          </a:bodyPr>
          <a:lstStyle/>
          <a:p>
            <a:pPr marL="514350" indent="-285750"/>
            <a:r>
              <a:rPr lang="en-US" dirty="0" smtClean="0"/>
              <a:t>Strong </a:t>
            </a:r>
            <a:r>
              <a:rPr lang="en-US" dirty="0"/>
              <a:t>technology </a:t>
            </a:r>
            <a:r>
              <a:rPr lang="en-US" dirty="0" smtClean="0"/>
              <a:t>background</a:t>
            </a:r>
          </a:p>
          <a:p>
            <a:pPr marL="457200" lvl="0" indent="-228600"/>
            <a:r>
              <a:rPr lang="en-US" dirty="0" smtClean="0"/>
              <a:t>Excellent </a:t>
            </a:r>
            <a:r>
              <a:rPr lang="en-US" dirty="0"/>
              <a:t>understanding and empathy for </a:t>
            </a:r>
            <a:r>
              <a:rPr lang="en-US" dirty="0" smtClean="0"/>
              <a:t>educators</a:t>
            </a:r>
          </a:p>
          <a:p>
            <a:pPr marL="457200" lvl="0" indent="-228600"/>
            <a:r>
              <a:rPr lang="en-US" dirty="0" smtClean="0"/>
              <a:t>Product </a:t>
            </a:r>
            <a:r>
              <a:rPr lang="en-US" dirty="0"/>
              <a:t>vision and </a:t>
            </a:r>
            <a:r>
              <a:rPr lang="en-US" dirty="0" smtClean="0"/>
              <a:t>communication</a:t>
            </a:r>
          </a:p>
          <a:p>
            <a:pPr marL="457200" lvl="0" indent="-228600"/>
            <a:r>
              <a:rPr lang="en-US" dirty="0" smtClean="0"/>
              <a:t>Technical </a:t>
            </a:r>
            <a:r>
              <a:rPr lang="en-US" dirty="0"/>
              <a:t>management for web and mobile development of domestic and international </a:t>
            </a:r>
            <a:r>
              <a:rPr lang="en-US" dirty="0" smtClean="0"/>
              <a:t>teams.</a:t>
            </a:r>
          </a:p>
          <a:p>
            <a:pPr marL="457200" lvl="0" indent="-228600"/>
            <a:r>
              <a:rPr lang="en-US" dirty="0" smtClean="0"/>
              <a:t>Open </a:t>
            </a:r>
            <a:r>
              <a:rPr lang="en-US" dirty="0"/>
              <a:t>Source Software and Communities</a:t>
            </a:r>
            <a:endParaRPr lang="en" dirty="0"/>
          </a:p>
        </p:txBody>
      </p:sp>
    </p:spTree>
    <p:extLst>
      <p:ext uri="{BB962C8B-B14F-4D97-AF65-F5344CB8AC3E}">
        <p14:creationId xmlns:p14="http://schemas.microsoft.com/office/powerpoint/2010/main" val="9791726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925725" y="440350"/>
            <a:ext cx="5421000" cy="1159799"/>
          </a:xfrm>
          <a:prstGeom prst="rect">
            <a:avLst/>
          </a:prstGeom>
        </p:spPr>
        <p:txBody>
          <a:bodyPr lIns="91425" tIns="91425" rIns="91425" bIns="91425" anchor="b" anchorCtr="0">
            <a:noAutofit/>
          </a:bodyPr>
          <a:lstStyle/>
          <a:p>
            <a:pPr lvl="0">
              <a:spcBef>
                <a:spcPts val="0"/>
              </a:spcBef>
              <a:buNone/>
            </a:pPr>
            <a:r>
              <a:rPr lang="en" sz="1800"/>
              <a:t>Hello!</a:t>
            </a:r>
          </a:p>
        </p:txBody>
      </p:sp>
      <p:sp>
        <p:nvSpPr>
          <p:cNvPr id="276" name="Shape 276"/>
          <p:cNvSpPr txBox="1">
            <a:spLocks noGrp="1"/>
          </p:cNvSpPr>
          <p:nvPr>
            <p:ph type="subTitle" idx="4294967295"/>
          </p:nvPr>
        </p:nvSpPr>
        <p:spPr>
          <a:xfrm>
            <a:off x="925725" y="1639971"/>
            <a:ext cx="5341175" cy="1588500"/>
          </a:xfrm>
          <a:prstGeom prst="rect">
            <a:avLst/>
          </a:prstGeom>
        </p:spPr>
        <p:txBody>
          <a:bodyPr lIns="91425" tIns="91425" rIns="91425" bIns="91425" anchor="t" anchorCtr="0">
            <a:noAutofit/>
          </a:bodyPr>
          <a:lstStyle/>
          <a:p>
            <a:pPr lvl="0" rtl="0">
              <a:spcBef>
                <a:spcPts val="0"/>
              </a:spcBef>
              <a:buNone/>
            </a:pPr>
            <a:r>
              <a:rPr lang="en" sz="3600" b="1" dirty="0"/>
              <a:t>I am </a:t>
            </a:r>
            <a:r>
              <a:rPr lang="en-GB" sz="3600" b="1" dirty="0" smtClean="0">
                <a:solidFill>
                  <a:srgbClr val="B0D85B"/>
                </a:solidFill>
              </a:rPr>
              <a:t>Emily Ong</a:t>
            </a:r>
            <a:endParaRPr lang="en" sz="3600" b="1" dirty="0">
              <a:solidFill>
                <a:srgbClr val="B0D85B"/>
              </a:solidFill>
            </a:endParaRPr>
          </a:p>
          <a:p>
            <a:pPr lvl="0">
              <a:spcBef>
                <a:spcPts val="0"/>
              </a:spcBef>
              <a:buClr>
                <a:schemeClr val="dk1"/>
              </a:buClr>
              <a:buSzPct val="68750"/>
              <a:buNone/>
            </a:pPr>
            <a:r>
              <a:rPr lang="en" dirty="0" smtClean="0"/>
              <a:t>A</a:t>
            </a:r>
            <a:r>
              <a:rPr lang="en-GB" dirty="0" err="1" smtClean="0"/>
              <a:t>nd</a:t>
            </a:r>
            <a:r>
              <a:rPr lang="en-GB" dirty="0" smtClean="0"/>
              <a:t> I am a </a:t>
            </a:r>
            <a:r>
              <a:rPr lang="en-GB" b="1" dirty="0" smtClean="0"/>
              <a:t>female </a:t>
            </a:r>
            <a:r>
              <a:rPr lang="en-GB" dirty="0" smtClean="0"/>
              <a:t>participant in </a:t>
            </a:r>
            <a:r>
              <a:rPr lang="en-GB" i="1" dirty="0" smtClean="0"/>
              <a:t>Google Code-</a:t>
            </a:r>
            <a:r>
              <a:rPr lang="en-GB" i="1" dirty="0"/>
              <a:t>In </a:t>
            </a:r>
            <a:r>
              <a:rPr lang="en-GB" i="1" dirty="0" smtClean="0"/>
              <a:t>2016</a:t>
            </a:r>
            <a:r>
              <a:rPr lang="en-GB" b="1" dirty="0" smtClean="0"/>
              <a:t> </a:t>
            </a:r>
            <a:r>
              <a:rPr lang="en-GB" dirty="0" smtClean="0">
                <a:sym typeface="Wingdings"/>
              </a:rPr>
              <a:t></a:t>
            </a:r>
            <a:endParaRPr lang="en" b="1"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Extensive </a:t>
            </a:r>
            <a:r>
              <a:rPr lang="en-US" dirty="0"/>
              <a:t>technical, implementation and community experience in Open Source learning projects </a:t>
            </a:r>
            <a:r>
              <a:rPr lang="en-US" dirty="0" smtClean="0"/>
              <a:t>:</a:t>
            </a:r>
            <a:endParaRPr lang="en-US" dirty="0"/>
          </a:p>
        </p:txBody>
      </p:sp>
      <p:sp>
        <p:nvSpPr>
          <p:cNvPr id="3" name="Text Placeholder 2"/>
          <p:cNvSpPr>
            <a:spLocks noGrp="1"/>
          </p:cNvSpPr>
          <p:nvPr>
            <p:ph type="body" idx="1"/>
          </p:nvPr>
        </p:nvSpPr>
        <p:spPr/>
        <p:txBody>
          <a:bodyPr/>
          <a:lstStyle/>
          <a:p>
            <a:r>
              <a:rPr lang="en-US" dirty="0" err="1" smtClean="0"/>
              <a:t>OpenACS</a:t>
            </a:r>
            <a:r>
              <a:rPr lang="en-US" dirty="0"/>
              <a:t>/.</a:t>
            </a:r>
            <a:r>
              <a:rPr lang="en-US" dirty="0" smtClean="0"/>
              <a:t>LRN</a:t>
            </a:r>
          </a:p>
          <a:p>
            <a:r>
              <a:rPr lang="en-US" dirty="0" smtClean="0"/>
              <a:t>LAMS </a:t>
            </a:r>
            <a:r>
              <a:rPr lang="en-US" dirty="0"/>
              <a:t>(Learning Activity Management System</a:t>
            </a:r>
            <a:r>
              <a:rPr lang="en-US" dirty="0" smtClean="0"/>
              <a:t>)</a:t>
            </a:r>
          </a:p>
          <a:p>
            <a:r>
              <a:rPr lang="en-US" dirty="0" smtClean="0"/>
              <a:t> </a:t>
            </a:r>
            <a:r>
              <a:rPr lang="en-US" dirty="0"/>
              <a:t>Sugar (operating system for One Laptop per Child</a:t>
            </a:r>
            <a:r>
              <a:rPr lang="en-US" dirty="0" smtClean="0"/>
              <a:t>)</a:t>
            </a:r>
          </a:p>
          <a:p>
            <a:r>
              <a:rPr lang="en-US" dirty="0" smtClean="0"/>
              <a:t>Khan Academy</a:t>
            </a:r>
          </a:p>
          <a:p>
            <a:r>
              <a:rPr lang="en-US" dirty="0" smtClean="0"/>
              <a:t> </a:t>
            </a:r>
            <a:r>
              <a:rPr lang="en-US" dirty="0"/>
              <a:t>Moodle</a:t>
            </a:r>
          </a:p>
        </p:txBody>
      </p:sp>
    </p:spTree>
    <p:extLst>
      <p:ext uri="{BB962C8B-B14F-4D97-AF65-F5344CB8AC3E}">
        <p14:creationId xmlns:p14="http://schemas.microsoft.com/office/powerpoint/2010/main" val="2840358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602701" cy="1159799"/>
          </a:xfrm>
          <a:prstGeom prst="rect">
            <a:avLst/>
          </a:prstGeom>
        </p:spPr>
        <p:txBody>
          <a:bodyPr lIns="91425" tIns="91425" rIns="91425" bIns="91425" anchor="b" anchorCtr="0">
            <a:noAutofit/>
          </a:bodyPr>
          <a:lstStyle/>
          <a:p>
            <a:pPr lvl="0" rtl="0">
              <a:spcBef>
                <a:spcPts val="0"/>
              </a:spcBef>
              <a:buNone/>
            </a:pPr>
            <a:r>
              <a:rPr lang="en-GB" sz="6000" b="1" dirty="0" smtClean="0"/>
              <a:t>Contributions</a:t>
            </a:r>
            <a:endParaRPr lang="en" sz="6000" b="1" dirty="0"/>
          </a:p>
        </p:txBody>
      </p:sp>
      <p:sp>
        <p:nvSpPr>
          <p:cNvPr id="299" name="Shape 299"/>
          <p:cNvSpPr txBox="1">
            <a:spLocks noGrp="1"/>
          </p:cNvSpPr>
          <p:nvPr>
            <p:ph type="subTitle" idx="4294967295"/>
          </p:nvPr>
        </p:nvSpPr>
        <p:spPr>
          <a:xfrm>
            <a:off x="931400" y="3047900"/>
            <a:ext cx="3674099" cy="784799"/>
          </a:xfrm>
          <a:prstGeom prst="rect">
            <a:avLst/>
          </a:prstGeom>
        </p:spPr>
        <p:txBody>
          <a:bodyPr lIns="91425" tIns="91425" rIns="91425" bIns="91425" anchor="t" anchorCtr="0">
            <a:noAutofit/>
          </a:bodyPr>
          <a:lstStyle/>
          <a:p>
            <a:pPr lvl="0" rtl="0">
              <a:spcBef>
                <a:spcPts val="0"/>
              </a:spcBef>
              <a:buNone/>
            </a:pPr>
            <a:r>
              <a:rPr lang="en-GB" sz="1400" dirty="0" smtClean="0"/>
              <a:t>Includes …</a:t>
            </a:r>
            <a:endParaRPr lang="en" sz="1400" dirty="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9967268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lvl="0">
              <a:buNone/>
            </a:pPr>
            <a:r>
              <a:rPr lang="en-US" dirty="0" smtClean="0"/>
              <a:t>“Obtained </a:t>
            </a:r>
            <a:r>
              <a:rPr lang="en-US" dirty="0"/>
              <a:t>a grant from the Gould Family Foundation for the GPA project Active with the Sugar on a Stick Team Active contributor to the Marketing Team I attend teacher gatherings and represent Sugar including giving it good visibility at the Harvard Graduate School for Education where I am a current Master's student Coordinate the recruiting of volunteers with Volunteer Match for both local and Sugar Labs wide volunteers. Worked with the technical staff at my company Solution Grove on the XS and Sugar on a Stick backup</a:t>
            </a:r>
            <a:r>
              <a:rPr lang="en-US" dirty="0" smtClean="0"/>
              <a:t>.”</a:t>
            </a:r>
            <a:endParaRPr lang="en" dirty="0"/>
          </a:p>
        </p:txBody>
      </p:sp>
    </p:spTree>
    <p:extLst>
      <p:ext uri="{BB962C8B-B14F-4D97-AF65-F5344CB8AC3E}">
        <p14:creationId xmlns:p14="http://schemas.microsoft.com/office/powerpoint/2010/main" val="627028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lvl="0">
              <a:buNone/>
            </a:pPr>
            <a:r>
              <a:rPr lang="en-US" dirty="0"/>
              <a:t>“For the Oversight board election I want to give people an idea of my interests and what actions I've taken to try to move them forward.”</a:t>
            </a:r>
            <a:endParaRPr lang="en" dirty="0"/>
          </a:p>
        </p:txBody>
      </p:sp>
    </p:spTree>
    <p:extLst>
      <p:ext uri="{BB962C8B-B14F-4D97-AF65-F5344CB8AC3E}">
        <p14:creationId xmlns:p14="http://schemas.microsoft.com/office/powerpoint/2010/main" val="590073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Sugar on a Stick a one stick per child access to computing and Sugar </a:t>
            </a:r>
          </a:p>
        </p:txBody>
      </p:sp>
      <p:sp>
        <p:nvSpPr>
          <p:cNvPr id="3" name="Text Placeholder 2"/>
          <p:cNvSpPr>
            <a:spLocks noGrp="1"/>
          </p:cNvSpPr>
          <p:nvPr>
            <p:ph type="body" idx="1"/>
          </p:nvPr>
        </p:nvSpPr>
        <p:spPr/>
        <p:txBody>
          <a:bodyPr/>
          <a:lstStyle/>
          <a:p>
            <a:r>
              <a:rPr lang="en-US" dirty="0" smtClean="0"/>
              <a:t>GPA </a:t>
            </a:r>
            <a:r>
              <a:rPr lang="en-US" dirty="0"/>
              <a:t>Pilot</a:t>
            </a:r>
          </a:p>
          <a:p>
            <a:r>
              <a:rPr lang="en-US" dirty="0"/>
              <a:t>Work on the Marketing Team</a:t>
            </a:r>
          </a:p>
          <a:p>
            <a:r>
              <a:rPr lang="en-US" dirty="0"/>
              <a:t>Writing Grants</a:t>
            </a:r>
          </a:p>
          <a:p>
            <a:r>
              <a:rPr lang="en-US" dirty="0"/>
              <a:t>General promotion</a:t>
            </a:r>
          </a:p>
          <a:p>
            <a:r>
              <a:rPr lang="en-US" dirty="0"/>
              <a:t>Testing</a:t>
            </a:r>
          </a:p>
          <a:p>
            <a:r>
              <a:rPr lang="en-US" dirty="0"/>
              <a:t>SG Engineers work on Stick backup and registration with the XS</a:t>
            </a:r>
          </a:p>
          <a:p>
            <a:r>
              <a:rPr lang="en-US" dirty="0"/>
              <a:t>hired as GPA interns BU students trying to start a pilot in India</a:t>
            </a:r>
          </a:p>
        </p:txBody>
      </p:sp>
    </p:spTree>
    <p:extLst>
      <p:ext uri="{BB962C8B-B14F-4D97-AF65-F5344CB8AC3E}">
        <p14:creationId xmlns:p14="http://schemas.microsoft.com/office/powerpoint/2010/main" val="6028636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
        <p:nvSpPr>
          <p:cNvPr id="3" name="Text Placeholder 2"/>
          <p:cNvSpPr>
            <a:spLocks noGrp="1"/>
          </p:cNvSpPr>
          <p:nvPr>
            <p:ph type="body" idx="1"/>
          </p:nvPr>
        </p:nvSpPr>
        <p:spPr/>
        <p:txBody>
          <a:bodyPr/>
          <a:lstStyle/>
          <a:p>
            <a:pPr>
              <a:tabLst>
                <a:tab pos="0" algn="l"/>
              </a:tabLst>
            </a:pPr>
            <a:r>
              <a:rPr lang="en-US" dirty="0" smtClean="0"/>
              <a:t>Testing </a:t>
            </a:r>
            <a:r>
              <a:rPr lang="en-US" dirty="0"/>
              <a:t>local collaboration</a:t>
            </a:r>
          </a:p>
          <a:p>
            <a:r>
              <a:rPr lang="en-US" dirty="0"/>
              <a:t>Providing a Jabber Server for the sugar community as well as for anyone who downloads </a:t>
            </a:r>
            <a:r>
              <a:rPr lang="en-US" dirty="0" err="1"/>
              <a:t>SoaS</a:t>
            </a:r>
            <a:r>
              <a:rPr lang="en-US" dirty="0"/>
              <a:t>. Providing Jabber to anyone who downloads </a:t>
            </a:r>
            <a:r>
              <a:rPr lang="en-US" dirty="0" err="1"/>
              <a:t>SoaS</a:t>
            </a:r>
            <a:r>
              <a:rPr lang="en-US" dirty="0"/>
              <a:t> model is not sustainable and I'm working on creating a business model to support it. </a:t>
            </a:r>
          </a:p>
          <a:p>
            <a:r>
              <a:rPr lang="en-US" dirty="0"/>
              <a:t>Provide free XS to a school in NY State and to GPA.</a:t>
            </a:r>
          </a:p>
          <a:p>
            <a:r>
              <a:rPr lang="en-US" dirty="0"/>
              <a:t>SG engineers working on Jabber bugs</a:t>
            </a:r>
          </a:p>
          <a:p>
            <a:endParaRPr lang="en-US" dirty="0"/>
          </a:p>
        </p:txBody>
      </p:sp>
    </p:spTree>
    <p:extLst>
      <p:ext uri="{BB962C8B-B14F-4D97-AF65-F5344CB8AC3E}">
        <p14:creationId xmlns:p14="http://schemas.microsoft.com/office/powerpoint/2010/main" val="20210774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Moodle</a:t>
            </a:r>
            <a:endParaRPr lang="en-US" dirty="0"/>
          </a:p>
        </p:txBody>
      </p:sp>
      <p:sp>
        <p:nvSpPr>
          <p:cNvPr id="3" name="Text Placeholder 2"/>
          <p:cNvSpPr>
            <a:spLocks noGrp="1"/>
          </p:cNvSpPr>
          <p:nvPr>
            <p:ph type="body" idx="1"/>
          </p:nvPr>
        </p:nvSpPr>
        <p:spPr/>
        <p:txBody>
          <a:bodyPr/>
          <a:lstStyle/>
          <a:p>
            <a:r>
              <a:rPr lang="en-US" dirty="0" smtClean="0"/>
              <a:t>SG </a:t>
            </a:r>
            <a:r>
              <a:rPr lang="en-US" dirty="0"/>
              <a:t>provides </a:t>
            </a:r>
            <a:r>
              <a:rPr lang="en-US" dirty="0" err="1"/>
              <a:t>schools.sugarlabs.org</a:t>
            </a:r>
            <a:endParaRPr lang="en-US" dirty="0"/>
          </a:p>
          <a:p>
            <a:r>
              <a:rPr lang="en-US" dirty="0"/>
              <a:t>Try to advocate for the usefulness of Moodle and point out areas where it fits into our full vision.</a:t>
            </a:r>
          </a:p>
          <a:p>
            <a:endParaRPr lang="en-US" dirty="0"/>
          </a:p>
        </p:txBody>
      </p:sp>
    </p:spTree>
    <p:extLst>
      <p:ext uri="{BB962C8B-B14F-4D97-AF65-F5344CB8AC3E}">
        <p14:creationId xmlns:p14="http://schemas.microsoft.com/office/powerpoint/2010/main" val="5164565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Experiences</a:t>
            </a:r>
            <a:endParaRPr lang="en-US" dirty="0"/>
          </a:p>
        </p:txBody>
      </p:sp>
      <p:sp>
        <p:nvSpPr>
          <p:cNvPr id="3" name="Text Placeholder 2"/>
          <p:cNvSpPr>
            <a:spLocks noGrp="1"/>
          </p:cNvSpPr>
          <p:nvPr>
            <p:ph type="body" idx="1"/>
          </p:nvPr>
        </p:nvSpPr>
        <p:spPr/>
        <p:txBody>
          <a:bodyPr/>
          <a:lstStyle/>
          <a:p>
            <a:r>
              <a:rPr lang="en-US" dirty="0"/>
              <a:t>Talk at teacher conferences in ME and VT and visit schools</a:t>
            </a:r>
          </a:p>
          <a:p>
            <a:r>
              <a:rPr lang="en-US" dirty="0"/>
              <a:t>Try to make it easier to report bugs by evaluating </a:t>
            </a:r>
            <a:r>
              <a:rPr lang="en-US" dirty="0" err="1"/>
              <a:t>launchpad</a:t>
            </a:r>
            <a:r>
              <a:rPr lang="en-US" dirty="0"/>
              <a:t> and </a:t>
            </a:r>
            <a:r>
              <a:rPr lang="en-US" dirty="0" err="1"/>
              <a:t>getsatisfaction</a:t>
            </a:r>
            <a:endParaRPr lang="en-US" dirty="0"/>
          </a:p>
          <a:p>
            <a:r>
              <a:rPr lang="en-US" dirty="0"/>
              <a:t>Advocate for the </a:t>
            </a:r>
            <a:r>
              <a:rPr lang="en-US" dirty="0" err="1"/>
              <a:t>Teachermate</a:t>
            </a:r>
            <a:r>
              <a:rPr lang="en-US" dirty="0"/>
              <a:t> content which I think would be easy for teachers to use.</a:t>
            </a:r>
          </a:p>
          <a:p>
            <a:r>
              <a:rPr lang="en-US" dirty="0"/>
              <a:t>hired an intern to write up lesson plans in formats familiar to </a:t>
            </a:r>
            <a:r>
              <a:rPr lang="en-US" dirty="0" smtClean="0"/>
              <a:t>teachers</a:t>
            </a:r>
          </a:p>
          <a:p>
            <a:r>
              <a:rPr lang="en-US" dirty="0"/>
              <a:t>working on a teacher professional development curriculum in my class this </a:t>
            </a:r>
            <a:r>
              <a:rPr lang="en-US" dirty="0" smtClean="0"/>
              <a:t>semester</a:t>
            </a:r>
            <a:endParaRPr lang="en-US" dirty="0"/>
          </a:p>
          <a:p>
            <a:pPr>
              <a:buNone/>
            </a:pPr>
            <a:endParaRPr lang="en-US" dirty="0"/>
          </a:p>
        </p:txBody>
      </p:sp>
    </p:spTree>
    <p:extLst>
      <p:ext uri="{BB962C8B-B14F-4D97-AF65-F5344CB8AC3E}">
        <p14:creationId xmlns:p14="http://schemas.microsoft.com/office/powerpoint/2010/main" val="19344829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Experiences</a:t>
            </a:r>
            <a:endParaRPr lang="en-US" dirty="0"/>
          </a:p>
        </p:txBody>
      </p:sp>
      <p:sp>
        <p:nvSpPr>
          <p:cNvPr id="3" name="Text Placeholder 2"/>
          <p:cNvSpPr>
            <a:spLocks noGrp="1"/>
          </p:cNvSpPr>
          <p:nvPr>
            <p:ph type="body" idx="1"/>
          </p:nvPr>
        </p:nvSpPr>
        <p:spPr>
          <a:xfrm>
            <a:off x="1842475" y="1910840"/>
            <a:ext cx="4115399" cy="2702700"/>
          </a:xfrm>
        </p:spPr>
        <p:txBody>
          <a:bodyPr/>
          <a:lstStyle/>
          <a:p>
            <a:r>
              <a:rPr lang="en-US" dirty="0" smtClean="0"/>
              <a:t>support </a:t>
            </a:r>
            <a:r>
              <a:rPr lang="en-US" dirty="0"/>
              <a:t>adding a WYSIWYG editor to the wiki</a:t>
            </a:r>
          </a:p>
          <a:p>
            <a:r>
              <a:rPr lang="en-US" dirty="0"/>
              <a:t>working to create a site that allows individuals to purchase backup and collaboration </a:t>
            </a:r>
          </a:p>
          <a:p>
            <a:r>
              <a:rPr lang="en-US" dirty="0"/>
              <a:t>working to create a company that will allow school districts to have access to support contracts etc. if they desire</a:t>
            </a:r>
          </a:p>
          <a:p>
            <a:r>
              <a:rPr lang="en-US" dirty="0"/>
              <a:t>advocate for getting hardware support into </a:t>
            </a:r>
            <a:r>
              <a:rPr lang="en-US" dirty="0" err="1"/>
              <a:t>SoaS</a:t>
            </a:r>
            <a:endParaRPr lang="en-US" dirty="0"/>
          </a:p>
          <a:p>
            <a:endParaRPr lang="en-US" dirty="0"/>
          </a:p>
        </p:txBody>
      </p:sp>
    </p:spTree>
    <p:extLst>
      <p:ext uri="{BB962C8B-B14F-4D97-AF65-F5344CB8AC3E}">
        <p14:creationId xmlns:p14="http://schemas.microsoft.com/office/powerpoint/2010/main" val="33977149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Interests</a:t>
            </a:r>
            <a:endParaRPr lang="en-US" dirty="0"/>
          </a:p>
        </p:txBody>
      </p:sp>
      <p:sp>
        <p:nvSpPr>
          <p:cNvPr id="3" name="Text Placeholder 2"/>
          <p:cNvSpPr>
            <a:spLocks noGrp="1"/>
          </p:cNvSpPr>
          <p:nvPr>
            <p:ph type="body" idx="1"/>
          </p:nvPr>
        </p:nvSpPr>
        <p:spPr/>
        <p:txBody>
          <a:bodyPr/>
          <a:lstStyle/>
          <a:p>
            <a:r>
              <a:rPr lang="en-US" dirty="0"/>
              <a:t>Using Sugar to create school-family-afterschool partnerships</a:t>
            </a:r>
          </a:p>
          <a:p>
            <a:r>
              <a:rPr lang="en-US" dirty="0"/>
              <a:t>Sugar in the Philippines (some of the Solution Grove engineers are located in the Philippines)</a:t>
            </a:r>
          </a:p>
          <a:p>
            <a:endParaRPr lang="en-US" dirty="0"/>
          </a:p>
        </p:txBody>
      </p:sp>
    </p:spTree>
    <p:extLst>
      <p:ext uri="{BB962C8B-B14F-4D97-AF65-F5344CB8AC3E}">
        <p14:creationId xmlns:p14="http://schemas.microsoft.com/office/powerpoint/2010/main" val="6219586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rtl="0">
              <a:spcBef>
                <a:spcPts val="0"/>
              </a:spcBef>
              <a:buNone/>
            </a:pPr>
            <a:r>
              <a:rPr lang="en" dirty="0"/>
              <a:t>1.</a:t>
            </a:r>
          </a:p>
          <a:p>
            <a:pPr lvl="0" rtl="0">
              <a:spcBef>
                <a:spcPts val="0"/>
              </a:spcBef>
              <a:buNone/>
            </a:pPr>
            <a:r>
              <a:rPr lang="en-GB" dirty="0" smtClean="0"/>
              <a:t>What is Sugar?</a:t>
            </a:r>
            <a:endParaRPr lang="en" dirty="0"/>
          </a:p>
        </p:txBody>
      </p:sp>
      <p:sp>
        <p:nvSpPr>
          <p:cNvPr id="282" name="Shape 282"/>
          <p:cNvSpPr txBox="1">
            <a:spLocks noGrp="1"/>
          </p:cNvSpPr>
          <p:nvPr>
            <p:ph type="subTitle" idx="1"/>
          </p:nvPr>
        </p:nvSpPr>
        <p:spPr>
          <a:xfrm>
            <a:off x="2014575" y="2611454"/>
            <a:ext cx="5114700" cy="784799"/>
          </a:xfrm>
          <a:prstGeom prst="rect">
            <a:avLst/>
          </a:prstGeom>
        </p:spPr>
        <p:txBody>
          <a:bodyPr lIns="91425" tIns="91425" rIns="91425" bIns="91425" anchor="t" anchorCtr="0">
            <a:noAutofit/>
          </a:bodyPr>
          <a:lstStyle/>
          <a:p>
            <a:pPr lvl="0" rtl="0">
              <a:spcBef>
                <a:spcPts val="0"/>
              </a:spcBef>
              <a:buNone/>
            </a:pPr>
            <a:r>
              <a:rPr lang="en-GB" dirty="0" smtClean="0"/>
              <a:t>A brief introduction of the Sugar community</a:t>
            </a:r>
            <a:endParaRPr lang="en"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Seacoast Linux User Group</a:t>
            </a:r>
          </a:p>
        </p:txBody>
      </p:sp>
      <p:sp>
        <p:nvSpPr>
          <p:cNvPr id="3" name="Text Placeholder 2"/>
          <p:cNvSpPr>
            <a:spLocks noGrp="1"/>
          </p:cNvSpPr>
          <p:nvPr>
            <p:ph type="body" idx="1"/>
          </p:nvPr>
        </p:nvSpPr>
        <p:spPr/>
        <p:txBody>
          <a:bodyPr/>
          <a:lstStyle/>
          <a:p>
            <a:pPr>
              <a:buNone/>
            </a:pPr>
            <a:r>
              <a:rPr lang="en-US" dirty="0"/>
              <a:t>https://</a:t>
            </a:r>
            <a:r>
              <a:rPr lang="en-US" dirty="0" err="1"/>
              <a:t>prezi.com</a:t>
            </a:r>
            <a:r>
              <a:rPr lang="en-US" dirty="0"/>
              <a:t>/</a:t>
            </a:r>
            <a:r>
              <a:rPr lang="en-US" dirty="0" err="1"/>
              <a:t>kuuhqwmkxxtm</a:t>
            </a:r>
            <a:r>
              <a:rPr lang="en-US" dirty="0"/>
              <a:t>/lug-</a:t>
            </a:r>
            <a:r>
              <a:rPr lang="en-US" dirty="0" err="1"/>
              <a:t>presenation</a:t>
            </a:r>
            <a:r>
              <a:rPr lang="en-US" dirty="0"/>
              <a:t>/</a:t>
            </a:r>
          </a:p>
        </p:txBody>
      </p:sp>
      <p:pic>
        <p:nvPicPr>
          <p:cNvPr id="4" name="Picture 3" descr="caroline 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391" y="2667834"/>
            <a:ext cx="4858106" cy="2475666"/>
          </a:xfrm>
          <a:prstGeom prst="rect">
            <a:avLst/>
          </a:prstGeom>
        </p:spPr>
      </p:pic>
    </p:spTree>
    <p:extLst>
      <p:ext uri="{BB962C8B-B14F-4D97-AF65-F5344CB8AC3E}">
        <p14:creationId xmlns:p14="http://schemas.microsoft.com/office/powerpoint/2010/main" val="9496574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a:buNone/>
            </a:pPr>
            <a:r>
              <a:rPr lang="en-US" dirty="0" smtClean="0"/>
              <a:t>“</a:t>
            </a:r>
            <a:r>
              <a:rPr lang="en-US" dirty="0"/>
              <a:t>I think volunteers sometimes wonder if they are appreciated. On of the definitions of appreciate is 'verb intransitive' to increase in value as in an investment appreciates. I am very grateful for the huge appreciation of my work by the Sugar Community. Thank you. </a:t>
            </a:r>
            <a:r>
              <a:rPr lang="en-US" dirty="0" smtClean="0"/>
              <a:t>”</a:t>
            </a:r>
            <a:endParaRPr lang="en" dirty="0"/>
          </a:p>
        </p:txBody>
      </p:sp>
    </p:spTree>
    <p:extLst>
      <p:ext uri="{BB962C8B-B14F-4D97-AF65-F5344CB8AC3E}">
        <p14:creationId xmlns:p14="http://schemas.microsoft.com/office/powerpoint/2010/main" val="1846719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“Caroline’s presentation and demonstration were quite impressive, and her obvious enthusiasm for the project lead to an </a:t>
            </a:r>
            <a:r>
              <a:rPr lang="en-US" dirty="0" err="1"/>
              <a:t>energentic</a:t>
            </a:r>
            <a:r>
              <a:rPr lang="en-US" dirty="0"/>
              <a:t> question-and-answer session at the end.</a:t>
            </a:r>
            <a:r>
              <a:rPr lang="en-US" dirty="0" smtClean="0"/>
              <a:t>”</a:t>
            </a:r>
          </a:p>
          <a:p>
            <a:endParaRPr lang="en-US" dirty="0"/>
          </a:p>
          <a:p>
            <a:pPr>
              <a:buNone/>
            </a:pPr>
            <a:r>
              <a:rPr lang="en-US" sz="1200" i="0" dirty="0" smtClean="0"/>
              <a:t>What Ted Roche, </a:t>
            </a:r>
            <a:r>
              <a:rPr lang="en-US" sz="1200" dirty="0"/>
              <a:t>Contoocook, NH based developer working at Ted Roche &amp; Associates, LLC. Former FoxPro expert, now specializing in Open Source web development using PHP, Ruby on Rails, and </a:t>
            </a:r>
            <a:r>
              <a:rPr lang="en-US" sz="1200" dirty="0" err="1" smtClean="0"/>
              <a:t>WordPress</a:t>
            </a:r>
            <a:r>
              <a:rPr lang="en-US" sz="1200" dirty="0" smtClean="0"/>
              <a:t>, said about Caroline</a:t>
            </a:r>
            <a:endParaRPr lang="en-US" sz="1200" i="0" dirty="0"/>
          </a:p>
        </p:txBody>
      </p:sp>
    </p:spTree>
    <p:extLst>
      <p:ext uri="{BB962C8B-B14F-4D97-AF65-F5344CB8AC3E}">
        <p14:creationId xmlns:p14="http://schemas.microsoft.com/office/powerpoint/2010/main" val="131255534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rtl="0">
              <a:spcBef>
                <a:spcPts val="0"/>
              </a:spcBef>
              <a:buNone/>
            </a:pPr>
            <a:r>
              <a:rPr lang="en-GB" dirty="0"/>
              <a:t>4</a:t>
            </a:r>
            <a:r>
              <a:rPr lang="en" dirty="0" smtClean="0"/>
              <a:t>.</a:t>
            </a:r>
            <a:r>
              <a:rPr lang="en-GB" dirty="0" smtClean="0"/>
              <a:t> </a:t>
            </a:r>
            <a:br>
              <a:rPr lang="en-GB" dirty="0" smtClean="0"/>
            </a:br>
            <a:r>
              <a:rPr lang="en-GB" dirty="0" smtClean="0"/>
              <a:t>Anne Gentle</a:t>
            </a:r>
            <a:endParaRPr lang="en" dirty="0"/>
          </a:p>
        </p:txBody>
      </p:sp>
      <p:sp>
        <p:nvSpPr>
          <p:cNvPr id="282" name="Shape 282"/>
          <p:cNvSpPr txBox="1">
            <a:spLocks noGrp="1"/>
          </p:cNvSpPr>
          <p:nvPr>
            <p:ph type="subTitle" idx="1"/>
          </p:nvPr>
        </p:nvSpPr>
        <p:spPr>
          <a:xfrm>
            <a:off x="2014575" y="2611454"/>
            <a:ext cx="5114700" cy="784799"/>
          </a:xfrm>
          <a:prstGeom prst="rect">
            <a:avLst/>
          </a:prstGeom>
        </p:spPr>
        <p:txBody>
          <a:bodyPr lIns="91425" tIns="91425" rIns="91425" bIns="91425" anchor="t" anchorCtr="0">
            <a:noAutofit/>
          </a:bodyPr>
          <a:lstStyle/>
          <a:p>
            <a:pPr lvl="0" rtl="0">
              <a:spcBef>
                <a:spcPts val="0"/>
              </a:spcBef>
              <a:buNone/>
            </a:pPr>
            <a:r>
              <a:rPr lang="en-GB" dirty="0" smtClean="0"/>
              <a:t>Senior Technical Writer volunteering for the Documentation Team</a:t>
            </a:r>
            <a:endParaRPr lang="en" dirty="0"/>
          </a:p>
        </p:txBody>
      </p:sp>
    </p:spTree>
    <p:extLst>
      <p:ext uri="{BB962C8B-B14F-4D97-AF65-F5344CB8AC3E}">
        <p14:creationId xmlns:p14="http://schemas.microsoft.com/office/powerpoint/2010/main" val="229516791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309989" y="1000483"/>
            <a:ext cx="2519058" cy="621900"/>
          </a:xfrm>
          <a:prstGeom prst="rect">
            <a:avLst/>
          </a:prstGeom>
        </p:spPr>
        <p:txBody>
          <a:bodyPr lIns="91425" tIns="91425" rIns="91425" bIns="91425" anchor="b" anchorCtr="0">
            <a:noAutofit/>
          </a:bodyPr>
          <a:lstStyle/>
          <a:p>
            <a:pPr lvl="0" rtl="0">
              <a:spcBef>
                <a:spcPts val="0"/>
              </a:spcBef>
              <a:buNone/>
            </a:pPr>
            <a:r>
              <a:rPr lang="en-GB" dirty="0" smtClean="0"/>
              <a:t>Anne Gentle</a:t>
            </a:r>
            <a:endParaRPr lang="en" dirty="0"/>
          </a:p>
        </p:txBody>
      </p:sp>
      <p:sp>
        <p:nvSpPr>
          <p:cNvPr id="341" name="Shape 341"/>
          <p:cNvSpPr txBox="1">
            <a:spLocks noGrp="1"/>
          </p:cNvSpPr>
          <p:nvPr>
            <p:ph type="body" idx="1"/>
          </p:nvPr>
        </p:nvSpPr>
        <p:spPr>
          <a:xfrm>
            <a:off x="3602111" y="2150318"/>
            <a:ext cx="3497599" cy="2232001"/>
          </a:xfrm>
          <a:prstGeom prst="rect">
            <a:avLst/>
          </a:prstGeom>
        </p:spPr>
        <p:txBody>
          <a:bodyPr lIns="91425" tIns="91425" rIns="91425" bIns="91425" anchor="t" anchorCtr="0">
            <a:noAutofit/>
          </a:bodyPr>
          <a:lstStyle/>
          <a:p>
            <a:pPr lvl="0">
              <a:buNone/>
            </a:pPr>
            <a:r>
              <a:rPr lang="en-US" sz="1400" dirty="0" smtClean="0"/>
              <a:t>Work </a:t>
            </a:r>
            <a:r>
              <a:rPr lang="en-US" sz="1400" dirty="0"/>
              <a:t>on </a:t>
            </a:r>
            <a:r>
              <a:rPr lang="en-US" sz="1400" dirty="0" err="1"/>
              <a:t>OpenStack</a:t>
            </a:r>
            <a:r>
              <a:rPr lang="en-US" sz="1400" dirty="0"/>
              <a:t> at </a:t>
            </a:r>
            <a:r>
              <a:rPr lang="en-US" sz="1400" dirty="0" smtClean="0"/>
              <a:t>Cisco</a:t>
            </a:r>
            <a:endParaRPr lang="en-US" sz="1400" dirty="0"/>
          </a:p>
          <a:p>
            <a:pPr lvl="0">
              <a:buNone/>
            </a:pPr>
            <a:r>
              <a:rPr lang="en-US" sz="1400" dirty="0"/>
              <a:t/>
            </a:r>
            <a:br>
              <a:rPr lang="en-US" sz="1400" dirty="0"/>
            </a:br>
            <a:r>
              <a:rPr lang="en-US" sz="1400" dirty="0"/>
              <a:t>Eager to engage information professionals and spark action using a unique combination of education and experience as a writer in the computer industry and leader in the open source community. Recognized thought leader and innovative coordinator of unique documentation solutions.</a:t>
            </a:r>
            <a:endParaRPr lang="en" sz="1400" dirty="0"/>
          </a:p>
        </p:txBody>
      </p:sp>
      <p:pic>
        <p:nvPicPr>
          <p:cNvPr id="2" name="Picture 1" descr="anne gentl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3174839" cy="3174839"/>
          </a:xfrm>
          <a:prstGeom prst="rect">
            <a:avLst/>
          </a:prstGeom>
        </p:spPr>
      </p:pic>
    </p:spTree>
    <p:extLst>
      <p:ext uri="{BB962C8B-B14F-4D97-AF65-F5344CB8AC3E}">
        <p14:creationId xmlns:p14="http://schemas.microsoft.com/office/powerpoint/2010/main" val="1125004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lvl="0">
              <a:buNone/>
            </a:pPr>
            <a:r>
              <a:rPr lang="en-US" dirty="0" smtClean="0"/>
              <a:t>“I have two kids and love introducing technology to them. I currently work a flexible 30-hour work week to spend more time with my family and home, but I like to stay busy. I have a lot of energy because these busy but balanced days fill me up rather tha</a:t>
            </a:r>
            <a:r>
              <a:rPr lang="en-US" dirty="0" smtClean="0"/>
              <a:t>n tire me out</a:t>
            </a:r>
            <a:r>
              <a:rPr lang="en-US" dirty="0" smtClean="0"/>
              <a:t>”</a:t>
            </a:r>
            <a:endParaRPr lang="en" dirty="0"/>
          </a:p>
        </p:txBody>
      </p:sp>
    </p:spTree>
    <p:extLst>
      <p:ext uri="{BB962C8B-B14F-4D97-AF65-F5344CB8AC3E}">
        <p14:creationId xmlns:p14="http://schemas.microsoft.com/office/powerpoint/2010/main" val="31474419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602701" cy="1159799"/>
          </a:xfrm>
          <a:prstGeom prst="rect">
            <a:avLst/>
          </a:prstGeom>
        </p:spPr>
        <p:txBody>
          <a:bodyPr lIns="91425" tIns="91425" rIns="91425" bIns="91425" anchor="b" anchorCtr="0">
            <a:noAutofit/>
          </a:bodyPr>
          <a:lstStyle/>
          <a:p>
            <a:pPr lvl="0" rtl="0">
              <a:spcBef>
                <a:spcPts val="0"/>
              </a:spcBef>
              <a:buNone/>
            </a:pPr>
            <a:r>
              <a:rPr lang="en-GB" sz="6000" b="1" dirty="0" smtClean="0"/>
              <a:t>Contributions</a:t>
            </a:r>
            <a:endParaRPr lang="en" sz="6000" b="1" dirty="0"/>
          </a:p>
        </p:txBody>
      </p:sp>
      <p:sp>
        <p:nvSpPr>
          <p:cNvPr id="299" name="Shape 299"/>
          <p:cNvSpPr txBox="1">
            <a:spLocks noGrp="1"/>
          </p:cNvSpPr>
          <p:nvPr>
            <p:ph type="subTitle" idx="4294967295"/>
          </p:nvPr>
        </p:nvSpPr>
        <p:spPr>
          <a:xfrm>
            <a:off x="931400" y="3047900"/>
            <a:ext cx="3674099" cy="784799"/>
          </a:xfrm>
          <a:prstGeom prst="rect">
            <a:avLst/>
          </a:prstGeom>
        </p:spPr>
        <p:txBody>
          <a:bodyPr lIns="91425" tIns="91425" rIns="91425" bIns="91425" anchor="t" anchorCtr="0">
            <a:noAutofit/>
          </a:bodyPr>
          <a:lstStyle/>
          <a:p>
            <a:pPr lvl="0" rtl="0">
              <a:spcBef>
                <a:spcPts val="0"/>
              </a:spcBef>
              <a:buNone/>
            </a:pPr>
            <a:r>
              <a:rPr lang="en-GB" sz="1400" dirty="0" smtClean="0"/>
              <a:t>Includes …</a:t>
            </a:r>
            <a:endParaRPr lang="en" sz="1400" dirty="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4333956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Technical product management at Cisco, improving customer experience across the private </a:t>
            </a:r>
            <a:r>
              <a:rPr lang="en-US" dirty="0" err="1"/>
              <a:t>OpenStack</a:t>
            </a:r>
            <a:r>
              <a:rPr lang="en-US" dirty="0"/>
              <a:t> cloud spectrum from on-boarding to successfully deploying applications</a:t>
            </a:r>
            <a:r>
              <a:rPr lang="en-US" dirty="0" smtClean="0"/>
              <a:t>.</a:t>
            </a:r>
          </a:p>
          <a:p>
            <a:r>
              <a:rPr lang="en-US" dirty="0"/>
              <a:t>Technical leadership role at Rackspace, attaining title of Principal Engineer as a documentation collaborating, authoring, tooling, and automating expert.</a:t>
            </a:r>
            <a:endParaRPr lang="en-US" dirty="0"/>
          </a:p>
        </p:txBody>
      </p:sp>
      <p:sp>
        <p:nvSpPr>
          <p:cNvPr id="4" name="Title 3"/>
          <p:cNvSpPr>
            <a:spLocks noGrp="1"/>
          </p:cNvSpPr>
          <p:nvPr>
            <p:ph type="title"/>
          </p:nvPr>
        </p:nvSpPr>
        <p:spPr/>
        <p:txBody>
          <a:bodyPr/>
          <a:lstStyle/>
          <a:p>
            <a:r>
              <a:rPr lang="en-US" dirty="0" smtClean="0"/>
              <a:t>Key Experiences</a:t>
            </a:r>
            <a:endParaRPr lang="en-US" dirty="0"/>
          </a:p>
        </p:txBody>
      </p:sp>
    </p:spTree>
    <p:extLst>
      <p:ext uri="{BB962C8B-B14F-4D97-AF65-F5344CB8AC3E}">
        <p14:creationId xmlns:p14="http://schemas.microsoft.com/office/powerpoint/2010/main" val="34692660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2475" y="1918281"/>
            <a:ext cx="4809600" cy="2702700"/>
          </a:xfrm>
        </p:spPr>
        <p:txBody>
          <a:bodyPr/>
          <a:lstStyle/>
          <a:p>
            <a:r>
              <a:rPr lang="en-US" dirty="0"/>
              <a:t>Lead the community documentation effort for </a:t>
            </a:r>
            <a:r>
              <a:rPr lang="en-US" dirty="0" err="1"/>
              <a:t>OpenStack</a:t>
            </a:r>
            <a:r>
              <a:rPr lang="en-US" dirty="0"/>
              <a:t> consisting of 130 </a:t>
            </a:r>
            <a:r>
              <a:rPr lang="en-US" dirty="0" err="1"/>
              <a:t>git</a:t>
            </a:r>
            <a:r>
              <a:rPr lang="en-US" dirty="0"/>
              <a:t> repositories governed by more than twenty related programs. Written in Python, </a:t>
            </a:r>
            <a:r>
              <a:rPr lang="en-US" dirty="0" err="1"/>
              <a:t>OpenStack</a:t>
            </a:r>
            <a:r>
              <a:rPr lang="en-US" dirty="0"/>
              <a:t> projects enable any organization to provide cloud computing capabilities on standard hardware using open source software. Applications written on </a:t>
            </a:r>
            <a:r>
              <a:rPr lang="en-US" dirty="0" err="1"/>
              <a:t>OpenStack</a:t>
            </a:r>
            <a:r>
              <a:rPr lang="en-US" dirty="0"/>
              <a:t> are beginning to grow.</a:t>
            </a:r>
          </a:p>
          <a:p>
            <a:r>
              <a:rPr lang="en-US" dirty="0"/>
              <a:t>Gathered competent documentarians to write about </a:t>
            </a:r>
            <a:r>
              <a:rPr lang="en-US" dirty="0" err="1"/>
              <a:t>OpenStack</a:t>
            </a:r>
            <a:r>
              <a:rPr lang="en-US" dirty="0"/>
              <a:t>. Grew numbers from 79 docs contributors to 130 docs contributors in six months from April 2013 to November 2013.</a:t>
            </a:r>
          </a:p>
          <a:p>
            <a:endParaRPr lang="en-US" dirty="0"/>
          </a:p>
        </p:txBody>
      </p:sp>
      <p:sp>
        <p:nvSpPr>
          <p:cNvPr id="4" name="Title 3"/>
          <p:cNvSpPr>
            <a:spLocks noGrp="1"/>
          </p:cNvSpPr>
          <p:nvPr>
            <p:ph type="title"/>
          </p:nvPr>
        </p:nvSpPr>
        <p:spPr/>
        <p:txBody>
          <a:bodyPr/>
          <a:lstStyle/>
          <a:p>
            <a:r>
              <a:rPr lang="en-US" dirty="0" smtClean="0"/>
              <a:t>Key Experiences</a:t>
            </a:r>
            <a:endParaRPr lang="en-US" dirty="0"/>
          </a:p>
        </p:txBody>
      </p:sp>
    </p:spTree>
    <p:extLst>
      <p:ext uri="{BB962C8B-B14F-4D97-AF65-F5344CB8AC3E}">
        <p14:creationId xmlns:p14="http://schemas.microsoft.com/office/powerpoint/2010/main" val="41214646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2475" y="1918281"/>
            <a:ext cx="4809600" cy="2702700"/>
          </a:xfrm>
        </p:spPr>
        <p:txBody>
          <a:bodyPr/>
          <a:lstStyle/>
          <a:p>
            <a:r>
              <a:rPr lang="en-US" dirty="0"/>
              <a:t>With Adam Hyde, </a:t>
            </a:r>
            <a:r>
              <a:rPr lang="en-US" dirty="0" smtClean="0"/>
              <a:t>Anne </a:t>
            </a:r>
            <a:r>
              <a:rPr lang="en-US" dirty="0"/>
              <a:t>coordinated and participated in the second </a:t>
            </a:r>
            <a:r>
              <a:rPr lang="en-US" dirty="0" smtClean="0"/>
              <a:t>FLOSS Manuals Book Sprint, </a:t>
            </a:r>
            <a:r>
              <a:rPr lang="en-US" dirty="0"/>
              <a:t>resulting in a 250-page manual for One Laptop per Child written in five days in a wiki and a surge in community growth.</a:t>
            </a:r>
            <a:endParaRPr lang="en-US" dirty="0"/>
          </a:p>
        </p:txBody>
      </p:sp>
      <p:sp>
        <p:nvSpPr>
          <p:cNvPr id="4" name="Title 3"/>
          <p:cNvSpPr>
            <a:spLocks noGrp="1"/>
          </p:cNvSpPr>
          <p:nvPr>
            <p:ph type="title"/>
          </p:nvPr>
        </p:nvSpPr>
        <p:spPr/>
        <p:txBody>
          <a:bodyPr/>
          <a:lstStyle/>
          <a:p>
            <a:r>
              <a:rPr lang="en-US" dirty="0" smtClean="0"/>
              <a:t>Key Experiences</a:t>
            </a:r>
            <a:endParaRPr lang="en-US" dirty="0"/>
          </a:p>
        </p:txBody>
      </p:sp>
    </p:spTree>
    <p:extLst>
      <p:ext uri="{BB962C8B-B14F-4D97-AF65-F5344CB8AC3E}">
        <p14:creationId xmlns:p14="http://schemas.microsoft.com/office/powerpoint/2010/main" val="40661287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720625" y="729494"/>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descr="Screen Shot 2016-12-12 at 7.00.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018" y="881841"/>
            <a:ext cx="3445753" cy="2199316"/>
          </a:xfrm>
          <a:prstGeom prst="rect">
            <a:avLst/>
          </a:prstGeom>
        </p:spPr>
      </p:pic>
    </p:spTree>
    <p:extLst>
      <p:ext uri="{BB962C8B-B14F-4D97-AF65-F5344CB8AC3E}">
        <p14:creationId xmlns:p14="http://schemas.microsoft.com/office/powerpoint/2010/main" val="41026912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2475" y="1918281"/>
            <a:ext cx="5173954" cy="2702700"/>
          </a:xfrm>
        </p:spPr>
        <p:txBody>
          <a:bodyPr/>
          <a:lstStyle/>
          <a:p>
            <a:r>
              <a:rPr lang="en-US" dirty="0"/>
              <a:t>Demonstrated thought leadership as one of the first ten nominated bloggers on </a:t>
            </a:r>
            <a:r>
              <a:rPr lang="en-US" dirty="0" err="1" smtClean="0"/>
              <a:t>talk.bmc.com</a:t>
            </a:r>
            <a:r>
              <a:rPr lang="en-US" dirty="0" smtClean="0"/>
              <a:t>. Connected </a:t>
            </a:r>
            <a:r>
              <a:rPr lang="en-US" dirty="0"/>
              <a:t>directly with </a:t>
            </a:r>
            <a:r>
              <a:rPr lang="en-US" dirty="0" smtClean="0"/>
              <a:t>the customers</a:t>
            </a:r>
            <a:r>
              <a:rPr lang="en-US" dirty="0"/>
              <a:t>, sometimes leading the group in popularity with 10,000 hits a month. </a:t>
            </a:r>
            <a:endParaRPr lang="en-US" dirty="0"/>
          </a:p>
        </p:txBody>
      </p:sp>
      <p:sp>
        <p:nvSpPr>
          <p:cNvPr id="4" name="Title 3"/>
          <p:cNvSpPr>
            <a:spLocks noGrp="1"/>
          </p:cNvSpPr>
          <p:nvPr>
            <p:ph type="title"/>
          </p:nvPr>
        </p:nvSpPr>
        <p:spPr/>
        <p:txBody>
          <a:bodyPr/>
          <a:lstStyle/>
          <a:p>
            <a:r>
              <a:rPr lang="en-US" dirty="0" smtClean="0"/>
              <a:t>Key Experiences</a:t>
            </a:r>
            <a:endParaRPr lang="en-US" dirty="0"/>
          </a:p>
        </p:txBody>
      </p:sp>
    </p:spTree>
    <p:extLst>
      <p:ext uri="{BB962C8B-B14F-4D97-AF65-F5344CB8AC3E}">
        <p14:creationId xmlns:p14="http://schemas.microsoft.com/office/powerpoint/2010/main" val="3491627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Experiences</a:t>
            </a:r>
            <a:endParaRPr lang="en-US" dirty="0"/>
          </a:p>
        </p:txBody>
      </p:sp>
      <p:sp>
        <p:nvSpPr>
          <p:cNvPr id="3" name="Text Placeholder 2"/>
          <p:cNvSpPr>
            <a:spLocks noGrp="1"/>
          </p:cNvSpPr>
          <p:nvPr>
            <p:ph type="body" idx="1"/>
          </p:nvPr>
        </p:nvSpPr>
        <p:spPr/>
        <p:txBody>
          <a:bodyPr/>
          <a:lstStyle/>
          <a:p>
            <a:r>
              <a:rPr lang="en-US" dirty="0"/>
              <a:t>Implemented method for using Oracle content in BMC Software products using on-demand XSLT, automatically formatting and displaying an explanation and user response for database errors. </a:t>
            </a:r>
            <a:endParaRPr lang="en-US" dirty="0" smtClean="0"/>
          </a:p>
          <a:p>
            <a:r>
              <a:rPr lang="en-US" dirty="0" smtClean="0"/>
              <a:t>Integrated </a:t>
            </a:r>
            <a:r>
              <a:rPr lang="en-US" dirty="0"/>
              <a:t>O’Reilly learning materials directly into a BMC Software product using online Help system in a new way, enabling BMC Software users to search O’Reilly content and offer expert advice for database administration.</a:t>
            </a:r>
          </a:p>
          <a:p>
            <a:endParaRPr lang="en-US" dirty="0"/>
          </a:p>
        </p:txBody>
      </p:sp>
    </p:spTree>
    <p:extLst>
      <p:ext uri="{BB962C8B-B14F-4D97-AF65-F5344CB8AC3E}">
        <p14:creationId xmlns:p14="http://schemas.microsoft.com/office/powerpoint/2010/main" val="250735150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a:buNone/>
            </a:pPr>
            <a:r>
              <a:rPr lang="en-US" dirty="0"/>
              <a:t>“I blogged for my former employer, BMC Software on </a:t>
            </a:r>
            <a:r>
              <a:rPr lang="en-US" dirty="0" err="1"/>
              <a:t>talk.bmc.com</a:t>
            </a:r>
            <a:r>
              <a:rPr lang="en-US" dirty="0"/>
              <a:t> from 2005 to 2007. I wanted to continue blogging about technical writing, information architecture, topic authoring, social media, and other technologies that catch my eye. So when I left BMC, I started </a:t>
            </a:r>
            <a:r>
              <a:rPr lang="en-US" b="1" dirty="0"/>
              <a:t>just write click</a:t>
            </a:r>
            <a:r>
              <a:rPr lang="en-US" dirty="0" smtClean="0"/>
              <a:t>.”</a:t>
            </a:r>
            <a:endParaRPr lang="en-US" dirty="0"/>
          </a:p>
          <a:p>
            <a:pPr lvl="0">
              <a:buNone/>
            </a:pPr>
            <a:endParaRPr lang="en" dirty="0"/>
          </a:p>
        </p:txBody>
      </p:sp>
    </p:spTree>
    <p:extLst>
      <p:ext uri="{BB962C8B-B14F-4D97-AF65-F5344CB8AC3E}">
        <p14:creationId xmlns:p14="http://schemas.microsoft.com/office/powerpoint/2010/main" val="50115609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Articles</a:t>
            </a:r>
            <a:endParaRPr lang="en-US" dirty="0"/>
          </a:p>
        </p:txBody>
      </p:sp>
      <p:sp>
        <p:nvSpPr>
          <p:cNvPr id="3" name="Text Placeholder 2"/>
          <p:cNvSpPr>
            <a:spLocks noGrp="1"/>
          </p:cNvSpPr>
          <p:nvPr>
            <p:ph type="body" idx="1"/>
          </p:nvPr>
        </p:nvSpPr>
        <p:spPr/>
        <p:txBody>
          <a:bodyPr/>
          <a:lstStyle/>
          <a:p>
            <a:r>
              <a:rPr lang="en-US" dirty="0" err="1"/>
              <a:t>OpenSource.com</a:t>
            </a:r>
            <a:r>
              <a:rPr lang="en-US" dirty="0"/>
              <a:t>: </a:t>
            </a:r>
            <a:r>
              <a:rPr lang="en-US" dirty="0" err="1" smtClean="0"/>
              <a:t>Git</a:t>
            </a:r>
            <a:r>
              <a:rPr lang="en-US" dirty="0" smtClean="0"/>
              <a:t> and </a:t>
            </a:r>
            <a:r>
              <a:rPr lang="en-US" dirty="0" err="1" smtClean="0"/>
              <a:t>GitHub</a:t>
            </a:r>
            <a:r>
              <a:rPr lang="en-US" dirty="0" smtClean="0"/>
              <a:t> for open source documentation April </a:t>
            </a:r>
            <a:r>
              <a:rPr lang="en-US" dirty="0"/>
              <a:t>2016</a:t>
            </a:r>
          </a:p>
          <a:p>
            <a:r>
              <a:rPr lang="en-US" dirty="0" err="1"/>
              <a:t>OpenSource.com</a:t>
            </a:r>
            <a:r>
              <a:rPr lang="en-US" dirty="0"/>
              <a:t>: </a:t>
            </a:r>
            <a:r>
              <a:rPr lang="en-US" dirty="0" smtClean="0"/>
              <a:t>Continuous integration and delivery for documentation Co</a:t>
            </a:r>
            <a:r>
              <a:rPr lang="en-US" dirty="0"/>
              <a:t>-authored with Andreas Jaeger, July 2016</a:t>
            </a:r>
          </a:p>
          <a:p>
            <a:r>
              <a:rPr lang="en-US" dirty="0"/>
              <a:t>The Agile Executive: </a:t>
            </a:r>
            <a:r>
              <a:rPr lang="en-US" dirty="0" smtClean="0"/>
              <a:t>Agile Across the Enterprise: Prioritizing Value in Support and Training December </a:t>
            </a:r>
            <a:r>
              <a:rPr lang="en-US" dirty="0"/>
              <a:t>2009</a:t>
            </a:r>
          </a:p>
          <a:p>
            <a:endParaRPr lang="en-US" dirty="0"/>
          </a:p>
        </p:txBody>
      </p:sp>
    </p:spTree>
    <p:extLst>
      <p:ext uri="{BB962C8B-B14F-4D97-AF65-F5344CB8AC3E}">
        <p14:creationId xmlns:p14="http://schemas.microsoft.com/office/powerpoint/2010/main" val="36469343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Podcasts and Interviews</a:t>
            </a:r>
            <a:endParaRPr lang="en-US" dirty="0"/>
          </a:p>
        </p:txBody>
      </p:sp>
      <p:sp>
        <p:nvSpPr>
          <p:cNvPr id="3" name="Text Placeholder 2"/>
          <p:cNvSpPr>
            <a:spLocks noGrp="1"/>
          </p:cNvSpPr>
          <p:nvPr>
            <p:ph type="body" idx="1"/>
          </p:nvPr>
        </p:nvSpPr>
        <p:spPr/>
        <p:txBody>
          <a:bodyPr/>
          <a:lstStyle/>
          <a:p>
            <a:r>
              <a:rPr lang="en-US" dirty="0" smtClean="0"/>
              <a:t>Podcast interview with Scott Nesbitt and Aaron Davis on </a:t>
            </a:r>
            <a:r>
              <a:rPr lang="en-US" dirty="0"/>
              <a:t>their Communications with DMN show September 2008</a:t>
            </a:r>
          </a:p>
          <a:p>
            <a:r>
              <a:rPr lang="en-US" dirty="0" smtClean="0"/>
              <a:t>Podcast with Anne Gentle about her Conservation and Community book on</a:t>
            </a:r>
            <a:r>
              <a:rPr lang="en-US" dirty="0"/>
              <a:t>  Tech Writer Voices August 2009</a:t>
            </a:r>
          </a:p>
          <a:p>
            <a:r>
              <a:rPr lang="en-US" dirty="0"/>
              <a:t>Video Interview with Ellis Pratt of </a:t>
            </a:r>
            <a:r>
              <a:rPr lang="en-US" dirty="0" err="1"/>
              <a:t>Cherryleaf</a:t>
            </a:r>
            <a:r>
              <a:rPr lang="en-US" dirty="0"/>
              <a:t> consulting September 2009 </a:t>
            </a:r>
            <a:r>
              <a:rPr lang="en-US" dirty="0" smtClean="0"/>
              <a:t>(part 1, part 2) Book </a:t>
            </a:r>
            <a:r>
              <a:rPr lang="en-US" dirty="0"/>
              <a:t>also featured in their </a:t>
            </a:r>
            <a:r>
              <a:rPr lang="en-US" dirty="0" smtClean="0"/>
              <a:t>History of Technical Communication in 7 minutes video</a:t>
            </a:r>
            <a:r>
              <a:rPr lang="en-US" dirty="0"/>
              <a:t>.</a:t>
            </a:r>
          </a:p>
          <a:p>
            <a:endParaRPr lang="en-US" dirty="0"/>
          </a:p>
        </p:txBody>
      </p:sp>
    </p:spTree>
    <p:extLst>
      <p:ext uri="{BB962C8B-B14F-4D97-AF65-F5344CB8AC3E}">
        <p14:creationId xmlns:p14="http://schemas.microsoft.com/office/powerpoint/2010/main" val="32514085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a:r>
              <a:rPr lang="en-GB" dirty="0"/>
              <a:t>4</a:t>
            </a:r>
            <a:r>
              <a:rPr lang="en" dirty="0" smtClean="0"/>
              <a:t>.</a:t>
            </a:r>
            <a:r>
              <a:rPr lang="en-GB" dirty="0" smtClean="0"/>
              <a:t> </a:t>
            </a:r>
            <a:r>
              <a:rPr lang="en-GB" dirty="0"/>
              <a:t/>
            </a:r>
            <a:br>
              <a:rPr lang="en-GB" dirty="0"/>
            </a:br>
            <a:r>
              <a:rPr lang="en-GB" dirty="0" smtClean="0"/>
              <a:t>Claudia </a:t>
            </a:r>
            <a:r>
              <a:rPr lang="en-GB" dirty="0" err="1" smtClean="0"/>
              <a:t>Uurea</a:t>
            </a:r>
            <a:endParaRPr lang="en" dirty="0"/>
          </a:p>
        </p:txBody>
      </p:sp>
      <p:sp>
        <p:nvSpPr>
          <p:cNvPr id="282" name="Shape 282"/>
          <p:cNvSpPr txBox="1">
            <a:spLocks noGrp="1"/>
          </p:cNvSpPr>
          <p:nvPr>
            <p:ph type="subTitle" idx="1"/>
          </p:nvPr>
        </p:nvSpPr>
        <p:spPr>
          <a:xfrm>
            <a:off x="2014575" y="2611454"/>
            <a:ext cx="5114700" cy="784799"/>
          </a:xfrm>
          <a:prstGeom prst="rect">
            <a:avLst/>
          </a:prstGeom>
        </p:spPr>
        <p:txBody>
          <a:bodyPr lIns="91425" tIns="91425" rIns="91425" bIns="91425" anchor="t" anchorCtr="0">
            <a:noAutofit/>
          </a:bodyPr>
          <a:lstStyle/>
          <a:p>
            <a:pPr lvl="0" rtl="0">
              <a:spcBef>
                <a:spcPts val="0"/>
              </a:spcBef>
              <a:buNone/>
            </a:pPr>
            <a:r>
              <a:rPr lang="en-GB" dirty="0" smtClean="0"/>
              <a:t>Oversight Board Member of the Sugar Community</a:t>
            </a:r>
            <a:endParaRPr lang="en" dirty="0"/>
          </a:p>
        </p:txBody>
      </p:sp>
    </p:spTree>
    <p:extLst>
      <p:ext uri="{BB962C8B-B14F-4D97-AF65-F5344CB8AC3E}">
        <p14:creationId xmlns:p14="http://schemas.microsoft.com/office/powerpoint/2010/main" val="349472040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309989" y="1000483"/>
            <a:ext cx="2519058" cy="621900"/>
          </a:xfrm>
          <a:prstGeom prst="rect">
            <a:avLst/>
          </a:prstGeom>
        </p:spPr>
        <p:txBody>
          <a:bodyPr lIns="91425" tIns="91425" rIns="91425" bIns="91425" anchor="b" anchorCtr="0">
            <a:noAutofit/>
          </a:bodyPr>
          <a:lstStyle/>
          <a:p>
            <a:pPr lvl="0" rtl="0">
              <a:spcBef>
                <a:spcPts val="0"/>
              </a:spcBef>
              <a:buNone/>
            </a:pPr>
            <a:r>
              <a:rPr lang="en-GB" dirty="0" smtClean="0"/>
              <a:t>Anne Gentle</a:t>
            </a:r>
            <a:endParaRPr lang="en" dirty="0"/>
          </a:p>
        </p:txBody>
      </p:sp>
      <p:sp>
        <p:nvSpPr>
          <p:cNvPr id="341" name="Shape 341"/>
          <p:cNvSpPr txBox="1">
            <a:spLocks noGrp="1"/>
          </p:cNvSpPr>
          <p:nvPr>
            <p:ph type="body" idx="1"/>
          </p:nvPr>
        </p:nvSpPr>
        <p:spPr>
          <a:xfrm>
            <a:off x="3602111" y="2150318"/>
            <a:ext cx="3497599" cy="2232001"/>
          </a:xfrm>
          <a:prstGeom prst="rect">
            <a:avLst/>
          </a:prstGeom>
        </p:spPr>
        <p:txBody>
          <a:bodyPr lIns="91425" tIns="91425" rIns="91425" bIns="91425" anchor="t" anchorCtr="0">
            <a:noAutofit/>
          </a:bodyPr>
          <a:lstStyle/>
          <a:p>
            <a:pPr lvl="0">
              <a:buNone/>
            </a:pPr>
            <a:r>
              <a:rPr lang="en-US" sz="1400" dirty="0"/>
              <a:t>C</a:t>
            </a:r>
            <a:r>
              <a:rPr lang="en-US" sz="1400" dirty="0" smtClean="0"/>
              <a:t>urrently </a:t>
            </a:r>
            <a:r>
              <a:rPr lang="en-US" sz="1400" dirty="0"/>
              <a:t>working at the Strategic Educational Initiative within the MIT Office of Digital Learning in strategy, management and coordination for the new PreK-12 Initiative</a:t>
            </a:r>
            <a:endParaRPr lang="en" sz="1400" dirty="0"/>
          </a:p>
        </p:txBody>
      </p:sp>
      <p:pic>
        <p:nvPicPr>
          <p:cNvPr id="3" name="Picture 2" descr="claudia uure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2"/>
            <a:ext cx="3320832" cy="3252327"/>
          </a:xfrm>
          <a:prstGeom prst="rect">
            <a:avLst/>
          </a:prstGeom>
        </p:spPr>
      </p:pic>
    </p:spTree>
    <p:extLst>
      <p:ext uri="{BB962C8B-B14F-4D97-AF65-F5344CB8AC3E}">
        <p14:creationId xmlns:p14="http://schemas.microsoft.com/office/powerpoint/2010/main" val="33331927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1842475" y="1818975"/>
            <a:ext cx="2172900" cy="3106799"/>
          </a:xfrm>
          <a:prstGeom prst="rect">
            <a:avLst/>
          </a:prstGeom>
        </p:spPr>
        <p:txBody>
          <a:bodyPr lIns="91425" tIns="91425" rIns="91425" bIns="91425" anchor="t" anchorCtr="0">
            <a:noAutofit/>
          </a:bodyPr>
          <a:lstStyle/>
          <a:p>
            <a:pPr lvl="0" rtl="0">
              <a:spcBef>
                <a:spcPts val="0"/>
              </a:spcBef>
              <a:buNone/>
            </a:pPr>
            <a:r>
              <a:rPr lang="en-GB" b="1" dirty="0" smtClean="0">
                <a:solidFill>
                  <a:srgbClr val="37A9DD"/>
                </a:solidFill>
              </a:rPr>
              <a:t>Mission</a:t>
            </a:r>
            <a:endParaRPr lang="en" b="1" dirty="0">
              <a:solidFill>
                <a:srgbClr val="37A9DD"/>
              </a:solidFill>
            </a:endParaRPr>
          </a:p>
          <a:p>
            <a:pPr lvl="0">
              <a:buNone/>
            </a:pPr>
            <a:r>
              <a:rPr lang="en" dirty="0"/>
              <a:t>The mission of the oversight board is to ensure that the Sugar Labs community has clarity of purpose and the means to collaborate in achieving its goals.</a:t>
            </a:r>
            <a:endParaRPr lang="en" dirty="0"/>
          </a:p>
        </p:txBody>
      </p:sp>
      <p:sp>
        <p:nvSpPr>
          <p:cNvPr id="326" name="Shape 326"/>
          <p:cNvSpPr txBox="1">
            <a:spLocks noGrp="1"/>
          </p:cNvSpPr>
          <p:nvPr>
            <p:ph type="title"/>
          </p:nvPr>
        </p:nvSpPr>
        <p:spPr>
          <a:xfrm>
            <a:off x="1842475" y="1197075"/>
            <a:ext cx="4406399" cy="621900"/>
          </a:xfrm>
          <a:prstGeom prst="rect">
            <a:avLst/>
          </a:prstGeom>
        </p:spPr>
        <p:txBody>
          <a:bodyPr lIns="91425" tIns="91425" rIns="91425" bIns="91425" anchor="b" anchorCtr="0">
            <a:noAutofit/>
          </a:bodyPr>
          <a:lstStyle/>
          <a:p>
            <a:pPr lvl="0">
              <a:spcBef>
                <a:spcPts val="0"/>
              </a:spcBef>
              <a:buNone/>
            </a:pPr>
            <a:r>
              <a:rPr lang="en-GB" dirty="0" smtClean="0"/>
              <a:t>What is the Oversigh</a:t>
            </a:r>
            <a:r>
              <a:rPr lang="en-GB" dirty="0" smtClean="0"/>
              <a:t>t Board?</a:t>
            </a:r>
            <a:endParaRPr lang="en" dirty="0"/>
          </a:p>
        </p:txBody>
      </p:sp>
      <p:sp>
        <p:nvSpPr>
          <p:cNvPr id="327" name="Shape 327"/>
          <p:cNvSpPr txBox="1">
            <a:spLocks noGrp="1"/>
          </p:cNvSpPr>
          <p:nvPr>
            <p:ph type="body" idx="2"/>
          </p:nvPr>
        </p:nvSpPr>
        <p:spPr>
          <a:xfrm>
            <a:off x="4063135" y="1818975"/>
            <a:ext cx="2185800" cy="3106799"/>
          </a:xfrm>
          <a:prstGeom prst="rect">
            <a:avLst/>
          </a:prstGeom>
        </p:spPr>
        <p:txBody>
          <a:bodyPr lIns="91425" tIns="91425" rIns="91425" bIns="91425" anchor="t" anchorCtr="0">
            <a:noAutofit/>
          </a:bodyPr>
          <a:lstStyle/>
          <a:p>
            <a:pPr lvl="0" rtl="0">
              <a:spcBef>
                <a:spcPts val="0"/>
              </a:spcBef>
              <a:buNone/>
            </a:pPr>
            <a:r>
              <a:rPr lang="en-GB" b="1" dirty="0" smtClean="0">
                <a:solidFill>
                  <a:srgbClr val="37A9DD"/>
                </a:solidFill>
              </a:rPr>
              <a:t>Roles</a:t>
            </a:r>
            <a:endParaRPr lang="en" b="1" dirty="0">
              <a:solidFill>
                <a:srgbClr val="37A9DD"/>
              </a:solidFill>
            </a:endParaRPr>
          </a:p>
          <a:p>
            <a:pPr lvl="0">
              <a:buNone/>
            </a:pPr>
            <a:r>
              <a:rPr lang="en" dirty="0"/>
              <a:t>The </a:t>
            </a:r>
            <a:r>
              <a:rPr lang="en" b="1" dirty="0"/>
              <a:t>Oversight Board</a:t>
            </a:r>
            <a:r>
              <a:rPr lang="en" dirty="0"/>
              <a:t> is responsible for appointing delegates with executive functions</a:t>
            </a:r>
            <a:r>
              <a:rPr lang="en" dirty="0" smtClean="0"/>
              <a:t>.</a:t>
            </a:r>
            <a:endParaRPr lang="en-GB" dirty="0" smtClean="0"/>
          </a:p>
          <a:p>
            <a:pPr lvl="0">
              <a:buNone/>
            </a:pPr>
            <a:endParaRPr lang="en-GB" dirty="0"/>
          </a:p>
          <a:p>
            <a:pPr lvl="0">
              <a:buNone/>
            </a:pPr>
            <a:r>
              <a:rPr lang="en-GB" dirty="0"/>
              <a:t>The </a:t>
            </a:r>
            <a:r>
              <a:rPr lang="en-GB" b="1" dirty="0"/>
              <a:t>Oversight Board</a:t>
            </a:r>
            <a:r>
              <a:rPr lang="en-GB" dirty="0"/>
              <a:t> appoints one of its members as a liaison to each SIG. </a:t>
            </a:r>
            <a:endParaRPr lang="en" dirty="0"/>
          </a:p>
        </p:txBody>
      </p:sp>
    </p:spTree>
    <p:extLst>
      <p:ext uri="{BB962C8B-B14F-4D97-AF65-F5344CB8AC3E}">
        <p14:creationId xmlns:p14="http://schemas.microsoft.com/office/powerpoint/2010/main" val="266307981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602701" cy="1159799"/>
          </a:xfrm>
          <a:prstGeom prst="rect">
            <a:avLst/>
          </a:prstGeom>
        </p:spPr>
        <p:txBody>
          <a:bodyPr lIns="91425" tIns="91425" rIns="91425" bIns="91425" anchor="b" anchorCtr="0">
            <a:noAutofit/>
          </a:bodyPr>
          <a:lstStyle/>
          <a:p>
            <a:pPr lvl="0" rtl="0">
              <a:spcBef>
                <a:spcPts val="0"/>
              </a:spcBef>
              <a:buNone/>
            </a:pPr>
            <a:r>
              <a:rPr lang="en-GB" sz="6000" b="1" dirty="0" smtClean="0"/>
              <a:t>Contributions</a:t>
            </a:r>
            <a:endParaRPr lang="en" sz="6000" b="1" dirty="0"/>
          </a:p>
        </p:txBody>
      </p:sp>
      <p:sp>
        <p:nvSpPr>
          <p:cNvPr id="299" name="Shape 299"/>
          <p:cNvSpPr txBox="1">
            <a:spLocks noGrp="1"/>
          </p:cNvSpPr>
          <p:nvPr>
            <p:ph type="subTitle" idx="4294967295"/>
          </p:nvPr>
        </p:nvSpPr>
        <p:spPr>
          <a:xfrm>
            <a:off x="931400" y="3047900"/>
            <a:ext cx="3674099" cy="784799"/>
          </a:xfrm>
          <a:prstGeom prst="rect">
            <a:avLst/>
          </a:prstGeom>
        </p:spPr>
        <p:txBody>
          <a:bodyPr lIns="91425" tIns="91425" rIns="91425" bIns="91425" anchor="t" anchorCtr="0">
            <a:noAutofit/>
          </a:bodyPr>
          <a:lstStyle/>
          <a:p>
            <a:pPr lvl="0" rtl="0">
              <a:spcBef>
                <a:spcPts val="0"/>
              </a:spcBef>
              <a:buNone/>
            </a:pPr>
            <a:r>
              <a:rPr lang="en-GB" sz="1400" dirty="0" smtClean="0"/>
              <a:t>Includes …</a:t>
            </a:r>
            <a:endParaRPr lang="en" sz="1400" dirty="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86733568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Claudia has been in the board of </a:t>
            </a:r>
            <a:r>
              <a:rPr lang="en-US" dirty="0" err="1"/>
              <a:t>SugarLabs</a:t>
            </a:r>
            <a:r>
              <a:rPr lang="en-US" dirty="0"/>
              <a:t> since 2010. Her goals within the organization are: </a:t>
            </a:r>
            <a:br>
              <a:rPr lang="en-US" dirty="0"/>
            </a:br>
            <a:endParaRPr lang="en-US" dirty="0"/>
          </a:p>
        </p:txBody>
      </p:sp>
      <p:sp>
        <p:nvSpPr>
          <p:cNvPr id="3" name="Text Placeholder 2"/>
          <p:cNvSpPr>
            <a:spLocks noGrp="1"/>
          </p:cNvSpPr>
          <p:nvPr>
            <p:ph type="body" idx="1"/>
          </p:nvPr>
        </p:nvSpPr>
        <p:spPr/>
        <p:txBody>
          <a:bodyPr/>
          <a:lstStyle/>
          <a:p>
            <a:r>
              <a:rPr lang="en-US" dirty="0" smtClean="0"/>
              <a:t>Work </a:t>
            </a:r>
            <a:r>
              <a:rPr lang="en-US" dirty="0"/>
              <a:t>together with all members of the board, and community to continue to develop and evolve the mission for the organization, taking into account local al well as global opportunities and challenges, </a:t>
            </a:r>
          </a:p>
          <a:p>
            <a:r>
              <a:rPr lang="en-US" dirty="0" smtClean="0"/>
              <a:t>Create </a:t>
            </a:r>
            <a:r>
              <a:rPr lang="en-US" dirty="0"/>
              <a:t>equitable learning opportunities for all children around the world, </a:t>
            </a:r>
          </a:p>
          <a:p>
            <a:r>
              <a:rPr lang="en-US" dirty="0" smtClean="0"/>
              <a:t>Continue </a:t>
            </a:r>
            <a:r>
              <a:rPr lang="en-US" dirty="0"/>
              <a:t>to advocate and support the development of Constructionist tools, </a:t>
            </a:r>
          </a:p>
          <a:p>
            <a:r>
              <a:rPr lang="en-US" dirty="0" smtClean="0"/>
              <a:t>Promote </a:t>
            </a:r>
            <a:r>
              <a:rPr lang="en-US" dirty="0"/>
              <a:t>the organization among a variety of networks of stakeholders, both in the US and in countries around the world. </a:t>
            </a:r>
          </a:p>
          <a:p>
            <a:endParaRPr lang="en-US" dirty="0"/>
          </a:p>
        </p:txBody>
      </p:sp>
    </p:spTree>
    <p:extLst>
      <p:ext uri="{BB962C8B-B14F-4D97-AF65-F5344CB8AC3E}">
        <p14:creationId xmlns:p14="http://schemas.microsoft.com/office/powerpoint/2010/main" val="35928948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901375" y="2161800"/>
            <a:ext cx="3341400" cy="819899"/>
          </a:xfrm>
          <a:prstGeom prst="rect">
            <a:avLst/>
          </a:prstGeom>
        </p:spPr>
        <p:txBody>
          <a:bodyPr lIns="91425" tIns="91425" rIns="91425" bIns="91425" anchor="ctr" anchorCtr="0">
            <a:noAutofit/>
          </a:bodyPr>
          <a:lstStyle/>
          <a:p>
            <a:pPr lvl="0">
              <a:buNone/>
            </a:pPr>
            <a:r>
              <a:rPr lang="en-GB" dirty="0" smtClean="0"/>
              <a:t>“</a:t>
            </a:r>
            <a:r>
              <a:rPr lang="en-GB" dirty="0"/>
              <a:t>At Sugar Labs, we make a collection of tools that learners use to explore, discover, create, and reflect. We are non-profit and led by volunteers. We distribute these tools freely and encourage our users to appropriate them, taking ownership and responsibility for their learning</a:t>
            </a:r>
            <a:r>
              <a:rPr lang="en-GB" dirty="0" smtClean="0"/>
              <a:t>.”</a:t>
            </a:r>
            <a:endParaRPr lang="en"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Experiences</a:t>
            </a:r>
            <a:endParaRPr lang="en-US" dirty="0"/>
          </a:p>
        </p:txBody>
      </p:sp>
      <p:sp>
        <p:nvSpPr>
          <p:cNvPr id="3" name="Text Placeholder 2"/>
          <p:cNvSpPr>
            <a:spLocks noGrp="1"/>
          </p:cNvSpPr>
          <p:nvPr>
            <p:ph type="body" idx="1"/>
          </p:nvPr>
        </p:nvSpPr>
        <p:spPr>
          <a:xfrm>
            <a:off x="1842475" y="1918281"/>
            <a:ext cx="4861650" cy="2702700"/>
          </a:xfrm>
        </p:spPr>
        <p:txBody>
          <a:bodyPr/>
          <a:lstStyle/>
          <a:p>
            <a:r>
              <a:rPr lang="en-US" dirty="0"/>
              <a:t>Claudia </a:t>
            </a:r>
            <a:r>
              <a:rPr lang="en-US" dirty="0" err="1"/>
              <a:t>Urrea</a:t>
            </a:r>
            <a:r>
              <a:rPr lang="en-US" dirty="0"/>
              <a:t> has over 20 years of experience in the field of Education and Technology</a:t>
            </a:r>
            <a:r>
              <a:rPr lang="en-US" dirty="0" smtClean="0"/>
              <a:t>.</a:t>
            </a:r>
          </a:p>
          <a:p>
            <a:r>
              <a:rPr lang="en-US" dirty="0"/>
              <a:t>Claudia </a:t>
            </a:r>
            <a:r>
              <a:rPr lang="en-US" dirty="0" err="1"/>
              <a:t>Urrea</a:t>
            </a:r>
            <a:r>
              <a:rPr lang="en-US" dirty="0"/>
              <a:t> has worked at the </a:t>
            </a:r>
            <a:r>
              <a:rPr lang="en-US" dirty="0" err="1"/>
              <a:t>Interamerican</a:t>
            </a:r>
            <a:r>
              <a:rPr lang="en-US" dirty="0"/>
              <a:t> Development Bank as a consultant in the Education Sector, and 5 years at One Laptop Per Child organization as Director of Learning. </a:t>
            </a:r>
            <a:endParaRPr lang="en-US" dirty="0" smtClean="0"/>
          </a:p>
          <a:p>
            <a:r>
              <a:rPr lang="en-US" dirty="0" smtClean="0"/>
              <a:t>Her </a:t>
            </a:r>
            <a:r>
              <a:rPr lang="en-US" dirty="0"/>
              <a:t>areas of interest include online learning and assessment, curriculum design, preK-12 and higher education, education for developing countries, teacher professional development, educational programming and robotics, and maker education. </a:t>
            </a:r>
            <a:endParaRPr lang="en-US" dirty="0"/>
          </a:p>
          <a:p>
            <a:r>
              <a:rPr lang="en-US" dirty="0"/>
              <a:t> </a:t>
            </a:r>
            <a:endParaRPr lang="en-US" dirty="0"/>
          </a:p>
          <a:p>
            <a:endParaRPr lang="en-US" dirty="0"/>
          </a:p>
        </p:txBody>
      </p:sp>
    </p:spTree>
    <p:extLst>
      <p:ext uri="{BB962C8B-B14F-4D97-AF65-F5344CB8AC3E}">
        <p14:creationId xmlns:p14="http://schemas.microsoft.com/office/powerpoint/2010/main" val="214828431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Text Placeholder 2"/>
          <p:cNvSpPr>
            <a:spLocks noGrp="1"/>
          </p:cNvSpPr>
          <p:nvPr>
            <p:ph type="body" idx="1"/>
          </p:nvPr>
        </p:nvSpPr>
        <p:spPr>
          <a:xfrm>
            <a:off x="1842475" y="1918281"/>
            <a:ext cx="4913701" cy="2702700"/>
          </a:xfrm>
        </p:spPr>
        <p:txBody>
          <a:bodyPr/>
          <a:lstStyle/>
          <a:p>
            <a:r>
              <a:rPr lang="en-US" dirty="0"/>
              <a:t>Claudia </a:t>
            </a:r>
            <a:r>
              <a:rPr lang="en-US" dirty="0" err="1"/>
              <a:t>Urrea</a:t>
            </a:r>
            <a:r>
              <a:rPr lang="en-US" dirty="0"/>
              <a:t> was born in Colombia, where she received an undergraduate degree in Computer Science from EAFIT University. In the mid 90s, she moved to the US, where she received her Master's degree in Educational Media and Technology from Boston University, and her doctorate degree from the MIT Media Laboratory. Her PhD thesis studied the implications of one to one learning in a rural setting in Latin America. </a:t>
            </a:r>
            <a:endParaRPr lang="en-US" dirty="0" smtClean="0"/>
          </a:p>
        </p:txBody>
      </p:sp>
    </p:spTree>
    <p:extLst>
      <p:ext uri="{BB962C8B-B14F-4D97-AF65-F5344CB8AC3E}">
        <p14:creationId xmlns:p14="http://schemas.microsoft.com/office/powerpoint/2010/main" val="326999576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Text Placeholder 2"/>
          <p:cNvSpPr>
            <a:spLocks noGrp="1"/>
          </p:cNvSpPr>
          <p:nvPr>
            <p:ph type="body" idx="1"/>
          </p:nvPr>
        </p:nvSpPr>
        <p:spPr/>
        <p:txBody>
          <a:bodyPr/>
          <a:lstStyle/>
          <a:p>
            <a:r>
              <a:rPr lang="en-US" dirty="0"/>
              <a:t>She has helped multiple governments and non-government agencies to empower and support schools and communities of learners to evolve from traditional teaching methods into progressive learning environments. </a:t>
            </a:r>
          </a:p>
        </p:txBody>
      </p:sp>
    </p:spTree>
    <p:extLst>
      <p:ext uri="{BB962C8B-B14F-4D97-AF65-F5344CB8AC3E}">
        <p14:creationId xmlns:p14="http://schemas.microsoft.com/office/powerpoint/2010/main" val="79795870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a:t>
            </a:r>
            <a:endParaRPr lang="en-US" dirty="0"/>
          </a:p>
        </p:txBody>
      </p:sp>
      <p:sp>
        <p:nvSpPr>
          <p:cNvPr id="3" name="Text Placeholder 2"/>
          <p:cNvSpPr>
            <a:spLocks noGrp="1"/>
          </p:cNvSpPr>
          <p:nvPr>
            <p:ph type="body" idx="1"/>
          </p:nvPr>
        </p:nvSpPr>
        <p:spPr/>
        <p:txBody>
          <a:bodyPr/>
          <a:lstStyle/>
          <a:p>
            <a:r>
              <a:rPr lang="en-US" dirty="0"/>
              <a:t>Dr. </a:t>
            </a:r>
            <a:r>
              <a:rPr lang="en-US" dirty="0" err="1"/>
              <a:t>Urrea</a:t>
            </a:r>
            <a:r>
              <a:rPr lang="en-US" dirty="0"/>
              <a:t> has also a research scientist position with the Lifelong Kindergarten group at the MIT Media Lab. She has taught several classes at the Harvard Summer Program and Early Childhood Development program at Tufts University. She has consulted with international and multi-</a:t>
            </a:r>
            <a:r>
              <a:rPr lang="en-US" dirty="0" err="1"/>
              <a:t>sectoral</a:t>
            </a:r>
            <a:r>
              <a:rPr lang="en-US" dirty="0"/>
              <a:t> organizations such as the Inter-American Development Bank and Schlumberger Excellence in Education Development-SEED.</a:t>
            </a:r>
            <a:endParaRPr lang="en-US" dirty="0"/>
          </a:p>
        </p:txBody>
      </p:sp>
    </p:spTree>
    <p:extLst>
      <p:ext uri="{BB962C8B-B14F-4D97-AF65-F5344CB8AC3E}">
        <p14:creationId xmlns:p14="http://schemas.microsoft.com/office/powerpoint/2010/main" val="18850396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Text Placeholder 2"/>
          <p:cNvSpPr>
            <a:spLocks noGrp="1"/>
          </p:cNvSpPr>
          <p:nvPr>
            <p:ph type="body" idx="1"/>
          </p:nvPr>
        </p:nvSpPr>
        <p:spPr/>
        <p:txBody>
          <a:bodyPr/>
          <a:lstStyle/>
          <a:p>
            <a:r>
              <a:rPr lang="en-US" dirty="0" smtClean="0"/>
              <a:t>Design and </a:t>
            </a:r>
            <a:r>
              <a:rPr lang="en-US" dirty="0"/>
              <a:t>promote </a:t>
            </a:r>
            <a:r>
              <a:rPr lang="en-US" dirty="0" smtClean="0"/>
              <a:t>new </a:t>
            </a:r>
            <a:r>
              <a:rPr lang="en-US" dirty="0"/>
              <a:t>strategies to significantly transform </a:t>
            </a:r>
            <a:r>
              <a:rPr lang="en-US" dirty="0" smtClean="0"/>
              <a:t>formal </a:t>
            </a:r>
            <a:r>
              <a:rPr lang="en-US" dirty="0"/>
              <a:t>development and </a:t>
            </a:r>
            <a:r>
              <a:rPr lang="en-US" dirty="0" smtClean="0"/>
              <a:t>appropriation </a:t>
            </a:r>
            <a:r>
              <a:rPr lang="en-US" dirty="0"/>
              <a:t>of new digital technologies </a:t>
            </a:r>
            <a:endParaRPr lang="en-US" dirty="0" smtClean="0"/>
          </a:p>
          <a:p>
            <a:r>
              <a:rPr lang="en-US" dirty="0"/>
              <a:t>Study </a:t>
            </a:r>
            <a:r>
              <a:rPr lang="en-US" dirty="0" smtClean="0"/>
              <a:t>residential </a:t>
            </a:r>
            <a:r>
              <a:rPr lang="en-US" dirty="0"/>
              <a:t>learning experience with online educational materials and </a:t>
            </a:r>
            <a:r>
              <a:rPr lang="en-US" dirty="0" smtClean="0"/>
              <a:t>blended learning </a:t>
            </a:r>
            <a:r>
              <a:rPr lang="en-US" dirty="0"/>
              <a:t>models from theoretical, empirical, and policy perspectives</a:t>
            </a:r>
          </a:p>
          <a:p>
            <a:endParaRPr lang="en-US" dirty="0"/>
          </a:p>
          <a:p>
            <a:endParaRPr lang="en-US" dirty="0"/>
          </a:p>
        </p:txBody>
      </p:sp>
    </p:spTree>
    <p:extLst>
      <p:ext uri="{BB962C8B-B14F-4D97-AF65-F5344CB8AC3E}">
        <p14:creationId xmlns:p14="http://schemas.microsoft.com/office/powerpoint/2010/main" val="44733120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Text Placeholder 2"/>
          <p:cNvSpPr>
            <a:spLocks noGrp="1"/>
          </p:cNvSpPr>
          <p:nvPr>
            <p:ph type="body" idx="1"/>
          </p:nvPr>
        </p:nvSpPr>
        <p:spPr/>
        <p:txBody>
          <a:bodyPr/>
          <a:lstStyle/>
          <a:p>
            <a:r>
              <a:rPr lang="en-US" dirty="0"/>
              <a:t>Design and study new </a:t>
            </a:r>
            <a:r>
              <a:rPr lang="en-US" dirty="0" smtClean="0"/>
              <a:t>learning environments </a:t>
            </a:r>
            <a:r>
              <a:rPr lang="en-US" dirty="0"/>
              <a:t>for teachers and </a:t>
            </a:r>
            <a:r>
              <a:rPr lang="en-US" dirty="0" smtClean="0"/>
              <a:t>students </a:t>
            </a:r>
            <a:r>
              <a:rPr lang="en-US" dirty="0"/>
              <a:t>in developing </a:t>
            </a:r>
            <a:r>
              <a:rPr lang="en-US" dirty="0" smtClean="0"/>
              <a:t>countries</a:t>
            </a:r>
            <a:endParaRPr lang="en-US" dirty="0"/>
          </a:p>
          <a:p>
            <a:r>
              <a:rPr lang="en-US" dirty="0"/>
              <a:t>Design of new mechanism and strategies to make learning visible, </a:t>
            </a:r>
            <a:r>
              <a:rPr lang="en-US" dirty="0" smtClean="0"/>
              <a:t>understandable</a:t>
            </a:r>
            <a:r>
              <a:rPr lang="en-US" dirty="0"/>
              <a:t>, and </a:t>
            </a:r>
            <a:r>
              <a:rPr lang="en-US" dirty="0" smtClean="0"/>
              <a:t>actionable </a:t>
            </a:r>
            <a:r>
              <a:rPr lang="en-US" dirty="0"/>
              <a:t>by different type </a:t>
            </a:r>
            <a:r>
              <a:rPr lang="en-US" dirty="0" smtClean="0"/>
              <a:t>of audiences</a:t>
            </a:r>
            <a:endParaRPr lang="en-US" dirty="0"/>
          </a:p>
          <a:p>
            <a:endParaRPr lang="en-US" dirty="0"/>
          </a:p>
        </p:txBody>
      </p:sp>
    </p:spTree>
    <p:extLst>
      <p:ext uri="{BB962C8B-B14F-4D97-AF65-F5344CB8AC3E}">
        <p14:creationId xmlns:p14="http://schemas.microsoft.com/office/powerpoint/2010/main" val="111133735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 with Walter Bender</a:t>
            </a:r>
            <a:endParaRPr lang="en-US" dirty="0"/>
          </a:p>
        </p:txBody>
      </p:sp>
      <p:sp>
        <p:nvSpPr>
          <p:cNvPr id="3" name="Text Placeholder 2"/>
          <p:cNvSpPr>
            <a:spLocks noGrp="1"/>
          </p:cNvSpPr>
          <p:nvPr>
            <p:ph type="body" idx="1"/>
          </p:nvPr>
        </p:nvSpPr>
        <p:spPr>
          <a:xfrm>
            <a:off x="1842475" y="1918281"/>
            <a:ext cx="4851240" cy="2702700"/>
          </a:xfrm>
        </p:spPr>
        <p:txBody>
          <a:bodyPr/>
          <a:lstStyle/>
          <a:p>
            <a:r>
              <a:rPr lang="en-US" dirty="0"/>
              <a:t>Bender and </a:t>
            </a:r>
            <a:r>
              <a:rPr lang="en-US" dirty="0" err="1"/>
              <a:t>Urrea</a:t>
            </a:r>
            <a:r>
              <a:rPr lang="en-US" dirty="0"/>
              <a:t> (2015) </a:t>
            </a:r>
            <a:r>
              <a:rPr lang="en-US" dirty="0" smtClean="0"/>
              <a:t>Visualizing </a:t>
            </a:r>
            <a:r>
              <a:rPr lang="en-US" dirty="0"/>
              <a:t>Learning in </a:t>
            </a:r>
            <a:r>
              <a:rPr lang="en-US" dirty="0" smtClean="0"/>
              <a:t>Open-Ended </a:t>
            </a:r>
            <a:r>
              <a:rPr lang="en-US" dirty="0"/>
              <a:t>Problem Solving </a:t>
            </a:r>
            <a:r>
              <a:rPr lang="en-US" dirty="0" smtClean="0"/>
              <a:t>in </a:t>
            </a:r>
            <a:r>
              <a:rPr lang="en-US" dirty="0"/>
              <a:t>the </a:t>
            </a:r>
            <a:r>
              <a:rPr lang="en-US" dirty="0" smtClean="0"/>
              <a:t>Arts. RED –</a:t>
            </a:r>
            <a:r>
              <a:rPr lang="en-US" dirty="0" err="1" smtClean="0"/>
              <a:t>Revista</a:t>
            </a:r>
            <a:r>
              <a:rPr lang="en-US" dirty="0" smtClean="0"/>
              <a:t> de </a:t>
            </a:r>
            <a:r>
              <a:rPr lang="en-US" dirty="0" err="1"/>
              <a:t>Educación</a:t>
            </a:r>
            <a:r>
              <a:rPr lang="en-US" dirty="0"/>
              <a:t> a </a:t>
            </a:r>
            <a:r>
              <a:rPr lang="en-US" dirty="0" err="1"/>
              <a:t>Distancia</a:t>
            </a:r>
            <a:r>
              <a:rPr lang="en-US" dirty="0"/>
              <a:t>. </a:t>
            </a:r>
            <a:r>
              <a:rPr lang="en-US" dirty="0" err="1"/>
              <a:t>Número</a:t>
            </a:r>
            <a:r>
              <a:rPr lang="en-US" dirty="0"/>
              <a:t> 46. http://</a:t>
            </a:r>
            <a:r>
              <a:rPr lang="en-US" dirty="0" err="1"/>
              <a:t>www.um.es</a:t>
            </a:r>
            <a:r>
              <a:rPr lang="en-US" dirty="0"/>
              <a:t>/</a:t>
            </a:r>
            <a:r>
              <a:rPr lang="en-US" dirty="0" err="1"/>
              <a:t>ead</a:t>
            </a:r>
            <a:r>
              <a:rPr lang="en-US" dirty="0"/>
              <a:t>/red/</a:t>
            </a:r>
            <a:r>
              <a:rPr lang="en-US" dirty="0" smtClean="0"/>
              <a:t>46 </a:t>
            </a:r>
          </a:p>
          <a:p>
            <a:r>
              <a:rPr lang="en-US" dirty="0"/>
              <a:t>Bender, W., Solomon, C., &amp; </a:t>
            </a:r>
            <a:r>
              <a:rPr lang="en-US" dirty="0" err="1"/>
              <a:t>Urrea</a:t>
            </a:r>
            <a:r>
              <a:rPr lang="en-US" dirty="0"/>
              <a:t>, C (2014). (More than) Twenty Things to Do in Turtle. In the </a:t>
            </a:r>
            <a:r>
              <a:rPr lang="en-US" dirty="0" smtClean="0"/>
              <a:t>Proceedings </a:t>
            </a:r>
            <a:r>
              <a:rPr lang="en-US" dirty="0"/>
              <a:t>of Constructionism 2014. Vienna, Austria.</a:t>
            </a:r>
          </a:p>
          <a:p>
            <a:r>
              <a:rPr lang="en-US" dirty="0" err="1"/>
              <a:t>Urrea</a:t>
            </a:r>
            <a:r>
              <a:rPr lang="en-US" dirty="0"/>
              <a:t>, C. and </a:t>
            </a:r>
            <a:r>
              <a:rPr lang="en-US" dirty="0" smtClean="0"/>
              <a:t>Bender</a:t>
            </a:r>
            <a:r>
              <a:rPr lang="en-US" dirty="0"/>
              <a:t>, W. (2012</a:t>
            </a:r>
            <a:r>
              <a:rPr lang="en-US" dirty="0" smtClean="0"/>
              <a:t>).</a:t>
            </a:r>
            <a:r>
              <a:rPr lang="en-US" dirty="0"/>
              <a:t> </a:t>
            </a:r>
            <a:r>
              <a:rPr lang="en-US" dirty="0" smtClean="0"/>
              <a:t>Making </a:t>
            </a:r>
            <a:r>
              <a:rPr lang="en-US" dirty="0"/>
              <a:t>Learning Visible. Mind, Brain, </a:t>
            </a:r>
            <a:r>
              <a:rPr lang="en-US" dirty="0" smtClean="0"/>
              <a:t>and Education</a:t>
            </a:r>
            <a:r>
              <a:rPr lang="en-US" dirty="0"/>
              <a:t> </a:t>
            </a:r>
            <a:r>
              <a:rPr lang="en-US" dirty="0" smtClean="0"/>
              <a:t>Journal,</a:t>
            </a:r>
            <a:r>
              <a:rPr lang="en-US" dirty="0"/>
              <a:t> </a:t>
            </a:r>
            <a:r>
              <a:rPr lang="en-US" dirty="0" smtClean="0"/>
              <a:t>Wiley Online </a:t>
            </a:r>
            <a:r>
              <a:rPr lang="en-US" dirty="0"/>
              <a:t>Library 6: </a:t>
            </a:r>
            <a:r>
              <a:rPr lang="en-US" dirty="0" smtClean="0"/>
              <a:t>227–241</a:t>
            </a:r>
            <a:r>
              <a:rPr lang="en-US" dirty="0"/>
              <a:t>. </a:t>
            </a:r>
            <a:r>
              <a:rPr lang="en-US" dirty="0" err="1"/>
              <a:t>doi</a:t>
            </a:r>
            <a:r>
              <a:rPr lang="en-US" dirty="0"/>
              <a:t>: 10.1111/j.</a:t>
            </a:r>
            <a:r>
              <a:rPr lang="en-US" dirty="0" smtClean="0"/>
              <a:t>1751-228X</a:t>
            </a:r>
            <a:r>
              <a:rPr lang="en-US" dirty="0"/>
              <a:t>.2012.01161.x</a:t>
            </a:r>
          </a:p>
          <a:p>
            <a:endParaRPr lang="en-US" dirty="0"/>
          </a:p>
          <a:p>
            <a:endParaRPr lang="en-US" dirty="0"/>
          </a:p>
        </p:txBody>
      </p:sp>
    </p:spTree>
    <p:extLst>
      <p:ext uri="{BB962C8B-B14F-4D97-AF65-F5344CB8AC3E}">
        <p14:creationId xmlns:p14="http://schemas.microsoft.com/office/powerpoint/2010/main" val="189714828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ctrTitle" idx="4294967295"/>
          </p:nvPr>
        </p:nvSpPr>
        <p:spPr>
          <a:xfrm>
            <a:off x="925725" y="592750"/>
            <a:ext cx="5421000" cy="1159799"/>
          </a:xfrm>
          <a:prstGeom prst="rect">
            <a:avLst/>
          </a:prstGeom>
        </p:spPr>
        <p:txBody>
          <a:bodyPr lIns="91425" tIns="91425" rIns="91425" bIns="91425" anchor="b" anchorCtr="0">
            <a:noAutofit/>
          </a:bodyPr>
          <a:lstStyle/>
          <a:p>
            <a:pPr lvl="0" rtl="0">
              <a:spcBef>
                <a:spcPts val="0"/>
              </a:spcBef>
              <a:buNone/>
            </a:pPr>
            <a:r>
              <a:rPr lang="en" sz="1800"/>
              <a:t>Thanks!</a:t>
            </a:r>
          </a:p>
        </p:txBody>
      </p:sp>
      <p:sp>
        <p:nvSpPr>
          <p:cNvPr id="463" name="Shape 463"/>
          <p:cNvSpPr txBox="1">
            <a:spLocks noGrp="1"/>
          </p:cNvSpPr>
          <p:nvPr>
            <p:ph type="subTitle" idx="4294967295"/>
          </p:nvPr>
        </p:nvSpPr>
        <p:spPr>
          <a:xfrm>
            <a:off x="925725" y="1792371"/>
            <a:ext cx="5421000" cy="1588500"/>
          </a:xfrm>
          <a:prstGeom prst="rect">
            <a:avLst/>
          </a:prstGeom>
        </p:spPr>
        <p:txBody>
          <a:bodyPr lIns="91425" tIns="91425" rIns="91425" bIns="91425" anchor="t" anchorCtr="0">
            <a:noAutofit/>
          </a:bodyPr>
          <a:lstStyle/>
          <a:p>
            <a:pPr lvl="0" rtl="0">
              <a:spcBef>
                <a:spcPts val="0"/>
              </a:spcBef>
              <a:buNone/>
            </a:pPr>
            <a:r>
              <a:rPr lang="en" sz="3600" b="1" dirty="0"/>
              <a:t>Any </a:t>
            </a:r>
            <a:r>
              <a:rPr lang="en" sz="3600" b="1" dirty="0">
                <a:solidFill>
                  <a:srgbClr val="FAA99C"/>
                </a:solidFill>
              </a:rPr>
              <a:t>questions?</a:t>
            </a:r>
          </a:p>
          <a:p>
            <a:pPr lvl="0" rtl="0">
              <a:spcBef>
                <a:spcPts val="0"/>
              </a:spcBef>
              <a:buClr>
                <a:schemeClr val="dk1"/>
              </a:buClr>
              <a:buSzPct val="30555"/>
              <a:buFont typeface="Arial"/>
              <a:buNone/>
            </a:pPr>
            <a:r>
              <a:rPr lang="en" dirty="0"/>
              <a:t>You can find me at </a:t>
            </a:r>
            <a:r>
              <a:rPr lang="en" dirty="0" smtClean="0"/>
              <a:t>@</a:t>
            </a:r>
            <a:r>
              <a:rPr lang="en-GB" dirty="0" err="1" smtClean="0"/>
              <a:t>emilyong</a:t>
            </a:r>
            <a:r>
              <a:rPr lang="en-GB" dirty="0" smtClean="0"/>
              <a:t> </a:t>
            </a:r>
            <a:r>
              <a:rPr lang="en-GB" dirty="0" smtClean="0"/>
              <a:t>on </a:t>
            </a:r>
            <a:r>
              <a:rPr lang="en-GB" dirty="0" err="1" smtClean="0"/>
              <a:t>Github</a:t>
            </a:r>
            <a:r>
              <a:rPr lang="en-GB" dirty="0" smtClean="0"/>
              <a:t> </a:t>
            </a:r>
            <a:r>
              <a:rPr lang="en-GB" dirty="0" smtClean="0">
                <a:sym typeface="Wingdings"/>
              </a:rPr>
              <a:t></a:t>
            </a:r>
            <a:endParaRPr lang="en"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42475" y="1197075"/>
            <a:ext cx="4115399" cy="621900"/>
          </a:xfrm>
          <a:prstGeom prst="rect">
            <a:avLst/>
          </a:prstGeom>
        </p:spPr>
        <p:txBody>
          <a:bodyPr lIns="91425" tIns="91425" rIns="91425" bIns="91425" anchor="b" anchorCtr="0">
            <a:noAutofit/>
          </a:bodyPr>
          <a:lstStyle/>
          <a:p>
            <a:pPr lvl="0">
              <a:spcBef>
                <a:spcPts val="0"/>
              </a:spcBef>
              <a:buNone/>
            </a:pPr>
            <a:r>
              <a:rPr lang="en-GB" dirty="0" smtClean="0"/>
              <a:t>Sugar Activities</a:t>
            </a:r>
            <a:endParaRPr lang="en" dirty="0"/>
          </a:p>
        </p:txBody>
      </p:sp>
      <p:sp>
        <p:nvSpPr>
          <p:cNvPr id="293" name="Shape 293"/>
          <p:cNvSpPr txBox="1">
            <a:spLocks noGrp="1"/>
          </p:cNvSpPr>
          <p:nvPr>
            <p:ph type="body" idx="1"/>
          </p:nvPr>
        </p:nvSpPr>
        <p:spPr>
          <a:xfrm>
            <a:off x="1842475" y="1918281"/>
            <a:ext cx="4115399" cy="2702700"/>
          </a:xfrm>
          <a:prstGeom prst="rect">
            <a:avLst/>
          </a:prstGeom>
        </p:spPr>
        <p:txBody>
          <a:bodyPr lIns="91425" tIns="91425" rIns="91425" bIns="91425" anchor="t" anchorCtr="0">
            <a:noAutofit/>
          </a:bodyPr>
          <a:lstStyle/>
          <a:p>
            <a:pPr marL="457200" lvl="0" indent="-228600"/>
            <a:r>
              <a:rPr lang="en-US" dirty="0"/>
              <a:t>Sugar is both a desktop and a collection of Activities. </a:t>
            </a:r>
            <a:endParaRPr lang="en-US" dirty="0" smtClean="0"/>
          </a:p>
          <a:p>
            <a:pPr marL="457200" lvl="0" indent="-228600"/>
            <a:r>
              <a:rPr lang="en-US" dirty="0" smtClean="0"/>
              <a:t>Activities</a:t>
            </a:r>
            <a:r>
              <a:rPr lang="en-US" dirty="0"/>
              <a:t>, as the name implies, are Apps that involve active engagement from the learner. </a:t>
            </a:r>
            <a:endParaRPr lang="en-US" dirty="0" smtClean="0"/>
          </a:p>
          <a:p>
            <a:pPr marL="457200" lvl="0" indent="-228600"/>
            <a:r>
              <a:rPr lang="en-US" dirty="0" smtClean="0"/>
              <a:t>Activities </a:t>
            </a:r>
            <a:r>
              <a:rPr lang="en-US" dirty="0"/>
              <a:t>automatically save results to a journal, where reflections are recorded. </a:t>
            </a:r>
            <a:endParaRPr lang="en-US" dirty="0" smtClean="0"/>
          </a:p>
          <a:p>
            <a:pPr marL="457200" lvl="0" indent="-228600"/>
            <a:r>
              <a:rPr lang="en-US" dirty="0" smtClean="0"/>
              <a:t>Activity </a:t>
            </a:r>
            <a:r>
              <a:rPr lang="en-US" dirty="0"/>
              <a:t>instances can be shared between learners; many support real-time collaboration.</a:t>
            </a:r>
            <a:endParaRPr lang="en"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42475" y="1197075"/>
            <a:ext cx="4115399" cy="621900"/>
          </a:xfrm>
          <a:prstGeom prst="rect">
            <a:avLst/>
          </a:prstGeom>
        </p:spPr>
        <p:txBody>
          <a:bodyPr lIns="91425" tIns="91425" rIns="91425" bIns="91425" anchor="b" anchorCtr="0">
            <a:noAutofit/>
          </a:bodyPr>
          <a:lstStyle/>
          <a:p>
            <a:pPr lvl="0">
              <a:spcBef>
                <a:spcPts val="0"/>
              </a:spcBef>
              <a:buNone/>
            </a:pPr>
            <a:r>
              <a:rPr lang="en-GB" dirty="0" smtClean="0"/>
              <a:t>Sugar Neighbourhood</a:t>
            </a:r>
            <a:endParaRPr lang="en" dirty="0"/>
          </a:p>
        </p:txBody>
      </p:sp>
      <p:sp>
        <p:nvSpPr>
          <p:cNvPr id="293" name="Shape 293"/>
          <p:cNvSpPr txBox="1">
            <a:spLocks noGrp="1"/>
          </p:cNvSpPr>
          <p:nvPr>
            <p:ph type="body" idx="1"/>
          </p:nvPr>
        </p:nvSpPr>
        <p:spPr>
          <a:xfrm>
            <a:off x="1842475" y="1918281"/>
            <a:ext cx="4115399" cy="2702700"/>
          </a:xfrm>
          <a:prstGeom prst="rect">
            <a:avLst/>
          </a:prstGeom>
        </p:spPr>
        <p:txBody>
          <a:bodyPr lIns="91425" tIns="91425" rIns="91425" bIns="91425" anchor="t" anchorCtr="0">
            <a:noAutofit/>
          </a:bodyPr>
          <a:lstStyle/>
          <a:p>
            <a:pPr marL="457200" lvl="0" indent="-228600"/>
            <a:r>
              <a:rPr lang="en-US" dirty="0"/>
              <a:t>In the Sugar Neighborhood view, learners see their friends clustered around their current Activities; from this view they can join each other’s Activities. Sugar collaboration works "peer to peer," in a classroom or under a tree; Sugar does not require the Internet.</a:t>
            </a:r>
            <a:endParaRPr lang="en" dirty="0"/>
          </a:p>
        </p:txBody>
      </p:sp>
    </p:spTree>
    <p:extLst>
      <p:ext uri="{BB962C8B-B14F-4D97-AF65-F5344CB8AC3E}">
        <p14:creationId xmlns:p14="http://schemas.microsoft.com/office/powerpoint/2010/main" val="21026687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42475" y="1197075"/>
            <a:ext cx="4115399" cy="621900"/>
          </a:xfrm>
          <a:prstGeom prst="rect">
            <a:avLst/>
          </a:prstGeom>
        </p:spPr>
        <p:txBody>
          <a:bodyPr lIns="91425" tIns="91425" rIns="91425" bIns="91425" anchor="b" anchorCtr="0">
            <a:noAutofit/>
          </a:bodyPr>
          <a:lstStyle/>
          <a:p>
            <a:pPr lvl="0">
              <a:spcBef>
                <a:spcPts val="0"/>
              </a:spcBef>
              <a:buNone/>
            </a:pPr>
            <a:r>
              <a:rPr lang="en-GB" dirty="0" smtClean="0"/>
              <a:t>Sugar Journal</a:t>
            </a:r>
            <a:endParaRPr lang="en" dirty="0"/>
          </a:p>
        </p:txBody>
      </p:sp>
      <p:sp>
        <p:nvSpPr>
          <p:cNvPr id="293" name="Shape 293"/>
          <p:cNvSpPr txBox="1">
            <a:spLocks noGrp="1"/>
          </p:cNvSpPr>
          <p:nvPr>
            <p:ph type="body" idx="1"/>
          </p:nvPr>
        </p:nvSpPr>
        <p:spPr>
          <a:xfrm>
            <a:off x="1842475" y="1918281"/>
            <a:ext cx="4115399" cy="2702700"/>
          </a:xfrm>
          <a:prstGeom prst="rect">
            <a:avLst/>
          </a:prstGeom>
        </p:spPr>
        <p:txBody>
          <a:bodyPr lIns="91425" tIns="91425" rIns="91425" bIns="91425" anchor="t" anchorCtr="0">
            <a:noAutofit/>
          </a:bodyPr>
          <a:lstStyle/>
          <a:p>
            <a:pPr marL="457200" lvl="0" indent="-228600"/>
            <a:r>
              <a:rPr lang="en-US" dirty="0"/>
              <a:t>The Sugar Journal records everything a learner does using Sugar. There is no need to remember to click a Save Button. The focus is on the activity, not the computer. The Journal is also a place for reflection, where learners and their teachers can monitor progress.</a:t>
            </a:r>
            <a:endParaRPr lang="en" dirty="0"/>
          </a:p>
        </p:txBody>
      </p:sp>
    </p:spTree>
    <p:extLst>
      <p:ext uri="{BB962C8B-B14F-4D97-AF65-F5344CB8AC3E}">
        <p14:creationId xmlns:p14="http://schemas.microsoft.com/office/powerpoint/2010/main" val="4223844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602701" cy="1159799"/>
          </a:xfrm>
          <a:prstGeom prst="rect">
            <a:avLst/>
          </a:prstGeom>
        </p:spPr>
        <p:txBody>
          <a:bodyPr lIns="91425" tIns="91425" rIns="91425" bIns="91425" anchor="b" anchorCtr="0">
            <a:noAutofit/>
          </a:bodyPr>
          <a:lstStyle/>
          <a:p>
            <a:pPr lvl="0" rtl="0">
              <a:spcBef>
                <a:spcPts val="0"/>
              </a:spcBef>
              <a:buNone/>
            </a:pPr>
            <a:r>
              <a:rPr lang="en-GB" sz="6000" b="1" dirty="0" smtClean="0"/>
              <a:t>Open-Source?</a:t>
            </a:r>
            <a:endParaRPr lang="en" sz="6000" b="1" dirty="0"/>
          </a:p>
        </p:txBody>
      </p:sp>
      <p:sp>
        <p:nvSpPr>
          <p:cNvPr id="299" name="Shape 299"/>
          <p:cNvSpPr txBox="1">
            <a:spLocks noGrp="1"/>
          </p:cNvSpPr>
          <p:nvPr>
            <p:ph type="subTitle" idx="4294967295"/>
          </p:nvPr>
        </p:nvSpPr>
        <p:spPr>
          <a:xfrm>
            <a:off x="931400" y="3047900"/>
            <a:ext cx="3674099" cy="784799"/>
          </a:xfrm>
          <a:prstGeom prst="rect">
            <a:avLst/>
          </a:prstGeom>
        </p:spPr>
        <p:txBody>
          <a:bodyPr lIns="91425" tIns="91425" rIns="91425" bIns="91425" anchor="t" anchorCtr="0">
            <a:noAutofit/>
          </a:bodyPr>
          <a:lstStyle/>
          <a:p>
            <a:pPr lvl="0" rtl="0">
              <a:spcBef>
                <a:spcPts val="0"/>
              </a:spcBef>
              <a:buNone/>
            </a:pPr>
            <a:r>
              <a:rPr lang="en-GB" sz="1400" dirty="0" smtClean="0"/>
              <a:t>So, you may think, how much is Sugar? But I heard its free? How can that be?</a:t>
            </a:r>
            <a:endParaRPr lang="en" sz="1400" dirty="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2276</Words>
  <Application>Microsoft Macintosh PowerPoint</Application>
  <PresentationFormat>On-screen Show (16:9)</PresentationFormat>
  <Paragraphs>165</Paragraphs>
  <Slides>57</Slides>
  <Notes>33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Titania template</vt:lpstr>
      <vt:lpstr>WOMEN  in the SUGAR COMMUNITY</vt:lpstr>
      <vt:lpstr>Hello!</vt:lpstr>
      <vt:lpstr>1. What is Sugar?</vt:lpstr>
      <vt:lpstr>PowerPoint Presentation</vt:lpstr>
      <vt:lpstr>PowerPoint Presentation</vt:lpstr>
      <vt:lpstr>Sugar Activities</vt:lpstr>
      <vt:lpstr>Sugar Neighbourhood</vt:lpstr>
      <vt:lpstr>Sugar Journal</vt:lpstr>
      <vt:lpstr>Open-Source?</vt:lpstr>
      <vt:lpstr>Yes, Sugar is totally free and open-source!</vt:lpstr>
      <vt:lpstr>Founded by Walter Bender</vt:lpstr>
      <vt:lpstr>2. Women In the Sugar Community</vt:lpstr>
      <vt:lpstr>PowerPoint Presentation</vt:lpstr>
      <vt:lpstr>Sugar is not a one-man’s work; nor a dominant male community</vt:lpstr>
      <vt:lpstr>We are also supported by  women all around the world</vt:lpstr>
      <vt:lpstr>3. Caroline Meeks</vt:lpstr>
      <vt:lpstr>Caroline Meeks</vt:lpstr>
      <vt:lpstr>PowerPoint Presentation</vt:lpstr>
      <vt:lpstr>HER Skills</vt:lpstr>
      <vt:lpstr>Extensive technical, implementation and community experience in Open Source learning projects :</vt:lpstr>
      <vt:lpstr>Contributions</vt:lpstr>
      <vt:lpstr>PowerPoint Presentation</vt:lpstr>
      <vt:lpstr>PowerPoint Presentation</vt:lpstr>
      <vt:lpstr>Sugar on a Stick a one stick per child access to computing and Sugar </vt:lpstr>
      <vt:lpstr>Collaboration</vt:lpstr>
      <vt:lpstr>Moodle</vt:lpstr>
      <vt:lpstr>Experiences</vt:lpstr>
      <vt:lpstr>Experiences</vt:lpstr>
      <vt:lpstr>Interests</vt:lpstr>
      <vt:lpstr>Presentation: Seacoast Linux User Group</vt:lpstr>
      <vt:lpstr>PowerPoint Presentation</vt:lpstr>
      <vt:lpstr>PowerPoint Presentation</vt:lpstr>
      <vt:lpstr>4.  Anne Gentle</vt:lpstr>
      <vt:lpstr>Anne Gentle</vt:lpstr>
      <vt:lpstr>PowerPoint Presentation</vt:lpstr>
      <vt:lpstr>Contributions</vt:lpstr>
      <vt:lpstr>Key Experiences</vt:lpstr>
      <vt:lpstr>Key Experiences</vt:lpstr>
      <vt:lpstr>Key Experiences</vt:lpstr>
      <vt:lpstr>Key Experiences</vt:lpstr>
      <vt:lpstr>Key Experiences</vt:lpstr>
      <vt:lpstr>PowerPoint Presentation</vt:lpstr>
      <vt:lpstr>Articles</vt:lpstr>
      <vt:lpstr>Podcasts and Interviews</vt:lpstr>
      <vt:lpstr>4.  Claudia Uurea</vt:lpstr>
      <vt:lpstr>Anne Gentle</vt:lpstr>
      <vt:lpstr>What is the Oversight Board?</vt:lpstr>
      <vt:lpstr>Contributions</vt:lpstr>
      <vt:lpstr>Claudia has been in the board of SugarLabs since 2010. Her goals within the organization are:  </vt:lpstr>
      <vt:lpstr>Experiences</vt:lpstr>
      <vt:lpstr>Education</vt:lpstr>
      <vt:lpstr>Education</vt:lpstr>
      <vt:lpstr>Career</vt:lpstr>
      <vt:lpstr>Research Interests</vt:lpstr>
      <vt:lpstr>Research Interests</vt:lpstr>
      <vt:lpstr>Publications with Walter Bender</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the SUGAR COMMUNITY</dc:title>
  <cp:lastModifiedBy>Emily Ong</cp:lastModifiedBy>
  <cp:revision>14</cp:revision>
  <dcterms:modified xsi:type="dcterms:W3CDTF">2016-12-12T11:03:46Z</dcterms:modified>
</cp:coreProperties>
</file>