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71" r:id="rId8"/>
    <p:sldId id="272" r:id="rId9"/>
    <p:sldId id="273" r:id="rId10"/>
    <p:sldId id="259" r:id="rId11"/>
    <p:sldId id="260" r:id="rId12"/>
    <p:sldId id="263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6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0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3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0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9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0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5F9A-8F4A-475E-9335-3C08A032A30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8AB2-F8C3-4DA6-8B77-9BD3B679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24248" y="742145"/>
            <a:ext cx="10537172" cy="3029755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大连理工大学大学生创新训练项目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---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83680" y="482346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项目组成员：张 爽  王泽明    马佳骏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指导老师：杨南海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3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50" cy="438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250" y="34409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前期工作成果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网络传输优化研究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518" y="5607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015" y="602799"/>
            <a:ext cx="5739619" cy="2956327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66307" y="602800"/>
            <a:ext cx="5830062" cy="2956326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1015" y="3635007"/>
            <a:ext cx="5739619" cy="307528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6250" y="7779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研究背景调查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20" y="1400453"/>
            <a:ext cx="1650643" cy="1956463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97" y="1147247"/>
            <a:ext cx="1780502" cy="2032167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572" y="1403782"/>
            <a:ext cx="2563573" cy="1974690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326688" y="3918908"/>
            <a:ext cx="21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RTCP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协议应用流程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" y="4288240"/>
            <a:ext cx="5120533" cy="2267106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5" name="文本框 24"/>
          <p:cNvSpPr txBox="1"/>
          <p:nvPr/>
        </p:nvSpPr>
        <p:spPr>
          <a:xfrm>
            <a:off x="6066307" y="733547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卡尔曼滤波器在网络状况分析中的应用</a:t>
            </a:r>
            <a:endParaRPr lang="zh-CN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215869" y="1056712"/>
            <a:ext cx="5862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卡尔曼过滤器通过建立一系列数学方程，运用递归的方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式对离散随机事件状态进行预测。通过统计历史包丢失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率，我们运用卡尔曼滤波算法通过迭代过程对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RTCP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内的包丢失率进行预测。根据丢包率的反馈，发送端探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测到网络的状况和可用带宽。在接收端采用设置缓冲区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的方式来进行回放视频的平滑处理。</a:t>
            </a:r>
          </a:p>
          <a:p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66307" y="3635006"/>
            <a:ext cx="5830062" cy="307528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E:\竞赛相关\流媒体\AI云视频系统\AI云视频系统\材料\网络拥塞控制原理图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6" b="26436"/>
          <a:stretch/>
        </p:blipFill>
        <p:spPr bwMode="auto">
          <a:xfrm>
            <a:off x="6266081" y="4387830"/>
            <a:ext cx="5381967" cy="21675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文本框 28"/>
          <p:cNvSpPr txBox="1"/>
          <p:nvPr/>
        </p:nvSpPr>
        <p:spPr>
          <a:xfrm>
            <a:off x="6266082" y="3918971"/>
            <a:ext cx="3785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RTCP</a:t>
            </a:r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反馈的网络拥塞控制机制</a:t>
            </a:r>
            <a:endParaRPr lang="zh-CN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72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50" cy="438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250" y="344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未来工作计划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518" y="5607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759" y="1519740"/>
            <a:ext cx="1418394" cy="2227861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学习视频字幕实时生成基本原理，搜集视频音频训练数据并预处理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82968" y="1525858"/>
            <a:ext cx="1418352" cy="2221743"/>
          </a:xfrm>
          <a:prstGeom prst="rect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利用卷积神经网络算法实现嘈杂视频中的人声分离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545623" y="2453363"/>
            <a:ext cx="294068" cy="1803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319683" y="2425589"/>
            <a:ext cx="294068" cy="1803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30173" y="1491211"/>
            <a:ext cx="1418352" cy="3908908"/>
          </a:xfrm>
          <a:prstGeom prst="rect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VAD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和信号处理技术。训练语音数据和文本数据，优化声学模型和语言模型，提高语音识别准确率</a:t>
            </a:r>
          </a:p>
        </p:txBody>
      </p:sp>
      <p:sp>
        <p:nvSpPr>
          <p:cNvPr id="17" name="矩形 16"/>
          <p:cNvSpPr/>
          <p:nvPr/>
        </p:nvSpPr>
        <p:spPr>
          <a:xfrm>
            <a:off x="5407083" y="1503368"/>
            <a:ext cx="1418352" cy="3896751"/>
          </a:xfrm>
          <a:prstGeom prst="rect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模型建立状态网络，解决相邻帧状态差异问题。</a:t>
            </a:r>
          </a:p>
        </p:txBody>
      </p:sp>
      <p:sp>
        <p:nvSpPr>
          <p:cNvPr id="18" name="矩形 17"/>
          <p:cNvSpPr/>
          <p:nvPr/>
        </p:nvSpPr>
        <p:spPr>
          <a:xfrm>
            <a:off x="7153514" y="1507584"/>
            <a:ext cx="1418352" cy="3908907"/>
          </a:xfrm>
          <a:prstGeom prst="rect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Viterbi</a:t>
            </a: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（动态规划）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模型，解决局部最优解问题</a:t>
            </a:r>
          </a:p>
        </p:txBody>
      </p:sp>
      <p:sp>
        <p:nvSpPr>
          <p:cNvPr id="23" name="矩形 22"/>
          <p:cNvSpPr/>
          <p:nvPr/>
        </p:nvSpPr>
        <p:spPr>
          <a:xfrm>
            <a:off x="8930424" y="1507584"/>
            <a:ext cx="1418352" cy="3908907"/>
          </a:xfrm>
          <a:prstGeom prst="rect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实现模型在流媒体系统上的应用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对系统进行网络传输优化，降低传输时延</a:t>
            </a:r>
          </a:p>
        </p:txBody>
      </p:sp>
      <p:sp>
        <p:nvSpPr>
          <p:cNvPr id="24" name="矩形 23"/>
          <p:cNvSpPr/>
          <p:nvPr/>
        </p:nvSpPr>
        <p:spPr>
          <a:xfrm>
            <a:off x="10649591" y="1507584"/>
            <a:ext cx="1418352" cy="3908907"/>
          </a:xfrm>
          <a:prstGeom prst="rect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进行平台上线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成果推广</a:t>
            </a:r>
          </a:p>
        </p:txBody>
      </p:sp>
      <p:sp>
        <p:nvSpPr>
          <p:cNvPr id="25" name="右箭头 24"/>
          <p:cNvSpPr/>
          <p:nvPr/>
        </p:nvSpPr>
        <p:spPr>
          <a:xfrm>
            <a:off x="5066888" y="3393315"/>
            <a:ext cx="294068" cy="1803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6810604" y="3393315"/>
            <a:ext cx="294068" cy="1803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8604111" y="3367667"/>
            <a:ext cx="294068" cy="1803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0356329" y="3393315"/>
            <a:ext cx="294068" cy="1803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555" y="1596948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2019.04</a:t>
            </a:r>
          </a:p>
          <a:p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10232" y="159694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2019.06</a:t>
            </a:r>
          </a:p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446479" y="159694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2019.09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958462" y="1562538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2020.01</a:t>
            </a:r>
          </a:p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630759" y="1584790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2019.07</a:t>
            </a:r>
          </a:p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163292" y="159694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2019.11</a:t>
            </a:r>
          </a:p>
          <a:p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0704893" y="1547974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2020.03</a:t>
            </a:r>
          </a:p>
          <a:p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78241" y="3973959"/>
            <a:ext cx="1410659" cy="1438317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2019.04</a:t>
            </a:r>
          </a:p>
          <a:p>
            <a:pPr algn="ctr"/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完成流媒体系统云端服务器搭建</a:t>
            </a:r>
          </a:p>
          <a:p>
            <a:pPr algn="ctr"/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1588094" y="4489785"/>
            <a:ext cx="294068" cy="1803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879045" y="3961802"/>
            <a:ext cx="1410659" cy="1450474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2019.06</a:t>
            </a:r>
          </a:p>
          <a:p>
            <a:pPr algn="ctr"/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完成流媒体系统客户端开发</a:t>
            </a:r>
          </a:p>
          <a:p>
            <a:pPr algn="ctr"/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38" name="右箭头 37"/>
          <p:cNvSpPr/>
          <p:nvPr/>
        </p:nvSpPr>
        <p:spPr>
          <a:xfrm>
            <a:off x="3275822" y="4506732"/>
            <a:ext cx="294068" cy="1803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5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50" cy="438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250" y="344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预期实现成果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518" y="5607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04" y="1315602"/>
            <a:ext cx="10435332" cy="449435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107221" y="2480732"/>
            <a:ext cx="3157816" cy="836940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80">
            <a:extLst>
              <a:ext uri="{FF2B5EF4-FFF2-40B4-BE49-F238E27FC236}">
                <a16:creationId xmlns:a16="http://schemas.microsoft.com/office/drawing/2014/main" id="{CA4AB3C0-FF13-4254-9649-67489D5D9669}"/>
              </a:ext>
            </a:extLst>
          </p:cNvPr>
          <p:cNvSpPr txBox="1"/>
          <p:nvPr/>
        </p:nvSpPr>
        <p:spPr>
          <a:xfrm>
            <a:off x="1924893" y="2843609"/>
            <a:ext cx="228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参加</a:t>
            </a: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AI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领域相关竞赛并获奖</a:t>
            </a:r>
          </a:p>
        </p:txBody>
      </p:sp>
      <p:sp>
        <p:nvSpPr>
          <p:cNvPr id="32" name="TextBox 83">
            <a:extLst>
              <a:ext uri="{FF2B5EF4-FFF2-40B4-BE49-F238E27FC236}">
                <a16:creationId xmlns:a16="http://schemas.microsoft.com/office/drawing/2014/main" id="{7AD74EE4-DE56-4A51-84DA-4A235F3DE5E1}"/>
              </a:ext>
            </a:extLst>
          </p:cNvPr>
          <p:cNvSpPr txBox="1"/>
          <p:nvPr/>
        </p:nvSpPr>
        <p:spPr>
          <a:xfrm>
            <a:off x="2023115" y="2465329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竞赛</a:t>
            </a:r>
            <a:endParaRPr lang="en-I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5F3384E-8E86-4A2E-8EBC-5DF4E699E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27" y="2480732"/>
            <a:ext cx="836940" cy="83694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107221" y="3516307"/>
            <a:ext cx="3157816" cy="905411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744827" y="1898472"/>
            <a:ext cx="3157816" cy="905411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744827" y="3011872"/>
            <a:ext cx="3157816" cy="213690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89">
            <a:extLst>
              <a:ext uri="{FF2B5EF4-FFF2-40B4-BE49-F238E27FC236}">
                <a16:creationId xmlns:a16="http://schemas.microsoft.com/office/drawing/2014/main" id="{8EAC5BA0-D8EF-4334-AB69-34187DEC95F4}"/>
              </a:ext>
            </a:extLst>
          </p:cNvPr>
          <p:cNvSpPr txBox="1"/>
          <p:nvPr/>
        </p:nvSpPr>
        <p:spPr>
          <a:xfrm>
            <a:off x="8484804" y="3693816"/>
            <a:ext cx="228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生成一整套流媒体系统，包含服务器端与客户端，并将视频字幕实时生成模型应用到客户端视频播放中，在服务器端与客户端进行网络传输优化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RTCP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协议应用。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90">
            <a:extLst>
              <a:ext uri="{FF2B5EF4-FFF2-40B4-BE49-F238E27FC236}">
                <a16:creationId xmlns:a16="http://schemas.microsoft.com/office/drawing/2014/main" id="{7F31E5FB-766F-4E91-BAAD-3219E4815993}"/>
              </a:ext>
            </a:extLst>
          </p:cNvPr>
          <p:cNvSpPr txBox="1"/>
          <p:nvPr/>
        </p:nvSpPr>
        <p:spPr>
          <a:xfrm>
            <a:off x="8633755" y="3347030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endParaRPr lang="en-I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6367E19-653E-426F-94BB-C9720FAB53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00" y="3309693"/>
            <a:ext cx="782781" cy="782781"/>
          </a:xfrm>
          <a:prstGeom prst="rect">
            <a:avLst/>
          </a:prstGeom>
        </p:spPr>
      </p:pic>
      <p:sp>
        <p:nvSpPr>
          <p:cNvPr id="43" name="TextBox 106">
            <a:extLst>
              <a:ext uri="{FF2B5EF4-FFF2-40B4-BE49-F238E27FC236}">
                <a16:creationId xmlns:a16="http://schemas.microsoft.com/office/drawing/2014/main" id="{ABE22F4E-C0DD-4B97-9026-DE3907A0DEEF}"/>
              </a:ext>
            </a:extLst>
          </p:cNvPr>
          <p:cNvSpPr txBox="1"/>
          <p:nvPr/>
        </p:nvSpPr>
        <p:spPr>
          <a:xfrm>
            <a:off x="8217536" y="2210734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生成视频字幕实时生成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可应用模型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1E4D1BDD-AEAE-4E48-855D-06F68CF721E7}"/>
              </a:ext>
            </a:extLst>
          </p:cNvPr>
          <p:cNvSpPr txBox="1"/>
          <p:nvPr/>
        </p:nvSpPr>
        <p:spPr>
          <a:xfrm>
            <a:off x="7698749" y="1940992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</a:t>
            </a:r>
            <a:endParaRPr lang="en-IN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0276500B-3433-4AE6-A3A3-14C14D7220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816" y="2006306"/>
            <a:ext cx="715334" cy="715334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4E7C046-140A-49AE-BE60-FAFD854297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53" y="3535140"/>
            <a:ext cx="836940" cy="836940"/>
          </a:xfrm>
          <a:prstGeom prst="rect">
            <a:avLst/>
          </a:prstGeom>
        </p:spPr>
      </p:pic>
      <p:sp>
        <p:nvSpPr>
          <p:cNvPr id="47" name="TextBox 103">
            <a:extLst>
              <a:ext uri="{FF2B5EF4-FFF2-40B4-BE49-F238E27FC236}">
                <a16:creationId xmlns:a16="http://schemas.microsoft.com/office/drawing/2014/main" id="{825154D5-4835-4B2F-9E8A-A7781D7E3804}"/>
              </a:ext>
            </a:extLst>
          </p:cNvPr>
          <p:cNvSpPr txBox="1"/>
          <p:nvPr/>
        </p:nvSpPr>
        <p:spPr>
          <a:xfrm>
            <a:off x="1107221" y="3557894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</a:t>
            </a:r>
            <a:endParaRPr lang="en-IN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Box 102">
            <a:extLst>
              <a:ext uri="{FF2B5EF4-FFF2-40B4-BE49-F238E27FC236}">
                <a16:creationId xmlns:a16="http://schemas.microsoft.com/office/drawing/2014/main" id="{02B9F4EB-BCD9-4AF7-BA19-5C76A22DCFB2}"/>
              </a:ext>
            </a:extLst>
          </p:cNvPr>
          <p:cNvSpPr txBox="1"/>
          <p:nvPr/>
        </p:nvSpPr>
        <p:spPr>
          <a:xfrm>
            <a:off x="1300902" y="3890461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发表国内外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检索会议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核心期刊</a:t>
            </a:r>
          </a:p>
        </p:txBody>
      </p:sp>
    </p:spTree>
    <p:extLst>
      <p:ext uri="{BB962C8B-B14F-4D97-AF65-F5344CB8AC3E}">
        <p14:creationId xmlns:p14="http://schemas.microsoft.com/office/powerpoint/2010/main" val="354125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50" cy="438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250" y="34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518" y="5607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7625" y="2180493"/>
            <a:ext cx="11605845" cy="241964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95348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50" cy="438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250" y="34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518" y="5607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4248" y="1056476"/>
            <a:ext cx="3907772" cy="949495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4248" y="2441127"/>
            <a:ext cx="3907772" cy="949495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4248" y="3825778"/>
            <a:ext cx="3907772" cy="949495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24248" y="5210429"/>
            <a:ext cx="3907772" cy="949495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51C793C-97D6-491F-8FA9-24A40462476F}"/>
              </a:ext>
            </a:extLst>
          </p:cNvPr>
          <p:cNvCxnSpPr>
            <a:cxnSpLocks/>
          </p:cNvCxnSpPr>
          <p:nvPr/>
        </p:nvCxnSpPr>
        <p:spPr>
          <a:xfrm flipV="1">
            <a:off x="4732020" y="1531222"/>
            <a:ext cx="4013612" cy="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51C793C-97D6-491F-8FA9-24A40462476F}"/>
              </a:ext>
            </a:extLst>
          </p:cNvPr>
          <p:cNvCxnSpPr>
            <a:cxnSpLocks/>
          </p:cNvCxnSpPr>
          <p:nvPr/>
        </p:nvCxnSpPr>
        <p:spPr>
          <a:xfrm flipV="1">
            <a:off x="4732020" y="2831146"/>
            <a:ext cx="3883946" cy="4738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51C793C-97D6-491F-8FA9-24A40462476F}"/>
              </a:ext>
            </a:extLst>
          </p:cNvPr>
          <p:cNvCxnSpPr>
            <a:cxnSpLocks/>
          </p:cNvCxnSpPr>
          <p:nvPr/>
        </p:nvCxnSpPr>
        <p:spPr>
          <a:xfrm flipV="1">
            <a:off x="4732020" y="4300524"/>
            <a:ext cx="4394321" cy="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1C793C-97D6-491F-8FA9-24A40462476F}"/>
              </a:ext>
            </a:extLst>
          </p:cNvPr>
          <p:cNvCxnSpPr>
            <a:cxnSpLocks/>
          </p:cNvCxnSpPr>
          <p:nvPr/>
        </p:nvCxnSpPr>
        <p:spPr>
          <a:xfrm flipV="1">
            <a:off x="4732020" y="5685173"/>
            <a:ext cx="3272497" cy="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AD8CBDC-4DA2-40B9-9F6B-F5321AB00848}"/>
              </a:ext>
            </a:extLst>
          </p:cNvPr>
          <p:cNvSpPr txBox="1"/>
          <p:nvPr/>
        </p:nvSpPr>
        <p:spPr>
          <a:xfrm>
            <a:off x="824248" y="1300390"/>
            <a:ext cx="326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项目背景介绍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50BC6C3-C684-4CE8-A3CC-8C750357D6DA}"/>
              </a:ext>
            </a:extLst>
          </p:cNvPr>
          <p:cNvSpPr txBox="1"/>
          <p:nvPr/>
        </p:nvSpPr>
        <p:spPr>
          <a:xfrm>
            <a:off x="824248" y="2685041"/>
            <a:ext cx="326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前期工作成果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20FF5E-A820-4662-9CF7-373D864FFF48}"/>
              </a:ext>
            </a:extLst>
          </p:cNvPr>
          <p:cNvSpPr txBox="1"/>
          <p:nvPr/>
        </p:nvSpPr>
        <p:spPr>
          <a:xfrm>
            <a:off x="824248" y="4148492"/>
            <a:ext cx="326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未来工作计划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E381737-5620-4011-881D-78949435E87F}"/>
              </a:ext>
            </a:extLst>
          </p:cNvPr>
          <p:cNvSpPr txBox="1"/>
          <p:nvPr/>
        </p:nvSpPr>
        <p:spPr>
          <a:xfrm>
            <a:off x="824248" y="5454341"/>
            <a:ext cx="326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预期实现成果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821" y="681358"/>
            <a:ext cx="2692256" cy="1970764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141" y="2052865"/>
            <a:ext cx="2409825" cy="1895475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632" y="3468807"/>
            <a:ext cx="2766100" cy="1938649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32" name="图片 3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141" y="4732083"/>
            <a:ext cx="2409825" cy="1739055"/>
          </a:xfrm>
          <a:prstGeom prst="rect">
            <a:avLst/>
          </a:prstGeom>
          <a:noFill/>
          <a:ln>
            <a:noFill/>
          </a:ln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375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50" cy="438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250" y="344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518" y="5607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015" y="602799"/>
            <a:ext cx="5739619" cy="2956327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96222" y="602799"/>
            <a:ext cx="5830062" cy="6107491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1015" y="3661810"/>
            <a:ext cx="5739619" cy="307528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6250" y="7779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26688" y="39189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197238" y="4700331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应用导向性任务形成</a:t>
            </a:r>
            <a:endParaRPr lang="en-US" altLang="zh-CN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80680" y="7638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最新研究动态</a:t>
            </a:r>
            <a:endParaRPr lang="zh-CN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367351"/>
            <a:ext cx="2529614" cy="2125705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452" y="1367351"/>
            <a:ext cx="2537916" cy="2125705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690" y="4323678"/>
            <a:ext cx="2805006" cy="2174307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5901" y="1338056"/>
            <a:ext cx="2457624" cy="2950184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113" y="1322803"/>
            <a:ext cx="2505341" cy="2950184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7188590" y="522616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视频字幕实时生成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16726" y="5772891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网络传输优化</a:t>
            </a:r>
          </a:p>
        </p:txBody>
      </p:sp>
    </p:spTree>
    <p:extLst>
      <p:ext uri="{BB962C8B-B14F-4D97-AF65-F5344CB8AC3E}">
        <p14:creationId xmlns:p14="http://schemas.microsoft.com/office/powerpoint/2010/main" val="15357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27969" cy="6697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08985" y="10403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C797ED-341D-4755-B3F8-32E2840C1C21}"/>
              </a:ext>
            </a:extLst>
          </p:cNvPr>
          <p:cNvSpPr txBox="1"/>
          <p:nvPr/>
        </p:nvSpPr>
        <p:spPr>
          <a:xfrm>
            <a:off x="655572" y="104031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前期工作成果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C14960D-3D6D-4E5E-9DC5-BD5C27EF7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14" y="903850"/>
            <a:ext cx="8797771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4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21"/>
            <a:ext cx="824248" cy="7583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4248" y="292479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前期工作成果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3373" y="29247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659" y="1436137"/>
            <a:ext cx="11389641" cy="512938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E4DB97-0EE0-4ED5-B48C-F5C857ECD044}"/>
              </a:ext>
            </a:extLst>
          </p:cNvPr>
          <p:cNvSpPr txBox="1"/>
          <p:nvPr/>
        </p:nvSpPr>
        <p:spPr>
          <a:xfrm>
            <a:off x="4542408" y="1598359"/>
            <a:ext cx="310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研究背景调查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060A92-7769-4954-94AC-3CAE2109F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49" y="2957325"/>
            <a:ext cx="4133268" cy="30870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304D3D-9AE7-425B-B35D-70B06AB7A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71" y="2222246"/>
            <a:ext cx="4142823" cy="33504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BFB9D1-6722-481F-B969-EB3E4A456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485" y="3088360"/>
            <a:ext cx="4133267" cy="30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21"/>
            <a:ext cx="824248" cy="7583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4248" y="292479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前期工作成果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518" y="29247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122" y="1312551"/>
            <a:ext cx="11368545" cy="534040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1B71DF-4074-480A-8F5C-A42C0B60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0" y="2726496"/>
            <a:ext cx="5066806" cy="322950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AE4DB97-0EE0-4ED5-B48C-F5C857ECD044}"/>
              </a:ext>
            </a:extLst>
          </p:cNvPr>
          <p:cNvSpPr txBox="1"/>
          <p:nvPr/>
        </p:nvSpPr>
        <p:spPr>
          <a:xfrm>
            <a:off x="4542408" y="1429058"/>
            <a:ext cx="310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原始数据收集</a:t>
            </a:r>
          </a:p>
        </p:txBody>
      </p:sp>
    </p:spTree>
    <p:extLst>
      <p:ext uri="{BB962C8B-B14F-4D97-AF65-F5344CB8AC3E}">
        <p14:creationId xmlns:p14="http://schemas.microsoft.com/office/powerpoint/2010/main" val="17302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21"/>
            <a:ext cx="824248" cy="7583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4248" y="292479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前期工作成果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518" y="29247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124" y="1121277"/>
            <a:ext cx="11368545" cy="5658892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E4DB97-0EE0-4ED5-B48C-F5C857ECD044}"/>
              </a:ext>
            </a:extLst>
          </p:cNvPr>
          <p:cNvSpPr txBox="1"/>
          <p:nvPr/>
        </p:nvSpPr>
        <p:spPr>
          <a:xfrm>
            <a:off x="4542408" y="1121277"/>
            <a:ext cx="310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人声分离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590557-D7F0-4CBE-B6E8-ED9422182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4" y="1951785"/>
            <a:ext cx="3380253" cy="1928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50800" dir="21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1B2004-E00F-4B36-8E4A-DDC96054BFB7}"/>
              </a:ext>
            </a:extLst>
          </p:cNvPr>
          <p:cNvSpPr txBox="1"/>
          <p:nvPr/>
        </p:nvSpPr>
        <p:spPr>
          <a:xfrm>
            <a:off x="1425521" y="4096496"/>
            <a:ext cx="228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卷积神经网络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3287C0-E0FD-42BA-AB14-163A77272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31" y="5125349"/>
            <a:ext cx="3733777" cy="6071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08DECA2-848F-4348-A059-35AD0FE94053}"/>
              </a:ext>
            </a:extLst>
          </p:cNvPr>
          <p:cNvSpPr txBox="1"/>
          <p:nvPr/>
        </p:nvSpPr>
        <p:spPr>
          <a:xfrm>
            <a:off x="1338760" y="5948603"/>
            <a:ext cx="272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CNN</a:t>
            </a:r>
            <a:r>
              <a:rPr lang="zh-CN" altLang="en-US" sz="1400" dirty="0"/>
              <a:t>最小平方误差损失函数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50E250-2A57-48F1-A132-F7C1CC1E0F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90" b="14105"/>
          <a:stretch/>
        </p:blipFill>
        <p:spPr>
          <a:xfrm>
            <a:off x="6148954" y="1849509"/>
            <a:ext cx="2075201" cy="2010548"/>
          </a:xfrm>
          <a:prstGeom prst="rect">
            <a:avLst/>
          </a:prstGeom>
          <a:effectLst>
            <a:outerShdw blurRad="50800" dist="50800" dir="21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44B42F-8AB8-4210-9AC6-90F60B4683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4" b="14105"/>
          <a:stretch/>
        </p:blipFill>
        <p:spPr>
          <a:xfrm>
            <a:off x="8685518" y="1869685"/>
            <a:ext cx="2580434" cy="2010548"/>
          </a:xfrm>
          <a:prstGeom prst="rect">
            <a:avLst/>
          </a:prstGeom>
          <a:effectLst>
            <a:outerShdw blurRad="50800" dist="50800" dir="21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C5E81DB7-1F70-4C03-A881-0377859E5625}"/>
              </a:ext>
            </a:extLst>
          </p:cNvPr>
          <p:cNvSpPr/>
          <p:nvPr/>
        </p:nvSpPr>
        <p:spPr>
          <a:xfrm>
            <a:off x="8303587" y="2734141"/>
            <a:ext cx="302499" cy="20289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649609-DED3-4832-A35A-184E32E24FA8}"/>
              </a:ext>
            </a:extLst>
          </p:cNvPr>
          <p:cNvSpPr txBox="1"/>
          <p:nvPr/>
        </p:nvSpPr>
        <p:spPr>
          <a:xfrm>
            <a:off x="5686717" y="3945524"/>
            <a:ext cx="5838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卷积神经网络优化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E82EF23-9ED7-43FA-A6E5-E6DEEBC01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69760"/>
            <a:ext cx="5251727" cy="171101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5B0108F-F555-409D-8314-5012814B92DE}"/>
              </a:ext>
            </a:extLst>
          </p:cNvPr>
          <p:cNvSpPr txBox="1"/>
          <p:nvPr/>
        </p:nvSpPr>
        <p:spPr>
          <a:xfrm>
            <a:off x="6812454" y="5235634"/>
            <a:ext cx="229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CNN</a:t>
            </a:r>
            <a:r>
              <a:rPr lang="zh-CN" altLang="en-US" sz="1400" dirty="0"/>
              <a:t>模型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4BAB87-8A16-40BD-A884-C771971FFD86}"/>
              </a:ext>
            </a:extLst>
          </p:cNvPr>
          <p:cNvSpPr txBox="1"/>
          <p:nvPr/>
        </p:nvSpPr>
        <p:spPr>
          <a:xfrm>
            <a:off x="6538490" y="6301573"/>
            <a:ext cx="222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激活情况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FDE445-2AA2-4A51-9766-A41C3B371420}"/>
              </a:ext>
            </a:extLst>
          </p:cNvPr>
          <p:cNvSpPr txBox="1"/>
          <p:nvPr/>
        </p:nvSpPr>
        <p:spPr>
          <a:xfrm>
            <a:off x="8958439" y="6301572"/>
            <a:ext cx="222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特征维度稀疏情况</a:t>
            </a:r>
          </a:p>
        </p:txBody>
      </p:sp>
    </p:spTree>
    <p:extLst>
      <p:ext uri="{BB962C8B-B14F-4D97-AF65-F5344CB8AC3E}">
        <p14:creationId xmlns:p14="http://schemas.microsoft.com/office/powerpoint/2010/main" val="28251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21"/>
            <a:ext cx="824248" cy="7583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4248" y="292479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前期工作成果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518" y="29247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027" y="1096714"/>
            <a:ext cx="11493943" cy="5545449"/>
          </a:xfrm>
          <a:prstGeom prst="rect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DD9D6B-0998-44E7-A0B6-36F6C49BE75B}"/>
              </a:ext>
            </a:extLst>
          </p:cNvPr>
          <p:cNvSpPr txBox="1"/>
          <p:nvPr/>
        </p:nvSpPr>
        <p:spPr>
          <a:xfrm>
            <a:off x="4542408" y="1235776"/>
            <a:ext cx="310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90C1087-3BDB-4FD3-A512-ADB7DB851C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1" y="2686665"/>
            <a:ext cx="4824217" cy="25006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15ACAAF-5E63-4127-BDFF-A3EE9041BFDD}"/>
              </a:ext>
            </a:extLst>
          </p:cNvPr>
          <p:cNvSpPr txBox="1"/>
          <p:nvPr/>
        </p:nvSpPr>
        <p:spPr>
          <a:xfrm>
            <a:off x="1485037" y="5447802"/>
            <a:ext cx="310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转化得到非压缩波形文件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1A11CFE-4B2C-4DAB-94AA-71749BD3156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62" y="2686666"/>
            <a:ext cx="4824217" cy="245450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429A519-2803-4D4F-9E82-C03961A7F7B6}"/>
              </a:ext>
            </a:extLst>
          </p:cNvPr>
          <p:cNvSpPr txBox="1"/>
          <p:nvPr/>
        </p:nvSpPr>
        <p:spPr>
          <a:xfrm>
            <a:off x="7718703" y="5447802"/>
            <a:ext cx="28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音频分帧</a:t>
            </a:r>
          </a:p>
        </p:txBody>
      </p:sp>
    </p:spTree>
    <p:extLst>
      <p:ext uri="{BB962C8B-B14F-4D97-AF65-F5344CB8AC3E}">
        <p14:creationId xmlns:p14="http://schemas.microsoft.com/office/powerpoint/2010/main" val="330767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21"/>
            <a:ext cx="824248" cy="7583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4248" y="292479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前期工作成果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518" y="29247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基于大数据技术的信息传输优化与语音识别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028" y="1077359"/>
            <a:ext cx="11493943" cy="5694703"/>
          </a:xfrm>
          <a:prstGeom prst="rect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DD9D6B-0998-44E7-A0B6-36F6C49BE75B}"/>
              </a:ext>
            </a:extLst>
          </p:cNvPr>
          <p:cNvSpPr txBox="1"/>
          <p:nvPr/>
        </p:nvSpPr>
        <p:spPr>
          <a:xfrm>
            <a:off x="4542408" y="1235776"/>
            <a:ext cx="310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模型处理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9319A6-6AD2-4AB1-BD38-2262B74B8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73" y="1876044"/>
            <a:ext cx="3718160" cy="20952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CCA4729-BB29-4B88-B528-21E78671ED98}"/>
              </a:ext>
            </a:extLst>
          </p:cNvPr>
          <p:cNvSpPr txBox="1"/>
          <p:nvPr/>
        </p:nvSpPr>
        <p:spPr>
          <a:xfrm>
            <a:off x="2133088" y="3983198"/>
            <a:ext cx="179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HMM</a:t>
            </a:r>
            <a:r>
              <a:rPr lang="zh-CN" altLang="en-US" dirty="0"/>
              <a:t>模型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274AC71-6F41-423B-A153-F2836E5EA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73" y="4707145"/>
            <a:ext cx="3718160" cy="5571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00EAD2-F551-4CF0-AD96-EA3120EA2905}"/>
              </a:ext>
            </a:extLst>
          </p:cNvPr>
          <p:cNvSpPr txBox="1"/>
          <p:nvPr/>
        </p:nvSpPr>
        <p:spPr>
          <a:xfrm>
            <a:off x="1972774" y="5226630"/>
            <a:ext cx="211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Baum-Welch</a:t>
            </a:r>
            <a:r>
              <a:rPr lang="zh-CN" altLang="en-US" dirty="0"/>
              <a:t>算法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3002B8F-6B46-4673-B1EE-FE191438C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573" y="5741944"/>
            <a:ext cx="3733777" cy="62274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BA7AFF1-CD70-4F29-976B-51ED106CF2B6}"/>
              </a:ext>
            </a:extLst>
          </p:cNvPr>
          <p:cNvSpPr txBox="1"/>
          <p:nvPr/>
        </p:nvSpPr>
        <p:spPr>
          <a:xfrm>
            <a:off x="2064275" y="6351829"/>
            <a:ext cx="19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Viterbi</a:t>
            </a:r>
            <a:r>
              <a:rPr lang="zh-CN" altLang="en-US" dirty="0"/>
              <a:t>算法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12668D8-3CA6-4D2A-89EB-257ED5E7B2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82" y="1891214"/>
            <a:ext cx="3885844" cy="186123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E3C98C7-2AF0-4AED-8294-496C8C539393}"/>
              </a:ext>
            </a:extLst>
          </p:cNvPr>
          <p:cNvSpPr txBox="1"/>
          <p:nvPr/>
        </p:nvSpPr>
        <p:spPr>
          <a:xfrm>
            <a:off x="7902232" y="3795306"/>
            <a:ext cx="194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Viterbi</a:t>
            </a:r>
            <a:r>
              <a:rPr lang="zh-CN" altLang="en-US" dirty="0"/>
              <a:t>算法完善</a:t>
            </a:r>
          </a:p>
        </p:txBody>
      </p:sp>
      <p:pic>
        <p:nvPicPr>
          <p:cNvPr id="23" name="图片 22" descr="图片包含 地图, 文字&#10;&#10;描述已自动生成">
            <a:extLst>
              <a:ext uri="{FF2B5EF4-FFF2-40B4-BE49-F238E27FC236}">
                <a16:creationId xmlns:a16="http://schemas.microsoft.com/office/drawing/2014/main" id="{1AEE4443-13E7-438D-AA39-0AC2C0B77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14" y="4275482"/>
            <a:ext cx="3618180" cy="206532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98E5031-F5AB-4C36-83B2-5978648E92CF}"/>
              </a:ext>
            </a:extLst>
          </p:cNvPr>
          <p:cNvSpPr txBox="1"/>
          <p:nvPr/>
        </p:nvSpPr>
        <p:spPr>
          <a:xfrm>
            <a:off x="7919267" y="6349411"/>
            <a:ext cx="234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DNN-HMM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11300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588</Words>
  <Application>Microsoft Office PowerPoint</Application>
  <PresentationFormat>宽屏</PresentationFormat>
  <Paragraphs>123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张爽</dc:creator>
  <cp:lastModifiedBy>zeming wang</cp:lastModifiedBy>
  <cp:revision>37</cp:revision>
  <dcterms:created xsi:type="dcterms:W3CDTF">2019-03-10T05:40:36Z</dcterms:created>
  <dcterms:modified xsi:type="dcterms:W3CDTF">2019-03-18T02:43:52Z</dcterms:modified>
</cp:coreProperties>
</file>