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72" r:id="rId5"/>
    <p:sldId id="273" r:id="rId6"/>
    <p:sldId id="259" r:id="rId7"/>
    <p:sldId id="278" r:id="rId8"/>
    <p:sldId id="268" r:id="rId9"/>
    <p:sldId id="283" r:id="rId10"/>
    <p:sldId id="285" r:id="rId11"/>
    <p:sldId id="284" r:id="rId12"/>
    <p:sldId id="286" r:id="rId13"/>
    <p:sldId id="287" r:id="rId14"/>
    <p:sldId id="288" r:id="rId15"/>
    <p:sldId id="289" r:id="rId16"/>
    <p:sldId id="290" r:id="rId17"/>
    <p:sldId id="294" r:id="rId18"/>
    <p:sldId id="293" r:id="rId19"/>
    <p:sldId id="292" r:id="rId20"/>
    <p:sldId id="295" r:id="rId21"/>
    <p:sldId id="296" r:id="rId22"/>
    <p:sldId id="297"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5C4D"/>
    <a:srgbClr val="D1D8B7"/>
    <a:srgbClr val="A09D79"/>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2" d="100"/>
          <a:sy n="82" d="100"/>
        </p:scale>
        <p:origin x="720"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11/28/2023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alpha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CNN : Image Classifier for Vegetables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540126"/>
            <a:ext cx="9144000" cy="1655762"/>
          </a:xfrm>
        </p:spPr>
        <p:txBody>
          <a:bodyPr>
            <a:normAutofit/>
          </a:bodyPr>
          <a:lstStyle/>
          <a:p>
            <a:r>
              <a:rPr lang="en-US" sz="3200" b="1" dirty="0"/>
              <a:t>Wilfred Djumin </a:t>
            </a:r>
          </a:p>
          <a:p>
            <a:r>
              <a:rPr lang="en-US" sz="3200" b="1" dirty="0"/>
              <a:t>DAAA/FT/2B/05</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0A71-B0AE-EC16-3AD9-894D909C9374}"/>
              </a:ext>
            </a:extLst>
          </p:cNvPr>
          <p:cNvSpPr>
            <a:spLocks noGrp="1"/>
          </p:cNvSpPr>
          <p:nvPr>
            <p:ph type="title"/>
          </p:nvPr>
        </p:nvSpPr>
        <p:spPr>
          <a:xfrm>
            <a:off x="576072" y="504853"/>
            <a:ext cx="10515600" cy="676656"/>
          </a:xfrm>
        </p:spPr>
        <p:txBody>
          <a:bodyPr/>
          <a:lstStyle/>
          <a:p>
            <a:r>
              <a:rPr lang="en-SG" dirty="0"/>
              <a:t>Baseline Models </a:t>
            </a:r>
          </a:p>
        </p:txBody>
      </p:sp>
      <p:sp>
        <p:nvSpPr>
          <p:cNvPr id="4" name="Date Placeholder 3">
            <a:extLst>
              <a:ext uri="{FF2B5EF4-FFF2-40B4-BE49-F238E27FC236}">
                <a16:creationId xmlns:a16="http://schemas.microsoft.com/office/drawing/2014/main" id="{C05DC377-86C9-106B-E1C2-1798F4F722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8B3BFEF-552B-5DDC-317B-71E0430CD41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160840-E514-04B0-5CCC-91E642394738}"/>
              </a:ext>
            </a:extLst>
          </p:cNvPr>
          <p:cNvSpPr>
            <a:spLocks noGrp="1"/>
          </p:cNvSpPr>
          <p:nvPr>
            <p:ph type="sldNum" sz="quarter" idx="12"/>
          </p:nvPr>
        </p:nvSpPr>
        <p:spPr/>
        <p:txBody>
          <a:bodyPr/>
          <a:lstStyle/>
          <a:p>
            <a:fld id="{58FB4751-880F-D840-AAA9-3A15815CC996}" type="slidenum">
              <a:rPr lang="en-US" smtClean="0"/>
              <a:t>10</a:t>
            </a:fld>
            <a:endParaRPr lang="en-US" dirty="0"/>
          </a:p>
        </p:txBody>
      </p:sp>
      <p:pic>
        <p:nvPicPr>
          <p:cNvPr id="10" name="Picture 9">
            <a:extLst>
              <a:ext uri="{FF2B5EF4-FFF2-40B4-BE49-F238E27FC236}">
                <a16:creationId xmlns:a16="http://schemas.microsoft.com/office/drawing/2014/main" id="{29A01FEB-8F07-C33D-8C83-D626F7E34230}"/>
              </a:ext>
            </a:extLst>
          </p:cNvPr>
          <p:cNvPicPr>
            <a:picLocks noChangeAspect="1"/>
          </p:cNvPicPr>
          <p:nvPr/>
        </p:nvPicPr>
        <p:blipFill>
          <a:blip r:embed="rId2"/>
          <a:stretch>
            <a:fillRect/>
          </a:stretch>
        </p:blipFill>
        <p:spPr>
          <a:xfrm>
            <a:off x="6469286" y="1330574"/>
            <a:ext cx="4622386" cy="2060326"/>
          </a:xfrm>
          <a:prstGeom prst="rect">
            <a:avLst/>
          </a:prstGeom>
        </p:spPr>
      </p:pic>
      <p:sp>
        <p:nvSpPr>
          <p:cNvPr id="11" name="Content Placeholder 2">
            <a:extLst>
              <a:ext uri="{FF2B5EF4-FFF2-40B4-BE49-F238E27FC236}">
                <a16:creationId xmlns:a16="http://schemas.microsoft.com/office/drawing/2014/main" id="{9F594348-BB0B-FB11-B834-D118125BA91C}"/>
              </a:ext>
            </a:extLst>
          </p:cNvPr>
          <p:cNvSpPr txBox="1">
            <a:spLocks/>
          </p:cNvSpPr>
          <p:nvPr/>
        </p:nvSpPr>
        <p:spPr>
          <a:xfrm>
            <a:off x="576073" y="1292474"/>
            <a:ext cx="6224777" cy="280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Model Architecture (for both input sizes)</a:t>
            </a:r>
          </a:p>
          <a:p>
            <a:pPr lvl="1"/>
            <a:r>
              <a:rPr lang="en-SG" sz="2000" dirty="0"/>
              <a:t>Conv2D + MaxPooling2D  (32 nodes) </a:t>
            </a:r>
          </a:p>
          <a:p>
            <a:pPr lvl="1"/>
            <a:r>
              <a:rPr lang="en-SG" sz="2000" dirty="0"/>
              <a:t>Conv2D + MaxPooling2D (64 nodes) </a:t>
            </a:r>
          </a:p>
          <a:p>
            <a:pPr lvl="1"/>
            <a:r>
              <a:rPr lang="en-SG" sz="2000" dirty="0"/>
              <a:t>Flatten </a:t>
            </a:r>
          </a:p>
          <a:p>
            <a:pPr lvl="1"/>
            <a:r>
              <a:rPr lang="en-SG" sz="2000" dirty="0"/>
              <a:t>Dense layer with 128 nodes</a:t>
            </a:r>
          </a:p>
          <a:p>
            <a:pPr lvl="1"/>
            <a:r>
              <a:rPr lang="en-SG" sz="2000" dirty="0"/>
              <a:t>Final Dense / Output layer (15 nodes )</a:t>
            </a:r>
          </a:p>
          <a:p>
            <a:pPr lvl="1"/>
            <a:r>
              <a:rPr lang="en-SG" sz="2000" dirty="0"/>
              <a:t>Activation – ReLU </a:t>
            </a:r>
          </a:p>
          <a:p>
            <a:pPr lvl="1"/>
            <a:r>
              <a:rPr lang="en-SG" sz="2000" dirty="0"/>
              <a:t>Output Activation - SoftMax</a:t>
            </a:r>
          </a:p>
          <a:p>
            <a:pPr lvl="1"/>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sp>
        <p:nvSpPr>
          <p:cNvPr id="16" name="Content Placeholder 2">
            <a:extLst>
              <a:ext uri="{FF2B5EF4-FFF2-40B4-BE49-F238E27FC236}">
                <a16:creationId xmlns:a16="http://schemas.microsoft.com/office/drawing/2014/main" id="{17E2EDF1-9C6D-9F03-F56B-E31A70D709B1}"/>
              </a:ext>
            </a:extLst>
          </p:cNvPr>
          <p:cNvSpPr txBox="1">
            <a:spLocks/>
          </p:cNvSpPr>
          <p:nvPr/>
        </p:nvSpPr>
        <p:spPr>
          <a:xfrm>
            <a:off x="576072" y="4249344"/>
            <a:ext cx="6148578" cy="2136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Feeding Model With (both input sizes): </a:t>
            </a:r>
          </a:p>
          <a:p>
            <a:pPr lvl="1"/>
            <a:r>
              <a:rPr lang="en-SG" sz="2000" dirty="0"/>
              <a:t>Original Train set </a:t>
            </a:r>
          </a:p>
          <a:p>
            <a:pPr lvl="1"/>
            <a:r>
              <a:rPr lang="en-SG" sz="2000" dirty="0"/>
              <a:t>Train set + SMOTE</a:t>
            </a:r>
          </a:p>
          <a:p>
            <a:pPr lvl="1"/>
            <a:r>
              <a:rPr lang="en-SG" sz="2000" dirty="0"/>
              <a:t>Train set + oversampling</a:t>
            </a:r>
          </a:p>
          <a:p>
            <a:pPr lvl="1"/>
            <a:r>
              <a:rPr lang="en-SG" sz="2000" dirty="0"/>
              <a:t>Trainset + class weights </a:t>
            </a:r>
          </a:p>
          <a:p>
            <a:pPr lvl="1"/>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pic>
        <p:nvPicPr>
          <p:cNvPr id="20" name="Picture 19">
            <a:extLst>
              <a:ext uri="{FF2B5EF4-FFF2-40B4-BE49-F238E27FC236}">
                <a16:creationId xmlns:a16="http://schemas.microsoft.com/office/drawing/2014/main" id="{2DD6911F-17C3-F161-EC33-7570F65473AC}"/>
              </a:ext>
            </a:extLst>
          </p:cNvPr>
          <p:cNvPicPr>
            <a:picLocks noChangeAspect="1"/>
          </p:cNvPicPr>
          <p:nvPr/>
        </p:nvPicPr>
        <p:blipFill>
          <a:blip r:embed="rId3"/>
          <a:stretch>
            <a:fillRect/>
          </a:stretch>
        </p:blipFill>
        <p:spPr>
          <a:xfrm>
            <a:off x="6469286" y="3693434"/>
            <a:ext cx="4558378" cy="1508891"/>
          </a:xfrm>
          <a:prstGeom prst="rect">
            <a:avLst/>
          </a:prstGeom>
        </p:spPr>
      </p:pic>
      <p:sp>
        <p:nvSpPr>
          <p:cNvPr id="22" name="TextBox 21">
            <a:extLst>
              <a:ext uri="{FF2B5EF4-FFF2-40B4-BE49-F238E27FC236}">
                <a16:creationId xmlns:a16="http://schemas.microsoft.com/office/drawing/2014/main" id="{E7429D4A-6815-28D6-3022-4CB8A5A3955A}"/>
              </a:ext>
            </a:extLst>
          </p:cNvPr>
          <p:cNvSpPr txBox="1"/>
          <p:nvPr/>
        </p:nvSpPr>
        <p:spPr>
          <a:xfrm>
            <a:off x="6469286" y="5317607"/>
            <a:ext cx="4622386" cy="830997"/>
          </a:xfrm>
          <a:prstGeom prst="rect">
            <a:avLst/>
          </a:prstGeom>
          <a:solidFill>
            <a:schemeClr val="tx1">
              <a:lumMod val="20000"/>
              <a:lumOff val="80000"/>
              <a:alpha val="50000"/>
            </a:schemeClr>
          </a:solidFill>
        </p:spPr>
        <p:txBody>
          <a:bodyPr wrap="square" rtlCol="0">
            <a:spAutoFit/>
          </a:bodyPr>
          <a:lstStyle/>
          <a:p>
            <a:r>
              <a:rPr lang="en-SG" sz="1600" dirty="0"/>
              <a:t>Model Params for Input B is about 23 x more than for Input A , which would mean more computationally intense / longer training times for Input B </a:t>
            </a:r>
          </a:p>
        </p:txBody>
      </p:sp>
    </p:spTree>
    <p:extLst>
      <p:ext uri="{BB962C8B-B14F-4D97-AF65-F5344CB8AC3E}">
        <p14:creationId xmlns:p14="http://schemas.microsoft.com/office/powerpoint/2010/main" val="412157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0A71-B0AE-EC16-3AD9-894D909C9374}"/>
              </a:ext>
            </a:extLst>
          </p:cNvPr>
          <p:cNvSpPr>
            <a:spLocks noGrp="1"/>
          </p:cNvSpPr>
          <p:nvPr>
            <p:ph type="title"/>
          </p:nvPr>
        </p:nvSpPr>
        <p:spPr>
          <a:xfrm>
            <a:off x="576072" y="405462"/>
            <a:ext cx="10515600" cy="676656"/>
          </a:xfrm>
        </p:spPr>
        <p:txBody>
          <a:bodyPr/>
          <a:lstStyle/>
          <a:p>
            <a:r>
              <a:rPr lang="en-SG" dirty="0"/>
              <a:t>Baseline Models Results</a:t>
            </a:r>
          </a:p>
        </p:txBody>
      </p:sp>
      <p:sp>
        <p:nvSpPr>
          <p:cNvPr id="4" name="Date Placeholder 3">
            <a:extLst>
              <a:ext uri="{FF2B5EF4-FFF2-40B4-BE49-F238E27FC236}">
                <a16:creationId xmlns:a16="http://schemas.microsoft.com/office/drawing/2014/main" id="{C05DC377-86C9-106B-E1C2-1798F4F722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8B3BFEF-552B-5DDC-317B-71E0430CD41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160840-E514-04B0-5CCC-91E642394738}"/>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16" name="Content Placeholder 2">
            <a:extLst>
              <a:ext uri="{FF2B5EF4-FFF2-40B4-BE49-F238E27FC236}">
                <a16:creationId xmlns:a16="http://schemas.microsoft.com/office/drawing/2014/main" id="{17E2EDF1-9C6D-9F03-F56B-E31A70D709B1}"/>
              </a:ext>
            </a:extLst>
          </p:cNvPr>
          <p:cNvSpPr txBox="1">
            <a:spLocks/>
          </p:cNvSpPr>
          <p:nvPr/>
        </p:nvSpPr>
        <p:spPr>
          <a:xfrm>
            <a:off x="859536" y="1296833"/>
            <a:ext cx="4900804" cy="466338"/>
          </a:xfrm>
          <a:prstGeom prst="rect">
            <a:avLst/>
          </a:prstGeom>
          <a:solidFill>
            <a:schemeClr val="accent5">
              <a:lumMod val="40000"/>
              <a:lumOff val="60000"/>
              <a:alpha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Input Size 31 by 31</a:t>
            </a:r>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sp>
        <p:nvSpPr>
          <p:cNvPr id="8" name="Content Placeholder 2">
            <a:extLst>
              <a:ext uri="{FF2B5EF4-FFF2-40B4-BE49-F238E27FC236}">
                <a16:creationId xmlns:a16="http://schemas.microsoft.com/office/drawing/2014/main" id="{7E2F4FC4-63AC-E96E-7494-2EC195D1B8ED}"/>
              </a:ext>
            </a:extLst>
          </p:cNvPr>
          <p:cNvSpPr txBox="1">
            <a:spLocks/>
          </p:cNvSpPr>
          <p:nvPr/>
        </p:nvSpPr>
        <p:spPr>
          <a:xfrm>
            <a:off x="6431662" y="1296833"/>
            <a:ext cx="4900802" cy="466338"/>
          </a:xfrm>
          <a:prstGeom prst="rect">
            <a:avLst/>
          </a:prstGeom>
          <a:solidFill>
            <a:schemeClr val="accent5">
              <a:lumMod val="40000"/>
              <a:lumOff val="60000"/>
              <a:alpha val="50000"/>
            </a:schemeClr>
          </a:solidFill>
          <a:effectLst>
            <a:softEdge rad="127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Input Size 128 by 128</a:t>
            </a:r>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pic>
        <p:nvPicPr>
          <p:cNvPr id="12" name="Picture 11">
            <a:extLst>
              <a:ext uri="{FF2B5EF4-FFF2-40B4-BE49-F238E27FC236}">
                <a16:creationId xmlns:a16="http://schemas.microsoft.com/office/drawing/2014/main" id="{5E2EE8F8-4B2F-2F94-6F59-98F187863B8A}"/>
              </a:ext>
            </a:extLst>
          </p:cNvPr>
          <p:cNvPicPr>
            <a:picLocks noChangeAspect="1"/>
          </p:cNvPicPr>
          <p:nvPr/>
        </p:nvPicPr>
        <p:blipFill>
          <a:blip r:embed="rId2"/>
          <a:stretch>
            <a:fillRect/>
          </a:stretch>
        </p:blipFill>
        <p:spPr>
          <a:xfrm>
            <a:off x="859536" y="1763171"/>
            <a:ext cx="4900804" cy="3155830"/>
          </a:xfrm>
          <a:prstGeom prst="rect">
            <a:avLst/>
          </a:prstGeom>
        </p:spPr>
      </p:pic>
      <p:sp>
        <p:nvSpPr>
          <p:cNvPr id="14" name="TextBox 13">
            <a:extLst>
              <a:ext uri="{FF2B5EF4-FFF2-40B4-BE49-F238E27FC236}">
                <a16:creationId xmlns:a16="http://schemas.microsoft.com/office/drawing/2014/main" id="{255B1308-05F5-EC94-6A38-DA37CF4C01B1}"/>
              </a:ext>
            </a:extLst>
          </p:cNvPr>
          <p:cNvSpPr txBox="1"/>
          <p:nvPr/>
        </p:nvSpPr>
        <p:spPr>
          <a:xfrm>
            <a:off x="576072" y="4919001"/>
            <a:ext cx="5519928" cy="1477328"/>
          </a:xfrm>
          <a:prstGeom prst="rect">
            <a:avLst/>
          </a:prstGeom>
          <a:noFill/>
        </p:spPr>
        <p:txBody>
          <a:bodyPr wrap="square" rtlCol="0">
            <a:spAutoFit/>
          </a:bodyPr>
          <a:lstStyle/>
          <a:p>
            <a:pPr marL="285750" indent="-285750">
              <a:buFont typeface="Arial" panose="020B0604020202020204" pitchFamily="34" charset="0"/>
              <a:buChar char="•"/>
            </a:pPr>
            <a:r>
              <a:rPr lang="en-SG" dirty="0"/>
              <a:t>In general, the Model </a:t>
            </a:r>
            <a:r>
              <a:rPr lang="en-SG" b="1" dirty="0"/>
              <a:t>overfits</a:t>
            </a:r>
            <a:r>
              <a:rPr lang="en-SG" dirty="0"/>
              <a:t> in all 4 configurations.</a:t>
            </a:r>
          </a:p>
          <a:p>
            <a:pPr marL="285750" indent="-285750">
              <a:buFont typeface="Arial" panose="020B0604020202020204" pitchFamily="34" charset="0"/>
              <a:buChar char="•"/>
            </a:pPr>
            <a:r>
              <a:rPr lang="en-SG" dirty="0"/>
              <a:t>Class weights seems to work better compared to other techniques, in this scenario</a:t>
            </a:r>
          </a:p>
          <a:p>
            <a:pPr marL="285750" indent="-285750">
              <a:buFont typeface="Arial" panose="020B0604020202020204" pitchFamily="34" charset="0"/>
              <a:buChar char="•"/>
            </a:pPr>
            <a:r>
              <a:rPr lang="en-SG" b="1" dirty="0"/>
              <a:t>0.82 Accuracy </a:t>
            </a:r>
            <a:r>
              <a:rPr lang="en-SG" dirty="0"/>
              <a:t>on</a:t>
            </a:r>
            <a:r>
              <a:rPr lang="en-SG" b="1" dirty="0"/>
              <a:t> test set </a:t>
            </a:r>
            <a:r>
              <a:rPr lang="en-SG" dirty="0"/>
              <a:t>for Model trained with </a:t>
            </a:r>
            <a:r>
              <a:rPr lang="en-SG" b="1" dirty="0"/>
              <a:t>original train set</a:t>
            </a:r>
          </a:p>
        </p:txBody>
      </p:sp>
      <p:sp>
        <p:nvSpPr>
          <p:cNvPr id="17" name="TextBox 16">
            <a:extLst>
              <a:ext uri="{FF2B5EF4-FFF2-40B4-BE49-F238E27FC236}">
                <a16:creationId xmlns:a16="http://schemas.microsoft.com/office/drawing/2014/main" id="{054401A8-80D8-18D8-94BB-92AF2432C191}"/>
              </a:ext>
            </a:extLst>
          </p:cNvPr>
          <p:cNvSpPr txBox="1"/>
          <p:nvPr/>
        </p:nvSpPr>
        <p:spPr>
          <a:xfrm>
            <a:off x="6379464" y="4919001"/>
            <a:ext cx="5519928" cy="1200329"/>
          </a:xfrm>
          <a:prstGeom prst="rect">
            <a:avLst/>
          </a:prstGeom>
          <a:noFill/>
        </p:spPr>
        <p:txBody>
          <a:bodyPr wrap="square" rtlCol="0">
            <a:spAutoFit/>
          </a:bodyPr>
          <a:lstStyle/>
          <a:p>
            <a:pPr marL="285750" indent="-285750">
              <a:buFont typeface="Arial" panose="020B0604020202020204" pitchFamily="34" charset="0"/>
              <a:buChar char="•"/>
            </a:pPr>
            <a:r>
              <a:rPr lang="en-SG" dirty="0"/>
              <a:t>In general, the Model </a:t>
            </a:r>
            <a:r>
              <a:rPr lang="en-SG" b="1" dirty="0"/>
              <a:t>overfits </a:t>
            </a:r>
            <a:r>
              <a:rPr lang="en-SG" dirty="0"/>
              <a:t>significantly</a:t>
            </a:r>
            <a:r>
              <a:rPr lang="en-SG" b="1" dirty="0"/>
              <a:t> </a:t>
            </a:r>
            <a:r>
              <a:rPr lang="en-SG" dirty="0"/>
              <a:t>as seen from the </a:t>
            </a:r>
            <a:r>
              <a:rPr lang="en-SG" b="1" dirty="0"/>
              <a:t>huge gap </a:t>
            </a:r>
            <a:r>
              <a:rPr lang="en-SG" dirty="0"/>
              <a:t>between the train and validation accuracies</a:t>
            </a:r>
            <a:endParaRPr lang="en-SG" b="1" dirty="0"/>
          </a:p>
          <a:p>
            <a:pPr marL="285750" indent="-285750">
              <a:buFont typeface="Arial" panose="020B0604020202020204" pitchFamily="34" charset="0"/>
              <a:buChar char="•"/>
            </a:pPr>
            <a:r>
              <a:rPr lang="en-SG" b="1" dirty="0"/>
              <a:t>0.77 Accuracy on test set </a:t>
            </a:r>
            <a:r>
              <a:rPr lang="en-SG" dirty="0"/>
              <a:t>for Model trained with original train set</a:t>
            </a:r>
          </a:p>
        </p:txBody>
      </p:sp>
      <p:pic>
        <p:nvPicPr>
          <p:cNvPr id="20" name="Picture 19">
            <a:extLst>
              <a:ext uri="{FF2B5EF4-FFF2-40B4-BE49-F238E27FC236}">
                <a16:creationId xmlns:a16="http://schemas.microsoft.com/office/drawing/2014/main" id="{ABB0475C-3984-A867-FDBA-B7F280278CB4}"/>
              </a:ext>
            </a:extLst>
          </p:cNvPr>
          <p:cNvPicPr>
            <a:picLocks noChangeAspect="1"/>
          </p:cNvPicPr>
          <p:nvPr/>
        </p:nvPicPr>
        <p:blipFill>
          <a:blip r:embed="rId3"/>
          <a:stretch>
            <a:fillRect/>
          </a:stretch>
        </p:blipFill>
        <p:spPr>
          <a:xfrm>
            <a:off x="6431661" y="1763171"/>
            <a:ext cx="4900801" cy="3155830"/>
          </a:xfrm>
          <a:prstGeom prst="rect">
            <a:avLst/>
          </a:prstGeom>
        </p:spPr>
      </p:pic>
    </p:spTree>
    <p:extLst>
      <p:ext uri="{BB962C8B-B14F-4D97-AF65-F5344CB8AC3E}">
        <p14:creationId xmlns:p14="http://schemas.microsoft.com/office/powerpoint/2010/main" val="225943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0A71-B0AE-EC16-3AD9-894D909C9374}"/>
              </a:ext>
            </a:extLst>
          </p:cNvPr>
          <p:cNvSpPr>
            <a:spLocks noGrp="1"/>
          </p:cNvSpPr>
          <p:nvPr>
            <p:ph type="title"/>
          </p:nvPr>
        </p:nvSpPr>
        <p:spPr>
          <a:xfrm>
            <a:off x="576072" y="504853"/>
            <a:ext cx="10515600" cy="676656"/>
          </a:xfrm>
        </p:spPr>
        <p:txBody>
          <a:bodyPr/>
          <a:lstStyle/>
          <a:p>
            <a:r>
              <a:rPr lang="en-SG" dirty="0"/>
              <a:t>Reducing Overfit + Adding Layers</a:t>
            </a:r>
          </a:p>
        </p:txBody>
      </p:sp>
      <p:sp>
        <p:nvSpPr>
          <p:cNvPr id="4" name="Date Placeholder 3">
            <a:extLst>
              <a:ext uri="{FF2B5EF4-FFF2-40B4-BE49-F238E27FC236}">
                <a16:creationId xmlns:a16="http://schemas.microsoft.com/office/drawing/2014/main" id="{C05DC377-86C9-106B-E1C2-1798F4F722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8B3BFEF-552B-5DDC-317B-71E0430CD41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160840-E514-04B0-5CCC-91E642394738}"/>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11" name="Content Placeholder 2">
            <a:extLst>
              <a:ext uri="{FF2B5EF4-FFF2-40B4-BE49-F238E27FC236}">
                <a16:creationId xmlns:a16="http://schemas.microsoft.com/office/drawing/2014/main" id="{9F594348-BB0B-FB11-B834-D118125BA91C}"/>
              </a:ext>
            </a:extLst>
          </p:cNvPr>
          <p:cNvSpPr txBox="1">
            <a:spLocks/>
          </p:cNvSpPr>
          <p:nvPr/>
        </p:nvSpPr>
        <p:spPr>
          <a:xfrm>
            <a:off x="576073" y="1292474"/>
            <a:ext cx="5257799" cy="280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Model Architecture (for both input sizes)</a:t>
            </a:r>
          </a:p>
          <a:p>
            <a:pPr lvl="1"/>
            <a:r>
              <a:rPr lang="en-SG" sz="2000" dirty="0"/>
              <a:t>3 * Conv2D &amp; MaxPooling2D (32,64,128 nodes)</a:t>
            </a:r>
          </a:p>
          <a:p>
            <a:pPr lvl="1"/>
            <a:r>
              <a:rPr lang="en-SG" sz="2000" dirty="0"/>
              <a:t>Dropout (0.3) between each layer(s)</a:t>
            </a:r>
          </a:p>
          <a:p>
            <a:pPr lvl="1"/>
            <a:r>
              <a:rPr lang="en-SG" sz="2000" dirty="0"/>
              <a:t>Dense layer with 128 nodes</a:t>
            </a:r>
          </a:p>
          <a:p>
            <a:pPr lvl="1"/>
            <a:r>
              <a:rPr lang="en-SG" sz="2000" dirty="0"/>
              <a:t>Final Dense / Output layer (15 nodes )</a:t>
            </a:r>
          </a:p>
          <a:p>
            <a:pPr lvl="1"/>
            <a:r>
              <a:rPr lang="en-SG" sz="2000" dirty="0"/>
              <a:t>Activation – ReLU </a:t>
            </a:r>
          </a:p>
          <a:p>
            <a:pPr lvl="1"/>
            <a:r>
              <a:rPr lang="en-SG" sz="2000" dirty="0"/>
              <a:t>Output Activation - SoftMax</a:t>
            </a:r>
          </a:p>
          <a:p>
            <a:pPr lvl="1"/>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sp>
        <p:nvSpPr>
          <p:cNvPr id="16" name="Content Placeholder 2">
            <a:extLst>
              <a:ext uri="{FF2B5EF4-FFF2-40B4-BE49-F238E27FC236}">
                <a16:creationId xmlns:a16="http://schemas.microsoft.com/office/drawing/2014/main" id="{17E2EDF1-9C6D-9F03-F56B-E31A70D709B1}"/>
              </a:ext>
            </a:extLst>
          </p:cNvPr>
          <p:cNvSpPr txBox="1">
            <a:spLocks/>
          </p:cNvSpPr>
          <p:nvPr/>
        </p:nvSpPr>
        <p:spPr>
          <a:xfrm>
            <a:off x="576072" y="4249344"/>
            <a:ext cx="6148578" cy="2136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Feeding Model With (both input sizes): </a:t>
            </a:r>
          </a:p>
          <a:p>
            <a:pPr lvl="1"/>
            <a:r>
              <a:rPr lang="en-SG" sz="2000" dirty="0"/>
              <a:t>Original Train set </a:t>
            </a:r>
          </a:p>
          <a:p>
            <a:pPr lvl="1"/>
            <a:r>
              <a:rPr lang="en-SG" sz="2000" dirty="0"/>
              <a:t>Train set + </a:t>
            </a:r>
            <a:r>
              <a:rPr lang="en-SG" sz="2000" b="1" dirty="0"/>
              <a:t>SMOTE</a:t>
            </a:r>
          </a:p>
          <a:p>
            <a:pPr lvl="1"/>
            <a:r>
              <a:rPr lang="en-SG" sz="2000" dirty="0"/>
              <a:t>Train set + </a:t>
            </a:r>
            <a:r>
              <a:rPr lang="en-SG" sz="2000" b="1" dirty="0"/>
              <a:t>oversampling</a:t>
            </a:r>
          </a:p>
          <a:p>
            <a:pPr lvl="1"/>
            <a:r>
              <a:rPr lang="en-SG" sz="2000" dirty="0"/>
              <a:t>Trainset + </a:t>
            </a:r>
            <a:r>
              <a:rPr lang="en-SG" sz="2000" b="1" dirty="0"/>
              <a:t>class weights </a:t>
            </a:r>
          </a:p>
          <a:p>
            <a:pPr lvl="1"/>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sp>
        <p:nvSpPr>
          <p:cNvPr id="22" name="TextBox 21">
            <a:extLst>
              <a:ext uri="{FF2B5EF4-FFF2-40B4-BE49-F238E27FC236}">
                <a16:creationId xmlns:a16="http://schemas.microsoft.com/office/drawing/2014/main" id="{E7429D4A-6815-28D6-3022-4CB8A5A3955A}"/>
              </a:ext>
            </a:extLst>
          </p:cNvPr>
          <p:cNvSpPr txBox="1"/>
          <p:nvPr/>
        </p:nvSpPr>
        <p:spPr>
          <a:xfrm>
            <a:off x="5833872" y="1778484"/>
            <a:ext cx="5257800" cy="338554"/>
          </a:xfrm>
          <a:prstGeom prst="rect">
            <a:avLst/>
          </a:prstGeom>
          <a:solidFill>
            <a:schemeClr val="accent5">
              <a:lumMod val="40000"/>
              <a:lumOff val="60000"/>
              <a:alpha val="50000"/>
            </a:schemeClr>
          </a:solidFill>
        </p:spPr>
        <p:txBody>
          <a:bodyPr wrap="square" rtlCol="0">
            <a:spAutoFit/>
          </a:bodyPr>
          <a:lstStyle/>
          <a:p>
            <a:r>
              <a:rPr lang="en-SG" sz="1600" b="1" dirty="0"/>
              <a:t>Visual Representation of Model Architecture</a:t>
            </a:r>
          </a:p>
        </p:txBody>
      </p:sp>
      <p:pic>
        <p:nvPicPr>
          <p:cNvPr id="7" name="Picture 6">
            <a:extLst>
              <a:ext uri="{FF2B5EF4-FFF2-40B4-BE49-F238E27FC236}">
                <a16:creationId xmlns:a16="http://schemas.microsoft.com/office/drawing/2014/main" id="{686CC5C3-24E1-9787-BAAF-DA38EE87415D}"/>
              </a:ext>
            </a:extLst>
          </p:cNvPr>
          <p:cNvPicPr>
            <a:picLocks noChangeAspect="1"/>
          </p:cNvPicPr>
          <p:nvPr/>
        </p:nvPicPr>
        <p:blipFill>
          <a:blip r:embed="rId2"/>
          <a:stretch>
            <a:fillRect/>
          </a:stretch>
        </p:blipFill>
        <p:spPr>
          <a:xfrm>
            <a:off x="5833872" y="2228003"/>
            <a:ext cx="5257800" cy="3743358"/>
          </a:xfrm>
          <a:prstGeom prst="rect">
            <a:avLst/>
          </a:prstGeom>
        </p:spPr>
      </p:pic>
    </p:spTree>
    <p:extLst>
      <p:ext uri="{BB962C8B-B14F-4D97-AF65-F5344CB8AC3E}">
        <p14:creationId xmlns:p14="http://schemas.microsoft.com/office/powerpoint/2010/main" val="987273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0A71-B0AE-EC16-3AD9-894D909C9374}"/>
              </a:ext>
            </a:extLst>
          </p:cNvPr>
          <p:cNvSpPr>
            <a:spLocks noGrp="1"/>
          </p:cNvSpPr>
          <p:nvPr>
            <p:ph type="title"/>
          </p:nvPr>
        </p:nvSpPr>
        <p:spPr>
          <a:xfrm>
            <a:off x="576072" y="278985"/>
            <a:ext cx="11323320" cy="676656"/>
          </a:xfrm>
        </p:spPr>
        <p:txBody>
          <a:bodyPr/>
          <a:lstStyle/>
          <a:p>
            <a:r>
              <a:rPr lang="en-SG" dirty="0"/>
              <a:t>Baseline Models With Improvements</a:t>
            </a:r>
          </a:p>
        </p:txBody>
      </p:sp>
      <p:sp>
        <p:nvSpPr>
          <p:cNvPr id="4" name="Date Placeholder 3">
            <a:extLst>
              <a:ext uri="{FF2B5EF4-FFF2-40B4-BE49-F238E27FC236}">
                <a16:creationId xmlns:a16="http://schemas.microsoft.com/office/drawing/2014/main" id="{C05DC377-86C9-106B-E1C2-1798F4F722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8B3BFEF-552B-5DDC-317B-71E0430CD41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160840-E514-04B0-5CCC-91E642394738}"/>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16" name="Content Placeholder 2">
            <a:extLst>
              <a:ext uri="{FF2B5EF4-FFF2-40B4-BE49-F238E27FC236}">
                <a16:creationId xmlns:a16="http://schemas.microsoft.com/office/drawing/2014/main" id="{17E2EDF1-9C6D-9F03-F56B-E31A70D709B1}"/>
              </a:ext>
            </a:extLst>
          </p:cNvPr>
          <p:cNvSpPr txBox="1">
            <a:spLocks/>
          </p:cNvSpPr>
          <p:nvPr/>
        </p:nvSpPr>
        <p:spPr>
          <a:xfrm>
            <a:off x="878586" y="1024120"/>
            <a:ext cx="4900804" cy="466338"/>
          </a:xfrm>
          <a:prstGeom prst="rect">
            <a:avLst/>
          </a:prstGeom>
          <a:solidFill>
            <a:schemeClr val="accent5">
              <a:lumMod val="40000"/>
              <a:lumOff val="60000"/>
              <a:alpha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Input Size 31 by 31</a:t>
            </a:r>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sp>
        <p:nvSpPr>
          <p:cNvPr id="8" name="Content Placeholder 2">
            <a:extLst>
              <a:ext uri="{FF2B5EF4-FFF2-40B4-BE49-F238E27FC236}">
                <a16:creationId xmlns:a16="http://schemas.microsoft.com/office/drawing/2014/main" id="{7E2F4FC4-63AC-E96E-7494-2EC195D1B8ED}"/>
              </a:ext>
            </a:extLst>
          </p:cNvPr>
          <p:cNvSpPr txBox="1">
            <a:spLocks/>
          </p:cNvSpPr>
          <p:nvPr/>
        </p:nvSpPr>
        <p:spPr>
          <a:xfrm>
            <a:off x="6450712" y="1024120"/>
            <a:ext cx="4900802" cy="466338"/>
          </a:xfrm>
          <a:prstGeom prst="rect">
            <a:avLst/>
          </a:prstGeom>
          <a:solidFill>
            <a:schemeClr val="accent5">
              <a:lumMod val="40000"/>
              <a:lumOff val="60000"/>
              <a:alpha val="50000"/>
            </a:schemeClr>
          </a:solidFill>
          <a:effectLst>
            <a:softEdge rad="127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Input Size 128 by 128</a:t>
            </a:r>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sp>
        <p:nvSpPr>
          <p:cNvPr id="14" name="TextBox 13">
            <a:extLst>
              <a:ext uri="{FF2B5EF4-FFF2-40B4-BE49-F238E27FC236}">
                <a16:creationId xmlns:a16="http://schemas.microsoft.com/office/drawing/2014/main" id="{255B1308-05F5-EC94-6A38-DA37CF4C01B1}"/>
              </a:ext>
            </a:extLst>
          </p:cNvPr>
          <p:cNvSpPr txBox="1"/>
          <p:nvPr/>
        </p:nvSpPr>
        <p:spPr>
          <a:xfrm>
            <a:off x="576072" y="4799353"/>
            <a:ext cx="5519928" cy="1631216"/>
          </a:xfrm>
          <a:prstGeom prst="rect">
            <a:avLst/>
          </a:prstGeom>
          <a:noFill/>
        </p:spPr>
        <p:txBody>
          <a:bodyPr wrap="square" rtlCol="0">
            <a:spAutoFit/>
          </a:bodyPr>
          <a:lstStyle/>
          <a:p>
            <a:pPr marL="285750" indent="-285750">
              <a:buFont typeface="Arial" panose="020B0604020202020204" pitchFamily="34" charset="0"/>
              <a:buChar char="•"/>
            </a:pPr>
            <a:r>
              <a:rPr lang="en-SG" sz="1600" dirty="0"/>
              <a:t>Model seems to be </a:t>
            </a:r>
            <a:r>
              <a:rPr lang="en-SG" sz="1600" b="1" dirty="0"/>
              <a:t>overfitting less</a:t>
            </a:r>
            <a:r>
              <a:rPr lang="en-SG" sz="1600" dirty="0"/>
              <a:t> than before which is mostly due to the </a:t>
            </a:r>
            <a:r>
              <a:rPr lang="en-SG" sz="1600" b="1" dirty="0"/>
              <a:t>dropout layers </a:t>
            </a:r>
            <a:r>
              <a:rPr lang="en-SG" sz="1600" dirty="0"/>
              <a:t>being introduced</a:t>
            </a:r>
          </a:p>
          <a:p>
            <a:pPr marL="285750" indent="-285750">
              <a:buFont typeface="Arial" panose="020B0604020202020204" pitchFamily="34" charset="0"/>
              <a:buChar char="•"/>
            </a:pPr>
            <a:r>
              <a:rPr lang="en-SG" sz="1600" dirty="0"/>
              <a:t>Both SMOTE &amp; Oversampling indeed allowed model to </a:t>
            </a:r>
            <a:r>
              <a:rPr lang="en-SG" sz="1600" b="1" dirty="0"/>
              <a:t>learn faster </a:t>
            </a:r>
            <a:r>
              <a:rPr lang="en-SG" sz="1600" dirty="0"/>
              <a:t>while </a:t>
            </a:r>
            <a:r>
              <a:rPr lang="en-SG" sz="1600" b="1" dirty="0"/>
              <a:t>not overfitting</a:t>
            </a:r>
          </a:p>
          <a:p>
            <a:pPr marL="285750" indent="-285750">
              <a:buFont typeface="Arial" panose="020B0604020202020204" pitchFamily="34" charset="0"/>
              <a:buChar char="•"/>
            </a:pPr>
            <a:r>
              <a:rPr lang="en-SG" sz="1600" b="1" dirty="0"/>
              <a:t>0.89 Accuracy </a:t>
            </a:r>
            <a:r>
              <a:rPr lang="en-SG" sz="1600" dirty="0"/>
              <a:t>on</a:t>
            </a:r>
            <a:r>
              <a:rPr lang="en-SG" sz="1600" b="1" dirty="0"/>
              <a:t> test set </a:t>
            </a:r>
            <a:r>
              <a:rPr lang="en-SG" sz="1600" dirty="0"/>
              <a:t>for Model trained with </a:t>
            </a:r>
            <a:r>
              <a:rPr lang="en-SG" sz="1600" b="1" dirty="0"/>
              <a:t>original train set</a:t>
            </a:r>
          </a:p>
        </p:txBody>
      </p:sp>
      <p:sp>
        <p:nvSpPr>
          <p:cNvPr id="17" name="TextBox 16">
            <a:extLst>
              <a:ext uri="{FF2B5EF4-FFF2-40B4-BE49-F238E27FC236}">
                <a16:creationId xmlns:a16="http://schemas.microsoft.com/office/drawing/2014/main" id="{054401A8-80D8-18D8-94BB-92AF2432C191}"/>
              </a:ext>
            </a:extLst>
          </p:cNvPr>
          <p:cNvSpPr txBox="1"/>
          <p:nvPr/>
        </p:nvSpPr>
        <p:spPr>
          <a:xfrm>
            <a:off x="6379464" y="4799353"/>
            <a:ext cx="5519928" cy="1323439"/>
          </a:xfrm>
          <a:prstGeom prst="rect">
            <a:avLst/>
          </a:prstGeom>
          <a:noFill/>
        </p:spPr>
        <p:txBody>
          <a:bodyPr wrap="square" rtlCol="0">
            <a:spAutoFit/>
          </a:bodyPr>
          <a:lstStyle/>
          <a:p>
            <a:pPr marL="285750" indent="-285750">
              <a:buFont typeface="Arial" panose="020B0604020202020204" pitchFamily="34" charset="0"/>
              <a:buChar char="•"/>
            </a:pPr>
            <a:r>
              <a:rPr lang="en-SG" sz="1600" dirty="0"/>
              <a:t>In general, the Model </a:t>
            </a:r>
            <a:r>
              <a:rPr lang="en-SG" sz="1600" b="1" dirty="0"/>
              <a:t>still overfits </a:t>
            </a:r>
            <a:r>
              <a:rPr lang="en-SG" sz="1600" dirty="0"/>
              <a:t>in all 4 configurations.</a:t>
            </a:r>
          </a:p>
          <a:p>
            <a:pPr marL="285750" indent="-285750">
              <a:buFont typeface="Arial" panose="020B0604020202020204" pitchFamily="34" charset="0"/>
              <a:buChar char="•"/>
            </a:pPr>
            <a:r>
              <a:rPr lang="en-SG" sz="1600" dirty="0"/>
              <a:t>It’s quite interesting to note that the Model seems to have similar/better performance without </a:t>
            </a:r>
            <a:r>
              <a:rPr lang="en-SG" sz="1600" b="1" dirty="0"/>
              <a:t>class imbalance techniques </a:t>
            </a:r>
          </a:p>
          <a:p>
            <a:pPr marL="285750" indent="-285750">
              <a:buFont typeface="Arial" panose="020B0604020202020204" pitchFamily="34" charset="0"/>
              <a:buChar char="•"/>
            </a:pPr>
            <a:r>
              <a:rPr lang="en-SG" sz="1600" b="1" dirty="0"/>
              <a:t>0.93 Accuracy </a:t>
            </a:r>
            <a:r>
              <a:rPr lang="en-SG" sz="1600" dirty="0"/>
              <a:t>on </a:t>
            </a:r>
            <a:r>
              <a:rPr lang="en-SG" sz="1600" b="1" dirty="0"/>
              <a:t>test set </a:t>
            </a:r>
            <a:r>
              <a:rPr lang="en-SG" sz="1600" dirty="0"/>
              <a:t>for Model trained with original train set</a:t>
            </a:r>
          </a:p>
        </p:txBody>
      </p:sp>
      <p:pic>
        <p:nvPicPr>
          <p:cNvPr id="7" name="Picture 6">
            <a:extLst>
              <a:ext uri="{FF2B5EF4-FFF2-40B4-BE49-F238E27FC236}">
                <a16:creationId xmlns:a16="http://schemas.microsoft.com/office/drawing/2014/main" id="{6B3013BA-FF22-512B-A0E9-42EE6BD510FC}"/>
              </a:ext>
            </a:extLst>
          </p:cNvPr>
          <p:cNvPicPr>
            <a:picLocks noChangeAspect="1"/>
          </p:cNvPicPr>
          <p:nvPr/>
        </p:nvPicPr>
        <p:blipFill>
          <a:blip r:embed="rId2"/>
          <a:stretch>
            <a:fillRect/>
          </a:stretch>
        </p:blipFill>
        <p:spPr>
          <a:xfrm>
            <a:off x="878585" y="1490458"/>
            <a:ext cx="4900801" cy="3155830"/>
          </a:xfrm>
          <a:prstGeom prst="rect">
            <a:avLst/>
          </a:prstGeom>
        </p:spPr>
      </p:pic>
      <p:pic>
        <p:nvPicPr>
          <p:cNvPr id="10" name="Picture 9">
            <a:extLst>
              <a:ext uri="{FF2B5EF4-FFF2-40B4-BE49-F238E27FC236}">
                <a16:creationId xmlns:a16="http://schemas.microsoft.com/office/drawing/2014/main" id="{7B4BA073-75A0-1FC0-337F-E9DE1253B00A}"/>
              </a:ext>
            </a:extLst>
          </p:cNvPr>
          <p:cNvPicPr>
            <a:picLocks noChangeAspect="1"/>
          </p:cNvPicPr>
          <p:nvPr/>
        </p:nvPicPr>
        <p:blipFill>
          <a:blip r:embed="rId3"/>
          <a:stretch>
            <a:fillRect/>
          </a:stretch>
        </p:blipFill>
        <p:spPr>
          <a:xfrm>
            <a:off x="6450707" y="1490458"/>
            <a:ext cx="4900801" cy="3155830"/>
          </a:xfrm>
          <a:prstGeom prst="rect">
            <a:avLst/>
          </a:prstGeom>
        </p:spPr>
      </p:pic>
    </p:spTree>
    <p:extLst>
      <p:ext uri="{BB962C8B-B14F-4D97-AF65-F5344CB8AC3E}">
        <p14:creationId xmlns:p14="http://schemas.microsoft.com/office/powerpoint/2010/main" val="261093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0A71-B0AE-EC16-3AD9-894D909C9374}"/>
              </a:ext>
            </a:extLst>
          </p:cNvPr>
          <p:cNvSpPr>
            <a:spLocks noGrp="1"/>
          </p:cNvSpPr>
          <p:nvPr>
            <p:ph type="title"/>
          </p:nvPr>
        </p:nvSpPr>
        <p:spPr>
          <a:xfrm>
            <a:off x="423672" y="176456"/>
            <a:ext cx="12835128" cy="676656"/>
          </a:xfrm>
        </p:spPr>
        <p:txBody>
          <a:bodyPr/>
          <a:lstStyle/>
          <a:p>
            <a:r>
              <a:rPr lang="en-SG" sz="4400" dirty="0"/>
              <a:t>Trying Different Activations &amp; Optimizers</a:t>
            </a:r>
          </a:p>
        </p:txBody>
      </p:sp>
      <p:sp>
        <p:nvSpPr>
          <p:cNvPr id="4" name="Date Placeholder 3">
            <a:extLst>
              <a:ext uri="{FF2B5EF4-FFF2-40B4-BE49-F238E27FC236}">
                <a16:creationId xmlns:a16="http://schemas.microsoft.com/office/drawing/2014/main" id="{C05DC377-86C9-106B-E1C2-1798F4F722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8B3BFEF-552B-5DDC-317B-71E0430CD41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160840-E514-04B0-5CCC-91E642394738}"/>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16" name="Content Placeholder 2">
            <a:extLst>
              <a:ext uri="{FF2B5EF4-FFF2-40B4-BE49-F238E27FC236}">
                <a16:creationId xmlns:a16="http://schemas.microsoft.com/office/drawing/2014/main" id="{17E2EDF1-9C6D-9F03-F56B-E31A70D709B1}"/>
              </a:ext>
            </a:extLst>
          </p:cNvPr>
          <p:cNvSpPr txBox="1">
            <a:spLocks/>
          </p:cNvSpPr>
          <p:nvPr/>
        </p:nvSpPr>
        <p:spPr>
          <a:xfrm>
            <a:off x="878586" y="1024120"/>
            <a:ext cx="4900804" cy="466338"/>
          </a:xfrm>
          <a:prstGeom prst="rect">
            <a:avLst/>
          </a:prstGeom>
          <a:solidFill>
            <a:schemeClr val="accent5">
              <a:lumMod val="40000"/>
              <a:lumOff val="60000"/>
              <a:alpha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Input Size 31 by 31 (Oversampled)</a:t>
            </a:r>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sp>
        <p:nvSpPr>
          <p:cNvPr id="8" name="Content Placeholder 2">
            <a:extLst>
              <a:ext uri="{FF2B5EF4-FFF2-40B4-BE49-F238E27FC236}">
                <a16:creationId xmlns:a16="http://schemas.microsoft.com/office/drawing/2014/main" id="{7E2F4FC4-63AC-E96E-7494-2EC195D1B8ED}"/>
              </a:ext>
            </a:extLst>
          </p:cNvPr>
          <p:cNvSpPr txBox="1">
            <a:spLocks/>
          </p:cNvSpPr>
          <p:nvPr/>
        </p:nvSpPr>
        <p:spPr>
          <a:xfrm>
            <a:off x="6450712" y="1024120"/>
            <a:ext cx="4900802" cy="466338"/>
          </a:xfrm>
          <a:prstGeom prst="rect">
            <a:avLst/>
          </a:prstGeom>
          <a:solidFill>
            <a:schemeClr val="accent5">
              <a:lumMod val="40000"/>
              <a:lumOff val="60000"/>
              <a:alpha val="50000"/>
            </a:schemeClr>
          </a:solidFill>
          <a:effectLst>
            <a:softEdge rad="127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Input Size 128 by 128 (Oversampled)</a:t>
            </a:r>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sp>
        <p:nvSpPr>
          <p:cNvPr id="14" name="TextBox 13">
            <a:extLst>
              <a:ext uri="{FF2B5EF4-FFF2-40B4-BE49-F238E27FC236}">
                <a16:creationId xmlns:a16="http://schemas.microsoft.com/office/drawing/2014/main" id="{255B1308-05F5-EC94-6A38-DA37CF4C01B1}"/>
              </a:ext>
            </a:extLst>
          </p:cNvPr>
          <p:cNvSpPr txBox="1"/>
          <p:nvPr/>
        </p:nvSpPr>
        <p:spPr>
          <a:xfrm>
            <a:off x="791062" y="4539183"/>
            <a:ext cx="10560452" cy="1631216"/>
          </a:xfrm>
          <a:prstGeom prst="rect">
            <a:avLst/>
          </a:prstGeom>
          <a:noFill/>
        </p:spPr>
        <p:txBody>
          <a:bodyPr wrap="square" rtlCol="0">
            <a:spAutoFit/>
          </a:bodyPr>
          <a:lstStyle/>
          <a:p>
            <a:pPr marL="285750" indent="-285750">
              <a:buFont typeface="Arial" panose="020B0604020202020204" pitchFamily="34" charset="0"/>
              <a:buChar char="•"/>
            </a:pPr>
            <a:r>
              <a:rPr lang="en-SG" sz="2000" dirty="0"/>
              <a:t>Model(similar architecture to improved baseline) was fed with </a:t>
            </a:r>
            <a:r>
              <a:rPr lang="en-SG" sz="2000" b="1" dirty="0"/>
              <a:t>Oversampled Train set for both Inputs</a:t>
            </a:r>
          </a:p>
          <a:p>
            <a:pPr marL="285750" indent="-285750">
              <a:buFont typeface="Arial" panose="020B0604020202020204" pitchFamily="34" charset="0"/>
              <a:buChar char="•"/>
            </a:pPr>
            <a:r>
              <a:rPr lang="en-SG" sz="2000" dirty="0"/>
              <a:t>Both </a:t>
            </a:r>
            <a:r>
              <a:rPr lang="en-SG" sz="2000" b="1" dirty="0" err="1"/>
              <a:t>ReLU</a:t>
            </a:r>
            <a:r>
              <a:rPr lang="en-SG" sz="2000" b="1" dirty="0"/>
              <a:t> and </a:t>
            </a:r>
            <a:r>
              <a:rPr lang="en-SG" sz="2000" b="1" dirty="0" err="1"/>
              <a:t>LeakyReLU</a:t>
            </a:r>
            <a:r>
              <a:rPr lang="en-SG" sz="2000" b="1" dirty="0"/>
              <a:t> </a:t>
            </a:r>
            <a:r>
              <a:rPr lang="en-SG" sz="2000" dirty="0"/>
              <a:t>has similar performances (expected)</a:t>
            </a:r>
          </a:p>
          <a:p>
            <a:pPr marL="285750" indent="-285750">
              <a:buFont typeface="Arial" panose="020B0604020202020204" pitchFamily="34" charset="0"/>
              <a:buChar char="•"/>
            </a:pPr>
            <a:r>
              <a:rPr lang="en-SG" sz="2000" b="1" dirty="0"/>
              <a:t>Adam</a:t>
            </a:r>
            <a:r>
              <a:rPr lang="en-SG" sz="2000" dirty="0"/>
              <a:t> seems to work better than </a:t>
            </a:r>
            <a:r>
              <a:rPr lang="en-SG" sz="2000" b="1" dirty="0"/>
              <a:t>SGD</a:t>
            </a:r>
          </a:p>
          <a:p>
            <a:pPr marL="285750" indent="-285750">
              <a:buFont typeface="Arial" panose="020B0604020202020204" pitchFamily="34" charset="0"/>
              <a:buChar char="•"/>
            </a:pPr>
            <a:r>
              <a:rPr lang="en-SG" sz="2000" dirty="0"/>
              <a:t>We would proceed with using </a:t>
            </a:r>
            <a:r>
              <a:rPr lang="en-SG" sz="2000" b="1" dirty="0" err="1"/>
              <a:t>LeakyReLU</a:t>
            </a:r>
            <a:r>
              <a:rPr lang="en-SG" sz="2000" dirty="0"/>
              <a:t> and </a:t>
            </a:r>
            <a:r>
              <a:rPr lang="en-SG" sz="2000" b="1" dirty="0"/>
              <a:t>Adam</a:t>
            </a:r>
          </a:p>
          <a:p>
            <a:pPr marL="285750" indent="-285750" algn="ctr">
              <a:buFont typeface="Arial" panose="020B0604020202020204" pitchFamily="34" charset="0"/>
              <a:buChar char="•"/>
            </a:pPr>
            <a:endParaRPr lang="en-SG" sz="2000" dirty="0"/>
          </a:p>
        </p:txBody>
      </p:sp>
      <p:pic>
        <p:nvPicPr>
          <p:cNvPr id="7" name="Picture 6">
            <a:extLst>
              <a:ext uri="{FF2B5EF4-FFF2-40B4-BE49-F238E27FC236}">
                <a16:creationId xmlns:a16="http://schemas.microsoft.com/office/drawing/2014/main" id="{F2998304-8AC7-F891-0742-554CB3121478}"/>
              </a:ext>
            </a:extLst>
          </p:cNvPr>
          <p:cNvPicPr>
            <a:picLocks noChangeAspect="1"/>
          </p:cNvPicPr>
          <p:nvPr/>
        </p:nvPicPr>
        <p:blipFill>
          <a:blip r:embed="rId2"/>
          <a:stretch>
            <a:fillRect/>
          </a:stretch>
        </p:blipFill>
        <p:spPr>
          <a:xfrm>
            <a:off x="859537" y="1470151"/>
            <a:ext cx="4919854" cy="2778799"/>
          </a:xfrm>
          <a:prstGeom prst="rect">
            <a:avLst/>
          </a:prstGeom>
        </p:spPr>
      </p:pic>
      <p:pic>
        <p:nvPicPr>
          <p:cNvPr id="11" name="Picture 10">
            <a:extLst>
              <a:ext uri="{FF2B5EF4-FFF2-40B4-BE49-F238E27FC236}">
                <a16:creationId xmlns:a16="http://schemas.microsoft.com/office/drawing/2014/main" id="{0F4A14BA-4D6F-DE18-0C45-165EFE2BD329}"/>
              </a:ext>
            </a:extLst>
          </p:cNvPr>
          <p:cNvPicPr>
            <a:picLocks noChangeAspect="1"/>
          </p:cNvPicPr>
          <p:nvPr/>
        </p:nvPicPr>
        <p:blipFill>
          <a:blip r:embed="rId3"/>
          <a:stretch>
            <a:fillRect/>
          </a:stretch>
        </p:blipFill>
        <p:spPr>
          <a:xfrm>
            <a:off x="6450713" y="1461284"/>
            <a:ext cx="4881751" cy="2787666"/>
          </a:xfrm>
          <a:prstGeom prst="rect">
            <a:avLst/>
          </a:prstGeom>
        </p:spPr>
      </p:pic>
    </p:spTree>
    <p:extLst>
      <p:ext uri="{BB962C8B-B14F-4D97-AF65-F5344CB8AC3E}">
        <p14:creationId xmlns:p14="http://schemas.microsoft.com/office/powerpoint/2010/main" val="751809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0A71-B0AE-EC16-3AD9-894D909C9374}"/>
              </a:ext>
            </a:extLst>
          </p:cNvPr>
          <p:cNvSpPr>
            <a:spLocks noGrp="1"/>
          </p:cNvSpPr>
          <p:nvPr>
            <p:ph type="title"/>
          </p:nvPr>
        </p:nvSpPr>
        <p:spPr>
          <a:xfrm>
            <a:off x="423672" y="176456"/>
            <a:ext cx="11768328" cy="676656"/>
          </a:xfrm>
        </p:spPr>
        <p:txBody>
          <a:bodyPr/>
          <a:lstStyle/>
          <a:p>
            <a:r>
              <a:rPr lang="en-SG" dirty="0"/>
              <a:t>Cross-validation on Improved Baseline</a:t>
            </a:r>
          </a:p>
        </p:txBody>
      </p:sp>
      <p:sp>
        <p:nvSpPr>
          <p:cNvPr id="4" name="Date Placeholder 3">
            <a:extLst>
              <a:ext uri="{FF2B5EF4-FFF2-40B4-BE49-F238E27FC236}">
                <a16:creationId xmlns:a16="http://schemas.microsoft.com/office/drawing/2014/main" id="{C05DC377-86C9-106B-E1C2-1798F4F722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8B3BFEF-552B-5DDC-317B-71E0430CD41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160840-E514-04B0-5CCC-91E642394738}"/>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16" name="Content Placeholder 2">
            <a:extLst>
              <a:ext uri="{FF2B5EF4-FFF2-40B4-BE49-F238E27FC236}">
                <a16:creationId xmlns:a16="http://schemas.microsoft.com/office/drawing/2014/main" id="{17E2EDF1-9C6D-9F03-F56B-E31A70D709B1}"/>
              </a:ext>
            </a:extLst>
          </p:cNvPr>
          <p:cNvSpPr txBox="1">
            <a:spLocks/>
          </p:cNvSpPr>
          <p:nvPr/>
        </p:nvSpPr>
        <p:spPr>
          <a:xfrm>
            <a:off x="878586" y="1024120"/>
            <a:ext cx="4900804" cy="466338"/>
          </a:xfrm>
          <a:prstGeom prst="rect">
            <a:avLst/>
          </a:prstGeom>
          <a:solidFill>
            <a:schemeClr val="accent5">
              <a:lumMod val="40000"/>
              <a:lumOff val="60000"/>
              <a:alpha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Input Size 31 by 31 (Oversampled)</a:t>
            </a:r>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sp>
        <p:nvSpPr>
          <p:cNvPr id="8" name="Content Placeholder 2">
            <a:extLst>
              <a:ext uri="{FF2B5EF4-FFF2-40B4-BE49-F238E27FC236}">
                <a16:creationId xmlns:a16="http://schemas.microsoft.com/office/drawing/2014/main" id="{7E2F4FC4-63AC-E96E-7494-2EC195D1B8ED}"/>
              </a:ext>
            </a:extLst>
          </p:cNvPr>
          <p:cNvSpPr txBox="1">
            <a:spLocks/>
          </p:cNvSpPr>
          <p:nvPr/>
        </p:nvSpPr>
        <p:spPr>
          <a:xfrm>
            <a:off x="6450712" y="1024120"/>
            <a:ext cx="4900802" cy="466338"/>
          </a:xfrm>
          <a:prstGeom prst="rect">
            <a:avLst/>
          </a:prstGeom>
          <a:solidFill>
            <a:schemeClr val="accent5">
              <a:lumMod val="40000"/>
              <a:lumOff val="60000"/>
              <a:alpha val="50000"/>
            </a:schemeClr>
          </a:solidFill>
          <a:effectLst>
            <a:softEdge rad="127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Input Size 128 by 128 (Oversampled)</a:t>
            </a:r>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sp>
        <p:nvSpPr>
          <p:cNvPr id="14" name="TextBox 13">
            <a:extLst>
              <a:ext uri="{FF2B5EF4-FFF2-40B4-BE49-F238E27FC236}">
                <a16:creationId xmlns:a16="http://schemas.microsoft.com/office/drawing/2014/main" id="{255B1308-05F5-EC94-6A38-DA37CF4C01B1}"/>
              </a:ext>
            </a:extLst>
          </p:cNvPr>
          <p:cNvSpPr txBox="1"/>
          <p:nvPr/>
        </p:nvSpPr>
        <p:spPr>
          <a:xfrm>
            <a:off x="576072" y="4355648"/>
            <a:ext cx="5519928" cy="2062103"/>
          </a:xfrm>
          <a:prstGeom prst="rect">
            <a:avLst/>
          </a:prstGeom>
          <a:noFill/>
        </p:spPr>
        <p:txBody>
          <a:bodyPr wrap="square" rtlCol="0">
            <a:spAutoFit/>
          </a:bodyPr>
          <a:lstStyle/>
          <a:p>
            <a:pPr marL="285750" indent="-285750">
              <a:buFont typeface="Arial" panose="020B0604020202020204" pitchFamily="34" charset="0"/>
              <a:buChar char="•"/>
            </a:pPr>
            <a:r>
              <a:rPr lang="en-SG" sz="1600" b="1" dirty="0"/>
              <a:t>Test Accuracy of 0.87</a:t>
            </a:r>
          </a:p>
          <a:p>
            <a:pPr marL="285750" indent="-285750">
              <a:buFont typeface="Arial" panose="020B0604020202020204" pitchFamily="34" charset="0"/>
              <a:buChar char="•"/>
            </a:pPr>
            <a:r>
              <a:rPr lang="en-SG" sz="1600" dirty="0"/>
              <a:t>We notice </a:t>
            </a:r>
            <a:r>
              <a:rPr lang="en-SG" sz="1600" b="1" dirty="0"/>
              <a:t>higher validation accuracies </a:t>
            </a:r>
            <a:r>
              <a:rPr lang="en-SG" sz="1600" dirty="0"/>
              <a:t>at least for the </a:t>
            </a:r>
            <a:r>
              <a:rPr lang="en-SG" sz="1600" b="1" dirty="0"/>
              <a:t>earlier epochs</a:t>
            </a:r>
            <a:r>
              <a:rPr lang="en-SG" sz="1600" dirty="0"/>
              <a:t>; however, it should converge with the train accuracies after more epochs as seen earlier</a:t>
            </a:r>
          </a:p>
          <a:p>
            <a:pPr marL="285750" indent="-285750">
              <a:buFont typeface="Arial" panose="020B0604020202020204" pitchFamily="34" charset="0"/>
              <a:buChar char="•"/>
            </a:pPr>
            <a:r>
              <a:rPr lang="en-SG" sz="1600" dirty="0"/>
              <a:t>We can say that the train and validation accuracies are quite </a:t>
            </a:r>
            <a:r>
              <a:rPr lang="en-SG" sz="1600" b="1" dirty="0"/>
              <a:t>consistent</a:t>
            </a:r>
            <a:r>
              <a:rPr lang="en-SG" sz="1600" dirty="0"/>
              <a:t> throughout the 5 folds, the 5 folds, which is a good sign that our model </a:t>
            </a:r>
            <a:r>
              <a:rPr lang="en-SG" sz="1600" b="1" dirty="0"/>
              <a:t>can generalise to unseen/new data</a:t>
            </a:r>
          </a:p>
          <a:p>
            <a:pPr marL="285750" indent="-285750">
              <a:buFont typeface="Arial" panose="020B0604020202020204" pitchFamily="34" charset="0"/>
              <a:buChar char="•"/>
            </a:pPr>
            <a:endParaRPr lang="en-SG" sz="1600" dirty="0"/>
          </a:p>
        </p:txBody>
      </p:sp>
      <p:sp>
        <p:nvSpPr>
          <p:cNvPr id="17" name="TextBox 16">
            <a:extLst>
              <a:ext uri="{FF2B5EF4-FFF2-40B4-BE49-F238E27FC236}">
                <a16:creationId xmlns:a16="http://schemas.microsoft.com/office/drawing/2014/main" id="{054401A8-80D8-18D8-94BB-92AF2432C191}"/>
              </a:ext>
            </a:extLst>
          </p:cNvPr>
          <p:cNvSpPr txBox="1"/>
          <p:nvPr/>
        </p:nvSpPr>
        <p:spPr>
          <a:xfrm>
            <a:off x="6307836" y="4355648"/>
            <a:ext cx="5519928" cy="1569660"/>
          </a:xfrm>
          <a:prstGeom prst="rect">
            <a:avLst/>
          </a:prstGeom>
          <a:noFill/>
        </p:spPr>
        <p:txBody>
          <a:bodyPr wrap="square" rtlCol="0">
            <a:spAutoFit/>
          </a:bodyPr>
          <a:lstStyle/>
          <a:p>
            <a:pPr marL="285750" indent="-285750">
              <a:buFont typeface="Arial" panose="020B0604020202020204" pitchFamily="34" charset="0"/>
              <a:buChar char="•"/>
            </a:pPr>
            <a:r>
              <a:rPr lang="en-SG" sz="1600" b="1" dirty="0"/>
              <a:t>Test Accuracy of 0.9</a:t>
            </a:r>
          </a:p>
          <a:p>
            <a:pPr marL="285750" indent="-285750">
              <a:buFont typeface="Arial" panose="020B0604020202020204" pitchFamily="34" charset="0"/>
              <a:buChar char="•"/>
            </a:pPr>
            <a:r>
              <a:rPr lang="en-SG" sz="1600" dirty="0"/>
              <a:t>We do see a ‘convergence’ faster, at about 5 epochs for Input size of 128 by 128</a:t>
            </a:r>
          </a:p>
          <a:p>
            <a:pPr marL="285750" indent="-285750">
              <a:buFont typeface="Arial" panose="020B0604020202020204" pitchFamily="34" charset="0"/>
              <a:buChar char="•"/>
            </a:pPr>
            <a:r>
              <a:rPr lang="en-SG" sz="1600" dirty="0"/>
              <a:t>Again, train and validation accuracies are </a:t>
            </a:r>
            <a:r>
              <a:rPr lang="en-SG" sz="1600" b="1" dirty="0"/>
              <a:t>consistent</a:t>
            </a:r>
            <a:r>
              <a:rPr lang="en-SG" sz="1600" dirty="0"/>
              <a:t> throughout the 5 folds, which is a good sign that our model </a:t>
            </a:r>
            <a:r>
              <a:rPr lang="en-SG" sz="1600" b="1" dirty="0"/>
              <a:t>can generalise to unseen/new data</a:t>
            </a:r>
          </a:p>
        </p:txBody>
      </p:sp>
      <p:pic>
        <p:nvPicPr>
          <p:cNvPr id="9" name="Picture 8">
            <a:extLst>
              <a:ext uri="{FF2B5EF4-FFF2-40B4-BE49-F238E27FC236}">
                <a16:creationId xmlns:a16="http://schemas.microsoft.com/office/drawing/2014/main" id="{5717871A-3E98-964A-E459-02DB5E298229}"/>
              </a:ext>
            </a:extLst>
          </p:cNvPr>
          <p:cNvPicPr>
            <a:picLocks noChangeAspect="1"/>
          </p:cNvPicPr>
          <p:nvPr/>
        </p:nvPicPr>
        <p:blipFill>
          <a:blip r:embed="rId2"/>
          <a:stretch>
            <a:fillRect/>
          </a:stretch>
        </p:blipFill>
        <p:spPr>
          <a:xfrm>
            <a:off x="878587" y="1513283"/>
            <a:ext cx="4900800" cy="2778799"/>
          </a:xfrm>
          <a:prstGeom prst="rect">
            <a:avLst/>
          </a:prstGeom>
        </p:spPr>
      </p:pic>
      <p:pic>
        <p:nvPicPr>
          <p:cNvPr id="12" name="Picture 11">
            <a:extLst>
              <a:ext uri="{FF2B5EF4-FFF2-40B4-BE49-F238E27FC236}">
                <a16:creationId xmlns:a16="http://schemas.microsoft.com/office/drawing/2014/main" id="{54FE7349-D493-ED80-4EA7-052B4528D378}"/>
              </a:ext>
            </a:extLst>
          </p:cNvPr>
          <p:cNvPicPr>
            <a:picLocks noChangeAspect="1"/>
          </p:cNvPicPr>
          <p:nvPr/>
        </p:nvPicPr>
        <p:blipFill>
          <a:blip r:embed="rId3"/>
          <a:stretch>
            <a:fillRect/>
          </a:stretch>
        </p:blipFill>
        <p:spPr>
          <a:xfrm>
            <a:off x="6450712" y="1513283"/>
            <a:ext cx="4897359" cy="2778799"/>
          </a:xfrm>
          <a:prstGeom prst="rect">
            <a:avLst/>
          </a:prstGeom>
        </p:spPr>
      </p:pic>
    </p:spTree>
    <p:extLst>
      <p:ext uri="{BB962C8B-B14F-4D97-AF65-F5344CB8AC3E}">
        <p14:creationId xmlns:p14="http://schemas.microsoft.com/office/powerpoint/2010/main" val="345613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0A71-B0AE-EC16-3AD9-894D909C9374}"/>
              </a:ext>
            </a:extLst>
          </p:cNvPr>
          <p:cNvSpPr>
            <a:spLocks noGrp="1"/>
          </p:cNvSpPr>
          <p:nvPr>
            <p:ph type="title"/>
          </p:nvPr>
        </p:nvSpPr>
        <p:spPr>
          <a:xfrm>
            <a:off x="576072" y="278985"/>
            <a:ext cx="11323320" cy="676656"/>
          </a:xfrm>
        </p:spPr>
        <p:txBody>
          <a:bodyPr/>
          <a:lstStyle/>
          <a:p>
            <a:r>
              <a:rPr lang="en-SG" dirty="0"/>
              <a:t>Data Augmentation Model Results</a:t>
            </a:r>
          </a:p>
        </p:txBody>
      </p:sp>
      <p:sp>
        <p:nvSpPr>
          <p:cNvPr id="4" name="Date Placeholder 3">
            <a:extLst>
              <a:ext uri="{FF2B5EF4-FFF2-40B4-BE49-F238E27FC236}">
                <a16:creationId xmlns:a16="http://schemas.microsoft.com/office/drawing/2014/main" id="{C05DC377-86C9-106B-E1C2-1798F4F722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8B3BFEF-552B-5DDC-317B-71E0430CD41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160840-E514-04B0-5CCC-91E642394738}"/>
              </a:ext>
            </a:extLst>
          </p:cNvPr>
          <p:cNvSpPr>
            <a:spLocks noGrp="1"/>
          </p:cNvSpPr>
          <p:nvPr>
            <p:ph type="sldNum" sz="quarter" idx="12"/>
          </p:nvPr>
        </p:nvSpPr>
        <p:spPr/>
        <p:txBody>
          <a:bodyPr/>
          <a:lstStyle/>
          <a:p>
            <a:fld id="{58FB4751-880F-D840-AAA9-3A15815CC996}" type="slidenum">
              <a:rPr lang="en-US" smtClean="0"/>
              <a:t>16</a:t>
            </a:fld>
            <a:endParaRPr lang="en-US" dirty="0"/>
          </a:p>
        </p:txBody>
      </p:sp>
      <p:sp>
        <p:nvSpPr>
          <p:cNvPr id="16" name="Content Placeholder 2">
            <a:extLst>
              <a:ext uri="{FF2B5EF4-FFF2-40B4-BE49-F238E27FC236}">
                <a16:creationId xmlns:a16="http://schemas.microsoft.com/office/drawing/2014/main" id="{17E2EDF1-9C6D-9F03-F56B-E31A70D709B1}"/>
              </a:ext>
            </a:extLst>
          </p:cNvPr>
          <p:cNvSpPr txBox="1">
            <a:spLocks/>
          </p:cNvSpPr>
          <p:nvPr/>
        </p:nvSpPr>
        <p:spPr>
          <a:xfrm>
            <a:off x="878586" y="1024120"/>
            <a:ext cx="4900804" cy="466338"/>
          </a:xfrm>
          <a:prstGeom prst="rect">
            <a:avLst/>
          </a:prstGeom>
          <a:solidFill>
            <a:schemeClr val="accent5">
              <a:lumMod val="40000"/>
              <a:lumOff val="60000"/>
              <a:alpha val="5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Oversampled train + Augmentation (31 Input)</a:t>
            </a:r>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sp>
        <p:nvSpPr>
          <p:cNvPr id="8" name="Content Placeholder 2">
            <a:extLst>
              <a:ext uri="{FF2B5EF4-FFF2-40B4-BE49-F238E27FC236}">
                <a16:creationId xmlns:a16="http://schemas.microsoft.com/office/drawing/2014/main" id="{7E2F4FC4-63AC-E96E-7494-2EC195D1B8ED}"/>
              </a:ext>
            </a:extLst>
          </p:cNvPr>
          <p:cNvSpPr txBox="1">
            <a:spLocks/>
          </p:cNvSpPr>
          <p:nvPr/>
        </p:nvSpPr>
        <p:spPr>
          <a:xfrm>
            <a:off x="6450712" y="1024120"/>
            <a:ext cx="4900802" cy="466338"/>
          </a:xfrm>
          <a:prstGeom prst="rect">
            <a:avLst/>
          </a:prstGeom>
          <a:solidFill>
            <a:schemeClr val="accent5">
              <a:lumMod val="40000"/>
              <a:lumOff val="60000"/>
              <a:alpha val="50000"/>
            </a:schemeClr>
          </a:solidFill>
          <a:effectLst>
            <a:softEdge rad="12700"/>
          </a:effectLst>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dirty="0"/>
              <a:t>Oversampled train + Augmentation (128 Input)</a:t>
            </a:r>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sp>
        <p:nvSpPr>
          <p:cNvPr id="14" name="TextBox 13">
            <a:extLst>
              <a:ext uri="{FF2B5EF4-FFF2-40B4-BE49-F238E27FC236}">
                <a16:creationId xmlns:a16="http://schemas.microsoft.com/office/drawing/2014/main" id="{255B1308-05F5-EC94-6A38-DA37CF4C01B1}"/>
              </a:ext>
            </a:extLst>
          </p:cNvPr>
          <p:cNvSpPr txBox="1"/>
          <p:nvPr/>
        </p:nvSpPr>
        <p:spPr>
          <a:xfrm>
            <a:off x="576211" y="4671006"/>
            <a:ext cx="5519928" cy="1815882"/>
          </a:xfrm>
          <a:prstGeom prst="rect">
            <a:avLst/>
          </a:prstGeom>
          <a:noFill/>
        </p:spPr>
        <p:txBody>
          <a:bodyPr wrap="square" rtlCol="0">
            <a:spAutoFit/>
          </a:bodyPr>
          <a:lstStyle/>
          <a:p>
            <a:pPr marL="285750" indent="-285750">
              <a:buFont typeface="Arial" panose="020B0604020202020204" pitchFamily="34" charset="0"/>
              <a:buChar char="•"/>
            </a:pPr>
            <a:r>
              <a:rPr lang="en-SG" sz="1600" b="1" dirty="0"/>
              <a:t>Data Augmentation </a:t>
            </a:r>
            <a:r>
              <a:rPr lang="en-SG" sz="1600" dirty="0"/>
              <a:t>seems to not work as well for Input size 31 by 31 </a:t>
            </a:r>
          </a:p>
          <a:p>
            <a:pPr marL="285750" indent="-285750">
              <a:buFont typeface="Arial" panose="020B0604020202020204" pitchFamily="34" charset="0"/>
              <a:buChar char="•"/>
            </a:pPr>
            <a:r>
              <a:rPr lang="en-SG" sz="1600" dirty="0"/>
              <a:t>We can clearly see </a:t>
            </a:r>
            <a:r>
              <a:rPr lang="en-SG" sz="1600" b="1" dirty="0"/>
              <a:t>overfitting</a:t>
            </a:r>
            <a:r>
              <a:rPr lang="en-SG" sz="1600" dirty="0"/>
              <a:t>, resulting in </a:t>
            </a:r>
            <a:r>
              <a:rPr lang="en-SG" sz="1600" b="1" dirty="0"/>
              <a:t>poor generalization </a:t>
            </a:r>
            <a:r>
              <a:rPr lang="en-SG" sz="1600" dirty="0"/>
              <a:t>of the </a:t>
            </a:r>
            <a:r>
              <a:rPr lang="en-SG" sz="1600" b="1" dirty="0"/>
              <a:t>validation set </a:t>
            </a:r>
          </a:p>
          <a:p>
            <a:pPr marL="285750" indent="-285750">
              <a:buFont typeface="Arial" panose="020B0604020202020204" pitchFamily="34" charset="0"/>
              <a:buChar char="•"/>
            </a:pPr>
            <a:r>
              <a:rPr lang="en-SG" sz="1600" dirty="0"/>
              <a:t>Previously, Model seems to perform better on just </a:t>
            </a:r>
            <a:r>
              <a:rPr lang="en-SG" sz="1600" b="1" dirty="0"/>
              <a:t>Oversampled train set </a:t>
            </a:r>
          </a:p>
          <a:p>
            <a:pPr marL="285750" indent="-285750">
              <a:buFont typeface="Arial" panose="020B0604020202020204" pitchFamily="34" charset="0"/>
              <a:buChar char="•"/>
            </a:pPr>
            <a:endParaRPr lang="en-SG" sz="1600" dirty="0"/>
          </a:p>
        </p:txBody>
      </p:sp>
      <p:pic>
        <p:nvPicPr>
          <p:cNvPr id="18" name="Picture 17">
            <a:extLst>
              <a:ext uri="{FF2B5EF4-FFF2-40B4-BE49-F238E27FC236}">
                <a16:creationId xmlns:a16="http://schemas.microsoft.com/office/drawing/2014/main" id="{B54A41E0-FA60-5617-3757-606F10F96B5A}"/>
              </a:ext>
            </a:extLst>
          </p:cNvPr>
          <p:cNvPicPr>
            <a:picLocks noChangeAspect="1"/>
          </p:cNvPicPr>
          <p:nvPr/>
        </p:nvPicPr>
        <p:blipFill>
          <a:blip r:embed="rId2"/>
          <a:stretch>
            <a:fillRect/>
          </a:stretch>
        </p:blipFill>
        <p:spPr>
          <a:xfrm>
            <a:off x="889052" y="1490458"/>
            <a:ext cx="4894247" cy="3086367"/>
          </a:xfrm>
          <a:prstGeom prst="rect">
            <a:avLst/>
          </a:prstGeom>
        </p:spPr>
      </p:pic>
      <p:sp>
        <p:nvSpPr>
          <p:cNvPr id="19" name="TextBox 18">
            <a:extLst>
              <a:ext uri="{FF2B5EF4-FFF2-40B4-BE49-F238E27FC236}">
                <a16:creationId xmlns:a16="http://schemas.microsoft.com/office/drawing/2014/main" id="{EEA02A4E-0A8E-16F9-5553-D28BEA5BA43D}"/>
              </a:ext>
            </a:extLst>
          </p:cNvPr>
          <p:cNvSpPr txBox="1"/>
          <p:nvPr/>
        </p:nvSpPr>
        <p:spPr>
          <a:xfrm>
            <a:off x="6379464" y="4671006"/>
            <a:ext cx="5519928" cy="1569660"/>
          </a:xfrm>
          <a:prstGeom prst="rect">
            <a:avLst/>
          </a:prstGeom>
          <a:noFill/>
        </p:spPr>
        <p:txBody>
          <a:bodyPr wrap="square" rtlCol="0">
            <a:spAutoFit/>
          </a:bodyPr>
          <a:lstStyle/>
          <a:p>
            <a:pPr marL="285750" indent="-285750">
              <a:buFont typeface="Arial" panose="020B0604020202020204" pitchFamily="34" charset="0"/>
              <a:buChar char="•"/>
            </a:pPr>
            <a:r>
              <a:rPr lang="en-SG" sz="1600" b="1" dirty="0"/>
              <a:t>Data Augmentation </a:t>
            </a:r>
            <a:r>
              <a:rPr lang="en-SG" sz="1600" dirty="0"/>
              <a:t>seems to </a:t>
            </a:r>
            <a:r>
              <a:rPr lang="en-SG" sz="1600" b="1" dirty="0"/>
              <a:t>work way better </a:t>
            </a:r>
            <a:r>
              <a:rPr lang="en-SG" sz="1600" dirty="0"/>
              <a:t>for 128 by 128 Input Size,</a:t>
            </a:r>
            <a:r>
              <a:rPr lang="en-SG" sz="1600" b="1" dirty="0"/>
              <a:t> test accuracy of 0.95</a:t>
            </a:r>
          </a:p>
          <a:p>
            <a:pPr marL="285750" indent="-285750">
              <a:buFont typeface="Arial" panose="020B0604020202020204" pitchFamily="34" charset="0"/>
              <a:buChar char="•"/>
            </a:pPr>
            <a:r>
              <a:rPr lang="en-SG" sz="1600" dirty="0"/>
              <a:t>However, we can see </a:t>
            </a:r>
            <a:r>
              <a:rPr lang="en-SG" sz="1600" b="1" dirty="0"/>
              <a:t>fluctuations</a:t>
            </a:r>
            <a:r>
              <a:rPr lang="en-SG" sz="1600" dirty="0"/>
              <a:t> in model’s </a:t>
            </a:r>
            <a:r>
              <a:rPr lang="en-SG" sz="1600" b="1" dirty="0"/>
              <a:t>validation</a:t>
            </a:r>
            <a:r>
              <a:rPr lang="en-SG" sz="1600" dirty="0"/>
              <a:t> accuracy</a:t>
            </a:r>
          </a:p>
          <a:p>
            <a:pPr marL="285750" indent="-285750">
              <a:buFont typeface="Arial" panose="020B0604020202020204" pitchFamily="34" charset="0"/>
              <a:buChar char="•"/>
            </a:pPr>
            <a:r>
              <a:rPr lang="en-SG" sz="1600" dirty="0"/>
              <a:t>It possible that our Augmentation techniques may be </a:t>
            </a:r>
            <a:r>
              <a:rPr lang="en-SG" sz="1600" b="1" dirty="0"/>
              <a:t>too harsh </a:t>
            </a:r>
            <a:r>
              <a:rPr lang="en-SG" sz="1600" dirty="0"/>
              <a:t>/ randomness introduced </a:t>
            </a:r>
          </a:p>
          <a:p>
            <a:pPr marL="285750" indent="-285750">
              <a:buFont typeface="Arial" panose="020B0604020202020204" pitchFamily="34" charset="0"/>
              <a:buChar char="•"/>
            </a:pPr>
            <a:endParaRPr lang="en-SG" sz="1600" dirty="0"/>
          </a:p>
        </p:txBody>
      </p:sp>
      <p:pic>
        <p:nvPicPr>
          <p:cNvPr id="7" name="Picture 6">
            <a:extLst>
              <a:ext uri="{FF2B5EF4-FFF2-40B4-BE49-F238E27FC236}">
                <a16:creationId xmlns:a16="http://schemas.microsoft.com/office/drawing/2014/main" id="{FA029046-11A5-11A0-6BEF-33FEC0BB37E8}"/>
              </a:ext>
            </a:extLst>
          </p:cNvPr>
          <p:cNvPicPr>
            <a:picLocks noChangeAspect="1"/>
          </p:cNvPicPr>
          <p:nvPr/>
        </p:nvPicPr>
        <p:blipFill>
          <a:blip r:embed="rId3"/>
          <a:stretch>
            <a:fillRect/>
          </a:stretch>
        </p:blipFill>
        <p:spPr>
          <a:xfrm>
            <a:off x="6450712" y="1519060"/>
            <a:ext cx="4894247" cy="3057765"/>
          </a:xfrm>
          <a:prstGeom prst="rect">
            <a:avLst/>
          </a:prstGeom>
        </p:spPr>
      </p:pic>
    </p:spTree>
    <p:extLst>
      <p:ext uri="{BB962C8B-B14F-4D97-AF65-F5344CB8AC3E}">
        <p14:creationId xmlns:p14="http://schemas.microsoft.com/office/powerpoint/2010/main" val="144469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92980" y="3992880"/>
            <a:ext cx="7246153" cy="1773555"/>
          </a:xfrm>
        </p:spPr>
        <p:txBody>
          <a:bodyPr/>
          <a:lstStyle/>
          <a:p>
            <a:r>
              <a:rPr lang="en-US" dirty="0"/>
              <a:t>Hyperparameter - Tunning</a:t>
            </a:r>
          </a:p>
        </p:txBody>
      </p:sp>
    </p:spTree>
    <p:extLst>
      <p:ext uri="{BB962C8B-B14F-4D97-AF65-F5344CB8AC3E}">
        <p14:creationId xmlns:p14="http://schemas.microsoft.com/office/powerpoint/2010/main" val="2102299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0A71-B0AE-EC16-3AD9-894D909C9374}"/>
              </a:ext>
            </a:extLst>
          </p:cNvPr>
          <p:cNvSpPr>
            <a:spLocks noGrp="1"/>
          </p:cNvSpPr>
          <p:nvPr>
            <p:ph type="title"/>
          </p:nvPr>
        </p:nvSpPr>
        <p:spPr>
          <a:xfrm>
            <a:off x="576072" y="504853"/>
            <a:ext cx="10515600" cy="676656"/>
          </a:xfrm>
        </p:spPr>
        <p:txBody>
          <a:bodyPr/>
          <a:lstStyle/>
          <a:p>
            <a:r>
              <a:rPr lang="en-SG" dirty="0"/>
              <a:t>RandomSearch for 31 by 31 Inputs</a:t>
            </a:r>
          </a:p>
        </p:txBody>
      </p:sp>
      <p:sp>
        <p:nvSpPr>
          <p:cNvPr id="4" name="Date Placeholder 3">
            <a:extLst>
              <a:ext uri="{FF2B5EF4-FFF2-40B4-BE49-F238E27FC236}">
                <a16:creationId xmlns:a16="http://schemas.microsoft.com/office/drawing/2014/main" id="{C05DC377-86C9-106B-E1C2-1798F4F722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8B3BFEF-552B-5DDC-317B-71E0430CD41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160840-E514-04B0-5CCC-91E642394738}"/>
              </a:ext>
            </a:extLst>
          </p:cNvPr>
          <p:cNvSpPr>
            <a:spLocks noGrp="1"/>
          </p:cNvSpPr>
          <p:nvPr>
            <p:ph type="sldNum" sz="quarter" idx="12"/>
          </p:nvPr>
        </p:nvSpPr>
        <p:spPr/>
        <p:txBody>
          <a:bodyPr/>
          <a:lstStyle/>
          <a:p>
            <a:fld id="{58FB4751-880F-D840-AAA9-3A15815CC996}" type="slidenum">
              <a:rPr lang="en-US" smtClean="0"/>
              <a:t>18</a:t>
            </a:fld>
            <a:endParaRPr lang="en-US" dirty="0"/>
          </a:p>
        </p:txBody>
      </p:sp>
      <p:sp>
        <p:nvSpPr>
          <p:cNvPr id="11" name="Content Placeholder 2">
            <a:extLst>
              <a:ext uri="{FF2B5EF4-FFF2-40B4-BE49-F238E27FC236}">
                <a16:creationId xmlns:a16="http://schemas.microsoft.com/office/drawing/2014/main" id="{9F594348-BB0B-FB11-B834-D118125BA91C}"/>
              </a:ext>
            </a:extLst>
          </p:cNvPr>
          <p:cNvSpPr txBox="1">
            <a:spLocks/>
          </p:cNvSpPr>
          <p:nvPr/>
        </p:nvSpPr>
        <p:spPr>
          <a:xfrm>
            <a:off x="576073" y="1181510"/>
            <a:ext cx="8153045" cy="4808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400" b="1" dirty="0"/>
              <a:t>Hyperparameters:</a:t>
            </a:r>
          </a:p>
          <a:p>
            <a:pPr lvl="1"/>
            <a:r>
              <a:rPr lang="en-SG" sz="2000" b="1" dirty="0"/>
              <a:t>Learning Rate</a:t>
            </a:r>
            <a:endParaRPr lang="en-SG" sz="2000" dirty="0"/>
          </a:p>
          <a:p>
            <a:pPr lvl="1"/>
            <a:r>
              <a:rPr lang="en-SG" sz="2000" b="1" dirty="0"/>
              <a:t>Dropout Rate</a:t>
            </a:r>
          </a:p>
          <a:p>
            <a:pPr lvl="1"/>
            <a:r>
              <a:rPr lang="en-SG" sz="2000" b="1" dirty="0"/>
              <a:t>Activations </a:t>
            </a:r>
            <a:r>
              <a:rPr lang="en-SG" sz="2000" dirty="0"/>
              <a:t>(</a:t>
            </a:r>
            <a:r>
              <a:rPr lang="en-SG" sz="2000" dirty="0" err="1"/>
              <a:t>LeakyReLU</a:t>
            </a:r>
            <a:r>
              <a:rPr lang="en-SG" sz="2000" dirty="0"/>
              <a:t> , </a:t>
            </a:r>
            <a:r>
              <a:rPr lang="en-SG" sz="2000" dirty="0" err="1"/>
              <a:t>ReLU</a:t>
            </a:r>
            <a:r>
              <a:rPr lang="en-SG" sz="2000" dirty="0"/>
              <a:t> )</a:t>
            </a:r>
          </a:p>
          <a:p>
            <a:pPr marL="0" indent="0">
              <a:buFont typeface="Arial" panose="020B0604020202020204" pitchFamily="34" charset="0"/>
              <a:buNone/>
            </a:pPr>
            <a:r>
              <a:rPr lang="en-SG" sz="2400" b="1" dirty="0"/>
              <a:t>Model Architecture</a:t>
            </a:r>
          </a:p>
          <a:p>
            <a:pPr lvl="1"/>
            <a:r>
              <a:rPr lang="en-SG" sz="2000" dirty="0"/>
              <a:t>Same as what we used for our </a:t>
            </a:r>
            <a:r>
              <a:rPr lang="en-SG" sz="2000" b="1" dirty="0"/>
              <a:t>Improved Baseline Model </a:t>
            </a:r>
            <a:r>
              <a:rPr lang="en-SG" sz="2000" dirty="0"/>
              <a:t>(3 layers Conv2D + MaxPooling2D)</a:t>
            </a:r>
          </a:p>
          <a:p>
            <a:pPr lvl="1"/>
            <a:r>
              <a:rPr lang="en-SG" sz="2000" dirty="0"/>
              <a:t>Trained on </a:t>
            </a:r>
            <a:r>
              <a:rPr lang="en-SG" sz="2000" b="1" dirty="0"/>
              <a:t>Oversampled train set </a:t>
            </a:r>
            <a:endParaRPr lang="en-SG" sz="2400" b="1" dirty="0"/>
          </a:p>
          <a:p>
            <a:pPr marL="0" indent="0">
              <a:buFont typeface="Arial" panose="020B0604020202020204" pitchFamily="34" charset="0"/>
              <a:buNone/>
            </a:pPr>
            <a:r>
              <a:rPr lang="en-SG" sz="2400" b="1" dirty="0"/>
              <a:t>Results</a:t>
            </a:r>
          </a:p>
          <a:p>
            <a:pPr lvl="1"/>
            <a:r>
              <a:rPr lang="en-SG" sz="2000" dirty="0"/>
              <a:t>Test Accuracy did improve by about 2% compared to Improved Baseline</a:t>
            </a:r>
          </a:p>
          <a:p>
            <a:pPr lvl="1"/>
            <a:r>
              <a:rPr lang="en-SG" sz="2000" dirty="0"/>
              <a:t>Overfitting does not really seem to be </a:t>
            </a:r>
            <a:r>
              <a:rPr lang="en-SG" sz="2000" dirty="0" err="1"/>
              <a:t>occuring</a:t>
            </a:r>
            <a:r>
              <a:rPr lang="en-SG" sz="2000" dirty="0"/>
              <a:t> </a:t>
            </a:r>
          </a:p>
          <a:p>
            <a:pPr lvl="1"/>
            <a:r>
              <a:rPr lang="en-SG" sz="2000" dirty="0"/>
              <a:t>The Validation accuracy again tend to be higher at earlier epochs but eventually converges</a:t>
            </a:r>
          </a:p>
          <a:p>
            <a:pPr lvl="1"/>
            <a:endParaRPr lang="en-SG" sz="1600" dirty="0"/>
          </a:p>
          <a:p>
            <a:pPr marL="457200" lvl="1" indent="0">
              <a:buNone/>
            </a:pPr>
            <a:endParaRPr lang="en-SG" sz="2000" dirty="0"/>
          </a:p>
          <a:p>
            <a:pPr lvl="2"/>
            <a:endParaRPr lang="en-SG" sz="1600" dirty="0"/>
          </a:p>
          <a:p>
            <a:pPr marL="914400" lvl="2" indent="0">
              <a:buNone/>
            </a:pPr>
            <a:endParaRPr lang="en-SG" sz="1200" dirty="0"/>
          </a:p>
          <a:p>
            <a:pPr lvl="1"/>
            <a:endParaRPr lang="en-SG" sz="1600" dirty="0"/>
          </a:p>
          <a:p>
            <a:pPr lvl="1"/>
            <a:endParaRPr lang="en-SG" sz="1600" dirty="0"/>
          </a:p>
          <a:p>
            <a:pPr lvl="1"/>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pic>
        <p:nvPicPr>
          <p:cNvPr id="7" name="Picture 6">
            <a:extLst>
              <a:ext uri="{FF2B5EF4-FFF2-40B4-BE49-F238E27FC236}">
                <a16:creationId xmlns:a16="http://schemas.microsoft.com/office/drawing/2014/main" id="{9FCC8749-24D7-2E2F-CE9A-19DB09753796}"/>
              </a:ext>
            </a:extLst>
          </p:cNvPr>
          <p:cNvPicPr>
            <a:picLocks noChangeAspect="1"/>
          </p:cNvPicPr>
          <p:nvPr/>
        </p:nvPicPr>
        <p:blipFill>
          <a:blip r:embed="rId2"/>
          <a:stretch>
            <a:fillRect/>
          </a:stretch>
        </p:blipFill>
        <p:spPr>
          <a:xfrm>
            <a:off x="8729118" y="3429000"/>
            <a:ext cx="3286098" cy="2489097"/>
          </a:xfrm>
          <a:prstGeom prst="rect">
            <a:avLst/>
          </a:prstGeom>
        </p:spPr>
      </p:pic>
    </p:spTree>
    <p:extLst>
      <p:ext uri="{BB962C8B-B14F-4D97-AF65-F5344CB8AC3E}">
        <p14:creationId xmlns:p14="http://schemas.microsoft.com/office/powerpoint/2010/main" val="2489244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0A71-B0AE-EC16-3AD9-894D909C9374}"/>
              </a:ext>
            </a:extLst>
          </p:cNvPr>
          <p:cNvSpPr>
            <a:spLocks noGrp="1"/>
          </p:cNvSpPr>
          <p:nvPr>
            <p:ph type="title"/>
          </p:nvPr>
        </p:nvSpPr>
        <p:spPr>
          <a:xfrm>
            <a:off x="576072" y="504853"/>
            <a:ext cx="11245814" cy="676656"/>
          </a:xfrm>
        </p:spPr>
        <p:txBody>
          <a:bodyPr/>
          <a:lstStyle/>
          <a:p>
            <a:r>
              <a:rPr lang="en-SG" dirty="0"/>
              <a:t>RandomSearch for 128 by 128 Inputs</a:t>
            </a:r>
          </a:p>
        </p:txBody>
      </p:sp>
      <p:sp>
        <p:nvSpPr>
          <p:cNvPr id="4" name="Date Placeholder 3">
            <a:extLst>
              <a:ext uri="{FF2B5EF4-FFF2-40B4-BE49-F238E27FC236}">
                <a16:creationId xmlns:a16="http://schemas.microsoft.com/office/drawing/2014/main" id="{C05DC377-86C9-106B-E1C2-1798F4F722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8B3BFEF-552B-5DDC-317B-71E0430CD41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160840-E514-04B0-5CCC-91E642394738}"/>
              </a:ext>
            </a:extLst>
          </p:cNvPr>
          <p:cNvSpPr>
            <a:spLocks noGrp="1"/>
          </p:cNvSpPr>
          <p:nvPr>
            <p:ph type="sldNum" sz="quarter" idx="12"/>
          </p:nvPr>
        </p:nvSpPr>
        <p:spPr/>
        <p:txBody>
          <a:bodyPr/>
          <a:lstStyle/>
          <a:p>
            <a:fld id="{58FB4751-880F-D840-AAA9-3A15815CC996}" type="slidenum">
              <a:rPr lang="en-US" smtClean="0"/>
              <a:t>19</a:t>
            </a:fld>
            <a:endParaRPr lang="en-US" dirty="0"/>
          </a:p>
        </p:txBody>
      </p:sp>
      <p:sp>
        <p:nvSpPr>
          <p:cNvPr id="11" name="Content Placeholder 2">
            <a:extLst>
              <a:ext uri="{FF2B5EF4-FFF2-40B4-BE49-F238E27FC236}">
                <a16:creationId xmlns:a16="http://schemas.microsoft.com/office/drawing/2014/main" id="{9F594348-BB0B-FB11-B834-D118125BA91C}"/>
              </a:ext>
            </a:extLst>
          </p:cNvPr>
          <p:cNvSpPr txBox="1">
            <a:spLocks/>
          </p:cNvSpPr>
          <p:nvPr/>
        </p:nvSpPr>
        <p:spPr>
          <a:xfrm>
            <a:off x="576072" y="1292474"/>
            <a:ext cx="10602001" cy="46977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400" b="1" dirty="0"/>
              <a:t>Hyperparameters:</a:t>
            </a:r>
          </a:p>
          <a:p>
            <a:pPr lvl="1"/>
            <a:r>
              <a:rPr lang="en-SG" sz="2000" b="1" dirty="0"/>
              <a:t>Learning Rate</a:t>
            </a:r>
            <a:endParaRPr lang="en-SG" sz="2000" dirty="0"/>
          </a:p>
          <a:p>
            <a:pPr lvl="1"/>
            <a:r>
              <a:rPr lang="en-SG" sz="2000" b="1" dirty="0"/>
              <a:t>Kernel regularization Rate (L1 / L2)</a:t>
            </a:r>
          </a:p>
          <a:p>
            <a:pPr lvl="1"/>
            <a:r>
              <a:rPr lang="en-SG" sz="2000" b="1" dirty="0"/>
              <a:t>Activations (</a:t>
            </a:r>
            <a:r>
              <a:rPr lang="en-SG" sz="2000" b="1" dirty="0" err="1"/>
              <a:t>LeakyReLU</a:t>
            </a:r>
            <a:r>
              <a:rPr lang="en-SG" sz="2000" b="1" dirty="0"/>
              <a:t> , </a:t>
            </a:r>
            <a:r>
              <a:rPr lang="en-SG" sz="2000" b="1" dirty="0" err="1"/>
              <a:t>ReLU</a:t>
            </a:r>
            <a:r>
              <a:rPr lang="en-SG" sz="2000" b="1" dirty="0"/>
              <a:t> )</a:t>
            </a:r>
          </a:p>
          <a:p>
            <a:pPr lvl="1"/>
            <a:r>
              <a:rPr lang="en-SG" sz="2000" b="1" dirty="0"/>
              <a:t>No. Of Layers</a:t>
            </a:r>
          </a:p>
          <a:p>
            <a:pPr lvl="1"/>
            <a:r>
              <a:rPr lang="en-SG" sz="2000" b="1" dirty="0"/>
              <a:t>Nodes</a:t>
            </a:r>
          </a:p>
          <a:p>
            <a:pPr marL="0" indent="0">
              <a:buFont typeface="Arial" panose="020B0604020202020204" pitchFamily="34" charset="0"/>
              <a:buNone/>
            </a:pPr>
            <a:r>
              <a:rPr lang="en-SG" sz="2400" b="1" dirty="0"/>
              <a:t>Results</a:t>
            </a:r>
          </a:p>
          <a:p>
            <a:pPr lvl="1"/>
            <a:r>
              <a:rPr lang="en-SG" sz="2000" dirty="0"/>
              <a:t>Tried RandomSearch on </a:t>
            </a:r>
            <a:r>
              <a:rPr lang="en-SG" sz="2000" b="1" dirty="0"/>
              <a:t>Augmentation + Oversampled </a:t>
            </a:r>
            <a:r>
              <a:rPr lang="en-SG" sz="2000" dirty="0"/>
              <a:t>as well as just on </a:t>
            </a:r>
            <a:r>
              <a:rPr lang="en-SG" sz="2000" b="1" dirty="0"/>
              <a:t>Augmentation</a:t>
            </a:r>
          </a:p>
          <a:p>
            <a:pPr lvl="1"/>
            <a:r>
              <a:rPr lang="en-SG" sz="2000" b="1" dirty="0"/>
              <a:t>Augmentation + Oversampled : 0.96 Test Accuracy</a:t>
            </a:r>
          </a:p>
          <a:p>
            <a:pPr lvl="1"/>
            <a:r>
              <a:rPr lang="en-SG" sz="2000" b="1" dirty="0"/>
              <a:t>Augmentation: 0.94 Test Accuracy</a:t>
            </a:r>
          </a:p>
          <a:p>
            <a:pPr lvl="1"/>
            <a:r>
              <a:rPr lang="en-SG" sz="2000" dirty="0"/>
              <a:t>We do see more </a:t>
            </a:r>
            <a:r>
              <a:rPr lang="en-SG" sz="2000" b="1" dirty="0"/>
              <a:t>Overfitting </a:t>
            </a:r>
            <a:r>
              <a:rPr lang="en-SG" sz="2000" dirty="0"/>
              <a:t>when we perform </a:t>
            </a:r>
            <a:r>
              <a:rPr lang="en-SG" sz="2000" b="1" dirty="0"/>
              <a:t>oversampling</a:t>
            </a:r>
            <a:r>
              <a:rPr lang="en-SG" sz="2000" dirty="0"/>
              <a:t> from the image on the top right</a:t>
            </a:r>
          </a:p>
          <a:p>
            <a:pPr lvl="1"/>
            <a:r>
              <a:rPr lang="en-SG" sz="2000" dirty="0"/>
              <a:t>However, </a:t>
            </a:r>
            <a:r>
              <a:rPr lang="en-SG" sz="2000" b="1" dirty="0"/>
              <a:t>fluctuations in validation </a:t>
            </a:r>
            <a:r>
              <a:rPr lang="en-SG" sz="2000" dirty="0"/>
              <a:t>accuracies are present for both, still indicating poor generalisation</a:t>
            </a:r>
          </a:p>
          <a:p>
            <a:pPr lvl="1"/>
            <a:endParaRPr lang="en-SG" sz="2000" dirty="0"/>
          </a:p>
          <a:p>
            <a:pPr lvl="1"/>
            <a:endParaRPr lang="en-SG" sz="1600" dirty="0"/>
          </a:p>
          <a:p>
            <a:pPr marL="457200" lvl="1" indent="0">
              <a:buNone/>
            </a:pPr>
            <a:endParaRPr lang="en-SG" sz="2000" dirty="0"/>
          </a:p>
          <a:p>
            <a:pPr lvl="2"/>
            <a:endParaRPr lang="en-SG" sz="1600" dirty="0"/>
          </a:p>
          <a:p>
            <a:pPr marL="914400" lvl="2" indent="0">
              <a:buNone/>
            </a:pPr>
            <a:endParaRPr lang="en-SG" sz="1200" dirty="0"/>
          </a:p>
          <a:p>
            <a:pPr lvl="1"/>
            <a:endParaRPr lang="en-SG" sz="1600" dirty="0"/>
          </a:p>
          <a:p>
            <a:pPr lvl="1"/>
            <a:endParaRPr lang="en-SG" sz="1600" dirty="0"/>
          </a:p>
          <a:p>
            <a:pPr lvl="1"/>
            <a:endParaRPr lang="en-SG" sz="2000" dirty="0"/>
          </a:p>
          <a:p>
            <a:pPr lvl="1"/>
            <a:endParaRPr lang="en-SG" sz="2000" dirty="0"/>
          </a:p>
          <a:p>
            <a:pPr marL="457200" lvl="1" indent="0">
              <a:buNone/>
            </a:pPr>
            <a:endParaRPr lang="en-SG" sz="2000" dirty="0"/>
          </a:p>
          <a:p>
            <a:pPr marL="457200" lvl="1" indent="0">
              <a:buNone/>
            </a:pPr>
            <a:endParaRPr lang="en-SG" sz="2000" dirty="0"/>
          </a:p>
          <a:p>
            <a:pPr lvl="1"/>
            <a:endParaRPr lang="en-SG" sz="2000" dirty="0"/>
          </a:p>
          <a:p>
            <a:pPr lvl="1"/>
            <a:endParaRPr lang="en-SG" sz="1200" dirty="0"/>
          </a:p>
          <a:p>
            <a:pPr marL="457200" lvl="1" indent="0">
              <a:buFont typeface="Arial" panose="020B0604020202020204" pitchFamily="34" charset="0"/>
              <a:buNone/>
            </a:pPr>
            <a:endParaRPr lang="en-SG" sz="1600" dirty="0"/>
          </a:p>
        </p:txBody>
      </p:sp>
      <p:pic>
        <p:nvPicPr>
          <p:cNvPr id="8" name="Picture 7">
            <a:extLst>
              <a:ext uri="{FF2B5EF4-FFF2-40B4-BE49-F238E27FC236}">
                <a16:creationId xmlns:a16="http://schemas.microsoft.com/office/drawing/2014/main" id="{E42BE239-14AF-891E-6E90-825279EFBA6F}"/>
              </a:ext>
            </a:extLst>
          </p:cNvPr>
          <p:cNvPicPr>
            <a:picLocks noChangeAspect="1"/>
          </p:cNvPicPr>
          <p:nvPr/>
        </p:nvPicPr>
        <p:blipFill>
          <a:blip r:embed="rId2"/>
          <a:stretch>
            <a:fillRect/>
          </a:stretch>
        </p:blipFill>
        <p:spPr>
          <a:xfrm>
            <a:off x="5877072" y="1292473"/>
            <a:ext cx="2602736" cy="1982572"/>
          </a:xfrm>
          <a:prstGeom prst="rect">
            <a:avLst/>
          </a:prstGeom>
        </p:spPr>
      </p:pic>
      <p:pic>
        <p:nvPicPr>
          <p:cNvPr id="10" name="Picture 9">
            <a:extLst>
              <a:ext uri="{FF2B5EF4-FFF2-40B4-BE49-F238E27FC236}">
                <a16:creationId xmlns:a16="http://schemas.microsoft.com/office/drawing/2014/main" id="{85A070F9-2EBF-E93F-5293-E17BD75DD460}"/>
              </a:ext>
            </a:extLst>
          </p:cNvPr>
          <p:cNvPicPr>
            <a:picLocks noChangeAspect="1"/>
          </p:cNvPicPr>
          <p:nvPr/>
        </p:nvPicPr>
        <p:blipFill>
          <a:blip r:embed="rId3"/>
          <a:stretch>
            <a:fillRect/>
          </a:stretch>
        </p:blipFill>
        <p:spPr>
          <a:xfrm>
            <a:off x="9111224" y="1292474"/>
            <a:ext cx="2710662" cy="1982571"/>
          </a:xfrm>
          <a:prstGeom prst="rect">
            <a:avLst/>
          </a:prstGeom>
        </p:spPr>
      </p:pic>
    </p:spTree>
    <p:extLst>
      <p:ext uri="{BB962C8B-B14F-4D97-AF65-F5344CB8AC3E}">
        <p14:creationId xmlns:p14="http://schemas.microsoft.com/office/powerpoint/2010/main" val="364151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Overview</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731199085"/>
              </p:ext>
            </p:extLst>
          </p:nvPr>
        </p:nvGraphicFramePr>
        <p:xfrm>
          <a:off x="7314812" y="890550"/>
          <a:ext cx="4598988" cy="4379152"/>
        </p:xfrm>
        <a:graphic>
          <a:graphicData uri="http://schemas.openxmlformats.org/drawingml/2006/table">
            <a:tbl>
              <a:tblPr firstRow="1" bandRow="1"/>
              <a:tblGrid>
                <a:gridCol w="4598988">
                  <a:extLst>
                    <a:ext uri="{9D8B030D-6E8A-4147-A177-3AD203B41FA5}">
                      <a16:colId xmlns:a16="http://schemas.microsoft.com/office/drawing/2014/main" val="1563570424"/>
                    </a:ext>
                  </a:extLst>
                </a:gridCol>
              </a:tblGrid>
              <a:tr h="4411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BACKGROUND INFO</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5537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EDA &amp; LOADING DATA</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5459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FEATURE ENGINEERING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723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MODELLING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MODEL IMPROVEMENT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EVALUATION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01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EVALUATION &amp; SUMMARY</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Conclusions</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2" y="1947671"/>
            <a:ext cx="5330206" cy="4070729"/>
          </a:xfrm>
        </p:spPr>
        <p:txBody>
          <a:bodyPr/>
          <a:lstStyle/>
          <a:p>
            <a:r>
              <a:rPr lang="en-US" sz="2000" dirty="0"/>
              <a:t>Regarding Input Sizes, smaller input size takes shorter to train, has less parameters and in general, based on our 31 by 31 Input Images, was less vulnerable to overfitting as compared to 128 by 128 Images</a:t>
            </a:r>
          </a:p>
          <a:p>
            <a:endParaRPr lang="en-US" sz="2000" dirty="0"/>
          </a:p>
          <a:p>
            <a:r>
              <a:rPr lang="en-US" sz="2000" dirty="0"/>
              <a:t>Data Augmentation for 31 by 31 Input Images didn’t seem to work as well compared to 128 by 128 Input size, could be due to non-meaningful transformations for 31 by 31 Images since they are considered very small</a:t>
            </a:r>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20</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Wilfred Djumin</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Background Info</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947671"/>
            <a:ext cx="6085985" cy="4070729"/>
          </a:xfrm>
        </p:spPr>
        <p:txBody>
          <a:bodyPr/>
          <a:lstStyle/>
          <a:p>
            <a:pPr marL="285750" indent="-285750">
              <a:buFont typeface="Arial" panose="020B0604020202020204" pitchFamily="34" charset="0"/>
              <a:buChar char="•"/>
            </a:pPr>
            <a:r>
              <a:rPr lang="en-US" sz="2000" dirty="0"/>
              <a:t>Our task is to implement a </a:t>
            </a:r>
            <a:r>
              <a:rPr lang="en-US" sz="2000" b="1" dirty="0"/>
              <a:t>multi-class image classifier</a:t>
            </a:r>
            <a:r>
              <a:rPr lang="en-US" sz="2000" dirty="0"/>
              <a:t> , using </a:t>
            </a:r>
            <a:r>
              <a:rPr lang="en-US" sz="2000" b="1" dirty="0"/>
              <a:t>CNN models</a:t>
            </a:r>
          </a:p>
          <a:p>
            <a:pPr marL="285750" indent="-285750">
              <a:buFont typeface="Arial" panose="020B0604020202020204" pitchFamily="34" charset="0"/>
              <a:buChar char="•"/>
            </a:pPr>
            <a:r>
              <a:rPr lang="en-US" sz="2000" dirty="0"/>
              <a:t>Given Color images of </a:t>
            </a:r>
            <a:r>
              <a:rPr lang="en-US" sz="2000" b="1" dirty="0"/>
              <a:t>224 by 224 pixels</a:t>
            </a:r>
            <a:r>
              <a:rPr lang="en-US" sz="2000" dirty="0"/>
              <a:t>, containing </a:t>
            </a:r>
            <a:r>
              <a:rPr lang="en-US" sz="2000" b="1" dirty="0"/>
              <a:t>15 types</a:t>
            </a:r>
            <a:r>
              <a:rPr lang="en-US" sz="2000" dirty="0"/>
              <a:t> of vegetables (class)</a:t>
            </a:r>
          </a:p>
          <a:p>
            <a:pPr marL="285750" indent="-285750">
              <a:buFont typeface="Arial" panose="020B0604020202020204" pitchFamily="34" charset="0"/>
              <a:buChar char="•"/>
            </a:pPr>
            <a:r>
              <a:rPr lang="en-US" sz="2000" dirty="0"/>
              <a:t>We are to build </a:t>
            </a:r>
            <a:r>
              <a:rPr lang="en-US" sz="2000" b="1" dirty="0"/>
              <a:t>2 models</a:t>
            </a:r>
            <a:r>
              <a:rPr lang="en-US" sz="2000" dirty="0"/>
              <a:t>, one for input sizes </a:t>
            </a:r>
            <a:r>
              <a:rPr lang="en-US" sz="2000" b="1" dirty="0"/>
              <a:t>31 by 31</a:t>
            </a:r>
            <a:r>
              <a:rPr lang="en-US" sz="2000" dirty="0"/>
              <a:t>, another for input sizes </a:t>
            </a:r>
            <a:r>
              <a:rPr lang="en-US" sz="2000" b="1" dirty="0"/>
              <a:t>128 by 128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3078480"/>
            <a:ext cx="5333378" cy="1773555"/>
          </a:xfrm>
        </p:spPr>
        <p:txBody>
          <a:bodyPr/>
          <a:lstStyle/>
          <a:p>
            <a:r>
              <a:rPr lang="en-US" dirty="0"/>
              <a:t>EDA &amp; Loading Data </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393192"/>
            <a:ext cx="10515600" cy="676656"/>
          </a:xfrm>
        </p:spPr>
        <p:txBody>
          <a:bodyPr/>
          <a:lstStyle/>
          <a:p>
            <a:r>
              <a:rPr lang="en-US" dirty="0"/>
              <a:t>Data Loading &amp; EDA</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a:xfrm>
            <a:off x="576072" y="1691640"/>
            <a:ext cx="6464808" cy="402336"/>
          </a:xfrm>
        </p:spPr>
        <p:txBody>
          <a:bodyPr>
            <a:normAutofit lnSpcReduction="10000"/>
          </a:bodyPr>
          <a:lstStyle/>
          <a:p>
            <a:r>
              <a:rPr lang="en-US" sz="2400" dirty="0">
                <a:solidFill>
                  <a:schemeClr val="accent1">
                    <a:lumMod val="90000"/>
                  </a:schemeClr>
                </a:solidFill>
              </a:rPr>
              <a:t>Data loading methods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2247900"/>
            <a:ext cx="6464808" cy="1426464"/>
          </a:xfrm>
        </p:spPr>
        <p:txBody>
          <a:bodyPr/>
          <a:lstStyle/>
          <a:p>
            <a:r>
              <a:rPr lang="en-US" b="1" dirty="0"/>
              <a:t>Main transformations </a:t>
            </a:r>
            <a:r>
              <a:rPr lang="en-US" dirty="0"/>
              <a:t>applied to the images are :</a:t>
            </a:r>
          </a:p>
          <a:p>
            <a:pPr lvl="1"/>
            <a:r>
              <a:rPr lang="en-US" dirty="0"/>
              <a:t>Convert them to grayscale</a:t>
            </a:r>
          </a:p>
          <a:p>
            <a:pPr lvl="1"/>
            <a:r>
              <a:rPr lang="en-US" dirty="0"/>
              <a:t>Resizing to 31 * 31 &amp; 128 * 128</a:t>
            </a:r>
          </a:p>
          <a:p>
            <a:pPr lvl="1"/>
            <a:r>
              <a:rPr lang="en-US" dirty="0"/>
              <a:t>Normalizing pixels between 0 and 1</a:t>
            </a:r>
          </a:p>
          <a:p>
            <a:pPr lvl="1"/>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lnSpcReduction="10000"/>
          </a:bodyPr>
          <a:lstStyle/>
          <a:p>
            <a:r>
              <a:rPr lang="en-US" sz="2400" dirty="0">
                <a:solidFill>
                  <a:schemeClr val="accent1">
                    <a:lumMod val="90000"/>
                  </a:schemeClr>
                </a:solidFill>
              </a:rPr>
              <a:t>Exploratory data analysis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76072" y="4114800"/>
            <a:ext cx="5519928" cy="1097280"/>
          </a:xfrm>
        </p:spPr>
        <p:txBody>
          <a:bodyPr>
            <a:normAutofit fontScale="85000" lnSpcReduction="10000"/>
          </a:bodyPr>
          <a:lstStyle/>
          <a:p>
            <a:r>
              <a:rPr lang="en-US" sz="1600" dirty="0"/>
              <a:t>Looking at Class Distribution counts</a:t>
            </a:r>
          </a:p>
          <a:p>
            <a:pPr lvl="1"/>
            <a:r>
              <a:rPr lang="en-US" dirty="0"/>
              <a:t>Train set contained class imbalance, could impact model performance </a:t>
            </a:r>
          </a:p>
          <a:p>
            <a:pPr lvl="1"/>
            <a:r>
              <a:rPr lang="en-US" dirty="0"/>
              <a:t>We should try to address this using methods such as SMOTE, Oversampling, or using class weights which we will touch on later</a:t>
            </a:r>
          </a:p>
          <a:p>
            <a:pPr marL="457200" lvl="1" indent="0">
              <a:buNone/>
            </a:pPr>
            <a:endParaRPr lang="en-US" dirty="0"/>
          </a:p>
          <a:p>
            <a:pPr lvl="1"/>
            <a:endParaRPr lang="en-US" dirty="0"/>
          </a:p>
          <a:p>
            <a:endParaRPr lang="en-US" sz="1600"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5</a:t>
            </a:fld>
            <a:endParaRPr lang="en-US" dirty="0"/>
          </a:p>
        </p:txBody>
      </p:sp>
      <p:pic>
        <p:nvPicPr>
          <p:cNvPr id="13" name="Picture 12">
            <a:extLst>
              <a:ext uri="{FF2B5EF4-FFF2-40B4-BE49-F238E27FC236}">
                <a16:creationId xmlns:a16="http://schemas.microsoft.com/office/drawing/2014/main" id="{F6085150-A4DA-B520-84B9-A0EBFFC5DA87}"/>
              </a:ext>
            </a:extLst>
          </p:cNvPr>
          <p:cNvPicPr>
            <a:picLocks noChangeAspect="1"/>
          </p:cNvPicPr>
          <p:nvPr/>
        </p:nvPicPr>
        <p:blipFill>
          <a:blip r:embed="rId3"/>
          <a:stretch>
            <a:fillRect/>
          </a:stretch>
        </p:blipFill>
        <p:spPr>
          <a:xfrm>
            <a:off x="8477631" y="1211266"/>
            <a:ext cx="3281934" cy="2204332"/>
          </a:xfrm>
          <a:prstGeom prst="rect">
            <a:avLst/>
          </a:prstGeom>
          <a:effectLst>
            <a:glow rad="127000">
              <a:schemeClr val="tx2">
                <a:lumMod val="40000"/>
                <a:lumOff val="60000"/>
              </a:schemeClr>
            </a:glow>
            <a:softEdge rad="38100"/>
          </a:effectLst>
        </p:spPr>
      </p:pic>
      <p:pic>
        <p:nvPicPr>
          <p:cNvPr id="15" name="Picture 14">
            <a:extLst>
              <a:ext uri="{FF2B5EF4-FFF2-40B4-BE49-F238E27FC236}">
                <a16:creationId xmlns:a16="http://schemas.microsoft.com/office/drawing/2014/main" id="{6FCD0D15-6B31-9334-B895-EAC4D9B671F2}"/>
              </a:ext>
            </a:extLst>
          </p:cNvPr>
          <p:cNvPicPr>
            <a:picLocks noChangeAspect="1"/>
          </p:cNvPicPr>
          <p:nvPr/>
        </p:nvPicPr>
        <p:blipFill>
          <a:blip r:embed="rId4"/>
          <a:stretch>
            <a:fillRect/>
          </a:stretch>
        </p:blipFill>
        <p:spPr>
          <a:xfrm>
            <a:off x="6277492" y="3907524"/>
            <a:ext cx="5482073" cy="2065358"/>
          </a:xfrm>
          <a:prstGeom prst="rect">
            <a:avLst/>
          </a:prstGeom>
          <a:effectLst>
            <a:glow rad="101600">
              <a:schemeClr val="accent6">
                <a:satMod val="175000"/>
                <a:alpha val="40000"/>
              </a:schemeClr>
            </a:glow>
            <a:softEdge rad="25400"/>
          </a:effectLst>
        </p:spPr>
      </p:pic>
    </p:spTree>
    <p:extLst>
      <p:ext uri="{BB962C8B-B14F-4D97-AF65-F5344CB8AC3E}">
        <p14:creationId xmlns:p14="http://schemas.microsoft.com/office/powerpoint/2010/main" val="275960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3078480"/>
            <a:ext cx="5333378" cy="1773555"/>
          </a:xfrm>
        </p:spPr>
        <p:txBody>
          <a:bodyPr/>
          <a:lstStyle/>
          <a:p>
            <a:r>
              <a:rPr lang="en-US" dirty="0"/>
              <a:t>Feature Engineering</a:t>
            </a:r>
          </a:p>
        </p:txBody>
      </p:sp>
    </p:spTree>
    <p:extLst>
      <p:ext uri="{BB962C8B-B14F-4D97-AF65-F5344CB8AC3E}">
        <p14:creationId xmlns:p14="http://schemas.microsoft.com/office/powerpoint/2010/main" val="3307586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0A71-B0AE-EC16-3AD9-894D909C9374}"/>
              </a:ext>
            </a:extLst>
          </p:cNvPr>
          <p:cNvSpPr>
            <a:spLocks noGrp="1"/>
          </p:cNvSpPr>
          <p:nvPr>
            <p:ph type="title"/>
          </p:nvPr>
        </p:nvSpPr>
        <p:spPr/>
        <p:txBody>
          <a:bodyPr/>
          <a:lstStyle/>
          <a:p>
            <a:r>
              <a:rPr lang="en-SG" dirty="0"/>
              <a:t>Dealing with Class Imbalance</a:t>
            </a:r>
          </a:p>
        </p:txBody>
      </p:sp>
      <p:sp>
        <p:nvSpPr>
          <p:cNvPr id="3" name="Content Placeholder 2">
            <a:extLst>
              <a:ext uri="{FF2B5EF4-FFF2-40B4-BE49-F238E27FC236}">
                <a16:creationId xmlns:a16="http://schemas.microsoft.com/office/drawing/2014/main" id="{79EF0620-462C-A3DD-78C5-E3DB0FB8401B}"/>
              </a:ext>
            </a:extLst>
          </p:cNvPr>
          <p:cNvSpPr>
            <a:spLocks noGrp="1"/>
          </p:cNvSpPr>
          <p:nvPr>
            <p:ph idx="1"/>
          </p:nvPr>
        </p:nvSpPr>
        <p:spPr/>
        <p:txBody>
          <a:bodyPr>
            <a:normAutofit/>
          </a:bodyPr>
          <a:lstStyle/>
          <a:p>
            <a:pPr marL="0" indent="0">
              <a:buNone/>
            </a:pPr>
            <a:r>
              <a:rPr lang="en-US" sz="2400" b="1" dirty="0"/>
              <a:t>Main Methods that we explored:</a:t>
            </a:r>
          </a:p>
          <a:p>
            <a:pPr lvl="1"/>
            <a:r>
              <a:rPr lang="en-US" sz="1800" b="1" dirty="0"/>
              <a:t>SMOTE</a:t>
            </a:r>
            <a:r>
              <a:rPr lang="en-US" sz="1800" dirty="0"/>
              <a:t> - generates synthetic samples using interpolation between existing minority samples</a:t>
            </a:r>
          </a:p>
          <a:p>
            <a:pPr lvl="1"/>
            <a:r>
              <a:rPr lang="en-US" sz="1800" b="1" dirty="0"/>
              <a:t>Oversampling</a:t>
            </a:r>
            <a:r>
              <a:rPr lang="en-US" sz="1800" dirty="0"/>
              <a:t> - replicates existing minority samples to balance the dataset.</a:t>
            </a:r>
          </a:p>
          <a:p>
            <a:pPr lvl="1"/>
            <a:r>
              <a:rPr lang="en-US" sz="1800" b="1" dirty="0"/>
              <a:t>Class Weights Initialization </a:t>
            </a:r>
            <a:r>
              <a:rPr lang="en-US" sz="1800" dirty="0"/>
              <a:t>- Estimate class weights for unbalanced datasets.</a:t>
            </a:r>
          </a:p>
          <a:p>
            <a:pPr marL="457200" lvl="1" indent="0">
              <a:buNone/>
            </a:pPr>
            <a:endParaRPr lang="en-US" sz="1800" dirty="0"/>
          </a:p>
          <a:p>
            <a:pPr marL="0" indent="0">
              <a:buNone/>
            </a:pPr>
            <a:r>
              <a:rPr lang="en-SG" sz="2400" b="1" dirty="0"/>
              <a:t>Results:</a:t>
            </a:r>
          </a:p>
          <a:p>
            <a:pPr lvl="1"/>
            <a:r>
              <a:rPr lang="en-SG" sz="1800" dirty="0"/>
              <a:t>Both oversampling and SMOTE gave us </a:t>
            </a:r>
            <a:r>
              <a:rPr lang="en-SG" sz="1800" b="1" dirty="0"/>
              <a:t>new train size </a:t>
            </a:r>
            <a:r>
              <a:rPr lang="en-SG" sz="1800" dirty="0"/>
              <a:t>of </a:t>
            </a:r>
            <a:r>
              <a:rPr lang="en-SG" sz="1800" b="1" dirty="0"/>
              <a:t>14325</a:t>
            </a:r>
            <a:r>
              <a:rPr lang="en-SG" sz="1800" dirty="0"/>
              <a:t> compared to </a:t>
            </a:r>
            <a:r>
              <a:rPr lang="en-SG" sz="1800" b="1" dirty="0"/>
              <a:t>9028 earlier</a:t>
            </a:r>
          </a:p>
          <a:p>
            <a:pPr lvl="1"/>
            <a:r>
              <a:rPr lang="en-SG" sz="1800" dirty="0"/>
              <a:t>For </a:t>
            </a:r>
            <a:r>
              <a:rPr lang="en-SG" sz="1800" b="1" dirty="0"/>
              <a:t>class weights </a:t>
            </a:r>
            <a:r>
              <a:rPr lang="en-SG" sz="1800" dirty="0"/>
              <a:t>, minority classes like </a:t>
            </a:r>
            <a:r>
              <a:rPr lang="en-SG" sz="1800" b="1" dirty="0"/>
              <a:t>Pumpkin</a:t>
            </a:r>
            <a:r>
              <a:rPr lang="en-SG" sz="1800" dirty="0"/>
              <a:t> were given a </a:t>
            </a:r>
            <a:r>
              <a:rPr lang="en-SG" sz="1800" b="1" dirty="0"/>
              <a:t>greater weight</a:t>
            </a:r>
            <a:r>
              <a:rPr lang="en-SG" sz="1800" dirty="0"/>
              <a:t>, while majority classes were given less weights</a:t>
            </a:r>
          </a:p>
          <a:p>
            <a:pPr marL="457200" lvl="1" indent="0">
              <a:buNone/>
            </a:pPr>
            <a:endParaRPr lang="en-SG" sz="1600" dirty="0"/>
          </a:p>
          <a:p>
            <a:pPr marL="457200" lvl="1" indent="0">
              <a:buNone/>
            </a:pPr>
            <a:endParaRPr lang="en-SG" sz="1600" dirty="0"/>
          </a:p>
        </p:txBody>
      </p:sp>
      <p:sp>
        <p:nvSpPr>
          <p:cNvPr id="4" name="Date Placeholder 3">
            <a:extLst>
              <a:ext uri="{FF2B5EF4-FFF2-40B4-BE49-F238E27FC236}">
                <a16:creationId xmlns:a16="http://schemas.microsoft.com/office/drawing/2014/main" id="{C05DC377-86C9-106B-E1C2-1798F4F722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8B3BFEF-552B-5DDC-317B-71E0430CD41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160840-E514-04B0-5CCC-91E642394738}"/>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82841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0A71-B0AE-EC16-3AD9-894D909C9374}"/>
              </a:ext>
            </a:extLst>
          </p:cNvPr>
          <p:cNvSpPr>
            <a:spLocks noGrp="1"/>
          </p:cNvSpPr>
          <p:nvPr>
            <p:ph type="title"/>
          </p:nvPr>
        </p:nvSpPr>
        <p:spPr/>
        <p:txBody>
          <a:bodyPr/>
          <a:lstStyle/>
          <a:p>
            <a:r>
              <a:rPr lang="en-SG" dirty="0"/>
              <a:t>Data Augmentation</a:t>
            </a:r>
          </a:p>
        </p:txBody>
      </p:sp>
      <p:sp>
        <p:nvSpPr>
          <p:cNvPr id="3" name="Content Placeholder 2">
            <a:extLst>
              <a:ext uri="{FF2B5EF4-FFF2-40B4-BE49-F238E27FC236}">
                <a16:creationId xmlns:a16="http://schemas.microsoft.com/office/drawing/2014/main" id="{79EF0620-462C-A3DD-78C5-E3DB0FB8401B}"/>
              </a:ext>
            </a:extLst>
          </p:cNvPr>
          <p:cNvSpPr>
            <a:spLocks noGrp="1"/>
          </p:cNvSpPr>
          <p:nvPr>
            <p:ph idx="1"/>
          </p:nvPr>
        </p:nvSpPr>
        <p:spPr>
          <a:xfrm>
            <a:off x="576072" y="1901952"/>
            <a:ext cx="9874214" cy="3877056"/>
          </a:xfrm>
        </p:spPr>
        <p:txBody>
          <a:bodyPr>
            <a:normAutofit/>
          </a:bodyPr>
          <a:lstStyle/>
          <a:p>
            <a:r>
              <a:rPr lang="en-US" sz="2000" dirty="0"/>
              <a:t>Based on our dataset, we have ~</a:t>
            </a:r>
            <a:r>
              <a:rPr lang="en-US" sz="2000" b="1" dirty="0"/>
              <a:t>9000 train images </a:t>
            </a:r>
            <a:r>
              <a:rPr lang="en-US" sz="2000" dirty="0"/>
              <a:t>, </a:t>
            </a:r>
            <a:r>
              <a:rPr lang="en-US" sz="2000" b="1" dirty="0"/>
              <a:t>3000 validation </a:t>
            </a:r>
            <a:r>
              <a:rPr lang="en-US" sz="2000" dirty="0"/>
              <a:t>and </a:t>
            </a:r>
            <a:r>
              <a:rPr lang="en-US" sz="2000" b="1" dirty="0"/>
              <a:t>test</a:t>
            </a:r>
            <a:r>
              <a:rPr lang="en-US" sz="2000" dirty="0"/>
              <a:t> images, which can be argued to be </a:t>
            </a:r>
            <a:r>
              <a:rPr lang="en-US" sz="2000" b="1" dirty="0"/>
              <a:t>quite limited</a:t>
            </a:r>
            <a:r>
              <a:rPr lang="en-US" sz="2000" dirty="0"/>
              <a:t>, given that </a:t>
            </a:r>
            <a:r>
              <a:rPr lang="en-US" sz="2000" b="1" dirty="0"/>
              <a:t>each class</a:t>
            </a:r>
            <a:r>
              <a:rPr lang="en-US" sz="2000" dirty="0"/>
              <a:t> would contain </a:t>
            </a:r>
            <a:r>
              <a:rPr lang="en-US" sz="2000" b="1" dirty="0"/>
              <a:t>+-600 images </a:t>
            </a:r>
            <a:r>
              <a:rPr lang="en-US" sz="2000" dirty="0"/>
              <a:t>on average</a:t>
            </a:r>
          </a:p>
          <a:p>
            <a:r>
              <a:rPr lang="en-US" sz="2000" dirty="0"/>
              <a:t>I tried applying </a:t>
            </a:r>
            <a:r>
              <a:rPr lang="en-US" sz="2000" b="1" dirty="0"/>
              <a:t>augmentation techniques </a:t>
            </a:r>
            <a:r>
              <a:rPr lang="en-US" sz="2000" dirty="0"/>
              <a:t>like:</a:t>
            </a:r>
          </a:p>
          <a:p>
            <a:pPr lvl="1"/>
            <a:r>
              <a:rPr lang="en-US" sz="1600" b="1" dirty="0"/>
              <a:t>Width and Height shifting </a:t>
            </a:r>
            <a:r>
              <a:rPr lang="en-US" sz="1600" dirty="0"/>
              <a:t>(0.2)</a:t>
            </a:r>
          </a:p>
          <a:p>
            <a:pPr lvl="1"/>
            <a:r>
              <a:rPr lang="en-US" sz="1600" dirty="0"/>
              <a:t>Random </a:t>
            </a:r>
            <a:r>
              <a:rPr lang="en-US" sz="1600" b="1" dirty="0"/>
              <a:t>Image rotation </a:t>
            </a:r>
            <a:r>
              <a:rPr lang="en-US" sz="1600" dirty="0"/>
              <a:t>between -45 to 45 degrees</a:t>
            </a:r>
          </a:p>
          <a:p>
            <a:pPr lvl="1"/>
            <a:r>
              <a:rPr lang="en-US" sz="1600" dirty="0"/>
              <a:t>Random </a:t>
            </a:r>
            <a:r>
              <a:rPr lang="en-US" sz="1600" b="1" dirty="0"/>
              <a:t>Zoom range </a:t>
            </a:r>
            <a:r>
              <a:rPr lang="en-US" sz="1600" dirty="0"/>
              <a:t>from 75% to 125%</a:t>
            </a:r>
          </a:p>
          <a:p>
            <a:r>
              <a:rPr lang="en-SG" sz="2000" dirty="0"/>
              <a:t>Used </a:t>
            </a:r>
            <a:r>
              <a:rPr lang="en-SG" sz="2000" b="1" dirty="0"/>
              <a:t>ImageDataGenerator</a:t>
            </a:r>
            <a:r>
              <a:rPr lang="en-SG" sz="2000" dirty="0"/>
              <a:t> as well as </a:t>
            </a:r>
            <a:r>
              <a:rPr lang="en-SG" sz="2000" b="1" dirty="0"/>
              <a:t>flow_from_directory </a:t>
            </a:r>
            <a:r>
              <a:rPr lang="en-SG" sz="2000" dirty="0"/>
              <a:t>for augmentation, which helps create images on the fly (during training)</a:t>
            </a:r>
          </a:p>
          <a:p>
            <a:r>
              <a:rPr lang="en-SG" sz="2000" dirty="0"/>
              <a:t>Additionally, I tried applying </a:t>
            </a:r>
            <a:r>
              <a:rPr lang="en-SG" sz="2000" b="1" dirty="0"/>
              <a:t>Augmentation </a:t>
            </a:r>
            <a:r>
              <a:rPr lang="en-SG" sz="2000" dirty="0"/>
              <a:t>on top of the </a:t>
            </a:r>
            <a:r>
              <a:rPr lang="en-SG" sz="2000" b="1" dirty="0"/>
              <a:t>Oversampled Train set </a:t>
            </a:r>
            <a:r>
              <a:rPr lang="en-SG" sz="2000" dirty="0"/>
              <a:t>&amp; </a:t>
            </a:r>
            <a:r>
              <a:rPr lang="en-SG" sz="2000" b="1" dirty="0"/>
              <a:t>SMOTE on Train set</a:t>
            </a:r>
          </a:p>
          <a:p>
            <a:endParaRPr lang="en-SG" sz="1800" dirty="0"/>
          </a:p>
          <a:p>
            <a:endParaRPr lang="en-SG" sz="1800" dirty="0"/>
          </a:p>
          <a:p>
            <a:endParaRPr lang="en-SG" sz="1800" dirty="0"/>
          </a:p>
        </p:txBody>
      </p:sp>
      <p:sp>
        <p:nvSpPr>
          <p:cNvPr id="4" name="Date Placeholder 3">
            <a:extLst>
              <a:ext uri="{FF2B5EF4-FFF2-40B4-BE49-F238E27FC236}">
                <a16:creationId xmlns:a16="http://schemas.microsoft.com/office/drawing/2014/main" id="{C05DC377-86C9-106B-E1C2-1798F4F722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8B3BFEF-552B-5DDC-317B-71E0430CD41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B160840-E514-04B0-5CCC-91E642394738}"/>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38705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3078480"/>
            <a:ext cx="5333378" cy="1773555"/>
          </a:xfrm>
        </p:spPr>
        <p:txBody>
          <a:bodyPr/>
          <a:lstStyle/>
          <a:p>
            <a:r>
              <a:rPr lang="en-US" dirty="0"/>
              <a:t>Modelling</a:t>
            </a:r>
          </a:p>
        </p:txBody>
      </p:sp>
    </p:spTree>
    <p:extLst>
      <p:ext uri="{BB962C8B-B14F-4D97-AF65-F5344CB8AC3E}">
        <p14:creationId xmlns:p14="http://schemas.microsoft.com/office/powerpoint/2010/main" val="122421299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{BDE326C8-5681-4266-AC45-0BBDA7D0C982}tf11964407_win32</Template>
  <TotalTime>3194</TotalTime>
  <Words>1335</Words>
  <Application>Microsoft Office PowerPoint</Application>
  <PresentationFormat>Widescreen</PresentationFormat>
  <Paragraphs>281</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Gill Sans Nova</vt:lpstr>
      <vt:lpstr>Gill Sans Nova Light</vt:lpstr>
      <vt:lpstr>Sagona Book</vt:lpstr>
      <vt:lpstr>Office Theme</vt:lpstr>
      <vt:lpstr>CNN : Image Classifier for Vegetables</vt:lpstr>
      <vt:lpstr>Overview</vt:lpstr>
      <vt:lpstr>Background Info</vt:lpstr>
      <vt:lpstr>EDA &amp; Loading Data </vt:lpstr>
      <vt:lpstr>Data Loading &amp; EDA</vt:lpstr>
      <vt:lpstr>Feature Engineering</vt:lpstr>
      <vt:lpstr>Dealing with Class Imbalance</vt:lpstr>
      <vt:lpstr>Data Augmentation</vt:lpstr>
      <vt:lpstr>Modelling</vt:lpstr>
      <vt:lpstr>Baseline Models </vt:lpstr>
      <vt:lpstr>Baseline Models Results</vt:lpstr>
      <vt:lpstr>Reducing Overfit + Adding Layers</vt:lpstr>
      <vt:lpstr>Baseline Models With Improvements</vt:lpstr>
      <vt:lpstr>Trying Different Activations &amp; Optimizers</vt:lpstr>
      <vt:lpstr>Cross-validation on Improved Baseline</vt:lpstr>
      <vt:lpstr>Data Augmentation Model Results</vt:lpstr>
      <vt:lpstr>Hyperparameter - Tunning</vt:lpstr>
      <vt:lpstr>RandomSearch for 31 by 31 Inputs</vt:lpstr>
      <vt:lpstr>RandomSearch for 128 by 128 Inputs</vt:lpstr>
      <vt:lpstr>Conclusions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 : Image Classifier for Vegetables</dc:title>
  <dc:creator>WILFRED DJUMIN</dc:creator>
  <cp:lastModifiedBy>WILFRED DJUMIN</cp:lastModifiedBy>
  <cp:revision>6</cp:revision>
  <dcterms:created xsi:type="dcterms:W3CDTF">2023-11-22T15:22:47Z</dcterms:created>
  <dcterms:modified xsi:type="dcterms:W3CDTF">2023-11-27T16:50:34Z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