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26F3DC-7CB0-42BF-87CC-3699E6142245}">
  <a:tblStyle styleId="{1F26F3DC-7CB0-42BF-87CC-3699E61422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italic.fntdata"/><Relationship Id="rId12" Type="http://schemas.openxmlformats.org/officeDocument/2006/relationships/slide" Target="slides/slide6.xml"/><Relationship Id="rId56" Type="http://schemas.openxmlformats.org/officeDocument/2006/relationships/font" Target="fonts/Raleway-bold.fntdata"/><Relationship Id="rId15" Type="http://schemas.openxmlformats.org/officeDocument/2006/relationships/slide" Target="slides/slide9.xml"/><Relationship Id="rId59" Type="http://schemas.openxmlformats.org/officeDocument/2006/relationships/font" Target="fonts/Lato-regular.fntdata"/><Relationship Id="rId14" Type="http://schemas.openxmlformats.org/officeDocument/2006/relationships/slide" Target="slides/slide8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cffc846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cffc846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cffc846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cffc846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cffc8463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cffc8463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ffc846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ffc846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cffc8463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cffc8463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cffc8463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cffc8463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ffc8463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cffc8463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cffc8463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cffc8463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ffc846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cffc846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cffc8463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cffc8463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c3054a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c3054a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cffc8463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cffc8463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cffc846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cffc846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cffc8463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cffc8463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cffc8463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cffc8463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cffc8463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cffc8463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cffc8463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cffc8463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cffc8463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cffc8463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cffc8463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cffc8463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cffc8463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cffc8463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cffc8463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cffc8463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c3054ac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cc3054ac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cffc8463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cffc8463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cffc8463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cffc8463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cffc8463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cffc8463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cffc8463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cffc8463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cffc8463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cffc8463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cffc8463d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cffc8463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cffc8463d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cffc8463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cffc8463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cffc8463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cffc8463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cffc8463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cffc8463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cffc8463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c3054ac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c3054ac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cffc8463d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cffc8463d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cffc8463d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cffc8463d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cffc8463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cffc8463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cffc8463d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cffc8463d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cffc8463d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cffc8463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cffc8463d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cffc8463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cffc8463d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cffc8463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cffc8463d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cffc8463d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cffc8463d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cffc8463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ffc846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ffc846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cffc84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cffc84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c3054a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cc3054a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cffc846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cffc846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d07fe8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d07fe8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Java講習 Part1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345250" y="331100"/>
            <a:ext cx="34668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boolean</a:t>
            </a:r>
            <a:r>
              <a:rPr lang="ja"/>
              <a:t>型</a:t>
            </a:r>
            <a:endParaRPr/>
          </a:p>
        </p:txBody>
      </p:sp>
      <p:sp>
        <p:nvSpPr>
          <p:cNvPr id="138" name="Google Shape;138;p22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真偽値</a:t>
            </a:r>
            <a:r>
              <a:rPr lang="ja"/>
              <a:t>を扱う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・true/false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</a:t>
            </a:r>
            <a:r>
              <a:rPr lang="ja">
                <a:solidFill>
                  <a:srgbClr val="1A1A1A"/>
                </a:solidFill>
              </a:rPr>
              <a:t>判定系の処理は大体この型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77343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正しい基本型の定義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345250" y="331100"/>
            <a:ext cx="5725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間違った基本型の定義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7842429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参照型とは？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ctrTitle"/>
          </p:nvPr>
        </p:nvSpPr>
        <p:spPr>
          <a:xfrm>
            <a:off x="345250" y="331100"/>
            <a:ext cx="87531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クイズ！基本型？参照型？</a:t>
            </a:r>
            <a:endParaRPr/>
          </a:p>
        </p:txBody>
      </p:sp>
      <p:sp>
        <p:nvSpPr>
          <p:cNvPr id="161" name="Google Shape;161;p26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・Integer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・int[]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・Boolean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45250" y="331100"/>
            <a:ext cx="87531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クイズ！基本型？参照型？</a:t>
            </a:r>
            <a:endParaRPr/>
          </a:p>
        </p:txBody>
      </p:sp>
      <p:sp>
        <p:nvSpPr>
          <p:cNvPr id="167" name="Google Shape;167;p27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・Integer		- </a:t>
            </a:r>
            <a:r>
              <a:rPr lang="ja"/>
              <a:t>参照型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			</a:t>
            </a:r>
            <a:r>
              <a:rPr lang="ja"/>
              <a:t>- 参照型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・String[]		</a:t>
            </a:r>
            <a:r>
              <a:rPr lang="ja"/>
              <a:t>- 参照型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int[]	</a:t>
            </a:r>
            <a:r>
              <a:rPr lang="ja"/>
              <a:t>			</a:t>
            </a:r>
            <a:r>
              <a:rPr lang="ja"/>
              <a:t>- 参照型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・Boolean		</a:t>
            </a:r>
            <a:r>
              <a:rPr lang="ja"/>
              <a:t>- 参照型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345250" y="331100"/>
            <a:ext cx="87531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クイズ！基本型？参照型？</a:t>
            </a:r>
            <a:endParaRPr/>
          </a:p>
        </p:txBody>
      </p:sp>
      <p:sp>
        <p:nvSpPr>
          <p:cNvPr id="173" name="Google Shape;173;p28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・Integer		- </a:t>
            </a:r>
            <a:r>
              <a:rPr lang="ja"/>
              <a:t>ラッパークラス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			- String</a:t>
            </a:r>
            <a:r>
              <a:rPr lang="ja"/>
              <a:t>クラス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・String[]		- String</a:t>
            </a:r>
            <a:r>
              <a:rPr lang="ja"/>
              <a:t>クラスの配列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・int[]				- </a:t>
            </a:r>
            <a:r>
              <a:rPr lang="ja"/>
              <a:t>参照型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・Boolean	- </a:t>
            </a:r>
            <a:r>
              <a:rPr lang="ja"/>
              <a:t>ラッパー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ラップについては後で話します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345250" y="331100"/>
            <a:ext cx="19323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参照型</a:t>
            </a:r>
            <a:endParaRPr/>
          </a:p>
        </p:txBody>
      </p:sp>
      <p:sp>
        <p:nvSpPr>
          <p:cNvPr id="184" name="Google Shape;184;p3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値を保持するのではなく、値の配置してあるメモリの場所を保持する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・基本型以外のクラス型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代入で問題が起こりやすい(重要)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345250" y="331100"/>
            <a:ext cx="5186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具体的にどれが？</a:t>
            </a:r>
            <a:endParaRPr/>
          </a:p>
        </p:txBody>
      </p:sp>
      <p:sp>
        <p:nvSpPr>
          <p:cNvPr id="190" name="Google Shape;190;p3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・int[] </a:t>
            </a:r>
            <a:r>
              <a:rPr lang="ja"/>
              <a:t>などの配列型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 などのクラス型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HogeFugaDtoみたいなObjectもクラス型なので参照型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型について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基本型と参照型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参照型定義の例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8839199" cy="204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ctrTitle"/>
          </p:nvPr>
        </p:nvSpPr>
        <p:spPr>
          <a:xfrm>
            <a:off x="345250" y="331100"/>
            <a:ext cx="86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クイズ！参照型の代入はどうなる？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8839199" cy="260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ctrTitle"/>
          </p:nvPr>
        </p:nvSpPr>
        <p:spPr>
          <a:xfrm>
            <a:off x="729450" y="1322450"/>
            <a:ext cx="7688100" cy="3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intArrayA=0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intArrayB=0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なんでこうなるの…？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ctrTitle"/>
          </p:nvPr>
        </p:nvSpPr>
        <p:spPr>
          <a:xfrm>
            <a:off x="345250" y="331100"/>
            <a:ext cx="86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参照型の解説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8839199" cy="26095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>
            <a:off x="1759400" y="2044725"/>
            <a:ext cx="3281100" cy="52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ctrTitle"/>
          </p:nvPr>
        </p:nvSpPr>
        <p:spPr>
          <a:xfrm>
            <a:off x="345250" y="331100"/>
            <a:ext cx="19323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参照型</a:t>
            </a:r>
            <a:endParaRPr/>
          </a:p>
        </p:txBody>
      </p:sp>
      <p:sp>
        <p:nvSpPr>
          <p:cNvPr id="225" name="Google Shape;225;p37"/>
          <p:cNvSpPr txBox="1"/>
          <p:nvPr>
            <p:ph type="ctrTitle"/>
          </p:nvPr>
        </p:nvSpPr>
        <p:spPr>
          <a:xfrm>
            <a:off x="418950" y="1149275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1.intArrayA</a:t>
            </a:r>
            <a:r>
              <a:rPr lang="ja"/>
              <a:t>がメモリに保持される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(intArrayAが持っているのは場所)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2.intArrayBに1で保持したメモリの場所を渡す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3.intArrayAとintArrayBが参照しているメモリの場所は同じ箇所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このコピーの仕方を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シャローコピー(Shallow Copy)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といいます。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じゃあどうやって参照型を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コピーしたらいいの？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ctrTitle"/>
          </p:nvPr>
        </p:nvSpPr>
        <p:spPr>
          <a:xfrm>
            <a:off x="345250" y="331100"/>
            <a:ext cx="86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参照型の</a:t>
            </a:r>
            <a:r>
              <a:rPr lang="ja">
                <a:solidFill>
                  <a:srgbClr val="1A1A1A"/>
                </a:solidFill>
              </a:rPr>
              <a:t>コピー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7495424" cy="22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/>
          <p:nvPr/>
        </p:nvSpPr>
        <p:spPr>
          <a:xfrm>
            <a:off x="1561250" y="1957550"/>
            <a:ext cx="3574200" cy="38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ctrTitle"/>
          </p:nvPr>
        </p:nvSpPr>
        <p:spPr>
          <a:xfrm>
            <a:off x="729450" y="1322450"/>
            <a:ext cx="7688100" cy="3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intArrayA=1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intArrayB=0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基本型(</a:t>
            </a:r>
            <a:r>
              <a:rPr lang="ja"/>
              <a:t>プリミティブ型)</a:t>
            </a:r>
            <a:r>
              <a:rPr lang="ja"/>
              <a:t>とは？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clone</a:t>
            </a:r>
            <a:r>
              <a:rPr lang="ja"/>
              <a:t>メソッドを使うことで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参照型がコピーできる！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このコピーの仕方を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ディープコピー</a:t>
            </a:r>
            <a:r>
              <a:rPr lang="ja"/>
              <a:t>(Deep Copy)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といいます。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345250" y="331100"/>
            <a:ext cx="86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クイズ！</a:t>
            </a:r>
            <a:r>
              <a:rPr lang="ja">
                <a:solidFill>
                  <a:srgbClr val="1A1A1A"/>
                </a:solidFill>
              </a:rPr>
              <a:t>基本</a:t>
            </a:r>
            <a:r>
              <a:rPr lang="ja">
                <a:solidFill>
                  <a:srgbClr val="1A1A1A"/>
                </a:solidFill>
              </a:rPr>
              <a:t>型の代入はどうなる？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0" y="1929175"/>
            <a:ext cx="8556950" cy="29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ctrTitle"/>
          </p:nvPr>
        </p:nvSpPr>
        <p:spPr>
          <a:xfrm>
            <a:off x="729450" y="1322450"/>
            <a:ext cx="7688100" cy="3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intA=0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intB=1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ラッパーって？</a:t>
            </a:r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270" y="2492050"/>
            <a:ext cx="2127925" cy="24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45" y="2571750"/>
            <a:ext cx="2127925" cy="24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170" y="2571750"/>
            <a:ext cx="2127925" cy="2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これはRapper.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ctrTitle"/>
          </p:nvPr>
        </p:nvSpPr>
        <p:spPr>
          <a:xfrm>
            <a:off x="345250" y="331100"/>
            <a:ext cx="6589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ラッパークラス(Wrapper)</a:t>
            </a:r>
            <a:endParaRPr/>
          </a:p>
        </p:txBody>
      </p:sp>
      <p:sp>
        <p:nvSpPr>
          <p:cNvPr id="287" name="Google Shape;287;p48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・（</a:t>
            </a:r>
            <a:r>
              <a:rPr lang="ja"/>
              <a:t>基本型を）包むクラス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基本型には無い便利なメソッドがある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参照型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25" y="2892725"/>
            <a:ext cx="2303900" cy="2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ctrTitle"/>
          </p:nvPr>
        </p:nvSpPr>
        <p:spPr>
          <a:xfrm>
            <a:off x="345250" y="331100"/>
            <a:ext cx="6589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ラッパークラス(Wrapper)</a:t>
            </a:r>
            <a:endParaRPr/>
          </a:p>
        </p:txBody>
      </p:sp>
      <p:sp>
        <p:nvSpPr>
          <p:cNvPr id="294" name="Google Shape;294;p49"/>
          <p:cNvSpPr txBox="1"/>
          <p:nvPr>
            <p:ph type="ctrTitle"/>
          </p:nvPr>
        </p:nvSpPr>
        <p:spPr>
          <a:xfrm>
            <a:off x="403100" y="11572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・Integer.toString()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</a:t>
            </a:r>
            <a:r>
              <a:rPr lang="ja"/>
              <a:t>整数型を文字列にする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・Integer.parseInt(s)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</a:t>
            </a:r>
            <a:r>
              <a:rPr lang="ja"/>
              <a:t>引数の文字列を整数型にする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・Integer.signum(i)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</a:t>
            </a:r>
            <a:r>
              <a:rPr lang="ja"/>
              <a:t>引数の整数型の-,0,+を判定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ラッパーは</a:t>
            </a:r>
            <a:r>
              <a:rPr lang="ja"/>
              <a:t>どうやって使うの？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ラッパーの使いかた</a:t>
            </a:r>
            <a:endParaRPr/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7831549" cy="349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6"/>
          <p:cNvGraphicFramePr/>
          <p:nvPr/>
        </p:nvGraphicFramePr>
        <p:xfrm>
          <a:off x="763500" y="13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{1F26F3DC-7CB0-42BF-87CC-3699E6142245}</a:tableStyleId>
              </a:tblPr>
              <a:tblGrid>
                <a:gridCol w="2413000"/>
                <a:gridCol w="2413000"/>
                <a:gridCol w="2413000"/>
              </a:tblGrid>
              <a:tr h="34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型名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ビット数（バイト数）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表現できる範囲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byte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8 (1)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(-27, 27-1) = (-128, 127)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short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16 (2)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(-215, 215-1)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int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32 (4)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(-231, 231-1)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long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64 (8)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(-263, 263-1)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char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16 (2)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Unicode の一文字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float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32 (4)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32 ビット浮動小数点数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double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64 (8)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64 ビット浮動小数点数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boolean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? (?)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true/false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参照型なので、代入には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気をつけて。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全体的なまとめ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ctrTitle"/>
          </p:nvPr>
        </p:nvSpPr>
        <p:spPr>
          <a:xfrm>
            <a:off x="345250" y="331100"/>
            <a:ext cx="4410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基本型のまとめ</a:t>
            </a:r>
            <a:endParaRPr/>
          </a:p>
        </p:txBody>
      </p:sp>
      <p:sp>
        <p:nvSpPr>
          <p:cNvPr id="321" name="Google Shape;321;p54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値自体を保持する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・型によって必要な領域が決まっている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・nullは代入できない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5"/>
          <p:cNvSpPr txBox="1"/>
          <p:nvPr>
            <p:ph type="ctrTitle"/>
          </p:nvPr>
        </p:nvSpPr>
        <p:spPr>
          <a:xfrm>
            <a:off x="345250" y="331100"/>
            <a:ext cx="4410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参照</a:t>
            </a:r>
            <a:r>
              <a:rPr lang="ja"/>
              <a:t>型のまとめ</a:t>
            </a:r>
            <a:endParaRPr/>
          </a:p>
        </p:txBody>
      </p:sp>
      <p:sp>
        <p:nvSpPr>
          <p:cNvPr id="327" name="Google Shape;327;p55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値を保持しているわけではなく、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値が存在するメモリの場所を保持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・基本型以外のクラス型が参照型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・代入時のバグに注意。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ctrTitle"/>
          </p:nvPr>
        </p:nvSpPr>
        <p:spPr>
          <a:xfrm>
            <a:off x="345250" y="331100"/>
            <a:ext cx="6256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ラッパークラス</a:t>
            </a:r>
            <a:r>
              <a:rPr lang="ja"/>
              <a:t>のまとめ</a:t>
            </a:r>
            <a:endParaRPr/>
          </a:p>
        </p:txBody>
      </p:sp>
      <p:sp>
        <p:nvSpPr>
          <p:cNvPr id="333" name="Google Shape;333;p56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基本型を包んだクラス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・便利なメソッドが色々ある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・参照型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最後に２つ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自分なりの考えでいいので、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書いた理由を考えてほしい。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コピペや脳死コーディングはNG</a:t>
            </a:r>
            <a:endParaRPr/>
          </a:p>
        </p:txBody>
      </p:sp>
      <p:sp>
        <p:nvSpPr>
          <p:cNvPr id="344" name="Google Shape;344;p58"/>
          <p:cNvSpPr txBox="1"/>
          <p:nvPr>
            <p:ph type="ctrTitle"/>
          </p:nvPr>
        </p:nvSpPr>
        <p:spPr>
          <a:xfrm>
            <a:off x="345250" y="331100"/>
            <a:ext cx="5472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コーディングの考え方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type="ctrTitle"/>
          </p:nvPr>
        </p:nvSpPr>
        <p:spPr>
          <a:xfrm>
            <a:off x="727950" y="11560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自分なりの理解を話した上で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質問してみてほしい。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ググる癖をつける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即</a:t>
            </a:r>
            <a:r>
              <a:rPr lang="ja"/>
              <a:t>質問は脳が育たねえ！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（業務関連の質問は別です）</a:t>
            </a:r>
            <a:endParaRPr/>
          </a:p>
        </p:txBody>
      </p:sp>
      <p:sp>
        <p:nvSpPr>
          <p:cNvPr id="350" name="Google Shape;350;p59"/>
          <p:cNvSpPr txBox="1"/>
          <p:nvPr>
            <p:ph type="ctrTitle"/>
          </p:nvPr>
        </p:nvSpPr>
        <p:spPr>
          <a:xfrm>
            <a:off x="345250" y="331100"/>
            <a:ext cx="5472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質問の仕方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おわり</a:t>
            </a:r>
            <a:endParaRPr/>
          </a:p>
        </p:txBody>
      </p:sp>
      <p:pic>
        <p:nvPicPr>
          <p:cNvPr id="356" name="Google Shape;35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345250" y="331100"/>
            <a:ext cx="19323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基本型</a:t>
            </a:r>
            <a:endParaRPr/>
          </a:p>
        </p:txBody>
      </p:sp>
      <p:sp>
        <p:nvSpPr>
          <p:cNvPr id="109" name="Google Shape;109;p17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値自体を保持する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型によって必要なbit数(領域が決まっている)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・nullは入らない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よく使う型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345250" y="331100"/>
            <a:ext cx="19323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</a:t>
            </a:r>
            <a:r>
              <a:rPr lang="ja"/>
              <a:t>型</a:t>
            </a:r>
            <a:endParaRPr/>
          </a:p>
        </p:txBody>
      </p:sp>
      <p:sp>
        <p:nvSpPr>
          <p:cNvPr id="120" name="Google Shape;120;p19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整数を扱う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-2147483648~2147483647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</a:t>
            </a:r>
            <a:r>
              <a:rPr lang="ja">
                <a:solidFill>
                  <a:srgbClr val="1A1A1A"/>
                </a:solidFill>
              </a:rPr>
              <a:t>基本的に数値を扱う場合はこの型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345250" y="331100"/>
            <a:ext cx="19323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long</a:t>
            </a:r>
            <a:r>
              <a:rPr lang="ja"/>
              <a:t>型</a:t>
            </a:r>
            <a:endParaRPr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・int</a:t>
            </a:r>
            <a:r>
              <a:rPr lang="ja"/>
              <a:t>より大きい</a:t>
            </a:r>
            <a:r>
              <a:rPr lang="ja"/>
              <a:t>整数を扱う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 sz="2400"/>
              <a:t>-</a:t>
            </a:r>
            <a:r>
              <a:rPr lang="ja" sz="2400">
                <a:solidFill>
                  <a:srgbClr val="1A1A1A"/>
                </a:solidFill>
              </a:rPr>
              <a:t>9,223,372,036,854,775,808</a:t>
            </a:r>
            <a:r>
              <a:rPr lang="ja" sz="2400"/>
              <a:t>~</a:t>
            </a:r>
            <a:r>
              <a:rPr lang="ja" sz="2400">
                <a:solidFill>
                  <a:srgbClr val="1A1A1A"/>
                </a:solidFill>
              </a:rPr>
              <a:t>9,223,372,036,854,775,807</a:t>
            </a:r>
            <a:endParaRPr sz="24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</a:t>
            </a:r>
            <a:r>
              <a:rPr lang="ja">
                <a:solidFill>
                  <a:srgbClr val="1A1A1A"/>
                </a:solidFill>
              </a:rPr>
              <a:t>整数の最後にLをつけるとlong型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345250" y="331100"/>
            <a:ext cx="2813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double</a:t>
            </a:r>
            <a:r>
              <a:rPr lang="ja"/>
              <a:t>型</a:t>
            </a:r>
            <a:endParaRPr/>
          </a:p>
        </p:txBody>
      </p:sp>
      <p:sp>
        <p:nvSpPr>
          <p:cNvPr id="132" name="Google Shape;132;p2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小数</a:t>
            </a:r>
            <a:r>
              <a:rPr lang="ja"/>
              <a:t>を扱う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・</a:t>
            </a:r>
            <a:r>
              <a:rPr lang="ja" sz="3600">
                <a:solidFill>
                  <a:srgbClr val="1A1A1A"/>
                </a:solidFill>
              </a:rPr>
              <a:t>4.9E-324~1.7976931348623157E308</a:t>
            </a:r>
            <a:endParaRPr sz="36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・基本的に</a:t>
            </a:r>
            <a:r>
              <a:rPr lang="ja">
                <a:solidFill>
                  <a:srgbClr val="1A1A1A"/>
                </a:solidFill>
              </a:rPr>
              <a:t>小数</a:t>
            </a:r>
            <a:r>
              <a:rPr lang="ja">
                <a:solidFill>
                  <a:srgbClr val="1A1A1A"/>
                </a:solidFill>
              </a:rPr>
              <a:t>を扱う場合はこの型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