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Raleway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aleway-italic.fntdata"/><Relationship Id="rId63" Type="http://schemas.openxmlformats.org/officeDocument/2006/relationships/font" Target="fonts/Raleway-bold.fntdata"/><Relationship Id="rId22" Type="http://schemas.openxmlformats.org/officeDocument/2006/relationships/slide" Target="slides/slide17.xml"/><Relationship Id="rId66" Type="http://schemas.openxmlformats.org/officeDocument/2006/relationships/font" Target="fonts/Lato-regular.fntdata"/><Relationship Id="rId21" Type="http://schemas.openxmlformats.org/officeDocument/2006/relationships/slide" Target="slides/slide16.xml"/><Relationship Id="rId65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68" Type="http://schemas.openxmlformats.org/officeDocument/2006/relationships/font" Target="fonts/Lato-italic.fntdata"/><Relationship Id="rId23" Type="http://schemas.openxmlformats.org/officeDocument/2006/relationships/slide" Target="slides/slide18.xml"/><Relationship Id="rId67" Type="http://schemas.openxmlformats.org/officeDocument/2006/relationships/font" Target="fonts/Lato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4e4cd3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4e4cd3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4e4cd3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4e4cd3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e4e4cd3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e4e4cd3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4e4cd3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4e4cd3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4e4cd3c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e4e4cd3c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4e4cd3c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4e4cd3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4e4cd3c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4e4cd3c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4e4cd3c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4e4cd3c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4e4cd3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4e4cd3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4e4cd3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4e4cd3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c3054ac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c3054a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8e9bb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8e9bb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e8e9bb2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e8e9bb2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c409b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c409b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dc409b6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dc409b6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c409b6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dc409b6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c409b6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c409b6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dc409b66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dc409b66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c409b66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c409b66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dc409b6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dc409b6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dc409b66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dc409b66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4e4cd3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4e4cd3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dc409b66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dc409b66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c409b66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dc409b66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dc409b66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dc409b66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dc409b66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dc409b66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dc409b6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dc409b6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dc409b6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dc409b6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c409b6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c409b6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dc409b66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dc409b66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dc409b6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dc409b6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dc409b66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dc409b66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4e4cd3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4e4cd3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dc409b66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dc409b66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dc409b66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dc409b66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dc409b66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dc409b66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dc409b66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dc409b66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dc409b66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dc409b66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dc409b66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dc409b66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dc409b66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dc409b66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dc409b66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dc409b66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dc409b66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dc409b66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dc409b66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dc409b66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4e4cd3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4e4cd3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dc409b66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dc409b66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dc409b66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dc409b66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dc409b66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dc409b66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cffc8463d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cffc8463d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cffc8463d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cffc8463d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cffc8463d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cffc8463d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cffc8463d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cffc8463d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c409b66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c409b66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c409b66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c409b66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cffc846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cffc846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c3054ac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c3054ac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9725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Java講習 Part2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if文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7665724" cy="32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777250" y="2697475"/>
            <a:ext cx="3794700" cy="155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ctrTitle"/>
          </p:nvPr>
        </p:nvSpPr>
        <p:spPr>
          <a:xfrm>
            <a:off x="345250" y="331100"/>
            <a:ext cx="19323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if文</a:t>
            </a:r>
            <a:endParaRPr/>
          </a:p>
        </p:txBody>
      </p:sp>
      <p:sp>
        <p:nvSpPr>
          <p:cNvPr id="145" name="Google Shape;145;p2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・if - (else if) - (else)の</a:t>
            </a:r>
            <a:r>
              <a:rPr lang="ja"/>
              <a:t>セット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1A1A1A"/>
                </a:solidFill>
              </a:rPr>
              <a:t>書き方は自由自在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・if文は1つしか使えない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if文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8020050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三項演算子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8724525" cy="20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なんか読みづらい…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これをif文に変換すると？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</a:t>
            </a:r>
            <a:r>
              <a:rPr lang="ja"/>
              <a:t>文に変換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6328400" cy="35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345250" y="331100"/>
            <a:ext cx="2843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else文</a:t>
            </a:r>
            <a:endParaRPr/>
          </a:p>
        </p:txBody>
      </p:sp>
      <p:sp>
        <p:nvSpPr>
          <p:cNvPr id="174" name="Google Shape;174;p28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・if</a:t>
            </a:r>
            <a:r>
              <a:rPr lang="ja"/>
              <a:t>条件「以外」を示す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1つしか書けない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1A1A1A"/>
                </a:solidFill>
              </a:rPr>
              <a:t>ifが必須.(else ifはなくてもOK)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・else</a:t>
            </a:r>
            <a:r>
              <a:rPr lang="ja">
                <a:solidFill>
                  <a:srgbClr val="1A1A1A"/>
                </a:solidFill>
              </a:rPr>
              <a:t>文は</a:t>
            </a:r>
            <a:r>
              <a:rPr lang="ja">
                <a:solidFill>
                  <a:srgbClr val="1A1A1A"/>
                </a:solidFill>
              </a:rPr>
              <a:t>必須ではない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else文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7452350" cy="34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ctrTitle"/>
          </p:nvPr>
        </p:nvSpPr>
        <p:spPr>
          <a:xfrm>
            <a:off x="345250" y="331100"/>
            <a:ext cx="2843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 if文</a:t>
            </a:r>
            <a:endParaRPr/>
          </a:p>
        </p:txBody>
      </p:sp>
      <p:sp>
        <p:nvSpPr>
          <p:cNvPr id="186" name="Google Shape;186;p30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・if</a:t>
            </a:r>
            <a:r>
              <a:rPr lang="ja"/>
              <a:t>を複数書きたい場合使う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・何個でも書ける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1A1A1A"/>
                </a:solidFill>
              </a:rPr>
              <a:t>if - else ifの順番で書く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・else if文は必須ではない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 if文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99000"/>
            <a:ext cx="7684774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条件分岐について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if文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else-if</a:t>
            </a:r>
            <a:r>
              <a:rPr lang="ja"/>
              <a:t>文の良くないところ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ctrTitle"/>
          </p:nvPr>
        </p:nvSpPr>
        <p:spPr>
          <a:xfrm>
            <a:off x="345250" y="331100"/>
            <a:ext cx="8238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 if文の</a:t>
            </a:r>
            <a:r>
              <a:rPr lang="ja"/>
              <a:t>良くない</a:t>
            </a:r>
            <a:r>
              <a:rPr lang="ja"/>
              <a:t>ところ</a:t>
            </a:r>
            <a:endParaRPr/>
          </a:p>
        </p:txBody>
      </p:sp>
      <p:sp>
        <p:nvSpPr>
          <p:cNvPr id="203" name="Google Shape;203;p3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・前の条件を意識する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・どれにも当てはまらない場合は?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1A1A1A"/>
                </a:solidFill>
              </a:rPr>
              <a:t>可読性が低い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・改修で処理が混ざる/漏れる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悪いパターン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地獄のネストパターン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99000"/>
            <a:ext cx="6047295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 if</a:t>
            </a:r>
            <a:r>
              <a:rPr lang="ja"/>
              <a:t>多用しすぎパターン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6674100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</a:t>
            </a:r>
            <a:r>
              <a:rPr lang="ja"/>
              <a:t>無いけど大丈夫?パターン</a:t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76676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よくあるぬるぽパターン</a:t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71913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ctrTitle"/>
          </p:nvPr>
        </p:nvSpPr>
        <p:spPr>
          <a:xfrm>
            <a:off x="345250" y="331100"/>
            <a:ext cx="8703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例外で抜けちゃうじゃんパターン</a:t>
            </a: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99000"/>
            <a:ext cx="77438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バグを生みがちなこいつらを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「リファクタ」してみよう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…</a:t>
            </a:r>
            <a:r>
              <a:rPr lang="ja"/>
              <a:t>リファクタってなに？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今回の講習目標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Refactoring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プログラムの動作を変えず、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見た目(コード)を変更すること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見た目がキレイ(可読性up)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・今後のバグ防ぐ(保守性up)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・色々な書き方を学べる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(経験値up)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地獄のネストパターン(</a:t>
            </a:r>
            <a:r>
              <a:rPr lang="ja"/>
              <a:t>改善前)</a:t>
            </a:r>
            <a:endParaRPr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99000"/>
            <a:ext cx="6047295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地獄のネストパターン(改善後)</a:t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69437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ctrTitle"/>
          </p:nvPr>
        </p:nvSpPr>
        <p:spPr>
          <a:xfrm>
            <a:off x="345250" y="331100"/>
            <a:ext cx="59628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地獄のネストパターン</a:t>
            </a:r>
            <a:endParaRPr/>
          </a:p>
        </p:txBody>
      </p:sp>
      <p:sp>
        <p:nvSpPr>
          <p:cNvPr id="276" name="Google Shape;276;p46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・～</a:t>
            </a:r>
            <a:r>
              <a:rPr lang="ja"/>
              <a:t>以外…以外…と考えない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・1つ前+nの条件を意識し続ける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・ifの</a:t>
            </a:r>
            <a:r>
              <a:rPr lang="ja"/>
              <a:t>ネストは原則厳禁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1A1A1A"/>
                </a:solidFill>
              </a:rPr>
              <a:t>一個でもif条件間違ったらバグ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ctrTitle"/>
          </p:nvPr>
        </p:nvSpPr>
        <p:spPr>
          <a:xfrm>
            <a:off x="345250" y="331100"/>
            <a:ext cx="87702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 if多用しすぎパターン(</a:t>
            </a:r>
            <a:r>
              <a:rPr lang="ja"/>
              <a:t>改善前</a:t>
            </a:r>
            <a:r>
              <a:rPr lang="ja"/>
              <a:t>)</a:t>
            </a:r>
            <a:endParaRPr/>
          </a:p>
        </p:txBody>
      </p:sp>
      <p:pic>
        <p:nvPicPr>
          <p:cNvPr id="282" name="Google Shape;2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6674100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ctrTitle"/>
          </p:nvPr>
        </p:nvSpPr>
        <p:spPr>
          <a:xfrm>
            <a:off x="345250" y="331100"/>
            <a:ext cx="87501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 if多用しすぎパターン(</a:t>
            </a:r>
            <a:r>
              <a:rPr lang="ja"/>
              <a:t>改善後</a:t>
            </a:r>
            <a:r>
              <a:rPr lang="ja"/>
              <a:t>)</a:t>
            </a:r>
            <a:endParaRPr/>
          </a:p>
        </p:txBody>
      </p:sp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5361737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ctrTitle"/>
          </p:nvPr>
        </p:nvSpPr>
        <p:spPr>
          <a:xfrm>
            <a:off x="345250" y="331100"/>
            <a:ext cx="6708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 if多用しすぎパターン</a:t>
            </a:r>
            <a:endParaRPr/>
          </a:p>
        </p:txBody>
      </p:sp>
      <p:sp>
        <p:nvSpPr>
          <p:cNvPr id="294" name="Google Shape;294;p49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・1つ前+nの条件を意識し続ける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・else ifに無かったら全部else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・仕様変わったらやっかい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・returnで抜けてしまおう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else無いけど大丈夫?(</a:t>
            </a:r>
            <a:r>
              <a:rPr lang="ja"/>
              <a:t>改善前)</a:t>
            </a:r>
            <a:endParaRPr/>
          </a:p>
        </p:txBody>
      </p:sp>
      <p:pic>
        <p:nvPicPr>
          <p:cNvPr id="300" name="Google Shape;3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76676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else無いけど大丈夫?(改善</a:t>
            </a:r>
            <a:r>
              <a:rPr lang="ja"/>
              <a:t>後</a:t>
            </a:r>
            <a:r>
              <a:rPr lang="ja"/>
              <a:t>)</a:t>
            </a:r>
            <a:endParaRPr/>
          </a:p>
        </p:txBody>
      </p:sp>
      <p:pic>
        <p:nvPicPr>
          <p:cNvPr id="306" name="Google Shape;3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7279828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</a:t>
            </a:r>
            <a:endParaRPr/>
          </a:p>
        </p:txBody>
      </p:sp>
      <p:sp>
        <p:nvSpPr>
          <p:cNvPr id="104" name="Google Shape;104;p16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悪いパターンを知ろう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・色々な書き方を知ろう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基本的な構文の危険性を知ろう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リファクタで考え方を養おう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else無いけど大丈夫?(改善後)</a:t>
            </a:r>
            <a:endParaRPr/>
          </a:p>
        </p:txBody>
      </p:sp>
      <p:pic>
        <p:nvPicPr>
          <p:cNvPr id="312" name="Google Shape;3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5827488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ctrTitle"/>
          </p:nvPr>
        </p:nvSpPr>
        <p:spPr>
          <a:xfrm>
            <a:off x="345250" y="331100"/>
            <a:ext cx="7950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</a:t>
            </a:r>
            <a:r>
              <a:rPr lang="ja"/>
              <a:t>無いけど大丈夫?パターン</a:t>
            </a:r>
            <a:endParaRPr/>
          </a:p>
        </p:txBody>
      </p:sp>
      <p:sp>
        <p:nvSpPr>
          <p:cNvPr id="318" name="Google Shape;318;p5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ちゃんとelseは書きましょう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・if文は</a:t>
            </a:r>
            <a:r>
              <a:rPr lang="ja"/>
              <a:t>順番が意味を持つ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  正常外パターンで早期returnは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  ガード節って名前があります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よくあるぬるぽパターン(</a:t>
            </a:r>
            <a:r>
              <a:rPr lang="ja"/>
              <a:t>改善前)</a:t>
            </a:r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71913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よくあるぬるぽパターン(</a:t>
            </a:r>
            <a:r>
              <a:rPr lang="ja"/>
              <a:t>改善後)</a:t>
            </a:r>
            <a:endParaRPr/>
          </a:p>
        </p:txBody>
      </p:sp>
      <p:pic>
        <p:nvPicPr>
          <p:cNvPr id="330" name="Google Shape;3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71818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よくあるぬるぽパターン(改善後)</a:t>
            </a:r>
            <a:endParaRPr/>
          </a:p>
        </p:txBody>
      </p:sp>
      <p:pic>
        <p:nvPicPr>
          <p:cNvPr id="336" name="Google Shape;3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9000"/>
            <a:ext cx="8533801" cy="26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/>
          <p:nvPr>
            <p:ph type="ctrTitle"/>
          </p:nvPr>
        </p:nvSpPr>
        <p:spPr>
          <a:xfrm>
            <a:off x="345250" y="331100"/>
            <a:ext cx="7950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よくあるぬるぽパターン</a:t>
            </a:r>
            <a:endParaRPr/>
          </a:p>
        </p:txBody>
      </p:sp>
      <p:sp>
        <p:nvSpPr>
          <p:cNvPr id="342" name="Google Shape;342;p57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・String.equalsはnullに</a:t>
            </a:r>
            <a:r>
              <a:rPr lang="ja"/>
              <a:t>注意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ヨーダ記法で対処する。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そもそもnullを許容しない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・nullの意味をよく考えること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例外で抜けちゃうじゃん(</a:t>
            </a:r>
            <a:r>
              <a:rPr lang="ja"/>
              <a:t>改善前)</a:t>
            </a:r>
            <a:endParaRPr/>
          </a:p>
        </p:txBody>
      </p:sp>
      <p:pic>
        <p:nvPicPr>
          <p:cNvPr id="348" name="Google Shape;3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99000"/>
            <a:ext cx="77438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例外で抜けちゃうじゃん(改善後)</a:t>
            </a:r>
            <a:endParaRPr/>
          </a:p>
        </p:txBody>
      </p:sp>
      <p:pic>
        <p:nvPicPr>
          <p:cNvPr id="354" name="Google Shape;35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99000"/>
            <a:ext cx="5693181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 txBox="1"/>
          <p:nvPr>
            <p:ph type="ctrTitle"/>
          </p:nvPr>
        </p:nvSpPr>
        <p:spPr>
          <a:xfrm>
            <a:off x="345250" y="331100"/>
            <a:ext cx="7992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例外で抜けちゃうじゃん(改善後)</a:t>
            </a:r>
            <a:endParaRPr/>
          </a:p>
        </p:txBody>
      </p:sp>
      <p:pic>
        <p:nvPicPr>
          <p:cNvPr id="360" name="Google Shape;36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99000"/>
            <a:ext cx="5936570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ctrTitle"/>
          </p:nvPr>
        </p:nvSpPr>
        <p:spPr>
          <a:xfrm>
            <a:off x="345250" y="331100"/>
            <a:ext cx="8628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例外で抜けちゃうじゃんパターン</a:t>
            </a:r>
            <a:endParaRPr/>
          </a:p>
        </p:txBody>
      </p:sp>
      <p:sp>
        <p:nvSpPr>
          <p:cNvPr id="366" name="Google Shape;366;p61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例外発生は後続処理が動かない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ちゃんと例外処理する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・(</a:t>
            </a:r>
            <a:r>
              <a:rPr lang="ja"/>
              <a:t>良くないけど)finallyも有り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例外は今後しっかりやります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if文</a:t>
            </a:r>
            <a:r>
              <a:rPr lang="ja"/>
              <a:t>ってなんだ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/>
          <p:nvPr>
            <p:ph type="ctrTitle"/>
          </p:nvPr>
        </p:nvSpPr>
        <p:spPr>
          <a:xfrm>
            <a:off x="345250" y="331100"/>
            <a:ext cx="7950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377" name="Google Shape;377;p6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ネストは浅く作る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早期returnはコードの可読性up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三項演算子は避けてOK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・ifの</a:t>
            </a:r>
            <a:r>
              <a:rPr lang="ja"/>
              <a:t>数だけバグがある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/>
          <p:nvPr>
            <p:ph type="ctrTitle"/>
          </p:nvPr>
        </p:nvSpPr>
        <p:spPr>
          <a:xfrm>
            <a:off x="345250" y="331100"/>
            <a:ext cx="7950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383" name="Google Shape;383;p64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逆の発想で考えてみる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良いパターンを当てはめてみる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・nullの意味をよく考えること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例外にも注意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最後に２つ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今後を見据えたコーディング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をしてみましょう。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100%正解！は無いです。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仕様変更で不正解になったりします。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6"/>
          <p:cNvSpPr txBox="1"/>
          <p:nvPr>
            <p:ph type="ctrTitle"/>
          </p:nvPr>
        </p:nvSpPr>
        <p:spPr>
          <a:xfrm>
            <a:off x="345250" y="331100"/>
            <a:ext cx="5472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分岐処理を組むとき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>
            <p:ph type="ctrTitle"/>
          </p:nvPr>
        </p:nvSpPr>
        <p:spPr>
          <a:xfrm>
            <a:off x="727950" y="11560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分岐処理だけ見るのではなく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仕様、全体的なコード、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処理の流れを踏まえて考える。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潜在バグを見つけて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ヒーローになれるかも？</a:t>
            </a:r>
            <a:endParaRPr/>
          </a:p>
        </p:txBody>
      </p:sp>
      <p:sp>
        <p:nvSpPr>
          <p:cNvPr id="400" name="Google Shape;400;p67"/>
          <p:cNvSpPr txBox="1"/>
          <p:nvPr>
            <p:ph type="ctrTitle"/>
          </p:nvPr>
        </p:nvSpPr>
        <p:spPr>
          <a:xfrm>
            <a:off x="345250" y="331100"/>
            <a:ext cx="6627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バグが出ない分岐処理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おわり</a:t>
            </a:r>
            <a:endParaRPr/>
          </a:p>
        </p:txBody>
      </p:sp>
      <p:pic>
        <p:nvPicPr>
          <p:cNvPr id="406" name="Google Shape;40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75" y="152400"/>
            <a:ext cx="326128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149" y="152400"/>
            <a:ext cx="35773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これはit(ホラー映画)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345250" y="331100"/>
            <a:ext cx="3390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分岐処理(if)</a:t>
            </a:r>
            <a:endParaRPr/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条件式で処理の分岐を行う構文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・一番バグを生む箇所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・書き方に答えがなく、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簡単なようで難しい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345250" y="331100"/>
            <a:ext cx="19323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if文</a:t>
            </a:r>
            <a:endParaRPr/>
          </a:p>
        </p:txBody>
      </p:sp>
      <p:sp>
        <p:nvSpPr>
          <p:cNvPr id="132" name="Google Shape;132;p21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・if(</a:t>
            </a:r>
            <a:r>
              <a:rPr lang="ja"/>
              <a:t>条件式</a:t>
            </a:r>
            <a:r>
              <a:rPr lang="ja"/>
              <a:t>)の</a:t>
            </a:r>
            <a:r>
              <a:rPr lang="ja"/>
              <a:t>形式で書く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1A1A1A"/>
                </a:solidFill>
              </a:rPr>
              <a:t>if / else / </a:t>
            </a:r>
            <a:r>
              <a:rPr lang="ja"/>
              <a:t>else if </a:t>
            </a:r>
            <a:r>
              <a:rPr lang="ja">
                <a:solidFill>
                  <a:srgbClr val="1A1A1A"/>
                </a:solidFill>
              </a:rPr>
              <a:t>の3パターン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・三項演算子というものもある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　(あんまり好まれない)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