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aleway"/>
      <p:regular r:id="rId56"/>
      <p:bold r:id="rId57"/>
      <p:italic r:id="rId58"/>
      <p:boldItalic r:id="rId59"/>
    </p:embeddedFont>
    <p:embeddedFont>
      <p:font typeface="Lat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5.xml"/><Relationship Id="rId63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bold.fntdata"/><Relationship Id="rId12" Type="http://schemas.openxmlformats.org/officeDocument/2006/relationships/slide" Target="slides/slide7.xml"/><Relationship Id="rId56" Type="http://schemas.openxmlformats.org/officeDocument/2006/relationships/font" Target="fonts/Raleway-regular.fntdata"/><Relationship Id="rId15" Type="http://schemas.openxmlformats.org/officeDocument/2006/relationships/slide" Target="slides/slide10.xml"/><Relationship Id="rId59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58" Type="http://schemas.openxmlformats.org/officeDocument/2006/relationships/font" Target="fonts/Raleway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4e4cd3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4e4cd3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cc3054ac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cc3054ac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061a19c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061a19c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61a19cc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61a19c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061a19c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061a19c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61a19c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61a19c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e4e4cd3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e4e4cd3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61a19c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061a19c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61a19c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61a19c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0807ad8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0807ad8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c3054ac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c3054ac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061a19cc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061a19cc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061a19c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061a19c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61a19c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061a19c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061a19c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061a19c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61a19cc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061a19cc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061a19cc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061a19cc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61a19cc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61a19cc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061a19cc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061a19cc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0807ad8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0807ad8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061a19cc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061a19cc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cffc846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cffc846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061a19cc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061a19cc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61a19cc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61a19cc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061a19cc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061a19cc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061a19cc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061a19cc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061a19cc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061a19cc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061a19cc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061a19cc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061a19cc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061a19cc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061a19cc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061a19cc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061a19cc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061a19cc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061a19cc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061a19cc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4e4cd3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4e4cd3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0807ad8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0807ad8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061a19cc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061a19cc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061a19cc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061a19cc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061a19cc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061a19cc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061a19cc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061a19cc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061a19cc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061a19cc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061a19cc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061a19cc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061a19cc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061a19cc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085dd13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085dd1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085dd13c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085dd13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e4e4cd3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e4e4cd3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cffc8463d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cffc8463d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4e4cd3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e4e4cd3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8e9bb2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8e9bb2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e8e9bb2b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e8e9bb2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061a19cc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061a19cc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99725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Java講習 Part3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3381826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1" y="34290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switch文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5951799" cy="36674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2"/>
          <p:cNvSpPr/>
          <p:nvPr/>
        </p:nvSpPr>
        <p:spPr>
          <a:xfrm>
            <a:off x="712500" y="1917125"/>
            <a:ext cx="4668300" cy="298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ctrTitle"/>
          </p:nvPr>
        </p:nvSpPr>
        <p:spPr>
          <a:xfrm>
            <a:off x="345250" y="331100"/>
            <a:ext cx="29457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switch文</a:t>
            </a:r>
            <a:endParaRPr/>
          </a:p>
        </p:txBody>
      </p:sp>
      <p:sp>
        <p:nvSpPr>
          <p:cNvPr id="144" name="Google Shape;144;p23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・switch-case-default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1A1A1A"/>
                </a:solidFill>
              </a:rPr>
              <a:t>値(真理値ではない)を評価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・可読性が高い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これだけ覚えてswitch文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これだけ覚えてswitch文</a:t>
            </a:r>
            <a:endParaRPr/>
          </a:p>
        </p:txBody>
      </p:sp>
      <p:sp>
        <p:nvSpPr>
          <p:cNvPr id="155" name="Google Shape;155;p25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・else if</a:t>
            </a:r>
            <a:r>
              <a:rPr lang="ja"/>
              <a:t>多用はswitchの出番かも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・フォールスルーの危険性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・「値」の評価に注意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・defaultを忘れずに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これだけ覚えてswitch文</a:t>
            </a:r>
            <a:endParaRPr/>
          </a:p>
        </p:txBody>
      </p:sp>
      <p:sp>
        <p:nvSpPr>
          <p:cNvPr id="161" name="Google Shape;161;p26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・else if多用はswitchの出番かも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・フォールスルーの危険性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・「値」の評価に注意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・defaultを忘れずに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 if</a:t>
            </a:r>
            <a:r>
              <a:rPr lang="ja"/>
              <a:t>多用パターン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 </a:t>
            </a:r>
            <a:r>
              <a:rPr lang="ja"/>
              <a:t>if多用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6572826" cy="37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switchで</a:t>
            </a:r>
            <a:r>
              <a:rPr lang="ja"/>
              <a:t>書くと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5407325" cy="37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else if</a:t>
            </a:r>
            <a:r>
              <a:rPr lang="ja"/>
              <a:t>多用はswitchの出番</a:t>
            </a:r>
            <a:endParaRPr/>
          </a:p>
        </p:txBody>
      </p:sp>
      <p:sp>
        <p:nvSpPr>
          <p:cNvPr id="184" name="Google Shape;184;p30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可読性UP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保守性UP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→パターン漏れが見つけやすい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これだけ覚えてswitch文</a:t>
            </a:r>
            <a:endParaRPr/>
          </a:p>
        </p:txBody>
      </p:sp>
      <p:sp>
        <p:nvSpPr>
          <p:cNvPr id="190" name="Google Shape;190;p31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・else if多用はswitchの出番かも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・フォールスルーの危険性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・「値」の評価に注意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・defaultを忘れずに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条件分岐について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switch文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これだけ覚えてswitch文</a:t>
            </a:r>
            <a:endParaRPr/>
          </a:p>
        </p:txBody>
      </p:sp>
      <p:sp>
        <p:nvSpPr>
          <p:cNvPr id="196" name="Google Shape;196;p32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・else if多用はswitchの出番かも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FF0000"/>
                </a:solidFill>
              </a:rPr>
              <a:t>フォールスルーの危険性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・「値」の評価に注意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・defaultを忘れずに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フォールスルーの危険性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フォールスルー(Fall Through)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って何？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ctrTitle"/>
          </p:nvPr>
        </p:nvSpPr>
        <p:spPr>
          <a:xfrm>
            <a:off x="345250" y="331100"/>
            <a:ext cx="51987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フォールスルーって？</a:t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7944850" cy="37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/>
          <p:nvPr/>
        </p:nvSpPr>
        <p:spPr>
          <a:xfrm>
            <a:off x="441075" y="1740700"/>
            <a:ext cx="6941700" cy="105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ctrTitle"/>
          </p:nvPr>
        </p:nvSpPr>
        <p:spPr>
          <a:xfrm>
            <a:off x="345250" y="331100"/>
            <a:ext cx="51987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フォールスルーって？</a:t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6012874" cy="37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712500" y="1917125"/>
            <a:ext cx="4905900" cy="131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フォールスルー</a:t>
            </a:r>
            <a:endParaRPr/>
          </a:p>
        </p:txBody>
      </p:sp>
      <p:sp>
        <p:nvSpPr>
          <p:cNvPr id="226" name="Google Shape;226;p37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・break</a:t>
            </a:r>
            <a:r>
              <a:rPr lang="ja"/>
              <a:t>文を書かない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後続のcase文が実行される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・caseに処理追加でバグ発生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ctrTitle"/>
          </p:nvPr>
        </p:nvSpPr>
        <p:spPr>
          <a:xfrm>
            <a:off x="345250" y="331100"/>
            <a:ext cx="51987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フォールスルー</a:t>
            </a:r>
            <a:r>
              <a:rPr lang="ja"/>
              <a:t>バグ</a:t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5327525" cy="36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0 Pattern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 Pattern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これだけ覚えてswitch文</a:t>
            </a:r>
            <a:endParaRPr/>
          </a:p>
        </p:txBody>
      </p:sp>
      <p:sp>
        <p:nvSpPr>
          <p:cNvPr id="243" name="Google Shape;243;p40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・else if多用はswitchの出番かも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・フォールスルーの危険性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・「値」の評価に注意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・defaultを忘れずに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これだけ覚えてswitch文</a:t>
            </a:r>
            <a:endParaRPr/>
          </a:p>
        </p:txBody>
      </p:sp>
      <p:sp>
        <p:nvSpPr>
          <p:cNvPr id="249" name="Google Shape;249;p41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・else if多用はswitchの出番かも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フォールスルーの危険性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FF0000"/>
                </a:solidFill>
              </a:rPr>
              <a:t>「値」の評価に注意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・defaultを忘れずに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分岐処理</a:t>
            </a:r>
            <a:endParaRPr/>
          </a:p>
        </p:txBody>
      </p:sp>
      <p:sp>
        <p:nvSpPr>
          <p:cNvPr id="99" name="Google Shape;99;p15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・if</a:t>
            </a:r>
            <a:r>
              <a:rPr lang="ja"/>
              <a:t>文とswitch文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条件式で処理の分岐を行う構文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・一番バグを生む箇所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値の評価に注意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評価式に使える型</a:t>
            </a:r>
            <a:endParaRPr/>
          </a:p>
        </p:txBody>
      </p:sp>
      <p:sp>
        <p:nvSpPr>
          <p:cNvPr id="260" name="Google Shape;260;p43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・byte/char/short/int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+</a:t>
            </a:r>
            <a:r>
              <a:rPr lang="ja"/>
              <a:t>上記のラッパー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・enum(JDK 1.5 </a:t>
            </a:r>
            <a:r>
              <a:rPr lang="ja"/>
              <a:t>以降)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・String(JDK 1.7 </a:t>
            </a:r>
            <a:r>
              <a:rPr lang="ja"/>
              <a:t>以降)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評価式に使える型</a:t>
            </a:r>
            <a:endParaRPr/>
          </a:p>
        </p:txBody>
      </p:sp>
      <p:sp>
        <p:nvSpPr>
          <p:cNvPr id="266" name="Google Shape;266;p44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・byte/char/short/int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+上記のラッパー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・enum(JDK 1.5 以降)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FF0000"/>
                </a:solidFill>
              </a:rPr>
              <a:t>String(JDK 1.7 以降)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ctrTitle"/>
          </p:nvPr>
        </p:nvSpPr>
        <p:spPr>
          <a:xfrm>
            <a:off x="345250" y="331100"/>
            <a:ext cx="51987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値の評価に注意</a:t>
            </a:r>
            <a:endParaRPr/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5069674" cy="370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5"/>
          <p:cNvSpPr/>
          <p:nvPr/>
        </p:nvSpPr>
        <p:spPr>
          <a:xfrm>
            <a:off x="271425" y="1282475"/>
            <a:ext cx="1574100" cy="37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ctrTitle"/>
          </p:nvPr>
        </p:nvSpPr>
        <p:spPr>
          <a:xfrm>
            <a:off x="345250" y="331100"/>
            <a:ext cx="51987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値の評価に注意</a:t>
            </a:r>
            <a:endParaRPr/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5198700" cy="36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/>
          <p:nvPr/>
        </p:nvSpPr>
        <p:spPr>
          <a:xfrm>
            <a:off x="345250" y="1268900"/>
            <a:ext cx="2226600" cy="41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NullPointerException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どうしてぬるぽ…？</a:t>
            </a:r>
            <a:endParaRPr/>
          </a:p>
        </p:txBody>
      </p:sp>
      <p:sp>
        <p:nvSpPr>
          <p:cNvPr id="291" name="Google Shape;291;p48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基本型ではなく参照型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内部処理でObject.equals()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ぬるぽを回避したい</a:t>
            </a:r>
            <a:endParaRPr>
              <a:solidFill>
                <a:srgbClr val="1A1A1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(これが正解ではない)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>
            <p:ph type="ctrTitle"/>
          </p:nvPr>
        </p:nvSpPr>
        <p:spPr>
          <a:xfrm>
            <a:off x="345250" y="331100"/>
            <a:ext cx="51987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if-switch</a:t>
            </a:r>
            <a:endParaRPr/>
          </a:p>
        </p:txBody>
      </p:sp>
      <p:pic>
        <p:nvPicPr>
          <p:cNvPr id="302" name="Google Shape;3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268900"/>
            <a:ext cx="4540400" cy="38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0"/>
          <p:cNvSpPr/>
          <p:nvPr/>
        </p:nvSpPr>
        <p:spPr>
          <a:xfrm>
            <a:off x="419900" y="1547125"/>
            <a:ext cx="3800700" cy="73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そもそもnullは許容しないようにしましょう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今回の講習目標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これだけ覚えてswitch文</a:t>
            </a:r>
            <a:endParaRPr/>
          </a:p>
        </p:txBody>
      </p:sp>
      <p:sp>
        <p:nvSpPr>
          <p:cNvPr id="314" name="Google Shape;314;p52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・else if多用はswitchの出番かも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・フォールスルーの危険性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・「値」の評価に注意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・defaultを忘れずに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これだけ覚えてswitch文</a:t>
            </a:r>
            <a:endParaRPr/>
          </a:p>
        </p:txBody>
      </p:sp>
      <p:sp>
        <p:nvSpPr>
          <p:cNvPr id="320" name="Google Shape;320;p53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・else if多用はswitchの出番かも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フォールスルーの危険性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000000"/>
                </a:solidFill>
              </a:rPr>
              <a:t>「値」の評価に注意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FF0000"/>
                </a:solidFill>
              </a:rPr>
              <a:t>defaultを忘れずに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ctrTitle"/>
          </p:nvPr>
        </p:nvSpPr>
        <p:spPr>
          <a:xfrm>
            <a:off x="345250" y="331100"/>
            <a:ext cx="51987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defaultを</a:t>
            </a:r>
            <a:r>
              <a:rPr lang="ja"/>
              <a:t>忘れずに</a:t>
            </a:r>
            <a:endParaRPr/>
          </a:p>
        </p:txBody>
      </p:sp>
      <p:pic>
        <p:nvPicPr>
          <p:cNvPr id="326" name="Google Shape;3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5137526" cy="37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4"/>
          <p:cNvSpPr/>
          <p:nvPr/>
        </p:nvSpPr>
        <p:spPr>
          <a:xfrm>
            <a:off x="379150" y="1384300"/>
            <a:ext cx="1826100" cy="29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Unmatched Pattern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type="ctrTitle"/>
          </p:nvPr>
        </p:nvSpPr>
        <p:spPr>
          <a:xfrm>
            <a:off x="345250" y="331100"/>
            <a:ext cx="51987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defaultを忘れずに</a:t>
            </a:r>
            <a:endParaRPr/>
          </a:p>
        </p:txBody>
      </p:sp>
      <p:pic>
        <p:nvPicPr>
          <p:cNvPr id="338" name="Google Shape;33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4909051" cy="34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6"/>
          <p:cNvSpPr/>
          <p:nvPr/>
        </p:nvSpPr>
        <p:spPr>
          <a:xfrm>
            <a:off x="379150" y="1384300"/>
            <a:ext cx="1826100" cy="29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どの処理も動かない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まとめ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355" name="Google Shape;355;p59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評価式の「型」に注意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・ifとswitchの適切な使い分け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・break/default漏れのリスク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おねがい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おねがい</a:t>
            </a:r>
            <a:endParaRPr/>
          </a:p>
        </p:txBody>
      </p:sp>
      <p:sp>
        <p:nvSpPr>
          <p:cNvPr id="366" name="Google Shape;366;p61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週報に講習内容/感想を書いて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間違ってもいいから発言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講習内容を基に意見を発表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目標</a:t>
            </a:r>
            <a:endParaRPr/>
          </a:p>
        </p:txBody>
      </p:sp>
      <p:sp>
        <p:nvSpPr>
          <p:cNvPr id="110" name="Google Shape;110;p17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・if</a:t>
            </a:r>
            <a:r>
              <a:rPr lang="ja"/>
              <a:t>文とswitch文の違い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・ベストプラクティス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バグが発生しやすい箇所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おわり</a:t>
            </a:r>
            <a:endParaRPr/>
          </a:p>
        </p:txBody>
      </p:sp>
      <p:pic>
        <p:nvPicPr>
          <p:cNvPr id="372" name="Google Shape;3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3381826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1" y="34290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switch</a:t>
            </a:r>
            <a:r>
              <a:rPr lang="ja"/>
              <a:t>ってなんだ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75" y="719650"/>
            <a:ext cx="7466175" cy="42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これはNintendo Swtich</a:t>
            </a:r>
            <a:r>
              <a:rPr lang="ja">
                <a:solidFill>
                  <a:srgbClr val="1A1A1A"/>
                </a:solidFill>
              </a:rPr>
              <a:t>®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switch文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4226750" cy="3770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