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bdc527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bdc527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c3054a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c3054a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61a19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61a19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bdc527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bdc527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bdc527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bdc527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bdc527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bdc527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8ef075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8ef075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8ef075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8ef075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bdc527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bdc527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bdc5274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bdc527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458300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1458300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458300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458300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458300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458300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458300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1458300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bdc527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bdc527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4583004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458300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0bdc5274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0bdc5274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bdc527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bdc527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1458300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1458300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458300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458300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e4cd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e4cd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0bdc527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0bdc527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bdc527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0bdc527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bdc5274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0bdc5274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bdc527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bdc527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458300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458300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bdc527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0bdc527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bdc527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bdc527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bdc527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0bdc527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0bdc5274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0bdc527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0bdc527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0bdc527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4e4cd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4e4cd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bdc527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0bdc527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061a19c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061a19c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61a19c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61a19c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bdc527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bdc527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bdc527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bdc527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bdc527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bdc527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bdc527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bdc527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Part4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(;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;)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if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i </a:t>
            </a:r>
            <a:r>
              <a:rPr lang="ja" sz="3000">
                <a:solidFill>
                  <a:srgbClr val="FBC02D"/>
                </a:solidFill>
              </a:rPr>
              <a:t>&gt;=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    </a:t>
            </a:r>
            <a:r>
              <a:rPr lang="ja" sz="3000">
                <a:solidFill>
                  <a:srgbClr val="4DD0E1"/>
                </a:solidFill>
              </a:rPr>
              <a:t>break</a:t>
            </a:r>
            <a:r>
              <a:rPr lang="ja" sz="3000">
                <a:solidFill>
                  <a:srgbClr val="FBC02D"/>
                </a:solidFill>
              </a:rPr>
              <a:t>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BC02D"/>
                </a:solidFill>
              </a:rPr>
              <a:t>}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i</a:t>
            </a:r>
            <a:r>
              <a:rPr lang="ja" sz="3000">
                <a:solidFill>
                  <a:srgbClr val="FBC02D"/>
                </a:solidFill>
              </a:rPr>
              <a:t>++;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345250" y="331100"/>
            <a:ext cx="2945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46" name="Google Shape;146;p2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回数を指定してループ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・(大体)配列やMapを処理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・バグ生みがち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r>
              <a:rPr lang="ja"/>
              <a:t>やらかしパターン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ループ条件ミス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"index="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+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497350" y="2145075"/>
            <a:ext cx="1182300" cy="49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345250" y="331100"/>
            <a:ext cx="63852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どのindexだよパターン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CE93D8"/>
                </a:solidFill>
              </a:rPr>
              <a:t>List</a:t>
            </a:r>
            <a:r>
              <a:rPr lang="ja" sz="2400">
                <a:solidFill>
                  <a:srgbClr val="FBC02D"/>
                </a:solidFill>
              </a:rPr>
              <a:t>&lt;</a:t>
            </a:r>
            <a:r>
              <a:rPr lang="ja" sz="2400">
                <a:solidFill>
                  <a:srgbClr val="CE93D8"/>
                </a:solidFill>
              </a:rPr>
              <a:t>List</a:t>
            </a:r>
            <a:r>
              <a:rPr lang="ja" sz="2400">
                <a:solidFill>
                  <a:srgbClr val="FBC02D"/>
                </a:solidFill>
              </a:rPr>
              <a:t>&lt;</a:t>
            </a:r>
            <a:r>
              <a:rPr lang="ja" sz="2400">
                <a:solidFill>
                  <a:srgbClr val="CE93D8"/>
                </a:solidFill>
              </a:rPr>
              <a:t>List</a:t>
            </a:r>
            <a:r>
              <a:rPr lang="ja" sz="2400">
                <a:solidFill>
                  <a:srgbClr val="FBC02D"/>
                </a:solidFill>
              </a:rPr>
              <a:t>&lt;</a:t>
            </a: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FBC02D"/>
                </a:solidFill>
              </a:rPr>
              <a:t>&gt;&gt;&gt;</a:t>
            </a:r>
            <a:r>
              <a:rPr lang="ja" sz="2400">
                <a:solidFill>
                  <a:srgbClr val="ECEFF1"/>
                </a:solidFill>
              </a:rPr>
              <a:t> list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new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FBC02D"/>
                </a:solidFill>
              </a:rPr>
              <a:t>&lt;&gt;();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4DD0E1"/>
                </a:solidFill>
              </a:rPr>
              <a:t>int</a:t>
            </a:r>
            <a:r>
              <a:rPr lang="ja" sz="2400">
                <a:solidFill>
                  <a:srgbClr val="ECEFF1"/>
                </a:solidFill>
              </a:rPr>
              <a:t> i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0;</a:t>
            </a:r>
            <a:r>
              <a:rPr lang="ja" sz="2400">
                <a:solidFill>
                  <a:srgbClr val="ECEFF1"/>
                </a:solidFill>
              </a:rPr>
              <a:t> i </a:t>
            </a:r>
            <a:r>
              <a:rPr lang="ja" sz="2400">
                <a:solidFill>
                  <a:srgbClr val="FBC02D"/>
                </a:solidFill>
              </a:rPr>
              <a:t>&lt;=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10;</a:t>
            </a:r>
            <a:r>
              <a:rPr lang="ja" sz="2400">
                <a:solidFill>
                  <a:srgbClr val="ECEFF1"/>
                </a:solidFill>
              </a:rPr>
              <a:t> i</a:t>
            </a:r>
            <a:r>
              <a:rPr lang="ja" sz="2400">
                <a:solidFill>
                  <a:srgbClr val="FBC02D"/>
                </a:solidFill>
              </a:rPr>
              <a:t>++)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{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</a:t>
            </a: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4DD0E1"/>
                </a:solidFill>
              </a:rPr>
              <a:t>int</a:t>
            </a:r>
            <a:r>
              <a:rPr lang="ja" sz="2400">
                <a:solidFill>
                  <a:srgbClr val="ECEFF1"/>
                </a:solidFill>
              </a:rPr>
              <a:t> j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0;</a:t>
            </a:r>
            <a:r>
              <a:rPr lang="ja" sz="2400">
                <a:solidFill>
                  <a:srgbClr val="ECEFF1"/>
                </a:solidFill>
              </a:rPr>
              <a:t> j </a:t>
            </a:r>
            <a:r>
              <a:rPr lang="ja" sz="2400">
                <a:solidFill>
                  <a:srgbClr val="FBC02D"/>
                </a:solidFill>
              </a:rPr>
              <a:t>&lt;=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10;</a:t>
            </a:r>
            <a:r>
              <a:rPr lang="ja" sz="2400">
                <a:solidFill>
                  <a:srgbClr val="ECEFF1"/>
                </a:solidFill>
              </a:rPr>
              <a:t> j</a:t>
            </a:r>
            <a:r>
              <a:rPr lang="ja" sz="2400">
                <a:solidFill>
                  <a:srgbClr val="FBC02D"/>
                </a:solidFill>
              </a:rPr>
              <a:t>++)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{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    </a:t>
            </a: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4DD0E1"/>
                </a:solidFill>
              </a:rPr>
              <a:t>int</a:t>
            </a:r>
            <a:r>
              <a:rPr lang="ja" sz="2400">
                <a:solidFill>
                  <a:srgbClr val="ECEFF1"/>
                </a:solidFill>
              </a:rPr>
              <a:t> k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0;</a:t>
            </a:r>
            <a:r>
              <a:rPr lang="ja" sz="2400">
                <a:solidFill>
                  <a:srgbClr val="ECEFF1"/>
                </a:solidFill>
              </a:rPr>
              <a:t> k </a:t>
            </a:r>
            <a:r>
              <a:rPr lang="ja" sz="2400">
                <a:solidFill>
                  <a:srgbClr val="FBC02D"/>
                </a:solidFill>
              </a:rPr>
              <a:t>&lt;=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10;</a:t>
            </a:r>
            <a:r>
              <a:rPr lang="ja" sz="2400">
                <a:solidFill>
                  <a:srgbClr val="ECEFF1"/>
                </a:solidFill>
              </a:rPr>
              <a:t> k</a:t>
            </a:r>
            <a:r>
              <a:rPr lang="ja" sz="2400">
                <a:solidFill>
                  <a:srgbClr val="FBC02D"/>
                </a:solidFill>
              </a:rPr>
              <a:t>++)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{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        </a:t>
            </a:r>
            <a:r>
              <a:rPr lang="ja" sz="2400">
                <a:solidFill>
                  <a:srgbClr val="CE93D8"/>
                </a:solidFill>
              </a:rPr>
              <a:t>System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out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println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list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get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i</a:t>
            </a:r>
            <a:r>
              <a:rPr lang="ja" sz="2400">
                <a:solidFill>
                  <a:srgbClr val="FBC02D"/>
                </a:solidFill>
              </a:rPr>
              <a:t>).</a:t>
            </a:r>
            <a:r>
              <a:rPr lang="ja" sz="2400">
                <a:solidFill>
                  <a:srgbClr val="ECEFF1"/>
                </a:solidFill>
              </a:rPr>
              <a:t>get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j</a:t>
            </a:r>
            <a:r>
              <a:rPr lang="ja" sz="2400">
                <a:solidFill>
                  <a:srgbClr val="FBC02D"/>
                </a:solidFill>
              </a:rPr>
              <a:t>).</a:t>
            </a:r>
            <a:r>
              <a:rPr lang="ja" sz="2400">
                <a:solidFill>
                  <a:srgbClr val="ECEFF1"/>
                </a:solidFill>
              </a:rPr>
              <a:t>get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k</a:t>
            </a:r>
            <a:r>
              <a:rPr lang="ja" sz="2400">
                <a:solidFill>
                  <a:srgbClr val="FBC02D"/>
                </a:solidFill>
              </a:rPr>
              <a:t>));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    </a:t>
            </a:r>
            <a:r>
              <a:rPr lang="ja" sz="2400">
                <a:solidFill>
                  <a:srgbClr val="FBC02D"/>
                </a:solidFill>
              </a:rPr>
              <a:t>}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</a:t>
            </a:r>
            <a:r>
              <a:rPr lang="ja" sz="2400">
                <a:solidFill>
                  <a:srgbClr val="FBC02D"/>
                </a:solidFill>
              </a:rPr>
              <a:t>}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FBC02D"/>
                </a:solidFill>
              </a:rPr>
              <a:t>}</a:t>
            </a:r>
            <a:endParaRPr sz="2400">
              <a:solidFill>
                <a:srgbClr val="FBC0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D0E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914350" y="2951450"/>
            <a:ext cx="3201900" cy="5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345250" y="331100"/>
            <a:ext cx="63852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index途中で変わっちゃう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&lt;=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"index="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+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i</a:t>
            </a:r>
            <a:r>
              <a:rPr lang="ja" sz="3000">
                <a:solidFill>
                  <a:srgbClr val="FBC02D"/>
                </a:solidFill>
              </a:rPr>
              <a:t>++;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FBC02D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3867375" y="1808450"/>
            <a:ext cx="829800" cy="52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731700" y="3135150"/>
            <a:ext cx="829800" cy="52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こいつらを防ぐ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拡張for文(for each)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345250" y="331100"/>
            <a:ext cx="63852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拡張for文とは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(型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変数名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: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ループ対象)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06292"/>
                </a:solidFill>
              </a:rPr>
              <a:t>// do something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345250" y="331100"/>
            <a:ext cx="63852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拡張for文とは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CE93D8"/>
                </a:solidFill>
              </a:rPr>
              <a:t>List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FBC02D"/>
                </a:solidFill>
              </a:rPr>
              <a:t>&gt;</a:t>
            </a:r>
            <a:r>
              <a:rPr lang="ja" sz="3000">
                <a:solidFill>
                  <a:srgbClr val="ECEFF1"/>
                </a:solidFill>
              </a:rPr>
              <a:t> list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CE93D8"/>
                </a:solidFill>
              </a:rPr>
              <a:t>Lists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newArrayList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"a"</a:t>
            </a:r>
            <a:r>
              <a:rPr lang="ja" sz="3000">
                <a:solidFill>
                  <a:srgbClr val="FBC02D"/>
                </a:solidFill>
              </a:rPr>
              <a:t>,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9CCC65"/>
                </a:solidFill>
              </a:rPr>
              <a:t>"b"</a:t>
            </a:r>
            <a:r>
              <a:rPr lang="ja" sz="3000">
                <a:solidFill>
                  <a:srgbClr val="FBC02D"/>
                </a:solidFill>
              </a:rPr>
              <a:t>,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9CCC65"/>
                </a:solidFill>
              </a:rPr>
              <a:t>"c"</a:t>
            </a:r>
            <a:r>
              <a:rPr lang="ja" sz="3000">
                <a:solidFill>
                  <a:srgbClr val="FBC02D"/>
                </a:solidFill>
              </a:rPr>
              <a:t>);</a:t>
            </a:r>
            <a:endParaRPr sz="3000">
              <a:solidFill>
                <a:srgbClr val="FBC0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06292"/>
                </a:solidFill>
              </a:rPr>
              <a:t>// for (型 値 : ループ対象) 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ECEFF1"/>
                </a:solidFill>
              </a:rPr>
              <a:t> str </a:t>
            </a:r>
            <a:r>
              <a:rPr lang="ja" sz="3000">
                <a:solidFill>
                  <a:srgbClr val="FBC02D"/>
                </a:solidFill>
              </a:rPr>
              <a:t>:</a:t>
            </a:r>
            <a:r>
              <a:rPr lang="ja" sz="3000">
                <a:solidFill>
                  <a:srgbClr val="ECEFF1"/>
                </a:solidFill>
              </a:rPr>
              <a:t> list</a:t>
            </a:r>
            <a:r>
              <a:rPr lang="ja" sz="3000">
                <a:solidFill>
                  <a:srgbClr val="FBC02D"/>
                </a:solidFill>
              </a:rPr>
              <a:t>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str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ループについて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</a:t>
            </a:r>
            <a:r>
              <a:rPr lang="ja"/>
              <a:t>文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拡張for文とは</a:t>
            </a:r>
            <a:endParaRPr/>
          </a:p>
        </p:txBody>
      </p:sp>
      <p:sp>
        <p:nvSpPr>
          <p:cNvPr id="201" name="Google Shape;201;p3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・Java5</a:t>
            </a:r>
            <a:r>
              <a:rPr lang="ja"/>
              <a:t>から導入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イテレータを使用したfor文の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糖衣構文(Syntax Sugar)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内部実装を理解しておくと良い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イテレータって？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イテレータとは</a:t>
            </a:r>
            <a:endParaRPr/>
          </a:p>
        </p:txBody>
      </p:sp>
      <p:sp>
        <p:nvSpPr>
          <p:cNvPr id="212" name="Google Shape;212;p34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配列系のインタフェース</a:t>
            </a:r>
            <a:r>
              <a:rPr lang="ja"/>
              <a:t>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配列のループを定義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・実装されているとfor-each可能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729450" y="1322450"/>
            <a:ext cx="7688100" cy="3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Iterable&lt;T&gt;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Collection&lt;E&gt;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List&lt;E&gt;</a:t>
            </a:r>
            <a:endParaRPr/>
          </a:p>
        </p:txBody>
      </p:sp>
      <p:sp>
        <p:nvSpPr>
          <p:cNvPr id="218" name="Google Shape;218;p35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729450" y="1322450"/>
            <a:ext cx="7688100" cy="3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Collection&lt;E&gt;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Set&lt;E&gt; </a:t>
            </a:r>
            <a:r>
              <a:rPr lang="ja"/>
              <a:t>Map.KeySet()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Map&lt;E&gt;</a:t>
            </a:r>
            <a:endParaRPr/>
          </a:p>
        </p:txBody>
      </p:sp>
      <p:sp>
        <p:nvSpPr>
          <p:cNvPr id="224" name="Google Shape;224;p36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729450" y="1322450"/>
            <a:ext cx="7688100" cy="3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&lt;Element&gt;&lt;Type&gt;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ジェネリクス(総称型)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なんでも入れれる型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Map&lt;K, V&gt;は&lt;Key, Value&gt;</a:t>
            </a:r>
            <a:endParaRPr/>
          </a:p>
        </p:txBody>
      </p:sp>
      <p:sp>
        <p:nvSpPr>
          <p:cNvPr id="230" name="Google Shape;230;p37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&lt;E&gt;?&lt;T&gt;?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糖衣構文って？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糖衣構文(Syntax Sugar)</a:t>
            </a:r>
            <a:endParaRPr/>
          </a:p>
        </p:txBody>
      </p:sp>
      <p:sp>
        <p:nvSpPr>
          <p:cNvPr id="241" name="Google Shape;241;p3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・冗長なコードを簡潔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・開発者が覚えること減らして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コーディングに集中出来るように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内部の動きの理解が大事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→各</a:t>
            </a:r>
            <a:r>
              <a:rPr lang="ja"/>
              <a:t>PJのUtilクラスとかコード読む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forEachは</a:t>
            </a:r>
            <a:r>
              <a:rPr lang="ja"/>
              <a:t>どうやって生まれる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コンパイル前</a:t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CE93D8"/>
                </a:solidFill>
              </a:rPr>
              <a:t>List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FBC02D"/>
                </a:solidFill>
              </a:rPr>
              <a:t>&gt;</a:t>
            </a:r>
            <a:r>
              <a:rPr lang="ja" sz="3000">
                <a:solidFill>
                  <a:srgbClr val="ECEFF1"/>
                </a:solidFill>
              </a:rPr>
              <a:t> list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new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CE93D8"/>
                </a:solidFill>
              </a:rPr>
              <a:t>ArrayList</a:t>
            </a:r>
            <a:r>
              <a:rPr lang="ja" sz="3000">
                <a:solidFill>
                  <a:srgbClr val="FBC02D"/>
                </a:solidFill>
              </a:rPr>
              <a:t>&lt;&gt;();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ECEFF1"/>
                </a:solidFill>
              </a:rPr>
              <a:t> str </a:t>
            </a:r>
            <a:r>
              <a:rPr lang="ja" sz="3000">
                <a:solidFill>
                  <a:srgbClr val="FBC02D"/>
                </a:solidFill>
              </a:rPr>
              <a:t>:</a:t>
            </a:r>
            <a:r>
              <a:rPr lang="ja" sz="3000">
                <a:solidFill>
                  <a:srgbClr val="ECEFF1"/>
                </a:solidFill>
              </a:rPr>
              <a:t> list</a:t>
            </a:r>
            <a:r>
              <a:rPr lang="ja" sz="3000">
                <a:solidFill>
                  <a:srgbClr val="FBC02D"/>
                </a:solidFill>
              </a:rPr>
              <a:t>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str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今回の講習目標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</a:t>
            </a:r>
            <a:r>
              <a:rPr lang="ja"/>
              <a:t>後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ECEFF1"/>
                </a:solidFill>
              </a:rPr>
              <a:t> arraylist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new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FBC02D"/>
                </a:solidFill>
              </a:rPr>
              <a:t>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ECEFF1"/>
                </a:solidFill>
              </a:rPr>
              <a:t> s</a:t>
            </a:r>
            <a:r>
              <a:rPr lang="ja" sz="2400">
                <a:solidFill>
                  <a:srgbClr val="FBC02D"/>
                </a:solidFill>
              </a:rPr>
              <a:t>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</a:t>
            </a: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Iterator</a:t>
            </a:r>
            <a:r>
              <a:rPr lang="ja" sz="2400">
                <a:solidFill>
                  <a:srgbClr val="ECEFF1"/>
                </a:solidFill>
              </a:rPr>
              <a:t> iterator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arraylist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();</a:t>
            </a:r>
            <a:r>
              <a:rPr lang="ja" sz="2400">
                <a:solidFill>
                  <a:srgbClr val="ECEFF1"/>
                </a:solidFill>
              </a:rPr>
              <a:t> 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hasNext</a:t>
            </a:r>
            <a:r>
              <a:rPr lang="ja" sz="2400">
                <a:solidFill>
                  <a:srgbClr val="FBC02D"/>
                </a:solidFill>
              </a:rPr>
              <a:t>();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CE93D8"/>
                </a:solidFill>
              </a:rPr>
              <a:t>System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out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println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s</a:t>
            </a:r>
            <a:r>
              <a:rPr lang="ja" sz="2400">
                <a:solidFill>
                  <a:srgbClr val="FBC02D"/>
                </a:solidFill>
              </a:rPr>
              <a:t>))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    s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FBC02D"/>
                </a:solidFill>
              </a:rPr>
              <a:t>)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next</a:t>
            </a:r>
            <a:r>
              <a:rPr lang="ja" sz="2400">
                <a:solidFill>
                  <a:srgbClr val="FBC02D"/>
                </a:solidFill>
              </a:rPr>
              <a:t>();</a:t>
            </a:r>
            <a:endParaRPr sz="2400">
              <a:solidFill>
                <a:srgbClr val="FBC0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コンパイル後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ECEFF1"/>
                </a:solidFill>
              </a:rPr>
              <a:t> arraylist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new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FBC02D"/>
                </a:solidFill>
              </a:rPr>
              <a:t>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ECEFF1"/>
                </a:solidFill>
              </a:rPr>
              <a:t> s</a:t>
            </a:r>
            <a:r>
              <a:rPr lang="ja" sz="2400">
                <a:solidFill>
                  <a:srgbClr val="FBC02D"/>
                </a:solidFill>
              </a:rPr>
              <a:t>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Iterator</a:t>
            </a:r>
            <a:r>
              <a:rPr lang="ja" sz="2400">
                <a:solidFill>
                  <a:srgbClr val="ECEFF1"/>
                </a:solidFill>
              </a:rPr>
              <a:t> iterator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arraylist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();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hasNext</a:t>
            </a:r>
            <a:r>
              <a:rPr lang="ja" sz="2400">
                <a:solidFill>
                  <a:srgbClr val="FBC02D"/>
                </a:solidFill>
              </a:rPr>
              <a:t>();)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{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s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FBC02D"/>
                </a:solidFill>
              </a:rPr>
              <a:t>)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next</a:t>
            </a:r>
            <a:r>
              <a:rPr lang="ja" sz="2400">
                <a:solidFill>
                  <a:srgbClr val="FBC02D"/>
                </a:solidFill>
              </a:rPr>
              <a:t>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</a:t>
            </a:r>
            <a:r>
              <a:rPr lang="ja" sz="2400">
                <a:solidFill>
                  <a:srgbClr val="CE93D8"/>
                </a:solidFill>
              </a:rPr>
              <a:t>System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out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println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s</a:t>
            </a:r>
            <a:r>
              <a:rPr lang="ja" sz="2400">
                <a:solidFill>
                  <a:srgbClr val="FBC02D"/>
                </a:solidFill>
              </a:rPr>
              <a:t>)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FBC02D"/>
                </a:solidFill>
              </a:rPr>
              <a:t>}</a:t>
            </a:r>
            <a:endParaRPr sz="2400">
              <a:solidFill>
                <a:srgbClr val="CE93D8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コンパイル後の知識をふまえて…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どうなる？</a:t>
            </a:r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CE93D8"/>
                </a:solidFill>
              </a:rPr>
              <a:t>List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FBC02D"/>
                </a:solidFill>
              </a:rPr>
              <a:t>&gt;</a:t>
            </a:r>
            <a:r>
              <a:rPr lang="ja" sz="3000">
                <a:solidFill>
                  <a:srgbClr val="ECEFF1"/>
                </a:solidFill>
              </a:rPr>
              <a:t> list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new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CE93D8"/>
                </a:solidFill>
              </a:rPr>
              <a:t>ArrayList</a:t>
            </a:r>
            <a:r>
              <a:rPr lang="ja" sz="3000">
                <a:solidFill>
                  <a:srgbClr val="FBC02D"/>
                </a:solidFill>
              </a:rPr>
              <a:t>&lt;&gt;();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list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null</a:t>
            </a:r>
            <a:r>
              <a:rPr lang="ja" sz="3000">
                <a:solidFill>
                  <a:srgbClr val="FBC02D"/>
                </a:solidFill>
              </a:rPr>
              <a:t>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ECEFF1"/>
                </a:solidFill>
              </a:rPr>
              <a:t> str </a:t>
            </a:r>
            <a:r>
              <a:rPr lang="ja" sz="3000">
                <a:solidFill>
                  <a:srgbClr val="FBC02D"/>
                </a:solidFill>
              </a:rPr>
              <a:t>:</a:t>
            </a:r>
            <a:r>
              <a:rPr lang="ja" sz="3000">
                <a:solidFill>
                  <a:srgbClr val="ECEFF1"/>
                </a:solidFill>
              </a:rPr>
              <a:t> list</a:t>
            </a:r>
            <a:r>
              <a:rPr lang="ja" sz="3000">
                <a:solidFill>
                  <a:srgbClr val="FBC02D"/>
                </a:solidFill>
              </a:rPr>
              <a:t>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str</a:t>
            </a:r>
            <a:r>
              <a:rPr lang="ja" sz="3000">
                <a:solidFill>
                  <a:srgbClr val="FBC02D"/>
                </a:solidFill>
              </a:rPr>
              <a:t>)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CE93D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NullPointerException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コンパイル後</a:t>
            </a:r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ECEFF1"/>
                </a:solidFill>
              </a:rPr>
              <a:t> list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new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CE93D8"/>
                </a:solidFill>
              </a:rPr>
              <a:t>ArrayList</a:t>
            </a:r>
            <a:r>
              <a:rPr lang="ja" sz="2400">
                <a:solidFill>
                  <a:srgbClr val="FBC02D"/>
                </a:solidFill>
              </a:rPr>
              <a:t>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list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null</a:t>
            </a:r>
            <a:r>
              <a:rPr lang="ja" sz="2400">
                <a:solidFill>
                  <a:srgbClr val="FBC02D"/>
                </a:solidFill>
              </a:rPr>
              <a:t>;</a:t>
            </a:r>
            <a:endParaRPr sz="2400">
              <a:solidFill>
                <a:srgbClr val="FBC0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ECEFF1"/>
                </a:solidFill>
              </a:rPr>
              <a:t> s</a:t>
            </a:r>
            <a:r>
              <a:rPr lang="ja" sz="2400">
                <a:solidFill>
                  <a:srgbClr val="FBC02D"/>
                </a:solidFill>
              </a:rPr>
              <a:t>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4DD0E1"/>
                </a:solidFill>
              </a:rPr>
              <a:t>for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Iterator</a:t>
            </a:r>
            <a:r>
              <a:rPr lang="ja" sz="2400">
                <a:solidFill>
                  <a:srgbClr val="ECEFF1"/>
                </a:solidFill>
              </a:rPr>
              <a:t> iterator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4DD0E1"/>
                </a:solidFill>
              </a:rPr>
              <a:t>null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();</a:t>
            </a:r>
            <a:r>
              <a:rPr lang="ja" sz="2400">
                <a:solidFill>
                  <a:srgbClr val="ECEFF1"/>
                </a:solidFill>
              </a:rPr>
              <a:t> 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hasNext</a:t>
            </a:r>
            <a:r>
              <a:rPr lang="ja" sz="2400">
                <a:solidFill>
                  <a:srgbClr val="FBC02D"/>
                </a:solidFill>
              </a:rPr>
              <a:t>();)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{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s </a:t>
            </a:r>
            <a:r>
              <a:rPr lang="ja" sz="2400">
                <a:solidFill>
                  <a:srgbClr val="FBC02D"/>
                </a:solidFill>
              </a:rPr>
              <a:t>=</a:t>
            </a:r>
            <a:r>
              <a:rPr lang="ja" sz="2400">
                <a:solidFill>
                  <a:srgbClr val="ECEFF1"/>
                </a:solidFill>
              </a:rPr>
              <a:t> 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CE93D8"/>
                </a:solidFill>
              </a:rPr>
              <a:t>String</a:t>
            </a:r>
            <a:r>
              <a:rPr lang="ja" sz="2400">
                <a:solidFill>
                  <a:srgbClr val="FBC02D"/>
                </a:solidFill>
              </a:rPr>
              <a:t>)</a:t>
            </a:r>
            <a:r>
              <a:rPr lang="ja" sz="2400">
                <a:solidFill>
                  <a:srgbClr val="ECEFF1"/>
                </a:solidFill>
              </a:rPr>
              <a:t>iterator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next</a:t>
            </a:r>
            <a:r>
              <a:rPr lang="ja" sz="2400">
                <a:solidFill>
                  <a:srgbClr val="FBC02D"/>
                </a:solidFill>
              </a:rPr>
              <a:t>();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ECEFF1"/>
                </a:solidFill>
              </a:rPr>
              <a:t>    </a:t>
            </a:r>
            <a:r>
              <a:rPr lang="ja" sz="2400">
                <a:solidFill>
                  <a:srgbClr val="CE93D8"/>
                </a:solidFill>
              </a:rPr>
              <a:t>System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out</a:t>
            </a:r>
            <a:r>
              <a:rPr lang="ja" sz="2400">
                <a:solidFill>
                  <a:srgbClr val="FBC02D"/>
                </a:solidFill>
              </a:rPr>
              <a:t>.</a:t>
            </a:r>
            <a:r>
              <a:rPr lang="ja" sz="2400">
                <a:solidFill>
                  <a:srgbClr val="ECEFF1"/>
                </a:solidFill>
              </a:rPr>
              <a:t>println</a:t>
            </a:r>
            <a:r>
              <a:rPr lang="ja" sz="2400">
                <a:solidFill>
                  <a:srgbClr val="FBC02D"/>
                </a:solidFill>
              </a:rPr>
              <a:t>(</a:t>
            </a:r>
            <a:r>
              <a:rPr lang="ja" sz="2400">
                <a:solidFill>
                  <a:srgbClr val="ECEFF1"/>
                </a:solidFill>
              </a:rPr>
              <a:t>s</a:t>
            </a:r>
            <a:r>
              <a:rPr lang="ja" sz="2400">
                <a:solidFill>
                  <a:srgbClr val="FBC02D"/>
                </a:solidFill>
              </a:rPr>
              <a:t>);</a:t>
            </a:r>
            <a:br>
              <a:rPr lang="ja" sz="2400">
                <a:solidFill>
                  <a:srgbClr val="ECEFF1"/>
                </a:solidFill>
              </a:rPr>
            </a:br>
            <a:r>
              <a:rPr lang="ja" sz="2400">
                <a:solidFill>
                  <a:srgbClr val="FBC02D"/>
                </a:solidFill>
              </a:rPr>
              <a:t>}</a:t>
            </a:r>
            <a:endParaRPr sz="2400">
              <a:solidFill>
                <a:srgbClr val="CE93D8"/>
              </a:solidFill>
            </a:endParaRPr>
          </a:p>
        </p:txBody>
      </p:sp>
      <p:sp>
        <p:nvSpPr>
          <p:cNvPr id="292" name="Google Shape;292;p47"/>
          <p:cNvSpPr/>
          <p:nvPr/>
        </p:nvSpPr>
        <p:spPr>
          <a:xfrm>
            <a:off x="3264600" y="2943650"/>
            <a:ext cx="1894500" cy="4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null.iterator()で</a:t>
            </a:r>
            <a:r>
              <a:rPr lang="ja"/>
              <a:t>アウト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ctrTitle"/>
          </p:nvPr>
        </p:nvSpPr>
        <p:spPr>
          <a:xfrm>
            <a:off x="345250" y="331100"/>
            <a:ext cx="611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どうなる？</a:t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1545350" y="18913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List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list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Lists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newArrayList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9CCC65"/>
                </a:solidFill>
                <a:latin typeface="Raleway"/>
                <a:ea typeface="Raleway"/>
                <a:cs typeface="Raleway"/>
                <a:sym typeface="Raleway"/>
              </a:rPr>
              <a:t>"a"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9CCC65"/>
                </a:solidFill>
                <a:latin typeface="Raleway"/>
                <a:ea typeface="Raleway"/>
                <a:cs typeface="Raleway"/>
                <a:sym typeface="Raleway"/>
              </a:rPr>
              <a:t>"b"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9CCC65"/>
                </a:solidFill>
                <a:latin typeface="Raleway"/>
                <a:ea typeface="Raleway"/>
                <a:cs typeface="Raleway"/>
                <a:sym typeface="Raleway"/>
              </a:rPr>
              <a:t>"c"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str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list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System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out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println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str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list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remove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list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indexOf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3000">
                <a:solidFill>
                  <a:srgbClr val="9CCC65"/>
                </a:solidFill>
                <a:latin typeface="Raleway"/>
                <a:ea typeface="Raleway"/>
                <a:cs typeface="Raleway"/>
                <a:sym typeface="Raleway"/>
              </a:rPr>
              <a:t>"b"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));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3000">
              <a:solidFill>
                <a:srgbClr val="CE93D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ConcurrentModificationException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(反復処理中に)同時に変更された例外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0000"/>
                </a:solidFill>
              </a:rPr>
              <a:t>Iterator.remove()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000000"/>
                </a:solidFill>
              </a:rPr>
              <a:t>→興味があれば調べてみてください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・for文の</a:t>
            </a:r>
            <a:r>
              <a:rPr lang="ja"/>
              <a:t>使い方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・forEach(拡張for文)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イテレータについて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・for文で発生するバグ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325" name="Google Shape;325;p5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・index</a:t>
            </a:r>
            <a:r>
              <a:rPr lang="ja">
                <a:solidFill>
                  <a:srgbClr val="000000"/>
                </a:solidFill>
              </a:rPr>
              <a:t>使う場合はループ評価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rgbClr val="000000"/>
                </a:solidFill>
              </a:rPr>
              <a:t>原則forEachでOK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rgbClr val="000000"/>
                </a:solidFill>
              </a:rPr>
              <a:t>内部的にIteratorを使っている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・nullは</a:t>
            </a:r>
            <a:r>
              <a:rPr lang="ja">
                <a:solidFill>
                  <a:srgbClr val="000000"/>
                </a:solidFill>
              </a:rPr>
              <a:t>許容しない/注意する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for </a:t>
            </a:r>
            <a:r>
              <a:rPr lang="ja" sz="3000">
                <a:solidFill>
                  <a:srgbClr val="FBC02D"/>
                </a:solidFill>
              </a:rPr>
              <a:t>(初期化;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ループ条件;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増分処理)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06292"/>
                </a:solidFill>
              </a:rPr>
              <a:t>// do something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FBC0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06292"/>
                </a:solidFill>
              </a:rPr>
              <a:t>// for (初期化; ループ条件; 増分処理) {</a:t>
            </a:r>
            <a:br>
              <a:rPr lang="ja" sz="3000">
                <a:solidFill>
                  <a:srgbClr val="4DD0E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&lt;=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"index="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+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CE93D8"/>
                </a:solidFill>
              </a:rPr>
              <a:t>List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CE93D8"/>
                </a:solidFill>
              </a:rPr>
              <a:t>String</a:t>
            </a:r>
            <a:r>
              <a:rPr lang="ja" sz="3000">
                <a:solidFill>
                  <a:srgbClr val="FBC02D"/>
                </a:solidFill>
              </a:rPr>
              <a:t>&gt;</a:t>
            </a:r>
            <a:r>
              <a:rPr lang="ja" sz="3000">
                <a:solidFill>
                  <a:srgbClr val="ECEFF1"/>
                </a:solidFill>
              </a:rPr>
              <a:t> list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CE93D8"/>
                </a:solidFill>
              </a:rPr>
              <a:t>Lists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newArrayList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"a"</a:t>
            </a:r>
            <a:r>
              <a:rPr lang="ja" sz="3000">
                <a:solidFill>
                  <a:srgbClr val="FBC02D"/>
                </a:solidFill>
              </a:rPr>
              <a:t>,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9CCC65"/>
                </a:solidFill>
              </a:rPr>
              <a:t>"b"</a:t>
            </a:r>
            <a:r>
              <a:rPr lang="ja" sz="3000">
                <a:solidFill>
                  <a:srgbClr val="FBC02D"/>
                </a:solidFill>
              </a:rPr>
              <a:t>,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9CCC65"/>
                </a:solidFill>
              </a:rPr>
              <a:t>"c"</a:t>
            </a:r>
            <a:r>
              <a:rPr lang="ja" sz="3000">
                <a:solidFill>
                  <a:srgbClr val="FBC02D"/>
                </a:solidFill>
              </a:rPr>
              <a:t>);</a:t>
            </a:r>
            <a:endParaRPr sz="3000">
              <a:solidFill>
                <a:srgbClr val="FBC0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06292"/>
                </a:solidFill>
              </a:rPr>
              <a:t>// for (初期化; ループ条件; 増分処理) 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&lt;</a:t>
            </a:r>
            <a:r>
              <a:rPr lang="ja" sz="3000">
                <a:solidFill>
                  <a:srgbClr val="ECEFF1"/>
                </a:solidFill>
              </a:rPr>
              <a:t> list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length</a:t>
            </a:r>
            <a:r>
              <a:rPr lang="ja" sz="3000">
                <a:solidFill>
                  <a:srgbClr val="FBC02D"/>
                </a:solidFill>
              </a:rPr>
              <a:t>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list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get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i</a:t>
            </a:r>
            <a:r>
              <a:rPr lang="ja" sz="3000">
                <a:solidFill>
                  <a:srgbClr val="FBC02D"/>
                </a:solidFill>
              </a:rPr>
              <a:t>));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;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&lt;=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"index="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+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for文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i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0;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4DD0E1"/>
                </a:solidFill>
              </a:rPr>
              <a:t>for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;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;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++)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if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ECEFF1"/>
                </a:solidFill>
              </a:rPr>
              <a:t>i </a:t>
            </a:r>
            <a:r>
              <a:rPr lang="ja" sz="3000">
                <a:solidFill>
                  <a:srgbClr val="FBC02D"/>
                </a:solidFill>
              </a:rPr>
              <a:t>&gt;=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10)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[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    </a:t>
            </a:r>
            <a:r>
              <a:rPr lang="ja" sz="3000">
                <a:solidFill>
                  <a:srgbClr val="4DD0E1"/>
                </a:solidFill>
              </a:rPr>
              <a:t>break</a:t>
            </a:r>
            <a:r>
              <a:rPr lang="ja" sz="3000">
                <a:solidFill>
                  <a:srgbClr val="FBC02D"/>
                </a:solidFill>
              </a:rPr>
              <a:t>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BC02D"/>
                </a:solidFill>
              </a:rPr>
              <a:t>}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CE93D8"/>
                </a:solidFill>
              </a:rPr>
              <a:t>System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out</a:t>
            </a:r>
            <a:r>
              <a:rPr lang="ja" sz="3000">
                <a:solidFill>
                  <a:srgbClr val="FBC02D"/>
                </a:solidFill>
              </a:rPr>
              <a:t>.</a:t>
            </a:r>
            <a:r>
              <a:rPr lang="ja" sz="3000">
                <a:solidFill>
                  <a:srgbClr val="ECEFF1"/>
                </a:solidFill>
              </a:rPr>
              <a:t>println</a:t>
            </a:r>
            <a:r>
              <a:rPr lang="ja" sz="3000">
                <a:solidFill>
                  <a:srgbClr val="FBC02D"/>
                </a:solidFill>
              </a:rPr>
              <a:t>(</a:t>
            </a:r>
            <a:r>
              <a:rPr lang="ja" sz="3000">
                <a:solidFill>
                  <a:srgbClr val="9CCC65"/>
                </a:solidFill>
              </a:rPr>
              <a:t>"index="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+</a:t>
            </a:r>
            <a:r>
              <a:rPr lang="ja" sz="3000">
                <a:solidFill>
                  <a:srgbClr val="ECEFF1"/>
                </a:solidFill>
              </a:rPr>
              <a:t> i</a:t>
            </a:r>
            <a:r>
              <a:rPr lang="ja" sz="3000">
                <a:solidFill>
                  <a:srgbClr val="FBC02D"/>
                </a:solidFill>
              </a:rPr>
              <a:t>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