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21af9b1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21af9b1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21af9b1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21af9b1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1af9b12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21af9b12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21af9b1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21af9b1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21af9b12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21af9b12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21af9b12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21af9b12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21af9b12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21af9b12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21af9b12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21af9b12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21af9b12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21af9b12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21af9b12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21af9b12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cc3054ac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cc3054ac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21af9b12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21af9b12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21af9b12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21af9b12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21af9b12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21af9b12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21af9b12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21af9b12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21af9b12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21af9b12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実装の強制が必ず出来るので、今後どんな音楽プレイヤーが現れても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必ずこの操作のルールは崩れない。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21af9b12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21af9b12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21af9b12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21af9b12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21af9b12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21af9b12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21af9b12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21af9b12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0bdc527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0bdc527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4e4cd3c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4e4cd3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21af9b12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21af9b12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21af9b12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21af9b12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0bdc5274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0bdc5274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21af9b12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21af9b12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1af9b12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21af9b12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21af9b12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21af9b12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0bdc5274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0bdc5274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061a19c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061a19c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21af9b12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21af9b12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21af9b12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21af9b12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4e4cd3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4e4cd3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cffc8463d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cffc8463d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61a19cc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061a19cc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21af9b1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21af9b1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21af9b1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21af9b1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21af9b1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21af9b1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21af9b1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21af9b1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299725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Java講習 Part5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9550"/>
            <a:ext cx="3381826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1" y="3429000"/>
            <a:ext cx="38100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interfaceの</a:t>
            </a:r>
            <a:r>
              <a:rPr lang="ja"/>
              <a:t>概念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ctrTitle"/>
          </p:nvPr>
        </p:nvSpPr>
        <p:spPr>
          <a:xfrm>
            <a:off x="345250" y="331100"/>
            <a:ext cx="77340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概念</a:t>
            </a:r>
            <a:endParaRPr/>
          </a:p>
        </p:txBody>
      </p:sp>
      <p:sp>
        <p:nvSpPr>
          <p:cNvPr id="145" name="Google Shape;145;p23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実装の強制(ルール作り)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再利用性(抽象化)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実装の強制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実装の強制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24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interface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hogeIf </a:t>
            </a:r>
            <a:r>
              <a:rPr lang="ja" sz="24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b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24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24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abstract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24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doSomething</a:t>
            </a:r>
            <a:r>
              <a:rPr lang="ja" sz="24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24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b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24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hogeImpl </a:t>
            </a:r>
            <a:r>
              <a:rPr lang="ja" sz="24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implements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hogeIf </a:t>
            </a:r>
            <a:r>
              <a:rPr lang="ja" sz="24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b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24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24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doSomething</a:t>
            </a:r>
            <a:r>
              <a:rPr lang="ja" sz="24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24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b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    </a:t>
            </a:r>
            <a:r>
              <a:rPr lang="ja" sz="2400">
                <a:solidFill>
                  <a:srgbClr val="F06292"/>
                </a:solidFill>
                <a:latin typeface="Raleway"/>
                <a:ea typeface="Raleway"/>
                <a:cs typeface="Raleway"/>
                <a:sym typeface="Raleway"/>
              </a:rPr>
              <a:t>// これを実装しないとエラーになる</a:t>
            </a:r>
            <a:b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24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b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24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2400">
              <a:solidFill>
                <a:srgbClr val="4DD0E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再利用性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音楽プレイヤー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ctrTitle"/>
          </p:nvPr>
        </p:nvSpPr>
        <p:spPr>
          <a:xfrm>
            <a:off x="345250" y="331100"/>
            <a:ext cx="77340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音楽プレイヤー</a:t>
            </a:r>
            <a:endParaRPr/>
          </a:p>
        </p:txBody>
      </p:sp>
      <p:sp>
        <p:nvSpPr>
          <p:cNvPr id="172" name="Google Shape;172;p28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再生/停止( ▶ / ■ 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・次の曲/前の曲 ( ▶I / I◀ 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早送り /巻き戻し ( ▶▶ / ◀◀ 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音楽プレイヤーに</a:t>
            </a:r>
            <a:r>
              <a:rPr lang="ja"/>
              <a:t>共通性がない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ctrTitle"/>
          </p:nvPr>
        </p:nvSpPr>
        <p:spPr>
          <a:xfrm>
            <a:off x="345250" y="331100"/>
            <a:ext cx="77340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共通ではない(iPod)</a:t>
            </a:r>
            <a:endParaRPr/>
          </a:p>
        </p:txBody>
      </p:sp>
      <p:sp>
        <p:nvSpPr>
          <p:cNvPr id="183" name="Google Shape;183;p30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再再生</a:t>
            </a:r>
            <a:r>
              <a:rPr lang="ja"/>
              <a:t>/</a:t>
            </a:r>
            <a:r>
              <a:rPr lang="ja"/>
              <a:t>停止</a:t>
            </a:r>
            <a:r>
              <a:rPr lang="ja"/>
              <a:t>( ★ / ★★)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・早送り /巻き戻し ( ○☓ / ▲■ 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ctrTitle"/>
          </p:nvPr>
        </p:nvSpPr>
        <p:spPr>
          <a:xfrm>
            <a:off x="345250" y="331100"/>
            <a:ext cx="77340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共通ではない(walkman)</a:t>
            </a:r>
            <a:endParaRPr/>
          </a:p>
        </p:txBody>
      </p:sp>
      <p:sp>
        <p:nvSpPr>
          <p:cNvPr id="189" name="Google Shape;189;p31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・再生/停止( ■▶ / ▶)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・次の曲/前の曲 ( ▶I / I◀ 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・早送り /巻き戻し ( ▶▶ / ◀◀ 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interface</a:t>
            </a:r>
            <a:r>
              <a:rPr lang="ja"/>
              <a:t>について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音楽プレイヤーinterface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ctrTitle"/>
          </p:nvPr>
        </p:nvSpPr>
        <p:spPr>
          <a:xfrm>
            <a:off x="345250" y="331100"/>
            <a:ext cx="6661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音楽プレイヤーinterface</a:t>
            </a:r>
            <a:endParaRPr/>
          </a:p>
        </p:txBody>
      </p:sp>
      <p:sp>
        <p:nvSpPr>
          <p:cNvPr id="200" name="Google Shape;200;p33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interface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MusicPlayer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abstract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play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abstract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stop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abstract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next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abstract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previous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abstract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fastForward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abstract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rewind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1800">
              <a:solidFill>
                <a:srgbClr val="4DD0E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ctrTitle"/>
          </p:nvPr>
        </p:nvSpPr>
        <p:spPr>
          <a:xfrm>
            <a:off x="345250" y="331100"/>
            <a:ext cx="6661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iPod</a:t>
            </a:r>
            <a:endParaRPr/>
          </a:p>
        </p:txBody>
      </p:sp>
      <p:sp>
        <p:nvSpPr>
          <p:cNvPr id="206" name="Google Shape;206;p34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class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iPod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implements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MusicPlayer 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play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stop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next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previous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fastForward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rewind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1800">
              <a:solidFill>
                <a:srgbClr val="4DD0E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ctrTitle"/>
          </p:nvPr>
        </p:nvSpPr>
        <p:spPr>
          <a:xfrm>
            <a:off x="345250" y="331100"/>
            <a:ext cx="66615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walkman</a:t>
            </a:r>
            <a:endParaRPr/>
          </a:p>
        </p:txBody>
      </p:sp>
      <p:sp>
        <p:nvSpPr>
          <p:cNvPr id="212" name="Google Shape;212;p35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class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Walkman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implements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MusicPlayer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play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stop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next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previous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fastForward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rewind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1800">
              <a:solidFill>
                <a:srgbClr val="4DD0E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実装の強制+</a:t>
            </a:r>
            <a:r>
              <a:rPr lang="ja"/>
              <a:t>再利用性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実際のシステム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携帯の予約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iPhone / Android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ctrTitle"/>
          </p:nvPr>
        </p:nvSpPr>
        <p:spPr>
          <a:xfrm>
            <a:off x="345250" y="331100"/>
            <a:ext cx="77340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携帯の予約</a:t>
            </a:r>
            <a:endParaRPr/>
          </a:p>
        </p:txBody>
      </p:sp>
      <p:sp>
        <p:nvSpPr>
          <p:cNvPr id="238" name="Google Shape;238;p40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機種の選択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・色の選択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・容量の選択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iPhone</a:t>
            </a:r>
            <a:endParaRPr/>
          </a:p>
        </p:txBody>
      </p:sp>
      <p:sp>
        <p:nvSpPr>
          <p:cNvPr id="244" name="Google Shape;244;p41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class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ReserveIPhone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b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30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IPhoneModel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selectIPhoneModel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(){};</a:t>
            </a:r>
            <a:b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30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IPhoneColor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selectIPhoneColor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(){};</a:t>
            </a:r>
            <a:b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30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IPhoneStrage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selectIPhoneStrage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(){};</a:t>
            </a:r>
            <a:b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3000">
              <a:solidFill>
                <a:srgbClr val="F0629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今回の講習目標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Android</a:t>
            </a:r>
            <a:endParaRPr/>
          </a:p>
        </p:txBody>
      </p:sp>
      <p:sp>
        <p:nvSpPr>
          <p:cNvPr id="250" name="Google Shape;250;p42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class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ReserveAndroid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b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30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AndroidModel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selectAndroidModel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(){};</a:t>
            </a:r>
            <a:b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30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AndroidColor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selectAndroidColor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(){};</a:t>
            </a:r>
            <a:b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30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30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AndroidStrage</a:t>
            </a:r>
            <a: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selectAndroidStrage</a:t>
            </a: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(){};</a:t>
            </a:r>
            <a:br>
              <a:rPr lang="ja" sz="30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30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3000">
              <a:solidFill>
                <a:srgbClr val="4DD0E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機種が違うだけで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同じ処理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スマホinterface</a:t>
            </a:r>
            <a:endParaRPr/>
          </a:p>
        </p:txBody>
      </p:sp>
      <p:sp>
        <p:nvSpPr>
          <p:cNvPr id="261" name="Google Shape;261;p44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24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interface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24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SmartPhone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24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b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24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24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abstract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24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&lt;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T </a:t>
            </a:r>
            <a:r>
              <a:rPr lang="ja" sz="24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extends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24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Model</a:t>
            </a:r>
            <a:r>
              <a:rPr lang="ja" sz="24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T selectModel</a:t>
            </a:r>
            <a:r>
              <a:rPr lang="ja" sz="24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24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24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abstract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24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&lt;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T </a:t>
            </a:r>
            <a:r>
              <a:rPr lang="ja" sz="24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extends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24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Color</a:t>
            </a:r>
            <a:r>
              <a:rPr lang="ja" sz="24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T selectColor</a:t>
            </a:r>
            <a:r>
              <a:rPr lang="ja" sz="24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24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24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abstract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24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&lt;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T </a:t>
            </a:r>
            <a:r>
              <a:rPr lang="ja" sz="24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extends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24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Strage</a:t>
            </a:r>
            <a:r>
              <a:rPr lang="ja" sz="24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T selectStrage</a:t>
            </a:r>
            <a:r>
              <a:rPr lang="ja" sz="24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24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24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2400">
              <a:solidFill>
                <a:srgbClr val="4DD0E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再利用かつ実装を強制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interfaceが</a:t>
            </a:r>
            <a:r>
              <a:rPr lang="ja"/>
              <a:t>ないと</a:t>
            </a:r>
            <a:endParaRPr/>
          </a:p>
        </p:txBody>
      </p:sp>
      <p:sp>
        <p:nvSpPr>
          <p:cNvPr id="272" name="Google Shape;272;p46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static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main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ja" sz="18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String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[]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args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endParaRPr sz="1800">
              <a:solidFill>
                <a:srgbClr val="FBC02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    // iPhoneの場合</a:t>
            </a:r>
            <a:endParaRPr sz="1800">
              <a:solidFill>
                <a:srgbClr val="FBC02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PhoneType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phoneType 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getPhoneType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ReserveIphone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reserveIphone 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new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ReserveIphone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phoneType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IphoneModel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iPhoneModel 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reserveIphone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selectIphoneModel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IphoneColor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iPhoneColor 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reserveIphone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selectIphoneColor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IphoneStrage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iPhoneStrage 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reserveIphone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selectIphoneStrage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1800">
              <a:solidFill>
                <a:srgbClr val="FBC02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interfaceが</a:t>
            </a:r>
            <a:r>
              <a:rPr lang="ja"/>
              <a:t>あると</a:t>
            </a:r>
            <a:endParaRPr/>
          </a:p>
        </p:txBody>
      </p:sp>
      <p:sp>
        <p:nvSpPr>
          <p:cNvPr id="278" name="Google Shape;278;p47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public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static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main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ja" sz="18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String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[]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args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{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PhoneType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phoneType 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getPhoneType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SmartPhone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reservePhone 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ja" sz="1800">
                <a:solidFill>
                  <a:srgbClr val="4DD0E1"/>
                </a:solidFill>
                <a:latin typeface="Raleway"/>
                <a:ea typeface="Raleway"/>
                <a:cs typeface="Raleway"/>
                <a:sym typeface="Raleway"/>
              </a:rPr>
              <a:t>new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reserveIPhone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phoneType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IphoneModel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iphoneModel 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reservePhone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selectModel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IphoneColor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iphoneColor 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reservePhone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selectColor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ja" sz="1800">
                <a:solidFill>
                  <a:srgbClr val="CE93D8"/>
                </a:solidFill>
                <a:latin typeface="Raleway"/>
                <a:ea typeface="Raleway"/>
                <a:cs typeface="Raleway"/>
                <a:sym typeface="Raleway"/>
              </a:rPr>
              <a:t>IphoneStrage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iphoneStrage 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 reservePhone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  <a:t>selectStrage</a:t>
            </a: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();</a:t>
            </a:r>
            <a:br>
              <a:rPr lang="ja" sz="1800">
                <a:solidFill>
                  <a:srgbClr val="ECEFF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ja" sz="1800">
                <a:solidFill>
                  <a:srgbClr val="FBC02D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1800">
              <a:solidFill>
                <a:srgbClr val="4DD0E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interface</a:t>
            </a:r>
            <a:endParaRPr/>
          </a:p>
        </p:txBody>
      </p:sp>
      <p:sp>
        <p:nvSpPr>
          <p:cNvPr id="289" name="Google Shape;289;p49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・</a:t>
            </a:r>
            <a:r>
              <a:rPr lang="ja">
                <a:solidFill>
                  <a:srgbClr val="000000"/>
                </a:solidFill>
              </a:rPr>
              <a:t>ルールを作る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・</a:t>
            </a:r>
            <a:r>
              <a:rPr lang="ja">
                <a:solidFill>
                  <a:srgbClr val="000000"/>
                </a:solidFill>
              </a:rPr>
              <a:t>抽象化し、再利用性を高める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・interfaceを</a:t>
            </a:r>
            <a:r>
              <a:rPr lang="ja">
                <a:solidFill>
                  <a:srgbClr val="000000"/>
                </a:solidFill>
              </a:rPr>
              <a:t>実装している＝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  想定するルールが守られている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今後について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今やっている事は?学びたい事は?</a:t>
            </a:r>
            <a:endParaRPr/>
          </a:p>
        </p:txBody>
      </p:sp>
      <p:sp>
        <p:nvSpPr>
          <p:cNvPr id="300" name="Google Shape;300;p51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・javaは</a:t>
            </a:r>
            <a:r>
              <a:rPr lang="ja">
                <a:solidFill>
                  <a:srgbClr val="000000"/>
                </a:solidFill>
              </a:rPr>
              <a:t>ここからOOP系に...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・SQL / DB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・</a:t>
            </a:r>
            <a:r>
              <a:rPr lang="ja">
                <a:solidFill>
                  <a:srgbClr val="000000"/>
                </a:solidFill>
              </a:rPr>
              <a:t>フロント(javascript / html)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・コーディングに関する知識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345250" y="331100"/>
            <a:ext cx="2637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目標</a:t>
            </a:r>
            <a:endParaRPr/>
          </a:p>
        </p:txBody>
      </p:sp>
      <p:sp>
        <p:nvSpPr>
          <p:cNvPr id="104" name="Google Shape;104;p16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概念を理解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・メリットを知る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おわり</a:t>
            </a:r>
            <a:endParaRPr/>
          </a:p>
        </p:txBody>
      </p:sp>
      <p:pic>
        <p:nvPicPr>
          <p:cNvPr id="306" name="Google Shape;30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9550"/>
            <a:ext cx="3381826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1" y="3429000"/>
            <a:ext cx="38100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interface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4DD0E1"/>
                </a:solidFill>
              </a:rPr>
              <a:t>public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4DD0E1"/>
                </a:solidFill>
              </a:rPr>
              <a:t>interface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インターフェース名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{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4DD0E1"/>
                </a:solidFill>
              </a:rPr>
              <a:t>public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4DD0E1"/>
                </a:solidFill>
              </a:rPr>
              <a:t>static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4DD0E1"/>
                </a:solidFill>
              </a:rPr>
              <a:t>final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型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定数名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=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値;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4DD0E1"/>
                </a:solidFill>
              </a:rPr>
              <a:t>public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4DD0E1"/>
                </a:solidFill>
              </a:rPr>
              <a:t>abstract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型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メソッド名(引数);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FBC02D"/>
                </a:solidFill>
              </a:rPr>
              <a:t>}</a:t>
            </a:r>
            <a:endParaRPr sz="3000">
              <a:solidFill>
                <a:srgbClr val="4DD0E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interface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4DD0E1"/>
                </a:solidFill>
              </a:rPr>
              <a:t>public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4DD0E1"/>
                </a:solidFill>
              </a:rPr>
              <a:t>interface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hogeInterface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{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4DD0E1"/>
                </a:solidFill>
              </a:rPr>
              <a:t>public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4DD0E1"/>
                </a:solidFill>
              </a:rPr>
              <a:t>static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4DD0E1"/>
                </a:solidFill>
              </a:rPr>
              <a:t>final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int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HOGE_MAX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=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10</a:t>
            </a:r>
            <a:r>
              <a:rPr lang="ja" sz="3000">
                <a:solidFill>
                  <a:srgbClr val="FBC02D"/>
                </a:solidFill>
              </a:rPr>
              <a:t>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4DD0E1"/>
                </a:solidFill>
              </a:rPr>
              <a:t>public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4DD0E1"/>
                </a:solidFill>
              </a:rPr>
              <a:t>abstract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void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doSomething</a:t>
            </a:r>
            <a:r>
              <a:rPr lang="ja" sz="3000">
                <a:solidFill>
                  <a:srgbClr val="FBC02D"/>
                </a:solidFill>
              </a:rPr>
              <a:t>(int val);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FBC02D"/>
                </a:solidFill>
              </a:rPr>
              <a:t>}</a:t>
            </a:r>
            <a:endParaRPr sz="3000">
              <a:solidFill>
                <a:srgbClr val="4DD0E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345250" y="331100"/>
            <a:ext cx="77340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interface</a:t>
            </a:r>
            <a:r>
              <a:rPr lang="ja"/>
              <a:t>に定義できるもの</a:t>
            </a:r>
            <a:endParaRPr/>
          </a:p>
        </p:txBody>
      </p:sp>
      <p:sp>
        <p:nvSpPr>
          <p:cNvPr id="122" name="Google Shape;122;p19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定数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抽象メソッド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・可視性はpublic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ctrTitle"/>
          </p:nvPr>
        </p:nvSpPr>
        <p:spPr>
          <a:xfrm>
            <a:off x="345250" y="331100"/>
            <a:ext cx="77340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interface</a:t>
            </a:r>
            <a:endParaRPr/>
          </a:p>
        </p:txBody>
      </p:sp>
      <p:sp>
        <p:nvSpPr>
          <p:cNvPr id="128" name="Google Shape;128;p20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メソッドはabstract(抽象)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定数はstatic final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ctrTitle"/>
          </p:nvPr>
        </p:nvSpPr>
        <p:spPr>
          <a:xfrm>
            <a:off x="345250" y="331100"/>
            <a:ext cx="5154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interface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345250" y="1346600"/>
            <a:ext cx="8698800" cy="36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4DD0E1"/>
                </a:solidFill>
              </a:rPr>
              <a:t>public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4DD0E1"/>
                </a:solidFill>
              </a:rPr>
              <a:t>interface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hogeInterface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{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FBC02D"/>
                </a:solidFill>
              </a:rPr>
              <a:t>int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HOGE_MAX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=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10;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ECEFF1"/>
                </a:solidFill>
              </a:rPr>
              <a:t>    </a:t>
            </a:r>
            <a:r>
              <a:rPr lang="ja" sz="3000">
                <a:solidFill>
                  <a:srgbClr val="FBC02D"/>
                </a:solidFill>
              </a:rPr>
              <a:t>void</a:t>
            </a:r>
            <a:r>
              <a:rPr lang="ja" sz="3000">
                <a:solidFill>
                  <a:srgbClr val="ECEFF1"/>
                </a:solidFill>
              </a:rPr>
              <a:t> </a:t>
            </a:r>
            <a:r>
              <a:rPr lang="ja" sz="3000">
                <a:solidFill>
                  <a:srgbClr val="FBC02D"/>
                </a:solidFill>
              </a:rPr>
              <a:t>doSomething(int val);</a:t>
            </a:r>
            <a:br>
              <a:rPr lang="ja" sz="3000">
                <a:solidFill>
                  <a:srgbClr val="ECEFF1"/>
                </a:solidFill>
              </a:rPr>
            </a:br>
            <a:r>
              <a:rPr lang="ja" sz="3000">
                <a:solidFill>
                  <a:srgbClr val="FBC02D"/>
                </a:solidFill>
              </a:rPr>
              <a:t>}</a:t>
            </a:r>
            <a:endParaRPr sz="3000">
              <a:solidFill>
                <a:srgbClr val="4DD0E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