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64" r:id="rId5"/>
    <p:sldId id="259" r:id="rId6"/>
    <p:sldId id="260" r:id="rId7"/>
    <p:sldId id="265" r:id="rId8"/>
    <p:sldId id="267" r:id="rId9"/>
    <p:sldId id="268" r:id="rId10"/>
    <p:sldId id="270" r:id="rId11"/>
    <p:sldId id="269" r:id="rId12"/>
    <p:sldId id="271" r:id="rId13"/>
    <p:sldId id="261" r:id="rId14"/>
    <p:sldId id="266" r:id="rId15"/>
    <p:sldId id="272" r:id="rId16"/>
    <p:sldId id="273" r:id="rId17"/>
    <p:sldId id="262" r:id="rId1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DK" dirty="0"/>
          </a:p>
        </p:txBody>
      </p:sp>
    </p:spTree>
    <p:extLst>
      <p:ext uri="{BB962C8B-B14F-4D97-AF65-F5344CB8AC3E}">
        <p14:creationId xmlns:p14="http://schemas.microsoft.com/office/powerpoint/2010/main" val="182158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DK" dirty="0"/>
          </a:p>
        </p:txBody>
      </p:sp>
    </p:spTree>
    <p:extLst>
      <p:ext uri="{BB962C8B-B14F-4D97-AF65-F5344CB8AC3E}">
        <p14:creationId xmlns:p14="http://schemas.microsoft.com/office/powerpoint/2010/main" val="1615053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GB" dirty="0"/>
              <a:t>Sugandh </a:t>
            </a:r>
            <a:r>
              <a:rPr lang="en-GB" dirty="0" err="1"/>
              <a:t>bansal</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Data Exploration</a:t>
            </a:r>
          </a:p>
        </p:txBody>
      </p:sp>
      <p:sp>
        <p:nvSpPr>
          <p:cNvPr id="150" name="Shape 99"/>
          <p:cNvSpPr/>
          <p:nvPr/>
        </p:nvSpPr>
        <p:spPr>
          <a:xfrm>
            <a:off x="4451498" y="1590294"/>
            <a:ext cx="4319127" cy="221923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dirty="0"/>
              <a:t>Total profit margin basis: </a:t>
            </a:r>
          </a:p>
          <a:p>
            <a:endParaRPr lang="en-GB" sz="1200" b="0" dirty="0"/>
          </a:p>
          <a:p>
            <a:r>
              <a:rPr lang="en-GB" sz="1200" b="0" dirty="0"/>
              <a:t>Here in this figure, we can see that the customers from age group 36 to 55 gave company most profit. They came back or purchased more products than any other age group. </a:t>
            </a:r>
          </a:p>
          <a:p>
            <a:endParaRPr lang="en-GB" sz="1200" b="0" dirty="0"/>
          </a:p>
          <a:p>
            <a:r>
              <a:rPr lang="en-GB" sz="1200" b="0" dirty="0"/>
              <a:t>Thus, on the basis of profit analysis, marketing team should give attention to the age group 36 to 55 and plan to make offers for them.</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0D77E392-3AA7-4971-9E60-17AFEFF3CD4F}"/>
              </a:ext>
            </a:extLst>
          </p:cNvPr>
          <p:cNvPicPr>
            <a:picLocks noChangeAspect="1"/>
          </p:cNvPicPr>
          <p:nvPr/>
        </p:nvPicPr>
        <p:blipFill>
          <a:blip r:embed="rId2"/>
          <a:stretch>
            <a:fillRect/>
          </a:stretch>
        </p:blipFill>
        <p:spPr>
          <a:xfrm>
            <a:off x="210105" y="1004219"/>
            <a:ext cx="3933825" cy="3875307"/>
          </a:xfrm>
          <a:prstGeom prst="rect">
            <a:avLst/>
          </a:prstGeom>
        </p:spPr>
      </p:pic>
    </p:spTree>
    <p:extLst>
      <p:ext uri="{BB962C8B-B14F-4D97-AF65-F5344CB8AC3E}">
        <p14:creationId xmlns:p14="http://schemas.microsoft.com/office/powerpoint/2010/main" val="124861277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Data Exploration</a:t>
            </a:r>
          </a:p>
        </p:txBody>
      </p:sp>
      <p:sp>
        <p:nvSpPr>
          <p:cNvPr id="150" name="Shape 99"/>
          <p:cNvSpPr/>
          <p:nvPr/>
        </p:nvSpPr>
        <p:spPr>
          <a:xfrm>
            <a:off x="205024" y="778503"/>
            <a:ext cx="8565601" cy="158213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dirty="0"/>
              <a:t>Top five purchasing products on the base of age range: </a:t>
            </a:r>
          </a:p>
          <a:p>
            <a:endParaRPr lang="en-GB" sz="1200" b="0" dirty="0"/>
          </a:p>
          <a:p>
            <a:r>
              <a:rPr lang="en-GB" sz="1200" b="0" dirty="0"/>
              <a:t>Here in this figure, we can see that the customers from different age groups bought mostly product with the id-3. That means it is the most popular product among all. After product id 3, it is product id- 38 and 57 that had high on demand and gave company good profit. </a:t>
            </a:r>
          </a:p>
          <a:p>
            <a:r>
              <a:rPr lang="en-GB" sz="1200" b="0" dirty="0"/>
              <a:t>Thus, marketing team should focus on these products, while making any offer or to attract more new customers. </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8EF1649F-88EA-4781-A534-449A66621AAC}"/>
              </a:ext>
            </a:extLst>
          </p:cNvPr>
          <p:cNvPicPr>
            <a:picLocks noChangeAspect="1"/>
          </p:cNvPicPr>
          <p:nvPr/>
        </p:nvPicPr>
        <p:blipFill>
          <a:blip r:embed="rId2"/>
          <a:stretch>
            <a:fillRect/>
          </a:stretch>
        </p:blipFill>
        <p:spPr>
          <a:xfrm>
            <a:off x="3047567" y="2551452"/>
            <a:ext cx="5564802" cy="2276296"/>
          </a:xfrm>
          <a:prstGeom prst="rect">
            <a:avLst/>
          </a:prstGeom>
        </p:spPr>
      </p:pic>
      <p:pic>
        <p:nvPicPr>
          <p:cNvPr id="5" name="Picture 4">
            <a:extLst>
              <a:ext uri="{FF2B5EF4-FFF2-40B4-BE49-F238E27FC236}">
                <a16:creationId xmlns:a16="http://schemas.microsoft.com/office/drawing/2014/main" id="{A091222D-C17D-4C8E-B6ED-4C496EBC33E0}"/>
              </a:ext>
            </a:extLst>
          </p:cNvPr>
          <p:cNvPicPr>
            <a:picLocks noChangeAspect="1"/>
          </p:cNvPicPr>
          <p:nvPr/>
        </p:nvPicPr>
        <p:blipFill>
          <a:blip r:embed="rId3"/>
          <a:stretch>
            <a:fillRect/>
          </a:stretch>
        </p:blipFill>
        <p:spPr>
          <a:xfrm>
            <a:off x="291840" y="3012191"/>
            <a:ext cx="2733675" cy="1609725"/>
          </a:xfrm>
          <a:prstGeom prst="rect">
            <a:avLst/>
          </a:prstGeom>
        </p:spPr>
      </p:pic>
    </p:spTree>
    <p:extLst>
      <p:ext uri="{BB962C8B-B14F-4D97-AF65-F5344CB8AC3E}">
        <p14:creationId xmlns:p14="http://schemas.microsoft.com/office/powerpoint/2010/main" val="36146045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Data Exploration</a:t>
            </a:r>
          </a:p>
        </p:txBody>
      </p:sp>
      <p:sp>
        <p:nvSpPr>
          <p:cNvPr id="150" name="Shape 99"/>
          <p:cNvSpPr/>
          <p:nvPr/>
        </p:nvSpPr>
        <p:spPr>
          <a:xfrm>
            <a:off x="205024" y="778503"/>
            <a:ext cx="8565601" cy="136976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dirty="0"/>
              <a:t>Most transaction period (month): </a:t>
            </a:r>
          </a:p>
          <a:p>
            <a:endParaRPr lang="en-GB" sz="1200" b="0" dirty="0"/>
          </a:p>
          <a:p>
            <a:r>
              <a:rPr lang="en-GB" sz="1200" b="0" dirty="0"/>
              <a:t>Here in this figure, we can see that the customers made the most transactions in the 9 and 10 month, that means in September and October, comparatively to another months  in the year.</a:t>
            </a:r>
          </a:p>
          <a:p>
            <a:r>
              <a:rPr lang="en-GB" sz="1200" b="0" dirty="0"/>
              <a:t>So, the marketing team should focus on this time period to making any offer or to attract more new customers. </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27786160-629A-42DE-8381-9431AF9193FD}"/>
              </a:ext>
            </a:extLst>
          </p:cNvPr>
          <p:cNvPicPr>
            <a:picLocks noChangeAspect="1"/>
          </p:cNvPicPr>
          <p:nvPr/>
        </p:nvPicPr>
        <p:blipFill>
          <a:blip r:embed="rId2"/>
          <a:stretch>
            <a:fillRect/>
          </a:stretch>
        </p:blipFill>
        <p:spPr>
          <a:xfrm>
            <a:off x="161925" y="2509287"/>
            <a:ext cx="8565601" cy="2491338"/>
          </a:xfrm>
          <a:prstGeom prst="rect">
            <a:avLst/>
          </a:prstGeom>
        </p:spPr>
      </p:pic>
    </p:spTree>
    <p:extLst>
      <p:ext uri="{BB962C8B-B14F-4D97-AF65-F5344CB8AC3E}">
        <p14:creationId xmlns:p14="http://schemas.microsoft.com/office/powerpoint/2010/main" val="202503749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Model development</a:t>
            </a:r>
            <a:endParaRPr dirty="0"/>
          </a:p>
        </p:txBody>
      </p:sp>
      <p:sp>
        <p:nvSpPr>
          <p:cNvPr id="150" name="Shape 99"/>
          <p:cNvSpPr/>
          <p:nvPr/>
        </p:nvSpPr>
        <p:spPr>
          <a:xfrm>
            <a:off x="205025" y="828126"/>
            <a:ext cx="8565600" cy="221923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RFM Analysis and Modelling for Customer Segmentation:</a:t>
            </a:r>
          </a:p>
          <a:p>
            <a:endParaRPr lang="en-GB" sz="1200" b="0" dirty="0"/>
          </a:p>
          <a:p>
            <a:r>
              <a:rPr lang="en-GB" sz="1200" b="0" dirty="0"/>
              <a:t>RFM stands for Recency, Frequency and Monetary value, each of which corresponds to a key customer trait. These RFM metrics are important indicators of a customer’s behaviour because frequency and monetary value affects a customer’s lifetime value. Recency affects retention, a measure of engagement. This method is one of the most popular, easy to use segmentation method for analysing customers trend and behaviour.</a:t>
            </a:r>
          </a:p>
          <a:p>
            <a:r>
              <a:rPr lang="en-GB" sz="1200" b="0" dirty="0"/>
              <a:t>We will be using this model to cluster customers into separate classes on basis of the 3 KPI’s used in this method – Recency (how recently has the customer made a purchase), Frequency (how many purchases/products has the customer made/bought) and Monetary value (Total profit from a customer’s transaction(s)).</a:t>
            </a:r>
            <a:endParaRPr sz="1200" b="0"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 name="Picture 9">
            <a:extLst>
              <a:ext uri="{FF2B5EF4-FFF2-40B4-BE49-F238E27FC236}">
                <a16:creationId xmlns:a16="http://schemas.microsoft.com/office/drawing/2014/main" id="{0A8E0A3F-7474-4568-B1BD-286A358FEEE9}"/>
              </a:ext>
            </a:extLst>
          </p:cNvPr>
          <p:cNvPicPr/>
          <p:nvPr/>
        </p:nvPicPr>
        <p:blipFill>
          <a:blip r:embed="rId2"/>
          <a:stretch>
            <a:fillRect/>
          </a:stretch>
        </p:blipFill>
        <p:spPr>
          <a:xfrm>
            <a:off x="366545" y="3005466"/>
            <a:ext cx="4361402" cy="1826954"/>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1" name="Shape 100"/>
          <p:cNvSpPr/>
          <p:nvPr/>
        </p:nvSpPr>
        <p:spPr>
          <a:xfrm>
            <a:off x="205026" y="796677"/>
            <a:ext cx="2743738" cy="181373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GB" b="1" dirty="0"/>
              <a:t>Recency Vs Monetary Value: </a:t>
            </a:r>
          </a:p>
          <a:p>
            <a:pPr algn="just"/>
            <a:endParaRPr lang="en-GB" sz="1200" b="1" dirty="0"/>
          </a:p>
          <a:p>
            <a:pPr algn="just"/>
            <a:r>
              <a:rPr lang="en-GB" sz="1100" dirty="0"/>
              <a:t>From the relation between Recency and Monetary value, the Monetary Value is more for more Recent items i.e. Customers who have purchased more recently have generated more revenue/profit.</a:t>
            </a:r>
            <a:endParaRPr sz="1100"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 name="Picture 9">
            <a:extLst>
              <a:ext uri="{FF2B5EF4-FFF2-40B4-BE49-F238E27FC236}">
                <a16:creationId xmlns:a16="http://schemas.microsoft.com/office/drawing/2014/main" id="{58CA5D52-E7E2-4E2B-B221-357C82E20C71}"/>
              </a:ext>
            </a:extLst>
          </p:cNvPr>
          <p:cNvPicPr/>
          <p:nvPr/>
        </p:nvPicPr>
        <p:blipFill>
          <a:blip r:embed="rId2">
            <a:extLst>
              <a:ext uri="{28A0092B-C50C-407E-A947-70E740481C1C}">
                <a14:useLocalDpi xmlns:a14="http://schemas.microsoft.com/office/drawing/2010/main" val="0"/>
              </a:ext>
            </a:extLst>
          </a:blip>
          <a:stretch>
            <a:fillRect/>
          </a:stretch>
        </p:blipFill>
        <p:spPr>
          <a:xfrm>
            <a:off x="101362" y="3012558"/>
            <a:ext cx="2846699" cy="2117415"/>
          </a:xfrm>
          <a:prstGeom prst="rect">
            <a:avLst/>
          </a:prstGeom>
        </p:spPr>
      </p:pic>
      <p:pic>
        <p:nvPicPr>
          <p:cNvPr id="11" name="Picture 10">
            <a:extLst>
              <a:ext uri="{FF2B5EF4-FFF2-40B4-BE49-F238E27FC236}">
                <a16:creationId xmlns:a16="http://schemas.microsoft.com/office/drawing/2014/main" id="{93C72502-2261-4027-948D-F4F39C066807}"/>
              </a:ext>
            </a:extLst>
          </p:cNvPr>
          <p:cNvPicPr/>
          <p:nvPr/>
        </p:nvPicPr>
        <p:blipFill>
          <a:blip r:embed="rId3"/>
          <a:stretch>
            <a:fillRect/>
          </a:stretch>
        </p:blipFill>
        <p:spPr>
          <a:xfrm>
            <a:off x="3051724" y="3046111"/>
            <a:ext cx="2743036" cy="2117416"/>
          </a:xfrm>
          <a:prstGeom prst="rect">
            <a:avLst/>
          </a:prstGeom>
        </p:spPr>
      </p:pic>
      <p:sp>
        <p:nvSpPr>
          <p:cNvPr id="12" name="Shape 100">
            <a:extLst>
              <a:ext uri="{FF2B5EF4-FFF2-40B4-BE49-F238E27FC236}">
                <a16:creationId xmlns:a16="http://schemas.microsoft.com/office/drawing/2014/main" id="{9643591C-5821-45E2-BDD0-A1167843AB61}"/>
              </a:ext>
            </a:extLst>
          </p:cNvPr>
          <p:cNvSpPr/>
          <p:nvPr/>
        </p:nvSpPr>
        <p:spPr>
          <a:xfrm>
            <a:off x="3051724" y="764778"/>
            <a:ext cx="3044983" cy="200840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GB" b="1" dirty="0"/>
              <a:t>Frequency Vs Monetary Value: </a:t>
            </a:r>
          </a:p>
          <a:p>
            <a:pPr algn="just"/>
            <a:endParaRPr lang="en-GB" sz="1200" b="1" dirty="0"/>
          </a:p>
          <a:p>
            <a:pPr algn="just"/>
            <a:r>
              <a:rPr lang="en-GB" sz="1100" dirty="0"/>
              <a:t>Relation between Frequency and Monetary value is quite linear, i.e. customers who have purchased more number of items, have provided more profit to Sprockets. Thus Customers classified as Platinum and Potential Loyalists who visit frequently correlate with increased profit for the business.</a:t>
            </a:r>
            <a:endParaRPr sz="1100" dirty="0"/>
          </a:p>
        </p:txBody>
      </p:sp>
      <p:pic>
        <p:nvPicPr>
          <p:cNvPr id="14" name="Picture 13">
            <a:extLst>
              <a:ext uri="{FF2B5EF4-FFF2-40B4-BE49-F238E27FC236}">
                <a16:creationId xmlns:a16="http://schemas.microsoft.com/office/drawing/2014/main" id="{9AED6F5D-2255-4D07-A543-83D12CF90AF7}"/>
              </a:ext>
            </a:extLst>
          </p:cNvPr>
          <p:cNvPicPr/>
          <p:nvPr/>
        </p:nvPicPr>
        <p:blipFill>
          <a:blip r:embed="rId4"/>
          <a:stretch>
            <a:fillRect/>
          </a:stretch>
        </p:blipFill>
        <p:spPr>
          <a:xfrm>
            <a:off x="5973161" y="3017759"/>
            <a:ext cx="3031377" cy="2171964"/>
          </a:xfrm>
          <a:prstGeom prst="rect">
            <a:avLst/>
          </a:prstGeom>
        </p:spPr>
      </p:pic>
      <p:sp>
        <p:nvSpPr>
          <p:cNvPr id="16" name="Shape 100">
            <a:extLst>
              <a:ext uri="{FF2B5EF4-FFF2-40B4-BE49-F238E27FC236}">
                <a16:creationId xmlns:a16="http://schemas.microsoft.com/office/drawing/2014/main" id="{C4DE8CBD-C964-41A1-AB5E-AE43FE5413C6}"/>
              </a:ext>
            </a:extLst>
          </p:cNvPr>
          <p:cNvSpPr/>
          <p:nvPr/>
        </p:nvSpPr>
        <p:spPr>
          <a:xfrm>
            <a:off x="6120285" y="700992"/>
            <a:ext cx="2870865" cy="238004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GB" b="1" dirty="0"/>
              <a:t>Recency Vs Frequency: </a:t>
            </a:r>
          </a:p>
          <a:p>
            <a:pPr algn="just"/>
            <a:endParaRPr lang="en-GB" sz="1100" dirty="0"/>
          </a:p>
          <a:p>
            <a:pPr algn="just"/>
            <a:r>
              <a:rPr lang="en-GB" sz="1100" dirty="0"/>
              <a:t>There is sort of an inverse relationship between Recency and Frequency and rightfully so, since the customers who had visited long back have a high Recency value, and since they haven’t returned in a long time, they have a low frequency value associated. Customers who visited more recently (0-50 days ago), have a higher frequency possibility.</a:t>
            </a:r>
            <a:endParaRPr sz="1100" dirty="0"/>
          </a:p>
        </p:txBody>
      </p:sp>
    </p:spTree>
    <p:extLst>
      <p:ext uri="{BB962C8B-B14F-4D97-AF65-F5344CB8AC3E}">
        <p14:creationId xmlns:p14="http://schemas.microsoft.com/office/powerpoint/2010/main" val="260649152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1" name="Shape 100"/>
          <p:cNvSpPr/>
          <p:nvPr/>
        </p:nvSpPr>
        <p:spPr>
          <a:xfrm>
            <a:off x="205025" y="796677"/>
            <a:ext cx="8648351" cy="255547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GB" b="1" dirty="0"/>
              <a:t>Customer category division: </a:t>
            </a:r>
          </a:p>
          <a:p>
            <a:pPr algn="just"/>
            <a:r>
              <a:rPr lang="en-GB" sz="1200" dirty="0"/>
              <a:t>According to RFM Model, all customers are segmented into 5 different categories – </a:t>
            </a:r>
          </a:p>
          <a:p>
            <a:pPr marL="228600" indent="-228600" algn="just">
              <a:buAutoNum type="arabicPeriod"/>
            </a:pPr>
            <a:r>
              <a:rPr lang="en-GB" sz="1200" dirty="0"/>
              <a:t>Diamond customer: These are the customer, who brought profit to the company. These are the repeating and most recent and frequent customers, who made maximum transaction with the company.</a:t>
            </a:r>
          </a:p>
          <a:p>
            <a:pPr marL="228600" indent="-228600" algn="just">
              <a:buAutoNum type="arabicPeriod"/>
            </a:pPr>
            <a:r>
              <a:rPr lang="en-GB" sz="1200" dirty="0"/>
              <a:t>Silver customer: These customers are also recent but not that much frequent as the diamond. But they also came back and made many transactions and brought profit to the company.</a:t>
            </a:r>
          </a:p>
          <a:p>
            <a:pPr marL="228600" indent="-228600" algn="just">
              <a:buAutoNum type="arabicPeriod"/>
            </a:pPr>
            <a:r>
              <a:rPr lang="en-GB" sz="1200" dirty="0"/>
              <a:t>Gold customers: They are moderate customers, who once in a while comes back but no regular.</a:t>
            </a:r>
          </a:p>
          <a:p>
            <a:pPr marL="228600" indent="-228600" algn="just">
              <a:buAutoNum type="arabicPeriod"/>
            </a:pPr>
            <a:r>
              <a:rPr lang="en-GB" sz="1200" dirty="0"/>
              <a:t>Platinum customer: These are the customers who bought good amount but didn’t make any transaction recently or frequently.</a:t>
            </a:r>
          </a:p>
          <a:p>
            <a:pPr marL="228600" indent="-228600" algn="just">
              <a:buAutoNum type="arabicPeriod"/>
            </a:pPr>
            <a:r>
              <a:rPr lang="en-GB" sz="1200" dirty="0" err="1"/>
              <a:t>Brownze</a:t>
            </a:r>
            <a:r>
              <a:rPr lang="en-GB" sz="1200" dirty="0"/>
              <a:t> customer: They are the ones, who made order but never came back.</a:t>
            </a:r>
          </a:p>
          <a:p>
            <a:pPr algn="just"/>
            <a:endParaRPr sz="1200"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3" name="Picture 12">
            <a:extLst>
              <a:ext uri="{FF2B5EF4-FFF2-40B4-BE49-F238E27FC236}">
                <a16:creationId xmlns:a16="http://schemas.microsoft.com/office/drawing/2014/main" id="{C4C0B99F-F3CD-4629-8B3E-8D1CB26CCD77}"/>
              </a:ext>
            </a:extLst>
          </p:cNvPr>
          <p:cNvPicPr/>
          <p:nvPr/>
        </p:nvPicPr>
        <p:blipFill>
          <a:blip r:embed="rId2"/>
          <a:stretch>
            <a:fillRect/>
          </a:stretch>
        </p:blipFill>
        <p:spPr>
          <a:xfrm>
            <a:off x="366544" y="3211022"/>
            <a:ext cx="7664581" cy="1826954"/>
          </a:xfrm>
          <a:prstGeom prst="rect">
            <a:avLst/>
          </a:prstGeom>
        </p:spPr>
      </p:pic>
    </p:spTree>
    <p:extLst>
      <p:ext uri="{BB962C8B-B14F-4D97-AF65-F5344CB8AC3E}">
        <p14:creationId xmlns:p14="http://schemas.microsoft.com/office/powerpoint/2010/main" val="183369335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1" name="Shape 100"/>
          <p:cNvSpPr/>
          <p:nvPr/>
        </p:nvSpPr>
        <p:spPr>
          <a:xfrm>
            <a:off x="205025" y="1294012"/>
            <a:ext cx="8648351" cy="144055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GB" sz="1200" dirty="0"/>
              <a:t>In the end, according to the analysis and report, the most valuable customers falls under age group 36-55 and from the job industry finance, health and manufacturing. In the state NSW, the customers has chances to respond on any offer or come back to make transaction. </a:t>
            </a:r>
          </a:p>
          <a:p>
            <a:pPr algn="just"/>
            <a:endParaRPr lang="en-GB" sz="1200" dirty="0"/>
          </a:p>
          <a:p>
            <a:pPr algn="just"/>
            <a:r>
              <a:rPr lang="en-GB" sz="1200" dirty="0"/>
              <a:t>I hope this evaluation and analysis report will help the company to make maximum profit and bring the valuable input to get more potential customers.</a:t>
            </a:r>
            <a:endParaRPr sz="1200"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255909621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GB" dirty="0"/>
              <a:t>Thank you </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119969" y="884834"/>
            <a:ext cx="8875180" cy="111290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sz="1800" dirty="0"/>
              <a:t>Analysing report of 3 datasets (customer demographic, customer address and transactions) from Sprockets to find high-value customers among 1000 new customer’s data </a:t>
            </a:r>
            <a:endParaRPr sz="1800" dirty="0"/>
          </a:p>
        </p:txBody>
      </p:sp>
      <p:sp>
        <p:nvSpPr>
          <p:cNvPr id="124" name="Shape 73"/>
          <p:cNvSpPr/>
          <p:nvPr/>
        </p:nvSpPr>
        <p:spPr>
          <a:xfrm>
            <a:off x="205024" y="2000904"/>
            <a:ext cx="8676705" cy="25023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sz="1200" dirty="0"/>
              <a:t>Sprockets Central </a:t>
            </a:r>
            <a:r>
              <a:rPr lang="en-GB" sz="1200" dirty="0" err="1"/>
              <a:t>Pvt.</a:t>
            </a:r>
            <a:r>
              <a:rPr lang="en-GB" sz="1200" dirty="0"/>
              <a:t> Ltd. specializes in high quality bikes and accessible cycling accessories to riders. The marketing team of the company is looking for a report to identify high-value customers from their 1000 new customers dataset.</a:t>
            </a:r>
          </a:p>
          <a:p>
            <a:endParaRPr lang="en-GB" sz="1200" dirty="0"/>
          </a:p>
          <a:p>
            <a:r>
              <a:rPr lang="en-GB" sz="1200" dirty="0"/>
              <a:t>To get the result, we used some analysing tools to find the customer segmentation, which can bring value to the company. For that we did:</a:t>
            </a:r>
          </a:p>
          <a:p>
            <a:pPr marL="285750" indent="-285750">
              <a:buFont typeface="Arial" panose="020B0604020202020204" pitchFamily="34" charset="0"/>
              <a:buChar char="•"/>
            </a:pPr>
            <a:r>
              <a:rPr lang="en-GB" sz="1200" dirty="0"/>
              <a:t>Age and gender based analysis for customers</a:t>
            </a:r>
          </a:p>
          <a:p>
            <a:pPr marL="285750" indent="-285750">
              <a:buFont typeface="Arial" panose="020B0604020202020204" pitchFamily="34" charset="0"/>
              <a:buChar char="•"/>
            </a:pPr>
            <a:r>
              <a:rPr lang="en-GB" sz="1200" dirty="0"/>
              <a:t>Purchasing record of bike in past 3 years</a:t>
            </a:r>
          </a:p>
          <a:p>
            <a:pPr marL="285750" indent="-285750">
              <a:buFont typeface="Arial" panose="020B0604020202020204" pitchFamily="34" charset="0"/>
              <a:buChar char="•"/>
            </a:pPr>
            <a:r>
              <a:rPr lang="en-GB" sz="1200" dirty="0"/>
              <a:t>State analysis on the base of transaction</a:t>
            </a:r>
          </a:p>
          <a:p>
            <a:pPr marL="285750" indent="-285750">
              <a:buFont typeface="Arial" panose="020B0604020202020204" pitchFamily="34" charset="0"/>
              <a:buChar char="•"/>
            </a:pPr>
            <a:r>
              <a:rPr lang="en-GB" sz="1200" dirty="0"/>
              <a:t>Job industry distribution based on new and old customers</a:t>
            </a:r>
          </a:p>
          <a:p>
            <a:pPr marL="285750" indent="-285750">
              <a:buFont typeface="Arial" panose="020B0604020202020204" pitchFamily="34" charset="0"/>
              <a:buChar char="•"/>
            </a:pPr>
            <a:r>
              <a:rPr lang="en-GB" sz="1200" dirty="0"/>
              <a:t>Customer segmentation on the basis of transaction and profit margin</a:t>
            </a:r>
          </a:p>
          <a:p>
            <a:pPr marL="285750" indent="-285750">
              <a:buFont typeface="Arial" panose="020B0604020202020204" pitchFamily="34" charset="0"/>
              <a:buChar char="•"/>
            </a:pPr>
            <a:r>
              <a:rPr lang="en-GB" sz="1200" dirty="0"/>
              <a:t>RFM modelling</a:t>
            </a:r>
            <a:endParaRPr sz="1200"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Data cleaning </a:t>
            </a:r>
            <a:endParaRPr dirty="0"/>
          </a:p>
        </p:txBody>
      </p:sp>
      <p:sp>
        <p:nvSpPr>
          <p:cNvPr id="124" name="Shape 73"/>
          <p:cNvSpPr/>
          <p:nvPr/>
        </p:nvSpPr>
        <p:spPr>
          <a:xfrm>
            <a:off x="205024" y="1143198"/>
            <a:ext cx="8676705" cy="325085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dirty="0"/>
              <a:t>1. First, we identified anomalies and rectified them for better analysis to the dataset. This involved:</a:t>
            </a:r>
          </a:p>
          <a:p>
            <a:pPr lvl="3"/>
            <a:r>
              <a:rPr lang="en-GB" dirty="0"/>
              <a:t>	* Cleaning inconsistent and irrelevant values and corrupted data, like redundant columns (default, unnamed), blank records etc.</a:t>
            </a:r>
          </a:p>
          <a:p>
            <a:pPr lvl="3"/>
            <a:r>
              <a:rPr lang="en-GB" dirty="0"/>
              <a:t>	* Updated unformatted data, like gender segmentation format, state defining format </a:t>
            </a:r>
          </a:p>
          <a:p>
            <a:pPr lvl="3"/>
            <a:r>
              <a:rPr lang="en-GB" dirty="0"/>
              <a:t>	* Adding a new column for calculations and analysis, like, customer’s age by using their provided DOB and profit margin by using list price and standard cost, and also age range to segment the age</a:t>
            </a:r>
          </a:p>
          <a:p>
            <a:pPr lvl="3"/>
            <a:r>
              <a:rPr lang="en-GB" dirty="0"/>
              <a:t>	* Filtered results for age below 100 year age to get the data for present condition</a:t>
            </a:r>
          </a:p>
          <a:p>
            <a:pPr lvl="3"/>
            <a:endParaRPr lang="en-GB" dirty="0"/>
          </a:p>
          <a:p>
            <a:pPr lvl="3"/>
            <a:r>
              <a:rPr lang="en-GB" dirty="0"/>
              <a:t>2. After cleaning the data we merged the 3 given datasets (‘Demographics’, ‘Customer’s address’ and ‘Transactions’) on basis of Customer ID to form a complete dataset into one dataset containing all the necessary information </a:t>
            </a:r>
          </a:p>
          <a:p>
            <a:pPr lvl="3"/>
            <a:endParaRPr lang="en-GB" dirty="0"/>
          </a:p>
          <a:p>
            <a:pPr lvl="3"/>
            <a:r>
              <a:rPr lang="en-GB" dirty="0"/>
              <a:t>3. Checked for any duplicity or repetition in the datasets</a:t>
            </a:r>
          </a:p>
          <a:p>
            <a:pPr lvl="3"/>
            <a:endParaRPr lang="en-GB"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26503090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134142" y="791355"/>
            <a:ext cx="3204482" cy="391815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dirty="0"/>
              <a:t>Age distribution : </a:t>
            </a:r>
          </a:p>
          <a:p>
            <a:endParaRPr lang="en-GB" sz="1200" b="0" dirty="0"/>
          </a:p>
          <a:p>
            <a:pPr algn="just"/>
            <a:r>
              <a:rPr lang="en-GB" sz="1200" b="0" dirty="0"/>
              <a:t>We can see that the age distribution in the 3 datasets is  between 20 to 90 years, though mostly customers from the age of 42 to 47 seemed most active. </a:t>
            </a:r>
          </a:p>
          <a:p>
            <a:pPr algn="just"/>
            <a:r>
              <a:rPr lang="en-GB" sz="1200" b="0" dirty="0"/>
              <a:t>According to the dataset, the study says that the customers of the age group of 42 to 47 have been recorded to have made the most purchases with Sprockets in last 3 years. Thus, this should be a targeted age group to consider for ferocious marketing for the marketing team.</a:t>
            </a:r>
          </a:p>
          <a:p>
            <a:pPr algn="just"/>
            <a:r>
              <a:rPr lang="en-GB" sz="1200" b="0" dirty="0"/>
              <a:t>We can see in the second figure, in new customer dataset that age group of  42 to 54 has more potential customer than any other age group.</a:t>
            </a:r>
            <a:endParaRPr sz="1200" b="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2EC83D02-4B75-42C4-B73D-4C82700385D1}"/>
              </a:ext>
            </a:extLst>
          </p:cNvPr>
          <p:cNvPicPr>
            <a:picLocks noChangeAspect="1"/>
          </p:cNvPicPr>
          <p:nvPr/>
        </p:nvPicPr>
        <p:blipFill>
          <a:blip r:embed="rId2"/>
          <a:stretch>
            <a:fillRect/>
          </a:stretch>
        </p:blipFill>
        <p:spPr>
          <a:xfrm rot="5400000">
            <a:off x="3110619" y="2779751"/>
            <a:ext cx="2422890" cy="1966881"/>
          </a:xfrm>
          <a:prstGeom prst="rect">
            <a:avLst/>
          </a:prstGeom>
        </p:spPr>
      </p:pic>
      <p:pic>
        <p:nvPicPr>
          <p:cNvPr id="5" name="Picture 4">
            <a:extLst>
              <a:ext uri="{FF2B5EF4-FFF2-40B4-BE49-F238E27FC236}">
                <a16:creationId xmlns:a16="http://schemas.microsoft.com/office/drawing/2014/main" id="{15CF7A6E-621F-4650-B279-47F13145B92C}"/>
              </a:ext>
            </a:extLst>
          </p:cNvPr>
          <p:cNvPicPr>
            <a:picLocks noChangeAspect="1"/>
          </p:cNvPicPr>
          <p:nvPr/>
        </p:nvPicPr>
        <p:blipFill>
          <a:blip r:embed="rId3"/>
          <a:stretch>
            <a:fillRect/>
          </a:stretch>
        </p:blipFill>
        <p:spPr>
          <a:xfrm>
            <a:off x="5113354" y="863853"/>
            <a:ext cx="3896504" cy="1943230"/>
          </a:xfrm>
          <a:prstGeom prst="rect">
            <a:avLst/>
          </a:prstGeom>
        </p:spPr>
      </p:pic>
      <p:pic>
        <p:nvPicPr>
          <p:cNvPr id="6" name="Picture 5">
            <a:extLst>
              <a:ext uri="{FF2B5EF4-FFF2-40B4-BE49-F238E27FC236}">
                <a16:creationId xmlns:a16="http://schemas.microsoft.com/office/drawing/2014/main" id="{31116A92-7A2E-489C-BF69-157A0A22DEA4}"/>
              </a:ext>
            </a:extLst>
          </p:cNvPr>
          <p:cNvPicPr>
            <a:picLocks noChangeAspect="1"/>
          </p:cNvPicPr>
          <p:nvPr/>
        </p:nvPicPr>
        <p:blipFill>
          <a:blip r:embed="rId4"/>
          <a:stretch>
            <a:fillRect/>
          </a:stretch>
        </p:blipFill>
        <p:spPr>
          <a:xfrm>
            <a:off x="5443580" y="2953948"/>
            <a:ext cx="3473302" cy="1930237"/>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Data Exploration</a:t>
            </a:r>
          </a:p>
        </p:txBody>
      </p:sp>
      <p:sp>
        <p:nvSpPr>
          <p:cNvPr id="141" name="Shape 90"/>
          <p:cNvSpPr/>
          <p:nvPr/>
        </p:nvSpPr>
        <p:spPr>
          <a:xfrm>
            <a:off x="4089991" y="955708"/>
            <a:ext cx="4588485" cy="349342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just"/>
            <a:r>
              <a:rPr lang="en-GB" dirty="0"/>
              <a:t>Gender-wise analysis : </a:t>
            </a:r>
          </a:p>
          <a:p>
            <a:pPr algn="just"/>
            <a:endParaRPr lang="en-GB" sz="1200" b="0" dirty="0"/>
          </a:p>
          <a:p>
            <a:pPr algn="just"/>
            <a:r>
              <a:rPr lang="en-GB" sz="1200" b="0" dirty="0"/>
              <a:t>Bike purchase record analysis is on the base of the gender. The female population is higher in the dataset. Approximately more than 50% of the bikes were bought by females, comparatively with the male customers accounting for approximately 48% of the purchases. Female customers having higher bike purchase records. We can see in the figure, that the number of females are more than males in the customer datasets, so hypothetically, we can say that females use bikes more than males. </a:t>
            </a:r>
          </a:p>
          <a:p>
            <a:pPr algn="just"/>
            <a:endParaRPr lang="en-GB" sz="1200" b="0" dirty="0"/>
          </a:p>
          <a:p>
            <a:pPr algn="just"/>
            <a:r>
              <a:rPr lang="en-GB" sz="1200" b="0" dirty="0"/>
              <a:t>Thus, I would recommend to make up majority of the sales offers should be effectively targeted to females.  In second figure, in new customer dataset also females are more in purchasing than males, but the figures have very marginal difference.</a:t>
            </a:r>
            <a:endParaRPr sz="1200" b="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Picture 5">
            <a:extLst>
              <a:ext uri="{FF2B5EF4-FFF2-40B4-BE49-F238E27FC236}">
                <a16:creationId xmlns:a16="http://schemas.microsoft.com/office/drawing/2014/main" id="{DC3ED40E-4303-417F-91FE-F382FABDED95}"/>
              </a:ext>
            </a:extLst>
          </p:cNvPr>
          <p:cNvPicPr>
            <a:picLocks noChangeAspect="1"/>
          </p:cNvPicPr>
          <p:nvPr/>
        </p:nvPicPr>
        <p:blipFill>
          <a:blip r:embed="rId2"/>
          <a:stretch>
            <a:fillRect/>
          </a:stretch>
        </p:blipFill>
        <p:spPr>
          <a:xfrm>
            <a:off x="188755" y="914405"/>
            <a:ext cx="3213664" cy="1970566"/>
          </a:xfrm>
          <a:prstGeom prst="rect">
            <a:avLst/>
          </a:prstGeom>
        </p:spPr>
      </p:pic>
      <p:pic>
        <p:nvPicPr>
          <p:cNvPr id="7" name="Picture 6">
            <a:extLst>
              <a:ext uri="{FF2B5EF4-FFF2-40B4-BE49-F238E27FC236}">
                <a16:creationId xmlns:a16="http://schemas.microsoft.com/office/drawing/2014/main" id="{5FBB6264-79F5-4269-B715-DEFA93885980}"/>
              </a:ext>
            </a:extLst>
          </p:cNvPr>
          <p:cNvPicPr>
            <a:picLocks noChangeAspect="1"/>
          </p:cNvPicPr>
          <p:nvPr/>
        </p:nvPicPr>
        <p:blipFill>
          <a:blip r:embed="rId3"/>
          <a:stretch>
            <a:fillRect/>
          </a:stretch>
        </p:blipFill>
        <p:spPr>
          <a:xfrm>
            <a:off x="69203" y="2898834"/>
            <a:ext cx="3418275" cy="2195049"/>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Data Exploration</a:t>
            </a:r>
          </a:p>
        </p:txBody>
      </p:sp>
      <p:sp>
        <p:nvSpPr>
          <p:cNvPr id="150" name="Shape 99"/>
          <p:cNvSpPr/>
          <p:nvPr/>
        </p:nvSpPr>
        <p:spPr>
          <a:xfrm>
            <a:off x="205025" y="828122"/>
            <a:ext cx="3892054" cy="447234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just"/>
            <a:r>
              <a:rPr lang="en-GB" dirty="0"/>
              <a:t>Number of transaction: </a:t>
            </a:r>
          </a:p>
          <a:p>
            <a:pPr algn="just"/>
            <a:endParaRPr lang="en-GB" sz="1200" b="0" dirty="0"/>
          </a:p>
          <a:p>
            <a:pPr algn="just"/>
            <a:r>
              <a:rPr lang="en-GB" sz="1200" b="0" dirty="0"/>
              <a:t>Here in this figure, we can see that though the customers use cars, they still bought bikes in more numbers than to those who did not have cars, specially in NSW (New South wales). The NSW had the highest number of customers than the other states and QLD had the lowest number of customers.</a:t>
            </a:r>
          </a:p>
          <a:p>
            <a:pPr algn="just"/>
            <a:r>
              <a:rPr lang="en-GB" sz="1200" b="0" dirty="0"/>
              <a:t>Thus, the marketing team should focus people, who live in the New South Wales state and owns a car, as they will get potential more buyers from there, comparatively to another state. We can see in second figure that the new customer dataset also indicates potential customers in NSW.</a:t>
            </a:r>
          </a:p>
          <a:p>
            <a:pPr algn="just"/>
            <a:r>
              <a:rPr lang="en-DK" sz="1200" b="0" dirty="0"/>
              <a:t>These customers can be targeted with special schemes for encouragement There’s still a very large population in all 3 states that are not yet enrolled as Customers of Sprockets</a:t>
            </a:r>
            <a:r>
              <a:rPr lang="en-GB" sz="1200" b="0" dirty="0"/>
              <a:t>.</a:t>
            </a:r>
            <a:endParaRPr lang="en-DK" sz="1200" b="0" dirty="0"/>
          </a:p>
          <a:p>
            <a:pPr algn="just"/>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 name="Picture 9">
            <a:extLst>
              <a:ext uri="{FF2B5EF4-FFF2-40B4-BE49-F238E27FC236}">
                <a16:creationId xmlns:a16="http://schemas.microsoft.com/office/drawing/2014/main" id="{F632CFC2-4D65-4186-8BC7-C17B5CBFE8D6}"/>
              </a:ext>
            </a:extLst>
          </p:cNvPr>
          <p:cNvPicPr/>
          <p:nvPr/>
        </p:nvPicPr>
        <p:blipFill>
          <a:blip r:embed="rId2"/>
          <a:stretch>
            <a:fillRect/>
          </a:stretch>
        </p:blipFill>
        <p:spPr>
          <a:xfrm>
            <a:off x="4182129" y="949841"/>
            <a:ext cx="4687467" cy="1984745"/>
          </a:xfrm>
          <a:prstGeom prst="rect">
            <a:avLst/>
          </a:prstGeom>
        </p:spPr>
      </p:pic>
      <p:pic>
        <p:nvPicPr>
          <p:cNvPr id="2" name="Picture 1">
            <a:extLst>
              <a:ext uri="{FF2B5EF4-FFF2-40B4-BE49-F238E27FC236}">
                <a16:creationId xmlns:a16="http://schemas.microsoft.com/office/drawing/2014/main" id="{98B73F2A-77C0-4C0C-8BD8-37C424914C20}"/>
              </a:ext>
            </a:extLst>
          </p:cNvPr>
          <p:cNvPicPr>
            <a:picLocks noChangeAspect="1"/>
          </p:cNvPicPr>
          <p:nvPr/>
        </p:nvPicPr>
        <p:blipFill>
          <a:blip r:embed="rId3"/>
          <a:stretch>
            <a:fillRect/>
          </a:stretch>
        </p:blipFill>
        <p:spPr>
          <a:xfrm>
            <a:off x="4257008" y="2995722"/>
            <a:ext cx="4681424" cy="1984745"/>
          </a:xfrm>
          <a:prstGeom prst="rect">
            <a:avLst/>
          </a:prstGeom>
        </p:spPr>
      </p:pic>
    </p:spTree>
    <p:extLst>
      <p:ext uri="{BB962C8B-B14F-4D97-AF65-F5344CB8AC3E}">
        <p14:creationId xmlns:p14="http://schemas.microsoft.com/office/powerpoint/2010/main" val="38274914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Data Exploration</a:t>
            </a:r>
          </a:p>
        </p:txBody>
      </p:sp>
      <p:sp>
        <p:nvSpPr>
          <p:cNvPr id="150" name="Shape 99"/>
          <p:cNvSpPr/>
          <p:nvPr/>
        </p:nvSpPr>
        <p:spPr>
          <a:xfrm>
            <a:off x="340242" y="906095"/>
            <a:ext cx="8222521" cy="179449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b="0" dirty="0"/>
              <a:t>Wealth – segment basis : </a:t>
            </a:r>
          </a:p>
          <a:p>
            <a:endParaRPr lang="en-GB" sz="1200" b="0" dirty="0"/>
          </a:p>
          <a:p>
            <a:pPr algn="just"/>
            <a:r>
              <a:rPr lang="en-GB" sz="1200" b="0" dirty="0"/>
              <a:t>Here in this figure, we can see in all age groups, most customers of Sprockets falls under the Mass Customer wealth segment.  Even the most transactions are made by the mass customer segment, specifically who comes in the age range of 37 to 55. </a:t>
            </a:r>
          </a:p>
          <a:p>
            <a:pPr algn="just"/>
            <a:r>
              <a:rPr lang="en-GB" sz="1200" b="0" dirty="0"/>
              <a:t>Thus, the marketing team should focus the segment and age range, who comes under mass customer segment and age range 37 to 55. In the new customer dataset also the mass customer segment is highest with the age range of 35 to 67.</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762D96BA-E697-48B9-ADD4-D6255F9CB299}"/>
              </a:ext>
            </a:extLst>
          </p:cNvPr>
          <p:cNvPicPr>
            <a:picLocks noChangeAspect="1"/>
          </p:cNvPicPr>
          <p:nvPr/>
        </p:nvPicPr>
        <p:blipFill>
          <a:blip r:embed="rId2"/>
          <a:stretch>
            <a:fillRect/>
          </a:stretch>
        </p:blipFill>
        <p:spPr>
          <a:xfrm>
            <a:off x="141772" y="2886218"/>
            <a:ext cx="3962395" cy="2146983"/>
          </a:xfrm>
          <a:prstGeom prst="rect">
            <a:avLst/>
          </a:prstGeom>
        </p:spPr>
      </p:pic>
      <p:pic>
        <p:nvPicPr>
          <p:cNvPr id="4" name="Picture 3">
            <a:extLst>
              <a:ext uri="{FF2B5EF4-FFF2-40B4-BE49-F238E27FC236}">
                <a16:creationId xmlns:a16="http://schemas.microsoft.com/office/drawing/2014/main" id="{BC2C9212-92F6-4D37-BC12-887DF5A3A7EC}"/>
              </a:ext>
            </a:extLst>
          </p:cNvPr>
          <p:cNvPicPr>
            <a:picLocks noChangeAspect="1"/>
          </p:cNvPicPr>
          <p:nvPr/>
        </p:nvPicPr>
        <p:blipFill>
          <a:blip r:embed="rId3"/>
          <a:stretch>
            <a:fillRect/>
          </a:stretch>
        </p:blipFill>
        <p:spPr>
          <a:xfrm>
            <a:off x="4430231" y="2996970"/>
            <a:ext cx="4330998" cy="2025586"/>
          </a:xfrm>
          <a:prstGeom prst="rect">
            <a:avLst/>
          </a:prstGeom>
        </p:spPr>
      </p:pic>
    </p:spTree>
    <p:extLst>
      <p:ext uri="{BB962C8B-B14F-4D97-AF65-F5344CB8AC3E}">
        <p14:creationId xmlns:p14="http://schemas.microsoft.com/office/powerpoint/2010/main" val="233101379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GB" dirty="0"/>
              <a:t>Data Exploration</a:t>
            </a:r>
          </a:p>
        </p:txBody>
      </p:sp>
      <p:sp>
        <p:nvSpPr>
          <p:cNvPr id="150" name="Shape 99"/>
          <p:cNvSpPr/>
          <p:nvPr/>
        </p:nvSpPr>
        <p:spPr>
          <a:xfrm>
            <a:off x="205025" y="969887"/>
            <a:ext cx="3892054" cy="391815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GB" dirty="0"/>
              <a:t>Job industry distribution basis: </a:t>
            </a:r>
          </a:p>
          <a:p>
            <a:endParaRPr lang="en-GB" sz="1200" b="0" dirty="0"/>
          </a:p>
          <a:p>
            <a:pPr algn="just"/>
            <a:r>
              <a:rPr lang="en-GB" sz="1200" b="0" dirty="0"/>
              <a:t>Here in this figure, we can see that the customers from financial services, health and manufacturing industries had more purchasing orders than any other industry. These industry customers has more chances to come back or respond on an offer. </a:t>
            </a:r>
          </a:p>
          <a:p>
            <a:pPr algn="just"/>
            <a:endParaRPr lang="en-GB" sz="1200" b="0" dirty="0"/>
          </a:p>
          <a:p>
            <a:pPr algn="just"/>
            <a:r>
              <a:rPr lang="en-GB" sz="1200" b="0" dirty="0"/>
              <a:t>Thus, this granularity can be used while filtering customers as highly valuable. The marketing team should focus on these industry customers to bring profit to the company.</a:t>
            </a:r>
          </a:p>
          <a:p>
            <a:pPr algn="just"/>
            <a:endParaRPr lang="en-GB" sz="1200" b="0" dirty="0"/>
          </a:p>
          <a:p>
            <a:pPr algn="just"/>
            <a:r>
              <a:rPr lang="en-GB" sz="1200" b="0" dirty="0"/>
              <a:t> In the second figure, from the new dataset customers also these same industries seems more involving in making orders, rather than other industry sector customers.</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0F8C9B71-8639-4D09-BD24-44778CD9E45E}"/>
              </a:ext>
            </a:extLst>
          </p:cNvPr>
          <p:cNvPicPr>
            <a:picLocks noChangeAspect="1"/>
          </p:cNvPicPr>
          <p:nvPr/>
        </p:nvPicPr>
        <p:blipFill>
          <a:blip r:embed="rId2"/>
          <a:stretch>
            <a:fillRect/>
          </a:stretch>
        </p:blipFill>
        <p:spPr>
          <a:xfrm>
            <a:off x="6333267" y="2757510"/>
            <a:ext cx="2293282" cy="2130533"/>
          </a:xfrm>
          <a:prstGeom prst="rect">
            <a:avLst/>
          </a:prstGeom>
        </p:spPr>
      </p:pic>
      <p:pic>
        <p:nvPicPr>
          <p:cNvPr id="3" name="Picture 2">
            <a:extLst>
              <a:ext uri="{FF2B5EF4-FFF2-40B4-BE49-F238E27FC236}">
                <a16:creationId xmlns:a16="http://schemas.microsoft.com/office/drawing/2014/main" id="{4FEBA2F9-AC54-4239-BC1E-819728DEBA47}"/>
              </a:ext>
            </a:extLst>
          </p:cNvPr>
          <p:cNvPicPr>
            <a:picLocks noChangeAspect="1"/>
          </p:cNvPicPr>
          <p:nvPr/>
        </p:nvPicPr>
        <p:blipFill>
          <a:blip r:embed="rId3"/>
          <a:stretch>
            <a:fillRect/>
          </a:stretch>
        </p:blipFill>
        <p:spPr>
          <a:xfrm>
            <a:off x="4304321" y="896061"/>
            <a:ext cx="2578493" cy="2305552"/>
          </a:xfrm>
          <a:prstGeom prst="rect">
            <a:avLst/>
          </a:prstGeom>
        </p:spPr>
      </p:pic>
    </p:spTree>
    <p:extLst>
      <p:ext uri="{BB962C8B-B14F-4D97-AF65-F5344CB8AC3E}">
        <p14:creationId xmlns:p14="http://schemas.microsoft.com/office/powerpoint/2010/main" val="1743746548"/>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3821</TotalTime>
  <Words>2243</Words>
  <Application>Microsoft Office PowerPoint</Application>
  <PresentationFormat>On-screen Show (16:9)</PresentationFormat>
  <Paragraphs>121</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Sugandh</dc:creator>
  <cp:lastModifiedBy>Sugandh</cp:lastModifiedBy>
  <cp:revision>27</cp:revision>
  <dcterms:modified xsi:type="dcterms:W3CDTF">2021-05-31T21:46:46Z</dcterms:modified>
</cp:coreProperties>
</file>