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4778" r:id="rId2"/>
    <p:sldId id="1010" r:id="rId3"/>
    <p:sldId id="4780" r:id="rId4"/>
    <p:sldId id="4779" r:id="rId5"/>
    <p:sldId id="4781" r:id="rId6"/>
    <p:sldId id="4782" r:id="rId7"/>
    <p:sldId id="4794" r:id="rId8"/>
    <p:sldId id="4793" r:id="rId9"/>
    <p:sldId id="4784" r:id="rId10"/>
    <p:sldId id="4783" r:id="rId11"/>
    <p:sldId id="4785" r:id="rId12"/>
    <p:sldId id="4786" r:id="rId13"/>
    <p:sldId id="4787" r:id="rId14"/>
    <p:sldId id="4788" r:id="rId15"/>
    <p:sldId id="4789" r:id="rId16"/>
    <p:sldId id="4790" r:id="rId17"/>
    <p:sldId id="4791" r:id="rId18"/>
    <p:sldId id="4792"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Roboto Light" panose="020B0604020202020204" charset="0"/>
      <p:regular r:id="rId30"/>
      <p:italic r:id="rId31"/>
    </p:embeddedFont>
    <p:embeddedFont>
      <p:font typeface="Roboto Medium" panose="020B0604020202020204"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94"/>
            <p14:sldId id="4793"/>
            <p14:sldId id="4784"/>
            <p14:sldId id="4783"/>
            <p14:sldId id="4785"/>
            <p14:sldId id="4786"/>
            <p14:sldId id="4787"/>
            <p14:sldId id="4788"/>
            <p14:sldId id="4789"/>
            <p14:sldId id="4790"/>
            <p14:sldId id="4791"/>
            <p14:sldId id="4792"/>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77" d="100"/>
          <a:sy n="77" d="100"/>
        </p:scale>
        <p:origin x="1200" y="10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19/02/2022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19</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a:xfrm>
            <a:off x="1212850" y="4126706"/>
            <a:ext cx="5654877" cy="1236662"/>
          </a:xfrm>
        </p:spPr>
        <p:txBody>
          <a:bodyPr/>
          <a:lstStyle/>
          <a:p>
            <a:r>
              <a:rPr lang="en-AU" dirty="0"/>
              <a:t>Retail Analytics</a:t>
            </a:r>
          </a:p>
          <a:p>
            <a:endParaRPr lang="en-AU" sz="1400" dirty="0"/>
          </a:p>
          <a:p>
            <a:pPr algn="r"/>
            <a:r>
              <a:rPr lang="en-AU" sz="1400" dirty="0"/>
              <a:t>Done by,</a:t>
            </a:r>
          </a:p>
          <a:p>
            <a:pPr algn="r"/>
            <a:r>
              <a:rPr lang="en-AU" sz="1400" dirty="0"/>
              <a:t>Sugandh Bansal</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Feb 2022</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GB" b="1" dirty="0"/>
              <a:t>control store for trial store (77, 86, 88)</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303F0CFB-DB7D-4E53-9845-504BC18F065F}"/>
              </a:ext>
            </a:extLst>
          </p:cNvPr>
          <p:cNvPicPr>
            <a:picLocks noChangeAspect="1"/>
          </p:cNvPicPr>
          <p:nvPr/>
        </p:nvPicPr>
        <p:blipFill rotWithShape="1">
          <a:blip r:embed="rId3"/>
          <a:srcRect t="2051"/>
          <a:stretch/>
        </p:blipFill>
        <p:spPr>
          <a:xfrm>
            <a:off x="2705100" y="1818860"/>
            <a:ext cx="6781800" cy="3324639"/>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a:extLst>
              <a:ext uri="{FF2B5EF4-FFF2-40B4-BE49-F238E27FC236}">
                <a16:creationId xmlns:a16="http://schemas.microsoft.com/office/drawing/2014/main" id="{AC3F8835-B5C4-44D4-A130-16AB2ECA6FE8}"/>
              </a:ext>
            </a:extLst>
          </p:cNvPr>
          <p:cNvPicPr>
            <a:picLocks noChangeAspect="1"/>
          </p:cNvPicPr>
          <p:nvPr/>
        </p:nvPicPr>
        <p:blipFill>
          <a:blip r:embed="rId3"/>
          <a:stretch>
            <a:fillRect/>
          </a:stretch>
        </p:blipFill>
        <p:spPr>
          <a:xfrm>
            <a:off x="894258" y="961935"/>
            <a:ext cx="5377333" cy="2674879"/>
          </a:xfrm>
          <a:prstGeom prst="rect">
            <a:avLst/>
          </a:prstGeom>
        </p:spPr>
      </p:pic>
      <p:pic>
        <p:nvPicPr>
          <p:cNvPr id="7" name="Picture 6">
            <a:extLst>
              <a:ext uri="{FF2B5EF4-FFF2-40B4-BE49-F238E27FC236}">
                <a16:creationId xmlns:a16="http://schemas.microsoft.com/office/drawing/2014/main" id="{74F5AB0D-8CF4-4D6C-B6B6-64CAFDD66C35}"/>
              </a:ext>
            </a:extLst>
          </p:cNvPr>
          <p:cNvPicPr>
            <a:picLocks noChangeAspect="1"/>
          </p:cNvPicPr>
          <p:nvPr/>
        </p:nvPicPr>
        <p:blipFill>
          <a:blip r:embed="rId4"/>
          <a:stretch>
            <a:fillRect/>
          </a:stretch>
        </p:blipFill>
        <p:spPr>
          <a:xfrm>
            <a:off x="6758610" y="1131746"/>
            <a:ext cx="5128590" cy="2505068"/>
          </a:xfrm>
          <a:prstGeom prst="rect">
            <a:avLst/>
          </a:prstGeom>
        </p:spPr>
      </p:pic>
      <p:pic>
        <p:nvPicPr>
          <p:cNvPr id="11" name="Picture 10">
            <a:extLst>
              <a:ext uri="{FF2B5EF4-FFF2-40B4-BE49-F238E27FC236}">
                <a16:creationId xmlns:a16="http://schemas.microsoft.com/office/drawing/2014/main" id="{F4354380-9521-4B1D-9E64-4201B010AC94}"/>
              </a:ext>
            </a:extLst>
          </p:cNvPr>
          <p:cNvPicPr>
            <a:picLocks noChangeAspect="1"/>
          </p:cNvPicPr>
          <p:nvPr/>
        </p:nvPicPr>
        <p:blipFill>
          <a:blip r:embed="rId5"/>
          <a:stretch>
            <a:fillRect/>
          </a:stretch>
        </p:blipFill>
        <p:spPr>
          <a:xfrm>
            <a:off x="1018629" y="3914002"/>
            <a:ext cx="5128590" cy="2588466"/>
          </a:xfrm>
          <a:prstGeom prst="rect">
            <a:avLst/>
          </a:prstGeom>
        </p:spPr>
      </p:pic>
      <p:pic>
        <p:nvPicPr>
          <p:cNvPr id="12" name="Picture 11">
            <a:extLst>
              <a:ext uri="{FF2B5EF4-FFF2-40B4-BE49-F238E27FC236}">
                <a16:creationId xmlns:a16="http://schemas.microsoft.com/office/drawing/2014/main" id="{80AC1E95-9876-4F4D-BCBC-DB84B47E9D76}"/>
              </a:ext>
            </a:extLst>
          </p:cNvPr>
          <p:cNvPicPr>
            <a:picLocks noChangeAspect="1"/>
          </p:cNvPicPr>
          <p:nvPr/>
        </p:nvPicPr>
        <p:blipFill>
          <a:blip r:embed="rId6"/>
          <a:stretch>
            <a:fillRect/>
          </a:stretch>
        </p:blipFill>
        <p:spPr>
          <a:xfrm>
            <a:off x="6838122" y="3847830"/>
            <a:ext cx="4572000" cy="2556799"/>
          </a:xfrm>
          <a:prstGeom prst="rect">
            <a:avLst/>
          </a:prstGeom>
        </p:spPr>
      </p:pic>
      <p:cxnSp>
        <p:nvCxnSpPr>
          <p:cNvPr id="14" name="Straight Connector 13">
            <a:extLst>
              <a:ext uri="{FF2B5EF4-FFF2-40B4-BE49-F238E27FC236}">
                <a16:creationId xmlns:a16="http://schemas.microsoft.com/office/drawing/2014/main" id="{E3850AF4-676E-4AF4-B948-5AAA2E796D3F}"/>
              </a:ext>
            </a:extLst>
          </p:cNvPr>
          <p:cNvCxnSpPr/>
          <p:nvPr/>
        </p:nvCxnSpPr>
        <p:spPr>
          <a:xfrm>
            <a:off x="6430617" y="961935"/>
            <a:ext cx="0" cy="5442694"/>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6A1953-B6B3-4E34-A9E7-C4E2247D129F}"/>
              </a:ext>
            </a:extLst>
          </p:cNvPr>
          <p:cNvCxnSpPr/>
          <p:nvPr/>
        </p:nvCxnSpPr>
        <p:spPr>
          <a:xfrm>
            <a:off x="894258" y="3758379"/>
            <a:ext cx="11062516" cy="0"/>
          </a:xfrm>
          <a:prstGeom prst="line">
            <a:avLst/>
          </a:prstGeom>
          <a:ln w="63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Total sale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0BFC2C18-0497-4F37-8D07-1244BC0BAAB1}"/>
              </a:ext>
            </a:extLst>
          </p:cNvPr>
          <p:cNvPicPr>
            <a:picLocks noChangeAspect="1"/>
          </p:cNvPicPr>
          <p:nvPr/>
        </p:nvPicPr>
        <p:blipFill>
          <a:blip r:embed="rId3"/>
          <a:stretch>
            <a:fillRect/>
          </a:stretch>
        </p:blipFill>
        <p:spPr>
          <a:xfrm>
            <a:off x="1196975" y="1002879"/>
            <a:ext cx="4776545" cy="2378144"/>
          </a:xfrm>
          <a:prstGeom prst="rect">
            <a:avLst/>
          </a:prstGeom>
        </p:spPr>
      </p:pic>
      <p:pic>
        <p:nvPicPr>
          <p:cNvPr id="9" name="Picture 8">
            <a:extLst>
              <a:ext uri="{FF2B5EF4-FFF2-40B4-BE49-F238E27FC236}">
                <a16:creationId xmlns:a16="http://schemas.microsoft.com/office/drawing/2014/main" id="{88572CD0-FE80-4EEF-ABBE-DF439DE5D8C1}"/>
              </a:ext>
            </a:extLst>
          </p:cNvPr>
          <p:cNvPicPr>
            <a:picLocks noChangeAspect="1"/>
          </p:cNvPicPr>
          <p:nvPr/>
        </p:nvPicPr>
        <p:blipFill>
          <a:blip r:embed="rId4"/>
          <a:stretch>
            <a:fillRect/>
          </a:stretch>
        </p:blipFill>
        <p:spPr>
          <a:xfrm>
            <a:off x="3860524" y="3617655"/>
            <a:ext cx="5263598" cy="2666773"/>
          </a:xfrm>
          <a:prstGeom prst="rect">
            <a:avLst/>
          </a:prstGeom>
        </p:spPr>
      </p:pic>
      <p:pic>
        <p:nvPicPr>
          <p:cNvPr id="10" name="Picture 9">
            <a:extLst>
              <a:ext uri="{FF2B5EF4-FFF2-40B4-BE49-F238E27FC236}">
                <a16:creationId xmlns:a16="http://schemas.microsoft.com/office/drawing/2014/main" id="{1FD8D93F-5DD6-472C-8A7E-E9F56BA421D0}"/>
              </a:ext>
            </a:extLst>
          </p:cNvPr>
          <p:cNvPicPr>
            <a:picLocks noChangeAspect="1"/>
          </p:cNvPicPr>
          <p:nvPr/>
        </p:nvPicPr>
        <p:blipFill>
          <a:blip r:embed="rId5"/>
          <a:stretch>
            <a:fillRect/>
          </a:stretch>
        </p:blipFill>
        <p:spPr>
          <a:xfrm>
            <a:off x="6317073" y="947536"/>
            <a:ext cx="5015948" cy="24888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C04619-D329-4FBB-A057-5582C3A4B71C}"/>
              </a:ext>
            </a:extLst>
          </p:cNvPr>
          <p:cNvSpPr>
            <a:spLocks noGrp="1"/>
          </p:cNvSpPr>
          <p:nvPr>
            <p:ph type="body" sz="quarter" idx="10"/>
          </p:nvPr>
        </p:nvSpPr>
        <p:spPr/>
        <p:txBody>
          <a:bodyPr/>
          <a:lstStyle/>
          <a:p>
            <a:r>
              <a:rPr lang="en-GB" dirty="0"/>
              <a:t>Total customer comparison between trial and control store</a:t>
            </a:r>
            <a:endParaRPr lang="en-DK" dirty="0"/>
          </a:p>
        </p:txBody>
      </p:sp>
      <p:pic>
        <p:nvPicPr>
          <p:cNvPr id="3" name="Picture 2">
            <a:extLst>
              <a:ext uri="{FF2B5EF4-FFF2-40B4-BE49-F238E27FC236}">
                <a16:creationId xmlns:a16="http://schemas.microsoft.com/office/drawing/2014/main" id="{52324CD0-9692-40B3-A235-D0E4FC186659}"/>
              </a:ext>
            </a:extLst>
          </p:cNvPr>
          <p:cNvPicPr>
            <a:picLocks noChangeAspect="1"/>
          </p:cNvPicPr>
          <p:nvPr/>
        </p:nvPicPr>
        <p:blipFill>
          <a:blip r:embed="rId2"/>
          <a:stretch>
            <a:fillRect/>
          </a:stretch>
        </p:blipFill>
        <p:spPr>
          <a:xfrm>
            <a:off x="1078390" y="995629"/>
            <a:ext cx="5402020" cy="2705667"/>
          </a:xfrm>
          <a:prstGeom prst="rect">
            <a:avLst/>
          </a:prstGeom>
        </p:spPr>
      </p:pic>
      <p:pic>
        <p:nvPicPr>
          <p:cNvPr id="4" name="Picture 3">
            <a:extLst>
              <a:ext uri="{FF2B5EF4-FFF2-40B4-BE49-F238E27FC236}">
                <a16:creationId xmlns:a16="http://schemas.microsoft.com/office/drawing/2014/main" id="{FD13C305-4055-4A27-B325-8A9AB8AEBD0D}"/>
              </a:ext>
            </a:extLst>
          </p:cNvPr>
          <p:cNvPicPr>
            <a:picLocks noChangeAspect="1"/>
          </p:cNvPicPr>
          <p:nvPr/>
        </p:nvPicPr>
        <p:blipFill>
          <a:blip r:embed="rId3"/>
          <a:stretch>
            <a:fillRect/>
          </a:stretch>
        </p:blipFill>
        <p:spPr>
          <a:xfrm>
            <a:off x="6672677" y="995629"/>
            <a:ext cx="5402020" cy="2639050"/>
          </a:xfrm>
          <a:prstGeom prst="rect">
            <a:avLst/>
          </a:prstGeom>
        </p:spPr>
      </p:pic>
      <p:pic>
        <p:nvPicPr>
          <p:cNvPr id="5" name="Picture 4">
            <a:extLst>
              <a:ext uri="{FF2B5EF4-FFF2-40B4-BE49-F238E27FC236}">
                <a16:creationId xmlns:a16="http://schemas.microsoft.com/office/drawing/2014/main" id="{57797133-F2D2-4A75-BDD9-5AFE7B356D2E}"/>
              </a:ext>
            </a:extLst>
          </p:cNvPr>
          <p:cNvPicPr>
            <a:picLocks noChangeAspect="1"/>
          </p:cNvPicPr>
          <p:nvPr/>
        </p:nvPicPr>
        <p:blipFill>
          <a:blip r:embed="rId4"/>
          <a:stretch>
            <a:fillRect/>
          </a:stretch>
        </p:blipFill>
        <p:spPr>
          <a:xfrm>
            <a:off x="3878955" y="3805096"/>
            <a:ext cx="5288860" cy="2599533"/>
          </a:xfrm>
          <a:prstGeom prst="rect">
            <a:avLst/>
          </a:prstGeom>
        </p:spPr>
      </p:pic>
    </p:spTree>
    <p:extLst>
      <p:ext uri="{BB962C8B-B14F-4D97-AF65-F5344CB8AC3E}">
        <p14:creationId xmlns:p14="http://schemas.microsoft.com/office/powerpoint/2010/main" val="5056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D1FA4C-B2A4-4E24-9069-F565F9EEE089}"/>
              </a:ext>
            </a:extLst>
          </p:cNvPr>
          <p:cNvSpPr>
            <a:spLocks noGrp="1"/>
          </p:cNvSpPr>
          <p:nvPr>
            <p:ph type="body" sz="quarter" idx="10"/>
          </p:nvPr>
        </p:nvSpPr>
        <p:spPr/>
        <p:txBody>
          <a:bodyPr/>
          <a:lstStyle/>
          <a:p>
            <a:r>
              <a:rPr lang="en-GB" dirty="0"/>
              <a:t>Total transaction per customer comparison between trial and control store</a:t>
            </a:r>
            <a:endParaRPr lang="en-DK" dirty="0"/>
          </a:p>
          <a:p>
            <a:endParaRPr lang="en-DK" dirty="0"/>
          </a:p>
        </p:txBody>
      </p:sp>
      <p:pic>
        <p:nvPicPr>
          <p:cNvPr id="3" name="Picture 2">
            <a:extLst>
              <a:ext uri="{FF2B5EF4-FFF2-40B4-BE49-F238E27FC236}">
                <a16:creationId xmlns:a16="http://schemas.microsoft.com/office/drawing/2014/main" id="{7486C270-4780-4848-8ABD-2A4A709E6980}"/>
              </a:ext>
            </a:extLst>
          </p:cNvPr>
          <p:cNvPicPr>
            <a:picLocks noChangeAspect="1"/>
          </p:cNvPicPr>
          <p:nvPr/>
        </p:nvPicPr>
        <p:blipFill>
          <a:blip r:embed="rId2"/>
          <a:stretch>
            <a:fillRect/>
          </a:stretch>
        </p:blipFill>
        <p:spPr>
          <a:xfrm>
            <a:off x="899836" y="968486"/>
            <a:ext cx="5196164" cy="2595874"/>
          </a:xfrm>
          <a:prstGeom prst="rect">
            <a:avLst/>
          </a:prstGeom>
        </p:spPr>
      </p:pic>
      <p:pic>
        <p:nvPicPr>
          <p:cNvPr id="4" name="Picture 3">
            <a:extLst>
              <a:ext uri="{FF2B5EF4-FFF2-40B4-BE49-F238E27FC236}">
                <a16:creationId xmlns:a16="http://schemas.microsoft.com/office/drawing/2014/main" id="{98207A5C-F2FD-4943-9FC1-187F837623E6}"/>
              </a:ext>
            </a:extLst>
          </p:cNvPr>
          <p:cNvPicPr>
            <a:picLocks noChangeAspect="1"/>
          </p:cNvPicPr>
          <p:nvPr/>
        </p:nvPicPr>
        <p:blipFill>
          <a:blip r:embed="rId3"/>
          <a:stretch>
            <a:fillRect/>
          </a:stretch>
        </p:blipFill>
        <p:spPr>
          <a:xfrm>
            <a:off x="3694375" y="3564360"/>
            <a:ext cx="5484799" cy="2728549"/>
          </a:xfrm>
          <a:prstGeom prst="rect">
            <a:avLst/>
          </a:prstGeom>
        </p:spPr>
      </p:pic>
      <p:pic>
        <p:nvPicPr>
          <p:cNvPr id="5" name="Picture 4">
            <a:extLst>
              <a:ext uri="{FF2B5EF4-FFF2-40B4-BE49-F238E27FC236}">
                <a16:creationId xmlns:a16="http://schemas.microsoft.com/office/drawing/2014/main" id="{4C573BBD-3D47-46F2-8A0D-6E05B40220D2}"/>
              </a:ext>
            </a:extLst>
          </p:cNvPr>
          <p:cNvPicPr>
            <a:picLocks noChangeAspect="1"/>
          </p:cNvPicPr>
          <p:nvPr/>
        </p:nvPicPr>
        <p:blipFill>
          <a:blip r:embed="rId4"/>
          <a:stretch>
            <a:fillRect/>
          </a:stretch>
        </p:blipFill>
        <p:spPr>
          <a:xfrm>
            <a:off x="6550262" y="968486"/>
            <a:ext cx="5126313" cy="2558834"/>
          </a:xfrm>
          <a:prstGeom prst="rect">
            <a:avLst/>
          </a:prstGeom>
        </p:spPr>
      </p:pic>
    </p:spTree>
    <p:extLst>
      <p:ext uri="{BB962C8B-B14F-4D97-AF65-F5344CB8AC3E}">
        <p14:creationId xmlns:p14="http://schemas.microsoft.com/office/powerpoint/2010/main" val="47559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A5E378-F972-415A-8C06-26D82A91C4F2}"/>
              </a:ext>
            </a:extLst>
          </p:cNvPr>
          <p:cNvSpPr>
            <a:spLocks noGrp="1"/>
          </p:cNvSpPr>
          <p:nvPr>
            <p:ph type="body" sz="quarter" idx="10"/>
          </p:nvPr>
        </p:nvSpPr>
        <p:spPr/>
        <p:txBody>
          <a:bodyPr/>
          <a:lstStyle/>
          <a:p>
            <a:r>
              <a:rPr lang="en-GB" dirty="0"/>
              <a:t>Total Chips purchase per transaction between trail and control store</a:t>
            </a:r>
            <a:endParaRPr lang="en-DK" dirty="0"/>
          </a:p>
        </p:txBody>
      </p:sp>
      <p:pic>
        <p:nvPicPr>
          <p:cNvPr id="3" name="Picture 2">
            <a:extLst>
              <a:ext uri="{FF2B5EF4-FFF2-40B4-BE49-F238E27FC236}">
                <a16:creationId xmlns:a16="http://schemas.microsoft.com/office/drawing/2014/main" id="{7673178C-230B-46DC-868D-B98C9656158E}"/>
              </a:ext>
            </a:extLst>
          </p:cNvPr>
          <p:cNvPicPr>
            <a:picLocks noChangeAspect="1"/>
          </p:cNvPicPr>
          <p:nvPr/>
        </p:nvPicPr>
        <p:blipFill>
          <a:blip r:embed="rId2"/>
          <a:stretch>
            <a:fillRect/>
          </a:stretch>
        </p:blipFill>
        <p:spPr>
          <a:xfrm>
            <a:off x="969480" y="889637"/>
            <a:ext cx="5021928" cy="2527565"/>
          </a:xfrm>
          <a:prstGeom prst="rect">
            <a:avLst/>
          </a:prstGeom>
        </p:spPr>
      </p:pic>
      <p:pic>
        <p:nvPicPr>
          <p:cNvPr id="4" name="Picture 3">
            <a:extLst>
              <a:ext uri="{FF2B5EF4-FFF2-40B4-BE49-F238E27FC236}">
                <a16:creationId xmlns:a16="http://schemas.microsoft.com/office/drawing/2014/main" id="{89E2B68E-AFCE-40AB-8693-B4FB8E9F3DCD}"/>
              </a:ext>
            </a:extLst>
          </p:cNvPr>
          <p:cNvPicPr>
            <a:picLocks noChangeAspect="1"/>
          </p:cNvPicPr>
          <p:nvPr/>
        </p:nvPicPr>
        <p:blipFill>
          <a:blip r:embed="rId3"/>
          <a:stretch>
            <a:fillRect/>
          </a:stretch>
        </p:blipFill>
        <p:spPr>
          <a:xfrm>
            <a:off x="6436775" y="889637"/>
            <a:ext cx="5092616" cy="2523255"/>
          </a:xfrm>
          <a:prstGeom prst="rect">
            <a:avLst/>
          </a:prstGeom>
        </p:spPr>
      </p:pic>
      <p:pic>
        <p:nvPicPr>
          <p:cNvPr id="5" name="Picture 4">
            <a:extLst>
              <a:ext uri="{FF2B5EF4-FFF2-40B4-BE49-F238E27FC236}">
                <a16:creationId xmlns:a16="http://schemas.microsoft.com/office/drawing/2014/main" id="{B67C312F-32CC-4E8F-BC0D-5C8BC809890B}"/>
              </a:ext>
            </a:extLst>
          </p:cNvPr>
          <p:cNvPicPr>
            <a:picLocks noChangeAspect="1"/>
          </p:cNvPicPr>
          <p:nvPr/>
        </p:nvPicPr>
        <p:blipFill>
          <a:blip r:embed="rId4"/>
          <a:stretch>
            <a:fillRect/>
          </a:stretch>
        </p:blipFill>
        <p:spPr>
          <a:xfrm>
            <a:off x="3864330" y="3548573"/>
            <a:ext cx="4703200" cy="2419790"/>
          </a:xfrm>
          <a:prstGeom prst="rect">
            <a:avLst/>
          </a:prstGeom>
        </p:spPr>
      </p:pic>
    </p:spTree>
    <p:extLst>
      <p:ext uri="{BB962C8B-B14F-4D97-AF65-F5344CB8AC3E}">
        <p14:creationId xmlns:p14="http://schemas.microsoft.com/office/powerpoint/2010/main" val="2763404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8EE80D-7389-4392-A90E-AA0B77B4572C}"/>
              </a:ext>
            </a:extLst>
          </p:cNvPr>
          <p:cNvSpPr>
            <a:spLocks noGrp="1"/>
          </p:cNvSpPr>
          <p:nvPr>
            <p:ph type="body" sz="quarter" idx="10"/>
          </p:nvPr>
        </p:nvSpPr>
        <p:spPr/>
        <p:txBody>
          <a:bodyPr/>
          <a:lstStyle/>
          <a:p>
            <a:r>
              <a:rPr lang="en-GB" dirty="0"/>
              <a:t>Total average price per unit </a:t>
            </a:r>
            <a:endParaRPr lang="en-DK" dirty="0"/>
          </a:p>
        </p:txBody>
      </p:sp>
      <p:pic>
        <p:nvPicPr>
          <p:cNvPr id="3" name="Picture 2">
            <a:extLst>
              <a:ext uri="{FF2B5EF4-FFF2-40B4-BE49-F238E27FC236}">
                <a16:creationId xmlns:a16="http://schemas.microsoft.com/office/drawing/2014/main" id="{95288DFA-D197-4018-9B99-B9378016576D}"/>
              </a:ext>
            </a:extLst>
          </p:cNvPr>
          <p:cNvPicPr>
            <a:picLocks noChangeAspect="1"/>
          </p:cNvPicPr>
          <p:nvPr/>
        </p:nvPicPr>
        <p:blipFill>
          <a:blip r:embed="rId2"/>
          <a:stretch>
            <a:fillRect/>
          </a:stretch>
        </p:blipFill>
        <p:spPr>
          <a:xfrm>
            <a:off x="6505744" y="983974"/>
            <a:ext cx="5155807" cy="2545545"/>
          </a:xfrm>
          <a:prstGeom prst="rect">
            <a:avLst/>
          </a:prstGeom>
        </p:spPr>
      </p:pic>
      <p:pic>
        <p:nvPicPr>
          <p:cNvPr id="4" name="Picture 3">
            <a:extLst>
              <a:ext uri="{FF2B5EF4-FFF2-40B4-BE49-F238E27FC236}">
                <a16:creationId xmlns:a16="http://schemas.microsoft.com/office/drawing/2014/main" id="{A1617134-319E-479C-B0B2-3A265882CC4E}"/>
              </a:ext>
            </a:extLst>
          </p:cNvPr>
          <p:cNvPicPr>
            <a:picLocks noChangeAspect="1"/>
          </p:cNvPicPr>
          <p:nvPr/>
        </p:nvPicPr>
        <p:blipFill>
          <a:blip r:embed="rId3"/>
          <a:stretch>
            <a:fillRect/>
          </a:stretch>
        </p:blipFill>
        <p:spPr>
          <a:xfrm>
            <a:off x="926669" y="899856"/>
            <a:ext cx="5195321" cy="2628533"/>
          </a:xfrm>
          <a:prstGeom prst="rect">
            <a:avLst/>
          </a:prstGeom>
        </p:spPr>
      </p:pic>
      <p:pic>
        <p:nvPicPr>
          <p:cNvPr id="5" name="Picture 4">
            <a:extLst>
              <a:ext uri="{FF2B5EF4-FFF2-40B4-BE49-F238E27FC236}">
                <a16:creationId xmlns:a16="http://schemas.microsoft.com/office/drawing/2014/main" id="{1A30C5B7-492E-49C9-934F-0D62A2CAD562}"/>
              </a:ext>
            </a:extLst>
          </p:cNvPr>
          <p:cNvPicPr>
            <a:picLocks noChangeAspect="1"/>
          </p:cNvPicPr>
          <p:nvPr/>
        </p:nvPicPr>
        <p:blipFill>
          <a:blip r:embed="rId4"/>
          <a:stretch>
            <a:fillRect/>
          </a:stretch>
        </p:blipFill>
        <p:spPr>
          <a:xfrm>
            <a:off x="3599617" y="3528389"/>
            <a:ext cx="5674315" cy="2999828"/>
          </a:xfrm>
          <a:prstGeom prst="rect">
            <a:avLst/>
          </a:prstGeom>
        </p:spPr>
      </p:pic>
    </p:spTree>
    <p:extLst>
      <p:ext uri="{BB962C8B-B14F-4D97-AF65-F5344CB8AC3E}">
        <p14:creationId xmlns:p14="http://schemas.microsoft.com/office/powerpoint/2010/main" val="147256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18EA34-55AD-4081-9D69-9D894FB7FFE9}"/>
              </a:ext>
            </a:extLst>
          </p:cNvPr>
          <p:cNvSpPr>
            <a:spLocks noGrp="1"/>
          </p:cNvSpPr>
          <p:nvPr>
            <p:ph type="body" sz="quarter" idx="10"/>
          </p:nvPr>
        </p:nvSpPr>
        <p:spPr/>
        <p:txBody>
          <a:bodyPr/>
          <a:lstStyle/>
          <a:p>
            <a:r>
              <a:rPr lang="en-GB" b="1" u="sng" dirty="0"/>
              <a:t>Final Insights</a:t>
            </a:r>
            <a:endParaRPr lang="en-DK" b="1" u="sng" dirty="0"/>
          </a:p>
        </p:txBody>
      </p:sp>
      <p:pic>
        <p:nvPicPr>
          <p:cNvPr id="3" name="Picture 2">
            <a:extLst>
              <a:ext uri="{FF2B5EF4-FFF2-40B4-BE49-F238E27FC236}">
                <a16:creationId xmlns:a16="http://schemas.microsoft.com/office/drawing/2014/main" id="{254A9A45-C002-4D1C-AF88-07FD0F117220}"/>
              </a:ext>
            </a:extLst>
          </p:cNvPr>
          <p:cNvPicPr>
            <a:picLocks noChangeAspect="1"/>
          </p:cNvPicPr>
          <p:nvPr/>
        </p:nvPicPr>
        <p:blipFill>
          <a:blip r:embed="rId2"/>
          <a:stretch>
            <a:fillRect/>
          </a:stretch>
        </p:blipFill>
        <p:spPr>
          <a:xfrm>
            <a:off x="1009650" y="969893"/>
            <a:ext cx="5086350" cy="3009900"/>
          </a:xfrm>
          <a:prstGeom prst="rect">
            <a:avLst/>
          </a:prstGeom>
        </p:spPr>
      </p:pic>
      <p:sp>
        <p:nvSpPr>
          <p:cNvPr id="4" name="Rectangle 3">
            <a:extLst>
              <a:ext uri="{FF2B5EF4-FFF2-40B4-BE49-F238E27FC236}">
                <a16:creationId xmlns:a16="http://schemas.microsoft.com/office/drawing/2014/main" id="{832A7202-3329-406B-BC75-46B06A8136A4}"/>
              </a:ext>
            </a:extLst>
          </p:cNvPr>
          <p:cNvSpPr/>
          <p:nvPr/>
        </p:nvSpPr>
        <p:spPr>
          <a:xfrm>
            <a:off x="5950226" y="969893"/>
            <a:ext cx="6096000" cy="2585323"/>
          </a:xfrm>
          <a:prstGeom prst="rect">
            <a:avLst/>
          </a:prstGeom>
        </p:spPr>
        <p:txBody>
          <a:bodyPr>
            <a:spAutoFit/>
          </a:bodyPr>
          <a:lstStyle/>
          <a:p>
            <a:pPr algn="just"/>
            <a:r>
              <a:rPr lang="en-GB" dirty="0">
                <a:solidFill>
                  <a:srgbClr val="000000"/>
                </a:solidFill>
                <a:latin typeface="+mj-lt"/>
              </a:rPr>
              <a:t>The number of sales is significantly higher in all of the three trial period months. This seems to suggest that the trial had a significant impact on increasing the number of transactions in trial store 88 but as we saw, customer numbers were not significantly higher. We should check with the Category Manager if there were special deals in the trial store that were may have resulted in promotion and can attract more customer to come, impacting the results.</a:t>
            </a:r>
            <a:endParaRPr lang="en-DK" dirty="0">
              <a:latin typeface="+mj-lt"/>
            </a:endParaRPr>
          </a:p>
        </p:txBody>
      </p:sp>
    </p:spTree>
    <p:extLst>
      <p:ext uri="{BB962C8B-B14F-4D97-AF65-F5344CB8AC3E}">
        <p14:creationId xmlns:p14="http://schemas.microsoft.com/office/powerpoint/2010/main" val="50246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50B652-E88D-4B8C-9C55-F8C45F15DFDA}"/>
              </a:ext>
            </a:extLst>
          </p:cNvPr>
          <p:cNvSpPr>
            <a:spLocks noGrp="1"/>
          </p:cNvSpPr>
          <p:nvPr>
            <p:ph type="body" sz="quarter" idx="10"/>
          </p:nvPr>
        </p:nvSpPr>
        <p:spPr/>
        <p:txBody>
          <a:bodyPr/>
          <a:lstStyle/>
          <a:p>
            <a:pPr marL="342900" indent="-342900">
              <a:buFontTx/>
              <a:buChar char="-"/>
            </a:pPr>
            <a:r>
              <a:rPr lang="en-GB" sz="1800" dirty="0">
                <a:latin typeface="Roboto" panose="020B0604020202020204" charset="0"/>
                <a:ea typeface="Roboto" panose="020B0604020202020204" charset="0"/>
              </a:rPr>
              <a:t>Christmas is an ideal time to increase stock and promotions </a:t>
            </a:r>
          </a:p>
          <a:p>
            <a:pPr marL="342900" indent="-342900">
              <a:buFontTx/>
              <a:buChar char="-"/>
            </a:pPr>
            <a:r>
              <a:rPr lang="en-GB" sz="1800" dirty="0">
                <a:latin typeface="Roboto" panose="020B0604020202020204" charset="0"/>
                <a:ea typeface="Roboto" panose="020B0604020202020204" charset="0"/>
              </a:rPr>
              <a:t>Affluence doesn’t seem to affect quantity of purchase per customer. Older and young singles/couples segment have higher average purchase units per customer.</a:t>
            </a:r>
          </a:p>
          <a:p>
            <a:pPr marL="342900" indent="-342900">
              <a:buFontTx/>
              <a:buChar char="-"/>
            </a:pPr>
            <a:r>
              <a:rPr lang="en-GB" sz="1800" dirty="0">
                <a:latin typeface="Roboto" panose="020B0604020202020204" charset="0"/>
                <a:ea typeface="Roboto" panose="020B0604020202020204" charset="0"/>
              </a:rPr>
              <a:t>Sales mainly came from budget –older families, mainstream-young single/couples so that should be the target segment</a:t>
            </a:r>
          </a:p>
          <a:p>
            <a:pPr marL="342900" indent="-342900">
              <a:buFontTx/>
              <a:buChar char="-"/>
            </a:pPr>
            <a:r>
              <a:rPr lang="en-GB" sz="1800" dirty="0">
                <a:latin typeface="Roboto" panose="020B0604020202020204" charset="0"/>
                <a:ea typeface="Roboto" panose="020B0604020202020204" charset="0"/>
              </a:rPr>
              <a:t>The trail stores saw improvement to sales and number of customers in March. It can be possible that this is due to customer trends outside of the trail store layout changes</a:t>
            </a:r>
            <a:endParaRPr lang="en-DK" sz="18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308447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b="1"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22139" y="1967886"/>
            <a:ext cx="1896185" cy="1718741"/>
          </a:xfrm>
          <a:prstGeom prst="rect">
            <a:avLst/>
          </a:prstGeom>
          <a:noFill/>
        </p:spPr>
        <p:txBody>
          <a:bodyPr wrap="square" lIns="0" tIns="0" rIns="0" bIns="0" rtlCol="0" anchor="t">
            <a:noAutofit/>
          </a:bodyPr>
          <a:lstStyle/>
          <a:p>
            <a:pPr algn="ctr"/>
            <a:r>
              <a:rPr lang="en-AU" b="1" dirty="0">
                <a:latin typeface="Roboto" panose="02000000000000000000" pitchFamily="2" charset="0"/>
                <a:ea typeface="Roboto" panose="02000000000000000000" pitchFamily="2" charset="0"/>
                <a:cs typeface="Roboto" panose="02000000000000000000" pitchFamily="2" charset="0"/>
              </a:rPr>
              <a:t>Customer Trends &amp; </a:t>
            </a:r>
          </a:p>
          <a:p>
            <a:pPr algn="ctr"/>
            <a:r>
              <a:rPr lang="en-AU" b="1" dirty="0">
                <a:latin typeface="Roboto" panose="02000000000000000000" pitchFamily="2" charset="0"/>
                <a:ea typeface="Roboto" panose="02000000000000000000" pitchFamily="2" charset="0"/>
                <a:cs typeface="Roboto" panose="02000000000000000000" pitchFamily="2" charset="0"/>
              </a:rPr>
              <a:t>Targets Segment</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ctr"/>
            <a:r>
              <a:rPr lang="en-AU" b="1" dirty="0">
                <a:latin typeface="Roboto" panose="02000000000000000000" pitchFamily="2" charset="0"/>
                <a:ea typeface="Roboto" panose="02000000000000000000" pitchFamily="2" charset="0"/>
              </a:rPr>
              <a:t>Trial and control 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on  different life stages</a:t>
            </a:r>
          </a:p>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Monthly sale in year 2018-19</a:t>
            </a:r>
          </a:p>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on brands</a:t>
            </a:r>
          </a:p>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based on packet size and customer segment</a:t>
            </a:r>
          </a:p>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Profit by customer segment</a:t>
            </a:r>
          </a:p>
          <a:p>
            <a:pPr marL="285750" indent="-285750" algn="l">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Total sale through year 2018-19</a:t>
            </a:r>
          </a:p>
          <a:p>
            <a:pPr marL="285750" indent="-285750" algn="l">
              <a:buFont typeface="Arial" panose="020B0604020202020204" pitchFamily="34" charset="0"/>
              <a:buChar char="•"/>
            </a:pPr>
            <a:endParaRPr lang="en-AU" sz="1600" dirty="0">
              <a:latin typeface="Roboto Light" panose="02000000000000000000" pitchFamily="2" charset="0"/>
              <a:ea typeface="Roboto Light" panose="02000000000000000000" pitchFamily="2" charset="0"/>
            </a:endParaRPr>
          </a:p>
          <a:p>
            <a:pPr marL="285750" indent="-285750" algn="l">
              <a:buFont typeface="Arial" panose="020B0604020202020204" pitchFamily="34" charset="0"/>
              <a:buChar char="•"/>
            </a:pPr>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indent="-285750">
              <a:buFont typeface="Arial" panose="020B0604020202020204" pitchFamily="34" charset="0"/>
              <a:buChar char="•"/>
            </a:pPr>
            <a:r>
              <a:rPr lang="en-AU" sz="1600" dirty="0">
                <a:latin typeface="Roboto Light" panose="02000000000000000000" pitchFamily="2" charset="0"/>
                <a:ea typeface="Roboto Light" panose="02000000000000000000" pitchFamily="2" charset="0"/>
              </a:rPr>
              <a:t>Comparison between trail and control stores in trial and pre trial period</a:t>
            </a:r>
          </a:p>
          <a:p>
            <a:r>
              <a:rPr lang="en-AU" sz="1600" dirty="0">
                <a:latin typeface="Roboto Light" panose="02000000000000000000" pitchFamily="2" charset="0"/>
                <a:ea typeface="Roboto Light" panose="02000000000000000000" pitchFamily="2" charset="0"/>
              </a:rPr>
              <a:t>	1- Total average number of customers</a:t>
            </a:r>
          </a:p>
          <a:p>
            <a:r>
              <a:rPr lang="en-AU" sz="1600" dirty="0">
                <a:latin typeface="Roboto Light" panose="02000000000000000000" pitchFamily="2" charset="0"/>
                <a:ea typeface="Roboto Light" panose="02000000000000000000" pitchFamily="2" charset="0"/>
              </a:rPr>
              <a:t>	2- Average price per unit</a:t>
            </a:r>
          </a:p>
          <a:p>
            <a:r>
              <a:rPr lang="en-AU" sz="1600" dirty="0">
                <a:latin typeface="Roboto Light" panose="02000000000000000000" pitchFamily="2" charset="0"/>
                <a:ea typeface="Roboto Light" panose="02000000000000000000" pitchFamily="2" charset="0"/>
              </a:rPr>
              <a:t>	3- total average customers in different period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Customer Trends and Target Segment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3" name="TextBox 2">
            <a:extLst>
              <a:ext uri="{FF2B5EF4-FFF2-40B4-BE49-F238E27FC236}">
                <a16:creationId xmlns:a16="http://schemas.microsoft.com/office/drawing/2014/main" id="{F94CA02F-1613-49D6-9447-D2D3525D7314}"/>
              </a:ext>
            </a:extLst>
          </p:cNvPr>
          <p:cNvSpPr txBox="1"/>
          <p:nvPr/>
        </p:nvSpPr>
        <p:spPr>
          <a:xfrm>
            <a:off x="7033571" y="1090965"/>
            <a:ext cx="5499473" cy="1488266"/>
          </a:xfrm>
          <a:prstGeom prst="rect">
            <a:avLst/>
          </a:prstGeom>
          <a:noFill/>
        </p:spPr>
        <p:txBody>
          <a:bodyPr wrap="none" lIns="0" tIns="0" rIns="0" bIns="0" rtlCol="0" anchor="t">
            <a:noAutofit/>
          </a:bodyPr>
          <a:lstStyle/>
          <a:p>
            <a:r>
              <a:rPr lang="en-GB" sz="1600" b="1" dirty="0"/>
              <a:t>The top 3 total sales contributor segment are :</a:t>
            </a:r>
            <a:endParaRPr lang="en-GB" sz="1600" dirty="0"/>
          </a:p>
          <a:p>
            <a:r>
              <a:rPr lang="en-GB" sz="1600" dirty="0"/>
              <a:t>Older singles/couples</a:t>
            </a:r>
          </a:p>
          <a:p>
            <a:r>
              <a:rPr lang="en-GB" sz="1600" dirty="0"/>
              <a:t>Retirees</a:t>
            </a:r>
          </a:p>
          <a:p>
            <a:r>
              <a:rPr lang="en-GB" sz="1600" dirty="0"/>
              <a:t>Older families</a:t>
            </a:r>
          </a:p>
          <a:p>
            <a:pPr algn="l"/>
            <a:endParaRPr lang="en-DK" sz="1200" dirty="0" err="1">
              <a:latin typeface="Roboto Light" panose="02000000000000000000" pitchFamily="2" charset="0"/>
              <a:ea typeface="Roboto Light" panose="02000000000000000000" pitchFamily="2" charset="0"/>
            </a:endParaRPr>
          </a:p>
        </p:txBody>
      </p:sp>
      <p:pic>
        <p:nvPicPr>
          <p:cNvPr id="6" name="Picture 5">
            <a:extLst>
              <a:ext uri="{FF2B5EF4-FFF2-40B4-BE49-F238E27FC236}">
                <a16:creationId xmlns:a16="http://schemas.microsoft.com/office/drawing/2014/main" id="{87199F24-4ED4-47ED-8A1B-038E8004DBF3}"/>
              </a:ext>
            </a:extLst>
          </p:cNvPr>
          <p:cNvPicPr>
            <a:picLocks noChangeAspect="1"/>
          </p:cNvPicPr>
          <p:nvPr/>
        </p:nvPicPr>
        <p:blipFill rotWithShape="1">
          <a:blip r:embed="rId3"/>
          <a:srcRect t="3159" b="2487"/>
          <a:stretch/>
        </p:blipFill>
        <p:spPr>
          <a:xfrm>
            <a:off x="6096000" y="3500623"/>
            <a:ext cx="5995494" cy="3075277"/>
          </a:xfrm>
          <a:prstGeom prst="rect">
            <a:avLst/>
          </a:prstGeom>
        </p:spPr>
      </p:pic>
      <p:pic>
        <p:nvPicPr>
          <p:cNvPr id="8" name="Picture 7">
            <a:extLst>
              <a:ext uri="{FF2B5EF4-FFF2-40B4-BE49-F238E27FC236}">
                <a16:creationId xmlns:a16="http://schemas.microsoft.com/office/drawing/2014/main" id="{ECE14503-32DF-4F4A-A8AA-8418237171D2}"/>
              </a:ext>
            </a:extLst>
          </p:cNvPr>
          <p:cNvPicPr>
            <a:picLocks noChangeAspect="1"/>
          </p:cNvPicPr>
          <p:nvPr/>
        </p:nvPicPr>
        <p:blipFill>
          <a:blip r:embed="rId4"/>
          <a:stretch>
            <a:fillRect/>
          </a:stretch>
        </p:blipFill>
        <p:spPr>
          <a:xfrm>
            <a:off x="1022567" y="865572"/>
            <a:ext cx="5371304" cy="2865006"/>
          </a:xfrm>
          <a:prstGeom prst="rect">
            <a:avLst/>
          </a:prstGeom>
        </p:spPr>
      </p:pic>
      <p:sp>
        <p:nvSpPr>
          <p:cNvPr id="9" name="TextBox 8">
            <a:extLst>
              <a:ext uri="{FF2B5EF4-FFF2-40B4-BE49-F238E27FC236}">
                <a16:creationId xmlns:a16="http://schemas.microsoft.com/office/drawing/2014/main" id="{B29D4C90-C380-4A9E-9BE7-1A96C38AAA79}"/>
              </a:ext>
            </a:extLst>
          </p:cNvPr>
          <p:cNvSpPr txBox="1"/>
          <p:nvPr/>
        </p:nvSpPr>
        <p:spPr>
          <a:xfrm>
            <a:off x="1022567" y="4142778"/>
            <a:ext cx="4816199" cy="1343621"/>
          </a:xfrm>
          <a:prstGeom prst="rect">
            <a:avLst/>
          </a:prstGeom>
          <a:noFill/>
        </p:spPr>
        <p:txBody>
          <a:bodyPr wrap="none" lIns="0" tIns="0" rIns="0" bIns="0" rtlCol="0" anchor="t">
            <a:noAutofit/>
          </a:bodyPr>
          <a:lstStyle/>
          <a:p>
            <a:r>
              <a:rPr lang="en-GB" sz="1600" b="1" dirty="0"/>
              <a:t>Retirees, young singles/couple and older singles/couples </a:t>
            </a:r>
          </a:p>
          <a:p>
            <a:r>
              <a:rPr lang="en-GB" sz="1600" b="1" dirty="0"/>
              <a:t>are buying different brands though older families are </a:t>
            </a:r>
          </a:p>
          <a:p>
            <a:r>
              <a:rPr lang="en-GB" sz="1600" b="1" dirty="0"/>
              <a:t>generating more profit by sales but young singles/couples</a:t>
            </a:r>
          </a:p>
          <a:p>
            <a:r>
              <a:rPr lang="en-GB" sz="1600" b="1" dirty="0"/>
              <a:t> are buying multi brand chips.</a:t>
            </a:r>
            <a:endParaRPr lang="en-DK" sz="1600" b="1" dirty="0" err="1"/>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 through year 2018-19</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5" name="Rectangle 4">
            <a:extLst>
              <a:ext uri="{FF2B5EF4-FFF2-40B4-BE49-F238E27FC236}">
                <a16:creationId xmlns:a16="http://schemas.microsoft.com/office/drawing/2014/main" id="{B9494EC1-8C8D-4347-AB4F-E777F82B9FB9}"/>
              </a:ext>
            </a:extLst>
          </p:cNvPr>
          <p:cNvSpPr/>
          <p:nvPr/>
        </p:nvSpPr>
        <p:spPr>
          <a:xfrm>
            <a:off x="7066722" y="1366805"/>
            <a:ext cx="4820478" cy="923330"/>
          </a:xfrm>
          <a:prstGeom prst="rect">
            <a:avLst/>
          </a:prstGeom>
        </p:spPr>
        <p:txBody>
          <a:bodyPr wrap="square">
            <a:spAutoFit/>
          </a:bodyPr>
          <a:lstStyle/>
          <a:p>
            <a:pPr algn="just"/>
            <a:r>
              <a:rPr lang="en-GB" dirty="0">
                <a:solidFill>
                  <a:srgbClr val="000000"/>
                </a:solidFill>
                <a:latin typeface="+mj-lt"/>
              </a:rPr>
              <a:t>In 2018 from October and December sale was on its peak though in 2019 January and March was on highest</a:t>
            </a:r>
            <a:endParaRPr lang="en-DK" dirty="0">
              <a:latin typeface="+mj-lt"/>
            </a:endParaRPr>
          </a:p>
        </p:txBody>
      </p:sp>
      <p:pic>
        <p:nvPicPr>
          <p:cNvPr id="6" name="Picture 5">
            <a:extLst>
              <a:ext uri="{FF2B5EF4-FFF2-40B4-BE49-F238E27FC236}">
                <a16:creationId xmlns:a16="http://schemas.microsoft.com/office/drawing/2014/main" id="{1897B20B-38F6-49A6-893B-A721EA930C9C}"/>
              </a:ext>
            </a:extLst>
          </p:cNvPr>
          <p:cNvPicPr>
            <a:picLocks noChangeAspect="1"/>
          </p:cNvPicPr>
          <p:nvPr/>
        </p:nvPicPr>
        <p:blipFill>
          <a:blip r:embed="rId3"/>
          <a:stretch>
            <a:fillRect/>
          </a:stretch>
        </p:blipFill>
        <p:spPr>
          <a:xfrm>
            <a:off x="881270" y="988284"/>
            <a:ext cx="6105939" cy="3052970"/>
          </a:xfrm>
          <a:prstGeom prst="rect">
            <a:avLst/>
          </a:prstGeom>
        </p:spPr>
      </p:pic>
      <p:pic>
        <p:nvPicPr>
          <p:cNvPr id="7" name="Picture 6">
            <a:extLst>
              <a:ext uri="{FF2B5EF4-FFF2-40B4-BE49-F238E27FC236}">
                <a16:creationId xmlns:a16="http://schemas.microsoft.com/office/drawing/2014/main" id="{BC3B4EE4-C06A-495B-AECF-39C83C20E956}"/>
              </a:ext>
            </a:extLst>
          </p:cNvPr>
          <p:cNvPicPr>
            <a:picLocks noChangeAspect="1"/>
          </p:cNvPicPr>
          <p:nvPr/>
        </p:nvPicPr>
        <p:blipFill>
          <a:blip r:embed="rId4"/>
          <a:stretch>
            <a:fillRect/>
          </a:stretch>
        </p:blipFill>
        <p:spPr>
          <a:xfrm>
            <a:off x="6410739" y="3803508"/>
            <a:ext cx="5781261" cy="2905818"/>
          </a:xfrm>
          <a:prstGeom prst="rect">
            <a:avLst/>
          </a:prstGeom>
        </p:spPr>
      </p:pic>
      <p:sp>
        <p:nvSpPr>
          <p:cNvPr id="8" name="Rectangle 7">
            <a:extLst>
              <a:ext uri="{FF2B5EF4-FFF2-40B4-BE49-F238E27FC236}">
                <a16:creationId xmlns:a16="http://schemas.microsoft.com/office/drawing/2014/main" id="{DCA11D26-3CE9-4D39-A3DF-B1616CCC1083}"/>
              </a:ext>
            </a:extLst>
          </p:cNvPr>
          <p:cNvSpPr/>
          <p:nvPr/>
        </p:nvSpPr>
        <p:spPr>
          <a:xfrm>
            <a:off x="881270" y="4438975"/>
            <a:ext cx="5420139" cy="1200329"/>
          </a:xfrm>
          <a:prstGeom prst="rect">
            <a:avLst/>
          </a:prstGeom>
        </p:spPr>
        <p:txBody>
          <a:bodyPr wrap="square">
            <a:spAutoFit/>
          </a:bodyPr>
          <a:lstStyle/>
          <a:p>
            <a:pPr algn="just"/>
            <a:r>
              <a:rPr lang="en-GB" dirty="0">
                <a:solidFill>
                  <a:srgbClr val="000000"/>
                </a:solidFill>
                <a:latin typeface="+mj-lt"/>
              </a:rPr>
              <a:t>Transactions have been more or less same across different months, only in august and may it was down and in December it was on it's peak. May be because of Christmas</a:t>
            </a:r>
            <a:endParaRPr lang="en-DK" dirty="0">
              <a:solidFill>
                <a:srgbClr val="000000"/>
              </a:solidFill>
              <a:latin typeface="+mj-lt"/>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FFB1D7-91AD-47B8-88DD-CCD76F9A3708}"/>
              </a:ext>
            </a:extLst>
          </p:cNvPr>
          <p:cNvSpPr>
            <a:spLocks noGrp="1"/>
          </p:cNvSpPr>
          <p:nvPr>
            <p:ph type="body" sz="quarter" idx="10"/>
          </p:nvPr>
        </p:nvSpPr>
        <p:spPr>
          <a:xfrm>
            <a:off x="1196975" y="453371"/>
            <a:ext cx="10479600" cy="302003"/>
          </a:xfrm>
        </p:spPr>
        <p:txBody>
          <a:bodyPr/>
          <a:lstStyle/>
          <a:p>
            <a:r>
              <a:rPr lang="en-GB" sz="1400" b="1" dirty="0"/>
              <a:t>Price range among products</a:t>
            </a:r>
            <a:endParaRPr lang="en-DK" sz="1400" b="1" dirty="0"/>
          </a:p>
        </p:txBody>
      </p:sp>
      <p:pic>
        <p:nvPicPr>
          <p:cNvPr id="3" name="Picture 2">
            <a:extLst>
              <a:ext uri="{FF2B5EF4-FFF2-40B4-BE49-F238E27FC236}">
                <a16:creationId xmlns:a16="http://schemas.microsoft.com/office/drawing/2014/main" id="{3CCDBB2A-22AD-4FCF-93C3-FB6CF76755FE}"/>
              </a:ext>
            </a:extLst>
          </p:cNvPr>
          <p:cNvPicPr>
            <a:picLocks noChangeAspect="1"/>
          </p:cNvPicPr>
          <p:nvPr/>
        </p:nvPicPr>
        <p:blipFill>
          <a:blip r:embed="rId2"/>
          <a:stretch>
            <a:fillRect/>
          </a:stretch>
        </p:blipFill>
        <p:spPr>
          <a:xfrm>
            <a:off x="928621" y="706547"/>
            <a:ext cx="4524375" cy="3286125"/>
          </a:xfrm>
          <a:prstGeom prst="rect">
            <a:avLst/>
          </a:prstGeom>
        </p:spPr>
      </p:pic>
      <p:sp>
        <p:nvSpPr>
          <p:cNvPr id="4" name="Rectangle 3">
            <a:extLst>
              <a:ext uri="{FF2B5EF4-FFF2-40B4-BE49-F238E27FC236}">
                <a16:creationId xmlns:a16="http://schemas.microsoft.com/office/drawing/2014/main" id="{050D8826-7EFC-4A96-8CF9-2EDD2AF25FF5}"/>
              </a:ext>
            </a:extLst>
          </p:cNvPr>
          <p:cNvSpPr/>
          <p:nvPr/>
        </p:nvSpPr>
        <p:spPr>
          <a:xfrm>
            <a:off x="5450527" y="1003449"/>
            <a:ext cx="5363817" cy="646331"/>
          </a:xfrm>
          <a:prstGeom prst="rect">
            <a:avLst/>
          </a:prstGeom>
        </p:spPr>
        <p:txBody>
          <a:bodyPr wrap="square">
            <a:spAutoFit/>
          </a:bodyPr>
          <a:lstStyle/>
          <a:p>
            <a:r>
              <a:rPr lang="en-GB" b="1" dirty="0">
                <a:solidFill>
                  <a:srgbClr val="000000"/>
                </a:solidFill>
                <a:latin typeface="+mj-lt"/>
              </a:rPr>
              <a:t>We can see that maximum transactions are for the price range between 3 to 4.5</a:t>
            </a:r>
            <a:endParaRPr lang="en-DK" dirty="0">
              <a:latin typeface="+mj-lt"/>
            </a:endParaRPr>
          </a:p>
        </p:txBody>
      </p:sp>
      <p:pic>
        <p:nvPicPr>
          <p:cNvPr id="5" name="Picture 4">
            <a:extLst>
              <a:ext uri="{FF2B5EF4-FFF2-40B4-BE49-F238E27FC236}">
                <a16:creationId xmlns:a16="http://schemas.microsoft.com/office/drawing/2014/main" id="{8961A57D-B8DC-4CFF-A9AC-44BBA094E408}"/>
              </a:ext>
            </a:extLst>
          </p:cNvPr>
          <p:cNvPicPr>
            <a:picLocks noChangeAspect="1"/>
          </p:cNvPicPr>
          <p:nvPr/>
        </p:nvPicPr>
        <p:blipFill>
          <a:blip r:embed="rId3"/>
          <a:stretch>
            <a:fillRect/>
          </a:stretch>
        </p:blipFill>
        <p:spPr>
          <a:xfrm>
            <a:off x="5864087" y="2409243"/>
            <a:ext cx="4801583" cy="4030546"/>
          </a:xfrm>
          <a:prstGeom prst="rect">
            <a:avLst/>
          </a:prstGeom>
        </p:spPr>
      </p:pic>
      <p:sp>
        <p:nvSpPr>
          <p:cNvPr id="6" name="Rectangle 5">
            <a:extLst>
              <a:ext uri="{FF2B5EF4-FFF2-40B4-BE49-F238E27FC236}">
                <a16:creationId xmlns:a16="http://schemas.microsoft.com/office/drawing/2014/main" id="{6ABA487A-9493-41DC-A9A4-9D816AE1D9FD}"/>
              </a:ext>
            </a:extLst>
          </p:cNvPr>
          <p:cNvSpPr/>
          <p:nvPr/>
        </p:nvSpPr>
        <p:spPr>
          <a:xfrm>
            <a:off x="1043609" y="4424516"/>
            <a:ext cx="4721087" cy="1077218"/>
          </a:xfrm>
          <a:prstGeom prst="rect">
            <a:avLst/>
          </a:prstGeom>
        </p:spPr>
        <p:txBody>
          <a:bodyPr wrap="square">
            <a:spAutoFit/>
          </a:bodyPr>
          <a:lstStyle/>
          <a:p>
            <a:pPr algn="just"/>
            <a:r>
              <a:rPr lang="en-GB" sz="1600" b="1" dirty="0">
                <a:solidFill>
                  <a:srgbClr val="000000"/>
                </a:solidFill>
                <a:latin typeface="+mj-lt"/>
              </a:rPr>
              <a:t>Kettle, Doritos and Smiths are the most profit generating brands. 170g and above packet size is more popular and in demand</a:t>
            </a:r>
            <a:br>
              <a:rPr lang="en-GB" sz="1600" b="1" dirty="0">
                <a:latin typeface="+mj-lt"/>
              </a:rPr>
            </a:br>
            <a:r>
              <a:rPr lang="en-GB" sz="1600" b="1" dirty="0">
                <a:solidFill>
                  <a:srgbClr val="000000"/>
                </a:solidFill>
                <a:latin typeface="+mj-lt"/>
              </a:rPr>
              <a:t>Only in Pringles 134g size is popular</a:t>
            </a:r>
            <a:endParaRPr lang="en-DK" sz="1600" b="1" dirty="0">
              <a:latin typeface="+mj-lt"/>
            </a:endParaRPr>
          </a:p>
        </p:txBody>
      </p:sp>
    </p:spTree>
    <p:extLst>
      <p:ext uri="{BB962C8B-B14F-4D97-AF65-F5344CB8AC3E}">
        <p14:creationId xmlns:p14="http://schemas.microsoft.com/office/powerpoint/2010/main" val="377443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F61C1-A7B5-46CF-BEC5-5DB09F491526}"/>
              </a:ext>
            </a:extLst>
          </p:cNvPr>
          <p:cNvPicPr>
            <a:picLocks noChangeAspect="1"/>
          </p:cNvPicPr>
          <p:nvPr/>
        </p:nvPicPr>
        <p:blipFill>
          <a:blip r:embed="rId2"/>
          <a:stretch>
            <a:fillRect/>
          </a:stretch>
        </p:blipFill>
        <p:spPr>
          <a:xfrm>
            <a:off x="919163" y="268356"/>
            <a:ext cx="4484940" cy="3764032"/>
          </a:xfrm>
          <a:prstGeom prst="rect">
            <a:avLst/>
          </a:prstGeom>
        </p:spPr>
      </p:pic>
      <p:sp>
        <p:nvSpPr>
          <p:cNvPr id="4" name="Rectangle 3">
            <a:extLst>
              <a:ext uri="{FF2B5EF4-FFF2-40B4-BE49-F238E27FC236}">
                <a16:creationId xmlns:a16="http://schemas.microsoft.com/office/drawing/2014/main" id="{0C961661-94CE-4A57-9912-5D38D60E31BB}"/>
              </a:ext>
            </a:extLst>
          </p:cNvPr>
          <p:cNvSpPr/>
          <p:nvPr/>
        </p:nvSpPr>
        <p:spPr>
          <a:xfrm>
            <a:off x="1408044" y="4260718"/>
            <a:ext cx="6096000" cy="1477328"/>
          </a:xfrm>
          <a:prstGeom prst="rect">
            <a:avLst/>
          </a:prstGeom>
        </p:spPr>
        <p:txBody>
          <a:bodyPr>
            <a:spAutoFit/>
          </a:bodyPr>
          <a:lstStyle/>
          <a:p>
            <a:pPr algn="just"/>
            <a:r>
              <a:rPr lang="en-GB" b="1" dirty="0">
                <a:solidFill>
                  <a:srgbClr val="000000"/>
                </a:solidFill>
                <a:latin typeface="+mj-lt"/>
              </a:rPr>
              <a:t>175 g pack is most popular among these three most profit generating customer segments</a:t>
            </a:r>
            <a:endParaRPr lang="en-GB" dirty="0">
              <a:solidFill>
                <a:srgbClr val="000000"/>
              </a:solidFill>
              <a:latin typeface="+mj-lt"/>
            </a:endParaRPr>
          </a:p>
          <a:p>
            <a:pPr algn="just"/>
            <a:r>
              <a:rPr lang="en-GB" b="1" dirty="0">
                <a:solidFill>
                  <a:srgbClr val="000000"/>
                </a:solidFill>
                <a:latin typeface="+mj-lt"/>
              </a:rPr>
              <a:t>As seen earlier as well that budget customers are choosing to buy multi brand packets in one transaction as well and also generating most profit</a:t>
            </a:r>
            <a:endParaRPr lang="en-GB" b="0" i="0" dirty="0">
              <a:solidFill>
                <a:srgbClr val="000000"/>
              </a:solidFill>
              <a:effectLst/>
              <a:latin typeface="+mj-lt"/>
            </a:endParaRPr>
          </a:p>
        </p:txBody>
      </p:sp>
    </p:spTree>
    <p:extLst>
      <p:ext uri="{BB962C8B-B14F-4D97-AF65-F5344CB8AC3E}">
        <p14:creationId xmlns:p14="http://schemas.microsoft.com/office/powerpoint/2010/main" val="338680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6650</TotalTime>
  <Words>795</Words>
  <Application>Microsoft Office PowerPoint</Application>
  <PresentationFormat>Widescreen</PresentationFormat>
  <Paragraphs>73</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 Medium</vt:lpstr>
      <vt:lpstr>Calibri</vt:lpstr>
      <vt:lpstr>Roboto</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Sugandh</cp:lastModifiedBy>
  <cp:revision>482</cp:revision>
  <dcterms:created xsi:type="dcterms:W3CDTF">2018-02-07T23:23:24Z</dcterms:created>
  <dcterms:modified xsi:type="dcterms:W3CDTF">2022-02-19T23:50:34Z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