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 should be able to put graphics in the boxes as well.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One</a:t>
            </a:r>
            <a:endParaRPr sz="2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Two</a:t>
            </a:r>
            <a:endParaRPr sz="2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Three</a:t>
            </a:r>
            <a:endParaRPr sz="2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Four</a:t>
            </a:r>
            <a:endParaRPr sz="2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Body Level One</a:t>
            </a:r>
            <a:endParaRPr sz="1600"/>
          </a:p>
          <a:p>
            <a:pPr lvl="1">
              <a:defRPr sz="1800"/>
            </a:pPr>
            <a:r>
              <a:rPr sz="1600"/>
              <a:t>Body Level Two</a:t>
            </a:r>
            <a:endParaRPr sz="1600"/>
          </a:p>
          <a:p>
            <a:pPr lvl="2">
              <a:defRPr sz="1800"/>
            </a:pPr>
            <a:r>
              <a:rPr sz="1600"/>
              <a:t>Body Level Three</a:t>
            </a:r>
            <a:endParaRPr sz="1600"/>
          </a:p>
          <a:p>
            <a:pPr lvl="3">
              <a:defRPr sz="1800"/>
            </a:pPr>
            <a:r>
              <a:rPr sz="1600"/>
              <a:t>Body Level Four</a:t>
            </a:r>
            <a:endParaRPr sz="1600"/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304800" y="152400"/>
            <a:ext cx="8260451" cy="734877"/>
          </a:xfrm>
          <a:prstGeom prst="rect">
            <a:avLst/>
          </a:prstGeom>
        </p:spPr>
        <p:txBody>
          <a:bodyPr/>
          <a:lstStyle>
            <a:lvl1pPr defTabSz="576072">
              <a:defRPr sz="2268"/>
            </a:lvl1pPr>
          </a:lstStyle>
          <a:p>
            <a:pPr lvl="0">
              <a:defRPr sz="1800"/>
            </a:pPr>
            <a:r>
              <a:rPr sz="2268"/>
              <a:t>INSuRE Project: Software Component Time Domain Visualization</a:t>
            </a:r>
          </a:p>
        </p:txBody>
      </p:sp>
      <p:sp>
        <p:nvSpPr>
          <p:cNvPr id="50" name="Shape 50"/>
          <p:cNvSpPr/>
          <p:nvPr/>
        </p:nvSpPr>
        <p:spPr>
          <a:xfrm>
            <a:off x="304800" y="822325"/>
            <a:ext cx="10515600" cy="549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566927">
              <a:lnSpc>
                <a:spcPct val="90000"/>
              </a:lnSpc>
              <a:defRPr sz="2728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2728"/>
              <a:t>David Kavaler, Sugeerth Murugesan, Chetna Vig, Andy White, NSA</a:t>
            </a:r>
          </a:p>
        </p:txBody>
      </p:sp>
      <p:sp>
        <p:nvSpPr>
          <p:cNvPr id="51" name="Shape 51"/>
          <p:cNvSpPr/>
          <p:nvPr/>
        </p:nvSpPr>
        <p:spPr>
          <a:xfrm>
            <a:off x="6096000" y="1880243"/>
            <a:ext cx="5619768" cy="2319223"/>
          </a:xfrm>
          <a:prstGeom prst="rect">
            <a:avLst/>
          </a:prstGeom>
          <a:solidFill>
            <a:srgbClr val="5B9BD5"/>
          </a:solidFill>
          <a:ln w="25400"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/>
            <a:r>
              <a:rPr>
                <a:solidFill>
                  <a:srgbClr val="040404"/>
                </a:solidFill>
              </a:rPr>
              <a:t>What has been done? </a:t>
            </a:r>
            <a:endParaRPr>
              <a:solidFill>
                <a:srgbClr val="040404"/>
              </a:solidFill>
            </a:endParaRPr>
          </a:p>
          <a:p>
            <a:pPr lvl="0" algn="ctr"/>
            <a:r>
              <a:rPr>
                <a:solidFill>
                  <a:srgbClr val="FFFFFF"/>
                </a:solidFill>
              </a:rPr>
              <a:t>Decoupled UI and data for further visualization algorithms </a:t>
            </a:r>
            <a:endParaRPr>
              <a:solidFill>
                <a:srgbClr val="FFFFFF"/>
              </a:solidFill>
            </a:endParaRPr>
          </a:p>
          <a:p>
            <a:pPr lvl="0" algn="ctr"/>
            <a:r>
              <a:rPr>
                <a:solidFill>
                  <a:srgbClr val="FFFFFF"/>
                </a:solidFill>
              </a:rPr>
              <a:t>Started model building process for bug prediction</a:t>
            </a:r>
            <a:endParaRPr>
              <a:solidFill>
                <a:srgbClr val="FFFFFF"/>
              </a:solidFill>
            </a:endParaRPr>
          </a:p>
          <a:p>
            <a:pPr lvl="0" algn="ctr"/>
            <a:r>
              <a:rPr>
                <a:solidFill>
                  <a:srgbClr val="010101"/>
                </a:solidFill>
              </a:rPr>
              <a:t>What is remaining to be done?</a:t>
            </a:r>
            <a:endParaRPr>
              <a:solidFill>
                <a:srgbClr val="010101"/>
              </a:solidFill>
            </a:endParaRPr>
          </a:p>
          <a:p>
            <a:pPr lvl="0" algn="ctr"/>
            <a:r>
              <a:rPr>
                <a:solidFill>
                  <a:srgbClr val="FFFFFF"/>
                </a:solidFill>
              </a:rPr>
              <a:t>Attaching UI to generic data structure  </a:t>
            </a:r>
          </a:p>
        </p:txBody>
      </p:sp>
      <p:sp>
        <p:nvSpPr>
          <p:cNvPr id="52" name="Shape 52"/>
          <p:cNvSpPr/>
          <p:nvPr/>
        </p:nvSpPr>
        <p:spPr>
          <a:xfrm>
            <a:off x="429587" y="4287134"/>
            <a:ext cx="5619774" cy="2319225"/>
          </a:xfrm>
          <a:prstGeom prst="rect">
            <a:avLst/>
          </a:prstGeom>
          <a:solidFill>
            <a:srgbClr val="5B9BD5"/>
          </a:solidFill>
          <a:ln w="25400"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/>
            <a:r>
              <a:rPr>
                <a:solidFill>
                  <a:srgbClr val="FFFFFF"/>
                </a:solidFill>
              </a:rPr>
              <a:t>Commit history in a database</a:t>
            </a:r>
            <a:endParaRPr>
              <a:solidFill>
                <a:srgbClr val="FFFFFF"/>
              </a:solidFill>
            </a:endParaRPr>
          </a:p>
          <a:p>
            <a:pPr lvl="0" algn="ctr"/>
            <a:r>
              <a:rPr>
                <a:solidFill>
                  <a:srgbClr val="FFFFFF"/>
                </a:solidFill>
              </a:rPr>
              <a:t>We used existing utilities to extract fixing commits and bug introducing commits from </a:t>
            </a:r>
            <a:endParaRPr>
              <a:solidFill>
                <a:srgbClr val="FFFFFF"/>
              </a:solidFill>
            </a:endParaRPr>
          </a:p>
          <a:p>
            <a:pPr lvl="0" algn="ctr"/>
            <a:r>
              <a:rPr>
                <a:solidFill>
                  <a:srgbClr val="FFFFFF"/>
                </a:solidFill>
              </a:rPr>
              <a:t>Jira issues(issues tracking system) </a:t>
            </a:r>
            <a:endParaRPr>
              <a:solidFill>
                <a:srgbClr val="FFFFFF"/>
              </a:solidFill>
            </a:endParaRPr>
          </a:p>
          <a:p>
            <a:pPr lvl="0" algn="ctr"/>
            <a:r>
              <a:rPr>
                <a:solidFill>
                  <a:srgbClr val="FFFFFF"/>
                </a:solidFill>
              </a:rPr>
              <a:t>Data metric computation: How to compute churn, code size, number of commits, number of unique developers?  </a:t>
            </a:r>
          </a:p>
        </p:txBody>
      </p:sp>
      <p:sp>
        <p:nvSpPr>
          <p:cNvPr id="53" name="Shape 53"/>
          <p:cNvSpPr/>
          <p:nvPr/>
        </p:nvSpPr>
        <p:spPr>
          <a:xfrm>
            <a:off x="6095996" y="4287134"/>
            <a:ext cx="5619775" cy="2319225"/>
          </a:xfrm>
          <a:prstGeom prst="rect">
            <a:avLst/>
          </a:prstGeom>
          <a:solidFill>
            <a:srgbClr val="5B9BD5"/>
          </a:solidFill>
          <a:ln w="25400"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/>
            <a:r>
              <a:rPr>
                <a:solidFill>
                  <a:srgbClr val="FFFFFF"/>
                </a:solidFill>
              </a:rPr>
              <a:t> File level visualization for authors: Finished</a:t>
            </a:r>
            <a:endParaRPr>
              <a:solidFill>
                <a:srgbClr val="FFFFFF"/>
              </a:solidFill>
            </a:endParaRPr>
          </a:p>
          <a:p>
            <a:pPr lvl="0" algn="ctr"/>
            <a:endParaRPr>
              <a:solidFill>
                <a:srgbClr val="FFFFFF"/>
              </a:solidFill>
            </a:endParaRPr>
          </a:p>
          <a:p>
            <a:pPr lvl="0" algn="ctr"/>
            <a:r>
              <a:rPr>
                <a:solidFill>
                  <a:srgbClr val="FFFFFF"/>
                </a:solidFill>
              </a:rPr>
              <a:t>Source-level visualization with different metrics: In progress </a:t>
            </a:r>
          </a:p>
        </p:txBody>
      </p:sp>
      <p:sp>
        <p:nvSpPr>
          <p:cNvPr id="54" name="Shape 54"/>
          <p:cNvSpPr/>
          <p:nvPr/>
        </p:nvSpPr>
        <p:spPr>
          <a:xfrm>
            <a:off x="9652134" y="191977"/>
            <a:ext cx="24608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2400"/>
              <a:t>Date: 04/10/15</a:t>
            </a:r>
          </a:p>
        </p:txBody>
      </p:sp>
      <p:sp>
        <p:nvSpPr>
          <p:cNvPr id="55" name="Shape 55"/>
          <p:cNvSpPr/>
          <p:nvPr/>
        </p:nvSpPr>
        <p:spPr>
          <a:xfrm>
            <a:off x="429587" y="1880242"/>
            <a:ext cx="5619774" cy="2319226"/>
          </a:xfrm>
          <a:prstGeom prst="rect">
            <a:avLst/>
          </a:prstGeom>
          <a:solidFill>
            <a:srgbClr val="5B9BD5"/>
          </a:solidFill>
          <a:ln w="25400"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/>
            <a:r>
              <a:rPr>
                <a:solidFill>
                  <a:srgbClr val="FFFFFF"/>
                </a:solidFill>
              </a:rPr>
              <a:t>We will create a tool to visualize the temporal evolution of software systems at varying granularities</a:t>
            </a:r>
            <a:endParaRPr>
              <a:solidFill>
                <a:srgbClr val="FFFFFF"/>
              </a:solidFill>
            </a:endParaRPr>
          </a:p>
          <a:p>
            <a:pPr lvl="0" algn="ctr"/>
            <a:r>
              <a:rPr>
                <a:solidFill>
                  <a:srgbClr val="FFFFFF"/>
                </a:solidFill>
              </a:rPr>
              <a:t>and check if our technique for linking bugs to commits correlates with CVE reports.</a:t>
            </a:r>
          </a:p>
        </p:txBody>
      </p:sp>
      <p:sp>
        <p:nvSpPr>
          <p:cNvPr id="56" name="Shape 56"/>
          <p:cNvSpPr/>
          <p:nvPr/>
        </p:nvSpPr>
        <p:spPr>
          <a:xfrm>
            <a:off x="469900" y="1905178"/>
            <a:ext cx="519006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Project Summary:</a:t>
            </a:r>
          </a:p>
        </p:txBody>
      </p:sp>
      <p:sp>
        <p:nvSpPr>
          <p:cNvPr id="57" name="Shape 57"/>
          <p:cNvSpPr/>
          <p:nvPr/>
        </p:nvSpPr>
        <p:spPr>
          <a:xfrm>
            <a:off x="469900" y="4254678"/>
            <a:ext cx="519006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Technical Approach:</a:t>
            </a:r>
          </a:p>
        </p:txBody>
      </p:sp>
      <p:sp>
        <p:nvSpPr>
          <p:cNvPr id="58" name="Shape 58"/>
          <p:cNvSpPr/>
          <p:nvPr/>
        </p:nvSpPr>
        <p:spPr>
          <a:xfrm>
            <a:off x="6172200" y="4343578"/>
            <a:ext cx="519006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Schedule:</a:t>
            </a:r>
          </a:p>
        </p:txBody>
      </p:sp>
      <p:sp>
        <p:nvSpPr>
          <p:cNvPr id="59" name="Shape 59"/>
          <p:cNvSpPr/>
          <p:nvPr/>
        </p:nvSpPr>
        <p:spPr>
          <a:xfrm>
            <a:off x="6172200" y="1905178"/>
            <a:ext cx="519006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Project Summary: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1060510" y="-213845"/>
            <a:ext cx="10515601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/>
            </a:pPr>
            <a:r>
              <a:rPr sz="4400"/>
              <a:t>INSuRE Project Progress</a:t>
            </a:r>
          </a:p>
        </p:txBody>
      </p:sp>
      <p:sp>
        <p:nvSpPr>
          <p:cNvPr id="64" name="Shape 64"/>
          <p:cNvSpPr/>
          <p:nvPr/>
        </p:nvSpPr>
        <p:spPr>
          <a:xfrm>
            <a:off x="950022" y="878855"/>
            <a:ext cx="10291956" cy="88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795527">
              <a:lnSpc>
                <a:spcPct val="90000"/>
              </a:lnSpc>
              <a:defRPr sz="2784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2784"/>
              <a:t>Project: Software Component Time Domain Visualization Date: 04/10/15</a:t>
            </a:r>
          </a:p>
        </p:txBody>
      </p:sp>
      <p:grpSp>
        <p:nvGrpSpPr>
          <p:cNvPr id="67" name="Group 67"/>
          <p:cNvGrpSpPr/>
          <p:nvPr/>
        </p:nvGrpSpPr>
        <p:grpSpPr>
          <a:xfrm>
            <a:off x="838200" y="2057578"/>
            <a:ext cx="5190067" cy="2141890"/>
            <a:chOff x="0" y="0"/>
            <a:chExt cx="5190066" cy="2141889"/>
          </a:xfrm>
        </p:grpSpPr>
        <p:sp>
          <p:nvSpPr>
            <p:cNvPr id="65" name="Shape 65"/>
            <p:cNvSpPr/>
            <p:nvPr/>
          </p:nvSpPr>
          <p:spPr>
            <a:xfrm>
              <a:off x="0" y="-1"/>
              <a:ext cx="5190067" cy="2141891"/>
            </a:xfrm>
            <a:prstGeom prst="rect">
              <a:avLst/>
            </a:prstGeom>
            <a:solidFill>
              <a:srgbClr val="5B9BD5"/>
            </a:solidFill>
            <a:ln w="25400" cap="flat">
              <a:solidFill>
                <a:srgbClr val="42719B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Decoupled UI and data (built a generic data representation)</a:t>
              </a:r>
              <a:endParaRPr>
                <a:solidFill>
                  <a:srgbClr val="FFFFFF"/>
                </a:solidFill>
              </a:endParaRP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Discussed future visualizations</a:t>
              </a:r>
              <a:endParaRPr>
                <a:solidFill>
                  <a:srgbClr val="FFFFFF"/>
                </a:solidFill>
              </a:endParaRP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Discussed initial model building steps 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0" y="-1"/>
              <a:ext cx="519006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This Week’s Progress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6096000" y="2057576"/>
            <a:ext cx="5190067" cy="2141890"/>
            <a:chOff x="0" y="0"/>
            <a:chExt cx="5190066" cy="2141889"/>
          </a:xfrm>
        </p:grpSpPr>
        <p:sp>
          <p:nvSpPr>
            <p:cNvPr id="68" name="Shape 68"/>
            <p:cNvSpPr/>
            <p:nvPr/>
          </p:nvSpPr>
          <p:spPr>
            <a:xfrm>
              <a:off x="0" y="-1"/>
              <a:ext cx="5190067" cy="2141891"/>
            </a:xfrm>
            <a:prstGeom prst="rect">
              <a:avLst/>
            </a:prstGeom>
            <a:solidFill>
              <a:srgbClr val="5B9BD5"/>
            </a:solidFill>
            <a:ln w="25400" cap="flat">
              <a:solidFill>
                <a:srgbClr val="42719B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Bug data visualization (Hover over events)</a:t>
              </a:r>
              <a:endParaRPr>
                <a:solidFill>
                  <a:srgbClr val="FFFFFF"/>
                </a:solidFill>
              </a:endParaRP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Attach UI to UI widgets with data frame  </a:t>
              </a: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-1"/>
              <a:ext cx="519006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Next Week’s Work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838199" y="4287134"/>
            <a:ext cx="5190067" cy="2141890"/>
            <a:chOff x="0" y="0"/>
            <a:chExt cx="5190066" cy="2141889"/>
          </a:xfrm>
        </p:grpSpPr>
        <p:sp>
          <p:nvSpPr>
            <p:cNvPr id="71" name="Shape 71"/>
            <p:cNvSpPr/>
            <p:nvPr/>
          </p:nvSpPr>
          <p:spPr>
            <a:xfrm>
              <a:off x="0" y="-1"/>
              <a:ext cx="5190067" cy="2141891"/>
            </a:xfrm>
            <a:prstGeom prst="rect">
              <a:avLst/>
            </a:prstGeom>
            <a:solidFill>
              <a:srgbClr val="5B9BD5"/>
            </a:solidFill>
            <a:ln w="25400" cap="flat">
              <a:solidFill>
                <a:srgbClr val="42719B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  <a:lvl2pPr indent="228600" algn="ctr">
                <a:defRPr>
                  <a:solidFill>
                    <a:srgbClr val="FFFFFF"/>
                  </a:solidFill>
                </a:defRPr>
              </a:lvl2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Selecting right amount of data for model genration </a:t>
              </a:r>
              <a:endParaRPr>
                <a:solidFill>
                  <a:srgbClr val="FFFFFF"/>
                </a:solidFill>
              </a:endParaRPr>
            </a:p>
            <a:p>
              <a:pPr lvl="1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Visualization of large section of files in one glance </a:t>
              </a:r>
            </a:p>
          </p:txBody>
        </p:sp>
        <p:sp>
          <p:nvSpPr>
            <p:cNvPr id="72" name="Shape 72"/>
            <p:cNvSpPr/>
            <p:nvPr/>
          </p:nvSpPr>
          <p:spPr>
            <a:xfrm>
              <a:off x="0" y="-1"/>
              <a:ext cx="519006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Impediments/Problems/Issues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6096000" y="4287134"/>
            <a:ext cx="5190067" cy="2141890"/>
            <a:chOff x="0" y="0"/>
            <a:chExt cx="5190066" cy="2141889"/>
          </a:xfrm>
        </p:grpSpPr>
        <p:sp>
          <p:nvSpPr>
            <p:cNvPr id="74" name="Shape 74"/>
            <p:cNvSpPr/>
            <p:nvPr/>
          </p:nvSpPr>
          <p:spPr>
            <a:xfrm>
              <a:off x="0" y="-1"/>
              <a:ext cx="5190067" cy="2141891"/>
            </a:xfrm>
            <a:prstGeom prst="rect">
              <a:avLst/>
            </a:prstGeom>
            <a:solidFill>
              <a:srgbClr val="5B9BD5"/>
            </a:solidFill>
            <a:ln w="25400" cap="flat">
              <a:solidFill>
                <a:srgbClr val="42719B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Visually perceptive colors for data visualization</a:t>
              </a:r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-1"/>
              <a:ext cx="519006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Other Questions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5373509" y="4261356"/>
            <a:ext cx="65475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8" name="Shape 78"/>
          <p:cNvSpPr/>
          <p:nvPr/>
        </p:nvSpPr>
        <p:spPr>
          <a:xfrm>
            <a:off x="5373509" y="2053913"/>
            <a:ext cx="65475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70AD47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0AD47"/>
                </a:solidFill>
              </a:rPr>
              <a:t>✓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81" name="Shape 81"/>
          <p:cNvSpPr/>
          <p:nvPr>
            <p:ph type="body" idx="4294967295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82" name="Presentation slides  (1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