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92000" cy="6858000"/>
  <p:notesSz cx="6858000" cy="9144000"/>
  <p:defaultTextStyle>
    <a:lvl1pPr>
      <a:defRPr>
        <a:latin typeface="+mj-lt"/>
        <a:ea typeface="+mj-ea"/>
        <a:cs typeface="+mj-cs"/>
        <a:sym typeface="Helvetica Neue"/>
      </a:defRPr>
    </a:lvl1pPr>
    <a:lvl2pPr>
      <a:defRPr>
        <a:latin typeface="+mj-lt"/>
        <a:ea typeface="+mj-ea"/>
        <a:cs typeface="+mj-cs"/>
        <a:sym typeface="Helvetica Neue"/>
      </a:defRPr>
    </a:lvl2pPr>
    <a:lvl3pPr>
      <a:defRPr>
        <a:latin typeface="+mj-lt"/>
        <a:ea typeface="+mj-ea"/>
        <a:cs typeface="+mj-cs"/>
        <a:sym typeface="Helvetica Neue"/>
      </a:defRPr>
    </a:lvl3pPr>
    <a:lvl4pPr>
      <a:defRPr>
        <a:latin typeface="+mj-lt"/>
        <a:ea typeface="+mj-ea"/>
        <a:cs typeface="+mj-cs"/>
        <a:sym typeface="Helvetica Neue"/>
      </a:defRPr>
    </a:lvl4pPr>
    <a:lvl5pPr>
      <a:defRPr>
        <a:latin typeface="+mj-lt"/>
        <a:ea typeface="+mj-ea"/>
        <a:cs typeface="+mj-cs"/>
        <a:sym typeface="Helvetica Neue"/>
      </a:defRPr>
    </a:lvl5pPr>
    <a:lvl6pPr>
      <a:defRPr>
        <a:latin typeface="+mj-lt"/>
        <a:ea typeface="+mj-ea"/>
        <a:cs typeface="+mj-cs"/>
        <a:sym typeface="Helvetica Neue"/>
      </a:defRPr>
    </a:lvl6pPr>
    <a:lvl7pPr>
      <a:defRPr>
        <a:latin typeface="+mj-lt"/>
        <a:ea typeface="+mj-ea"/>
        <a:cs typeface="+mj-cs"/>
        <a:sym typeface="Helvetica Neue"/>
      </a:defRPr>
    </a:lvl7pPr>
    <a:lvl8pPr>
      <a:defRPr>
        <a:latin typeface="+mj-lt"/>
        <a:ea typeface="+mj-ea"/>
        <a:cs typeface="+mj-cs"/>
        <a:sym typeface="Helvetica Neue"/>
      </a:defRPr>
    </a:lvl8pPr>
    <a:lvl9pPr>
      <a:defRPr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9" name="Shape 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We can make the squares bigger. If there is a little icon system we want to adopt that can go in the upper right hand corner of a square, that is fine. Perhaps this can signify %done, %effort, alert to a problem, indicate a critical path, or otherwise bring attention. Teams should be able to put graphics in the boxes as well.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8724900" y="0"/>
            <a:ext cx="2628900" cy="654209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831850" y="4589462"/>
            <a:ext cx="10515600" cy="226854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One</a:t>
            </a:r>
            <a:endParaRPr sz="24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Two</a:t>
            </a:r>
            <a:endParaRPr sz="24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Three</a:t>
            </a:r>
            <a:endParaRPr sz="24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Four</a:t>
            </a:r>
            <a:endParaRPr sz="24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 lvl="0">
              <a:defRPr b="0" sz="1800"/>
            </a:pPr>
            <a:r>
              <a:rPr b="1" sz="2400"/>
              <a:t>Body Level One</a:t>
            </a:r>
            <a:endParaRPr b="1" sz="2400"/>
          </a:p>
          <a:p>
            <a:pPr lvl="1">
              <a:defRPr b="0" sz="1800"/>
            </a:pPr>
            <a:r>
              <a:rPr b="1" sz="2400"/>
              <a:t>Body Level Two</a:t>
            </a:r>
            <a:endParaRPr b="1" sz="2400"/>
          </a:p>
          <a:p>
            <a:pPr lvl="2">
              <a:defRPr b="0" sz="1800"/>
            </a:pPr>
            <a:r>
              <a:rPr b="1" sz="2400"/>
              <a:t>Body Level Three</a:t>
            </a:r>
            <a:endParaRPr b="1" sz="2400"/>
          </a:p>
          <a:p>
            <a:pPr lvl="3">
              <a:defRPr b="0" sz="1800"/>
            </a:pPr>
            <a:r>
              <a:rPr b="1" sz="2400"/>
              <a:t>Body Level Four</a:t>
            </a:r>
            <a:endParaRPr b="1" sz="2400"/>
          </a:p>
          <a:p>
            <a:pPr lvl="4">
              <a:defRPr b="0" sz="1800"/>
            </a:pPr>
            <a:r>
              <a:rPr b="1" sz="2400"/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838200" y="0"/>
            <a:ext cx="10515600" cy="205581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839787" y="0"/>
            <a:ext cx="3932240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5183187" y="987425"/>
            <a:ext cx="6172203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839787" y="0"/>
            <a:ext cx="3932240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839787" y="2057400"/>
            <a:ext cx="3932240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 lvl="0">
              <a:defRPr sz="1800"/>
            </a:pPr>
            <a:r>
              <a:rPr sz="1600"/>
              <a:t>Body Level One</a:t>
            </a:r>
            <a:endParaRPr sz="1600"/>
          </a:p>
          <a:p>
            <a:pPr lvl="1">
              <a:defRPr sz="1800"/>
            </a:pPr>
            <a:r>
              <a:rPr sz="1600"/>
              <a:t>Body Level Two</a:t>
            </a:r>
            <a:endParaRPr sz="1600"/>
          </a:p>
          <a:p>
            <a:pPr lvl="2">
              <a:defRPr sz="1800"/>
            </a:pPr>
            <a:r>
              <a:rPr sz="1600"/>
              <a:t>Body Level Three</a:t>
            </a:r>
            <a:endParaRPr sz="1600"/>
          </a:p>
          <a:p>
            <a:pPr lvl="3">
              <a:defRPr sz="1800"/>
            </a:pPr>
            <a:r>
              <a:rPr sz="1600"/>
              <a:t>Body Level Four</a:t>
            </a:r>
            <a:endParaRPr sz="1600"/>
          </a:p>
          <a:p>
            <a:pPr lvl="4">
              <a:defRPr sz="1800"/>
            </a:pPr>
            <a:r>
              <a:rPr sz="1600"/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230185"/>
            <a:ext cx="10515600" cy="1595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610600" y="6404290"/>
            <a:ext cx="2743200" cy="2692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indent="-228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1pPr>
      <a:lvl2pPr marL="723900" indent="-2667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2pPr>
      <a:lvl3pPr marL="1234438" indent="-320038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3pPr>
      <a:lvl4pPr marL="1727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4pPr>
      <a:lvl5pPr marL="21844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5pPr>
      <a:lvl6pPr marL="26416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6pPr>
      <a:lvl7pPr marL="30988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7pPr>
      <a:lvl8pPr marL="35560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8pPr>
      <a:lvl9pPr marL="4013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304800" y="152400"/>
            <a:ext cx="8260451" cy="734877"/>
          </a:xfrm>
          <a:prstGeom prst="rect">
            <a:avLst/>
          </a:prstGeom>
        </p:spPr>
        <p:txBody>
          <a:bodyPr/>
          <a:lstStyle>
            <a:lvl1pPr defTabSz="576072">
              <a:defRPr sz="2200"/>
            </a:lvl1pPr>
          </a:lstStyle>
          <a:p>
            <a:pPr lvl="0">
              <a:defRPr sz="1800"/>
            </a:pPr>
            <a:r>
              <a:rPr sz="2200"/>
              <a:t>INSuRE Project: Software Component Time Domain Visualization</a:t>
            </a:r>
          </a:p>
        </p:txBody>
      </p:sp>
      <p:sp>
        <p:nvSpPr>
          <p:cNvPr id="50" name="Shape 50"/>
          <p:cNvSpPr/>
          <p:nvPr/>
        </p:nvSpPr>
        <p:spPr>
          <a:xfrm>
            <a:off x="304800" y="822325"/>
            <a:ext cx="10515600" cy="549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566927">
              <a:lnSpc>
                <a:spcPct val="90000"/>
              </a:lnSpc>
              <a:defRPr sz="27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2700"/>
              <a:t>David Kavaler, Sugeerth Murugesan, Chetna Vig, Andy White, NSA</a:t>
            </a:r>
          </a:p>
        </p:txBody>
      </p:sp>
      <p:grpSp>
        <p:nvGrpSpPr>
          <p:cNvPr id="53" name="Group 53"/>
          <p:cNvGrpSpPr/>
          <p:nvPr/>
        </p:nvGrpSpPr>
        <p:grpSpPr>
          <a:xfrm>
            <a:off x="6095997" y="1880242"/>
            <a:ext cx="5619773" cy="2319225"/>
            <a:chOff x="-1" y="0"/>
            <a:chExt cx="5619772" cy="2319224"/>
          </a:xfrm>
        </p:grpSpPr>
        <p:sp>
          <p:nvSpPr>
            <p:cNvPr id="51" name="Shape 51"/>
            <p:cNvSpPr/>
            <p:nvPr/>
          </p:nvSpPr>
          <p:spPr>
            <a:xfrm>
              <a:off x="-2" y="0"/>
              <a:ext cx="5619774" cy="2319225"/>
            </a:xfrm>
            <a:prstGeom prst="rect">
              <a:avLst/>
            </a:prstGeom>
            <a:solidFill>
              <a:srgbClr val="5B9BD5"/>
            </a:solidFill>
            <a:ln w="25400" cap="flat">
              <a:solidFill>
                <a:srgbClr val="42719B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" name="Shape 52"/>
            <p:cNvSpPr/>
            <p:nvPr/>
          </p:nvSpPr>
          <p:spPr>
            <a:xfrm>
              <a:off x="-2" y="359511"/>
              <a:ext cx="5619774" cy="160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040404"/>
                  </a:solidFill>
                  <a:latin typeface="Calibri"/>
                  <a:ea typeface="Calibri"/>
                  <a:cs typeface="Calibri"/>
                  <a:sym typeface="Calibri"/>
                </a:rPr>
                <a:t>What has been done? </a:t>
              </a:r>
              <a:endParaRPr>
                <a:solidFill>
                  <a:srgbClr val="040404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/>
              <a:r>
                <a: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Attaching UI widgets to generic data structure</a:t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/>
              <a:r>
                <a:rPr>
                  <a:solidFill>
                    <a:srgbClr val="010101"/>
                  </a:solidFill>
                  <a:latin typeface="Calibri"/>
                  <a:ea typeface="Calibri"/>
                  <a:cs typeface="Calibri"/>
                  <a:sym typeface="Calibri"/>
                </a:rPr>
                <a:t>What is remaining to be done?</a:t>
              </a:r>
              <a:endParaRPr>
                <a:solidFill>
                  <a:srgbClr val="01010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/>
              <a:r>
                <a: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Model building process for predicting bugs </a:t>
              </a:r>
              <a:endParaRPr>
                <a:solidFill>
                  <a:srgbClr val="01010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/>
              <a:r>
                <a: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An efficient Bug data visualization to come up with data   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429585" y="4287133"/>
            <a:ext cx="5619778" cy="2319228"/>
            <a:chOff x="0" y="0"/>
            <a:chExt cx="5619777" cy="2319227"/>
          </a:xfrm>
        </p:grpSpPr>
        <p:sp>
          <p:nvSpPr>
            <p:cNvPr id="54" name="Shape 54"/>
            <p:cNvSpPr/>
            <p:nvPr/>
          </p:nvSpPr>
          <p:spPr>
            <a:xfrm>
              <a:off x="-1" y="-1"/>
              <a:ext cx="5619778" cy="2319228"/>
            </a:xfrm>
            <a:prstGeom prst="rect">
              <a:avLst/>
            </a:prstGeom>
            <a:solidFill>
              <a:srgbClr val="5B9BD5"/>
            </a:solidFill>
            <a:ln w="25400" cap="flat">
              <a:solidFill>
                <a:srgbClr val="42719B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" name="Shape 55"/>
            <p:cNvSpPr/>
            <p:nvPr/>
          </p:nvSpPr>
          <p:spPr>
            <a:xfrm>
              <a:off x="-1" y="226162"/>
              <a:ext cx="5619778" cy="1866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Commit history in a database</a:t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/>
              <a:r>
                <a: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We used existing utilities to extract fixing commits and bug introducing commits from </a:t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/>
              <a:r>
                <a: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Jira issues(issues tracking system) </a:t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/>
              <a:r>
                <a: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Data metric computation: How to compute churn, code size, number of commits, number of unique developers?  </a:t>
              </a:r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6095995" y="4287133"/>
            <a:ext cx="5619778" cy="2319228"/>
            <a:chOff x="0" y="0"/>
            <a:chExt cx="5619777" cy="2319227"/>
          </a:xfrm>
        </p:grpSpPr>
        <p:sp>
          <p:nvSpPr>
            <p:cNvPr id="57" name="Shape 57"/>
            <p:cNvSpPr/>
            <p:nvPr/>
          </p:nvSpPr>
          <p:spPr>
            <a:xfrm>
              <a:off x="-1" y="-1"/>
              <a:ext cx="5619778" cy="2319228"/>
            </a:xfrm>
            <a:prstGeom prst="rect">
              <a:avLst/>
            </a:prstGeom>
            <a:solidFill>
              <a:srgbClr val="5B9BD5"/>
            </a:solidFill>
            <a:ln w="25400" cap="flat">
              <a:solidFill>
                <a:srgbClr val="42719B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" name="Shape 58"/>
            <p:cNvSpPr/>
            <p:nvPr/>
          </p:nvSpPr>
          <p:spPr>
            <a:xfrm>
              <a:off x="-1" y="492862"/>
              <a:ext cx="5619778" cy="1333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File level visualization for authors: Finished</a:t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/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/>
              <a:r>
                <a: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File-level visualization with different metrics: Finished</a:t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/>
              <a:r>
                <a: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Source-level visualization: talk with Andy  </a:t>
              </a:r>
            </a:p>
          </p:txBody>
        </p:sp>
      </p:grpSp>
      <p:sp>
        <p:nvSpPr>
          <p:cNvPr id="60" name="Shape 60"/>
          <p:cNvSpPr/>
          <p:nvPr/>
        </p:nvSpPr>
        <p:spPr>
          <a:xfrm>
            <a:off x="9652134" y="191977"/>
            <a:ext cx="2460815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2400"/>
              <a:t>Date: 04/17/15</a:t>
            </a:r>
          </a:p>
        </p:txBody>
      </p:sp>
      <p:grpSp>
        <p:nvGrpSpPr>
          <p:cNvPr id="63" name="Group 63"/>
          <p:cNvGrpSpPr/>
          <p:nvPr/>
        </p:nvGrpSpPr>
        <p:grpSpPr>
          <a:xfrm>
            <a:off x="429585" y="1880240"/>
            <a:ext cx="5619778" cy="2319231"/>
            <a:chOff x="0" y="0"/>
            <a:chExt cx="5619777" cy="2319229"/>
          </a:xfrm>
        </p:grpSpPr>
        <p:sp>
          <p:nvSpPr>
            <p:cNvPr id="61" name="Shape 61"/>
            <p:cNvSpPr/>
            <p:nvPr/>
          </p:nvSpPr>
          <p:spPr>
            <a:xfrm>
              <a:off x="-1" y="-1"/>
              <a:ext cx="5619778" cy="2319231"/>
            </a:xfrm>
            <a:prstGeom prst="rect">
              <a:avLst/>
            </a:prstGeom>
            <a:solidFill>
              <a:srgbClr val="5B9BD5"/>
            </a:solidFill>
            <a:ln w="25400" cap="flat">
              <a:solidFill>
                <a:srgbClr val="42719B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" name="Shape 62"/>
            <p:cNvSpPr/>
            <p:nvPr/>
          </p:nvSpPr>
          <p:spPr>
            <a:xfrm>
              <a:off x="-1" y="626213"/>
              <a:ext cx="5619778" cy="1066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We will create a tool to visualize the temporal evolution of software systems at varying granularities</a:t>
              </a:r>
              <a:endPara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/>
              <a:r>
                <a: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and check if our technique for linking bugs to commits correlates with CVE reports.</a:t>
              </a:r>
            </a:p>
          </p:txBody>
        </p:sp>
      </p:grpSp>
      <p:sp>
        <p:nvSpPr>
          <p:cNvPr id="64" name="Shape 64"/>
          <p:cNvSpPr/>
          <p:nvPr/>
        </p:nvSpPr>
        <p:spPr>
          <a:xfrm>
            <a:off x="469900" y="1905178"/>
            <a:ext cx="5190067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Project Summary:</a:t>
            </a:r>
          </a:p>
        </p:txBody>
      </p:sp>
      <p:sp>
        <p:nvSpPr>
          <p:cNvPr id="65" name="Shape 65"/>
          <p:cNvSpPr/>
          <p:nvPr/>
        </p:nvSpPr>
        <p:spPr>
          <a:xfrm>
            <a:off x="469900" y="4254677"/>
            <a:ext cx="5190067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Technical Approach:</a:t>
            </a:r>
          </a:p>
        </p:txBody>
      </p:sp>
      <p:sp>
        <p:nvSpPr>
          <p:cNvPr id="66" name="Shape 66"/>
          <p:cNvSpPr/>
          <p:nvPr/>
        </p:nvSpPr>
        <p:spPr>
          <a:xfrm>
            <a:off x="6172200" y="4343577"/>
            <a:ext cx="5190067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Schedule:</a:t>
            </a:r>
          </a:p>
        </p:txBody>
      </p:sp>
      <p:sp>
        <p:nvSpPr>
          <p:cNvPr id="67" name="Shape 67"/>
          <p:cNvSpPr/>
          <p:nvPr/>
        </p:nvSpPr>
        <p:spPr>
          <a:xfrm>
            <a:off x="6172200" y="1905178"/>
            <a:ext cx="5190067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Project Summary: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1060510" y="-213845"/>
            <a:ext cx="10515601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/>
            </a:pPr>
            <a:r>
              <a:rPr sz="4400"/>
              <a:t>INSuRE Project Progress</a:t>
            </a:r>
          </a:p>
        </p:txBody>
      </p:sp>
      <p:sp>
        <p:nvSpPr>
          <p:cNvPr id="72" name="Shape 72"/>
          <p:cNvSpPr/>
          <p:nvPr/>
        </p:nvSpPr>
        <p:spPr>
          <a:xfrm>
            <a:off x="950021" y="878854"/>
            <a:ext cx="10291958" cy="881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 defTabSz="795527">
              <a:lnSpc>
                <a:spcPct val="90000"/>
              </a:lnSpc>
              <a:defRPr sz="27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2700"/>
              <a:t>Project: Software Component Time Domain Visualization Date: 04/17/15</a:t>
            </a:r>
          </a:p>
        </p:txBody>
      </p:sp>
      <p:grpSp>
        <p:nvGrpSpPr>
          <p:cNvPr id="77" name="Group 77"/>
          <p:cNvGrpSpPr/>
          <p:nvPr/>
        </p:nvGrpSpPr>
        <p:grpSpPr>
          <a:xfrm>
            <a:off x="838196" y="2057575"/>
            <a:ext cx="5190073" cy="2141895"/>
            <a:chOff x="-2" y="0"/>
            <a:chExt cx="5190071" cy="2141894"/>
          </a:xfrm>
        </p:grpSpPr>
        <p:grpSp>
          <p:nvGrpSpPr>
            <p:cNvPr id="75" name="Group 75"/>
            <p:cNvGrpSpPr/>
            <p:nvPr/>
          </p:nvGrpSpPr>
          <p:grpSpPr>
            <a:xfrm>
              <a:off x="-3" y="-1"/>
              <a:ext cx="5190073" cy="2141895"/>
              <a:chOff x="0" y="0"/>
              <a:chExt cx="5190071" cy="2141893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-1" y="-1"/>
                <a:ext cx="5190073" cy="2141895"/>
              </a:xfrm>
              <a:prstGeom prst="rect">
                <a:avLst/>
              </a:prstGeom>
              <a:solidFill>
                <a:srgbClr val="5B9BD5"/>
              </a:solidFill>
              <a:ln w="25400" cap="flat">
                <a:solidFill>
                  <a:srgbClr val="42719B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-1" y="404195"/>
                <a:ext cx="5190073" cy="1333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/>
                <a:r>
                  <a: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Attached UI with the decoupled data (built a generic data representation)</a:t>
                </a:r>
                <a:endPara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 algn="ctr"/>
                <a:r>
                  <a: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Implemented initial model building steps using wake</a:t>
                </a:r>
                <a:endPara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 algn="ctr"/>
                <a:r>
                  <a: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Given a file analyzing bug vs bug-free data </a:t>
                </a:r>
              </a:p>
            </p:txBody>
          </p:sp>
        </p:grpSp>
        <p:sp>
          <p:nvSpPr>
            <p:cNvPr id="76" name="Shape 76"/>
            <p:cNvSpPr/>
            <p:nvPr/>
          </p:nvSpPr>
          <p:spPr>
            <a:xfrm>
              <a:off x="-2" y="-1"/>
              <a:ext cx="5190071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/>
              <a:r>
                <a:t>This Week’s Progress</a:t>
              </a:r>
            </a:p>
          </p:txBody>
        </p:sp>
      </p:grpSp>
      <p:grpSp>
        <p:nvGrpSpPr>
          <p:cNvPr id="82" name="Group 82"/>
          <p:cNvGrpSpPr/>
          <p:nvPr/>
        </p:nvGrpSpPr>
        <p:grpSpPr>
          <a:xfrm>
            <a:off x="6095996" y="2057573"/>
            <a:ext cx="5190073" cy="2141895"/>
            <a:chOff x="-2" y="0"/>
            <a:chExt cx="5190071" cy="2141894"/>
          </a:xfrm>
        </p:grpSpPr>
        <p:grpSp>
          <p:nvGrpSpPr>
            <p:cNvPr id="80" name="Group 80"/>
            <p:cNvGrpSpPr/>
            <p:nvPr/>
          </p:nvGrpSpPr>
          <p:grpSpPr>
            <a:xfrm>
              <a:off x="-3" y="-1"/>
              <a:ext cx="5190073" cy="2141895"/>
              <a:chOff x="0" y="0"/>
              <a:chExt cx="5190071" cy="2141893"/>
            </a:xfrm>
          </p:grpSpPr>
          <p:sp>
            <p:nvSpPr>
              <p:cNvPr id="78" name="Shape 78"/>
              <p:cNvSpPr/>
              <p:nvPr/>
            </p:nvSpPr>
            <p:spPr>
              <a:xfrm>
                <a:off x="-1" y="-1"/>
                <a:ext cx="5190073" cy="2141895"/>
              </a:xfrm>
              <a:prstGeom prst="rect">
                <a:avLst/>
              </a:prstGeom>
              <a:solidFill>
                <a:srgbClr val="5B9BD5"/>
              </a:solidFill>
              <a:ln w="25400" cap="flat">
                <a:solidFill>
                  <a:srgbClr val="42719B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-1" y="670896"/>
                <a:ext cx="5190073" cy="800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/>
                <a:r>
                  <a: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Research on features to distinguish bug vs bug-free data for a bug-model 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 algn="ctr"/>
                <a:r>
                  <a: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Bug data visualization (Hover over events)</a:t>
                </a:r>
              </a:p>
            </p:txBody>
          </p:sp>
        </p:grpSp>
        <p:sp>
          <p:nvSpPr>
            <p:cNvPr id="81" name="Shape 81"/>
            <p:cNvSpPr/>
            <p:nvPr/>
          </p:nvSpPr>
          <p:spPr>
            <a:xfrm>
              <a:off x="-2" y="-1"/>
              <a:ext cx="5190071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/>
              <a:r>
                <a:t>Next Week’s Work</a:t>
              </a:r>
            </a:p>
          </p:txBody>
        </p:sp>
      </p:grpSp>
      <p:grpSp>
        <p:nvGrpSpPr>
          <p:cNvPr id="87" name="Group 87"/>
          <p:cNvGrpSpPr/>
          <p:nvPr/>
        </p:nvGrpSpPr>
        <p:grpSpPr>
          <a:xfrm>
            <a:off x="838195" y="4287131"/>
            <a:ext cx="5190073" cy="2141895"/>
            <a:chOff x="-2" y="0"/>
            <a:chExt cx="5190071" cy="2141894"/>
          </a:xfrm>
        </p:grpSpPr>
        <p:grpSp>
          <p:nvGrpSpPr>
            <p:cNvPr id="85" name="Group 85"/>
            <p:cNvGrpSpPr/>
            <p:nvPr/>
          </p:nvGrpSpPr>
          <p:grpSpPr>
            <a:xfrm>
              <a:off x="-3" y="-1"/>
              <a:ext cx="5190073" cy="2141895"/>
              <a:chOff x="0" y="0"/>
              <a:chExt cx="5190071" cy="2141893"/>
            </a:xfrm>
          </p:grpSpPr>
          <p:sp>
            <p:nvSpPr>
              <p:cNvPr id="83" name="Shape 83"/>
              <p:cNvSpPr/>
              <p:nvPr/>
            </p:nvSpPr>
            <p:spPr>
              <a:xfrm>
                <a:off x="-1" y="-1"/>
                <a:ext cx="5190073" cy="2141895"/>
              </a:xfrm>
              <a:prstGeom prst="rect">
                <a:avLst/>
              </a:prstGeom>
              <a:solidFill>
                <a:srgbClr val="5B9BD5"/>
              </a:solidFill>
              <a:ln w="25400" cap="flat">
                <a:solidFill>
                  <a:srgbClr val="42719B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indent="228600" algn="ctr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-1" y="670895"/>
                <a:ext cx="5190073" cy="800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indent="228600"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</a:lstStyle>
              <a:p>
                <a:pPr lvl="0"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Research Challenge: Defining features </a:t>
                </a:r>
                <a:endParaRPr>
                  <a:solidFill>
                    <a:srgbClr val="FFFFFF"/>
                  </a:solidFill>
                </a:endParaRPr>
              </a:p>
              <a:p>
                <a:pPr lvl="1"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FFFFFF"/>
                    </a:solidFill>
                  </a:rPr>
                  <a:t>Visualization of large section of files in one glance </a:t>
                </a:r>
              </a:p>
            </p:txBody>
          </p:sp>
        </p:grpSp>
        <p:sp>
          <p:nvSpPr>
            <p:cNvPr id="86" name="Shape 86"/>
            <p:cNvSpPr/>
            <p:nvPr/>
          </p:nvSpPr>
          <p:spPr>
            <a:xfrm>
              <a:off x="-2" y="-1"/>
              <a:ext cx="5190071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/>
              <a:r>
                <a:t>Impediments/Problems/Issues</a:t>
              </a:r>
            </a:p>
          </p:txBody>
        </p:sp>
      </p:grpSp>
      <p:grpSp>
        <p:nvGrpSpPr>
          <p:cNvPr id="92" name="Group 92"/>
          <p:cNvGrpSpPr/>
          <p:nvPr/>
        </p:nvGrpSpPr>
        <p:grpSpPr>
          <a:xfrm>
            <a:off x="6095996" y="4287131"/>
            <a:ext cx="5190073" cy="2141895"/>
            <a:chOff x="-2" y="0"/>
            <a:chExt cx="5190071" cy="2141894"/>
          </a:xfrm>
        </p:grpSpPr>
        <p:grpSp>
          <p:nvGrpSpPr>
            <p:cNvPr id="90" name="Group 90"/>
            <p:cNvGrpSpPr/>
            <p:nvPr/>
          </p:nvGrpSpPr>
          <p:grpSpPr>
            <a:xfrm>
              <a:off x="-3" y="-1"/>
              <a:ext cx="5190073" cy="2141895"/>
              <a:chOff x="0" y="0"/>
              <a:chExt cx="5190071" cy="2141893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1" y="-1"/>
                <a:ext cx="5190073" cy="2141895"/>
              </a:xfrm>
              <a:prstGeom prst="rect">
                <a:avLst/>
              </a:prstGeom>
              <a:solidFill>
                <a:srgbClr val="5B9BD5"/>
              </a:solidFill>
              <a:ln w="25400" cap="flat">
                <a:solidFill>
                  <a:srgbClr val="42719B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-1" y="804245"/>
                <a:ext cx="5190073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/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 algn="ctr"/>
                <a:r>
                  <a: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Visually distinguishing files in the visualization</a:t>
                </a:r>
              </a:p>
            </p:txBody>
          </p:sp>
        </p:grpSp>
        <p:sp>
          <p:nvSpPr>
            <p:cNvPr id="91" name="Shape 91"/>
            <p:cNvSpPr/>
            <p:nvPr/>
          </p:nvSpPr>
          <p:spPr>
            <a:xfrm>
              <a:off x="-2" y="-1"/>
              <a:ext cx="5190071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/>
              <a:r>
                <a:t>Other Questions</a:t>
              </a:r>
            </a:p>
          </p:txBody>
        </p:sp>
      </p:grpSp>
      <p:sp>
        <p:nvSpPr>
          <p:cNvPr id="93" name="Shape 93"/>
          <p:cNvSpPr/>
          <p:nvPr/>
        </p:nvSpPr>
        <p:spPr>
          <a:xfrm>
            <a:off x="5373508" y="4261356"/>
            <a:ext cx="654760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4" name="Shape 94"/>
          <p:cNvSpPr/>
          <p:nvPr/>
        </p:nvSpPr>
        <p:spPr>
          <a:xfrm>
            <a:off x="5373508" y="2053912"/>
            <a:ext cx="654760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0AD47"/>
                </a:solidFill>
              </a:rPr>
              <a:t>✓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Num" sz="quarter" idx="2"/>
          </p:nvPr>
        </p:nvSpPr>
        <p:spPr>
          <a:xfrm>
            <a:off x="8610600" y="6269671"/>
            <a:ext cx="2743200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sp>
        <p:nvSpPr>
          <p:cNvPr id="97" name="Shape 97"/>
          <p:cNvSpPr/>
          <p:nvPr>
            <p:ph type="body" idx="4294967295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>
            <a:lvl1pPr marL="355600" indent="-355600"/>
          </a:lstStyle>
          <a:p>
            <a:pPr lvl="0">
              <a:defRPr sz="1800"/>
            </a:pPr>
            <a:r>
              <a:rPr sz="2800"/>
              <a:t> </a:t>
            </a:r>
          </a:p>
        </p:txBody>
      </p:sp>
      <p:pic>
        <p:nvPicPr>
          <p:cNvPr id="98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265" y="125164"/>
            <a:ext cx="9783736" cy="66076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