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9" r:id="rId1"/>
    <p:sldMasterId id="2147483689" r:id="rId2"/>
    <p:sldMasterId id="2147483703" r:id="rId3"/>
  </p:sldMasterIdLst>
  <p:notesMasterIdLst>
    <p:notesMasterId r:id="rId34"/>
  </p:notesMasterIdLst>
  <p:sldIdLst>
    <p:sldId id="488" r:id="rId4"/>
    <p:sldId id="792" r:id="rId5"/>
    <p:sldId id="937" r:id="rId6"/>
    <p:sldId id="938" r:id="rId7"/>
    <p:sldId id="940" r:id="rId8"/>
    <p:sldId id="941" r:id="rId9"/>
    <p:sldId id="942" r:id="rId10"/>
    <p:sldId id="943" r:id="rId11"/>
    <p:sldId id="944" r:id="rId12"/>
    <p:sldId id="945" r:id="rId13"/>
    <p:sldId id="946" r:id="rId14"/>
    <p:sldId id="947" r:id="rId15"/>
    <p:sldId id="972" r:id="rId16"/>
    <p:sldId id="962" r:id="rId17"/>
    <p:sldId id="949" r:id="rId18"/>
    <p:sldId id="950" r:id="rId19"/>
    <p:sldId id="951" r:id="rId20"/>
    <p:sldId id="952" r:id="rId21"/>
    <p:sldId id="953" r:id="rId22"/>
    <p:sldId id="954" r:id="rId23"/>
    <p:sldId id="959" r:id="rId24"/>
    <p:sldId id="964" r:id="rId25"/>
    <p:sldId id="963" r:id="rId26"/>
    <p:sldId id="965" r:id="rId27"/>
    <p:sldId id="966" r:id="rId28"/>
    <p:sldId id="967" r:id="rId29"/>
    <p:sldId id="968" r:id="rId30"/>
    <p:sldId id="969" r:id="rId31"/>
    <p:sldId id="970" r:id="rId32"/>
    <p:sldId id="97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4825" autoAdjust="0"/>
    <p:restoredTop sz="83641" autoAdjust="0"/>
  </p:normalViewPr>
  <p:slideViewPr>
    <p:cSldViewPr>
      <p:cViewPr varScale="1">
        <p:scale>
          <a:sx n="84" d="100"/>
          <a:sy n="84" d="100"/>
        </p:scale>
        <p:origin x="90" y="264"/>
      </p:cViewPr>
      <p:guideLst>
        <p:guide orient="horz" pos="2160"/>
        <p:guide pos="2880"/>
      </p:guideLst>
    </p:cSldViewPr>
  </p:slideViewPr>
  <p:outlineViewPr>
    <p:cViewPr>
      <p:scale>
        <a:sx n="33" d="100"/>
        <a:sy n="33" d="100"/>
      </p:scale>
      <p:origin x="0" y="3264"/>
    </p:cViewPr>
  </p:outlineViewPr>
  <p:notesTextViewPr>
    <p:cViewPr>
      <p:scale>
        <a:sx n="100" d="100"/>
        <a:sy n="100" d="100"/>
      </p:scale>
      <p:origin x="0" y="0"/>
    </p:cViewPr>
  </p:notesTextViewPr>
  <p:sorterViewPr>
    <p:cViewPr>
      <p:scale>
        <a:sx n="66" d="100"/>
        <a:sy n="66" d="100"/>
      </p:scale>
      <p:origin x="0" y="540"/>
    </p:cViewPr>
  </p:sorterViewPr>
  <p:notesViewPr>
    <p:cSldViewPr>
      <p:cViewPr varScale="1">
        <p:scale>
          <a:sx n="51" d="100"/>
          <a:sy n="51"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2C073-7B09-4133-AD13-0BC267C5B47E}" type="datetimeFigureOut">
              <a:rPr lang="zh-CN" altLang="en-US" smtClean="0"/>
              <a:pPr/>
              <a:t>2017/6/10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841DD-0538-4149-B9B6-6D79E6668D1E}" type="slidenum">
              <a:rPr lang="zh-CN" altLang="en-US" smtClean="0"/>
              <a:pPr/>
              <a:t>‹#›</a:t>
            </a:fld>
            <a:endParaRPr lang="zh-CN" altLang="en-US"/>
          </a:p>
        </p:txBody>
      </p:sp>
    </p:spTree>
    <p:extLst>
      <p:ext uri="{BB962C8B-B14F-4D97-AF65-F5344CB8AC3E}">
        <p14:creationId xmlns:p14="http://schemas.microsoft.com/office/powerpoint/2010/main" val="291900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pPr>
              <a:defRPr/>
            </a:pPr>
            <a:fld id="{69C927CD-DBA4-4D8D-B936-596FFEF82403}" type="slidenum">
              <a:rPr lang="en-US" altLang="zh-CN" smtClean="0"/>
              <a:pPr>
                <a:defRPr/>
              </a:pPr>
              <a:t>1</a:t>
            </a:fld>
            <a:endParaRPr lang="en-US" altLang="zh-CN" dirty="0"/>
          </a:p>
        </p:txBody>
      </p:sp>
    </p:spTree>
    <p:extLst>
      <p:ext uri="{BB962C8B-B14F-4D97-AF65-F5344CB8AC3E}">
        <p14:creationId xmlns:p14="http://schemas.microsoft.com/office/powerpoint/2010/main" val="72645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10</a:t>
            </a:fld>
            <a:endParaRPr lang="zh-CN" altLang="en-US"/>
          </a:p>
        </p:txBody>
      </p:sp>
    </p:spTree>
    <p:extLst>
      <p:ext uri="{BB962C8B-B14F-4D97-AF65-F5344CB8AC3E}">
        <p14:creationId xmlns:p14="http://schemas.microsoft.com/office/powerpoint/2010/main" val="3920170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11</a:t>
            </a:fld>
            <a:endParaRPr lang="zh-CN" altLang="en-US"/>
          </a:p>
        </p:txBody>
      </p:sp>
    </p:spTree>
    <p:extLst>
      <p:ext uri="{BB962C8B-B14F-4D97-AF65-F5344CB8AC3E}">
        <p14:creationId xmlns:p14="http://schemas.microsoft.com/office/powerpoint/2010/main" val="2815502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12</a:t>
            </a:fld>
            <a:endParaRPr lang="zh-CN" altLang="en-US"/>
          </a:p>
        </p:txBody>
      </p:sp>
    </p:spTree>
    <p:extLst>
      <p:ext uri="{BB962C8B-B14F-4D97-AF65-F5344CB8AC3E}">
        <p14:creationId xmlns:p14="http://schemas.microsoft.com/office/powerpoint/2010/main" val="149473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13</a:t>
            </a:fld>
            <a:endParaRPr lang="zh-CN" altLang="en-US"/>
          </a:p>
        </p:txBody>
      </p:sp>
    </p:spTree>
    <p:extLst>
      <p:ext uri="{BB962C8B-B14F-4D97-AF65-F5344CB8AC3E}">
        <p14:creationId xmlns:p14="http://schemas.microsoft.com/office/powerpoint/2010/main" val="348303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14</a:t>
            </a:fld>
            <a:endParaRPr lang="zh-CN" altLang="en-US"/>
          </a:p>
        </p:txBody>
      </p:sp>
    </p:spTree>
    <p:extLst>
      <p:ext uri="{BB962C8B-B14F-4D97-AF65-F5344CB8AC3E}">
        <p14:creationId xmlns:p14="http://schemas.microsoft.com/office/powerpoint/2010/main" val="2075747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425779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93673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917570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177027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0811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a:t>
            </a:fld>
            <a:endParaRPr lang="zh-CN" altLang="en-US"/>
          </a:p>
        </p:txBody>
      </p:sp>
    </p:spTree>
    <p:extLst>
      <p:ext uri="{BB962C8B-B14F-4D97-AF65-F5344CB8AC3E}">
        <p14:creationId xmlns:p14="http://schemas.microsoft.com/office/powerpoint/2010/main" val="906170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103888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135387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205838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723751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075412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236129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3854395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0400606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355783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816900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3</a:t>
            </a:fld>
            <a:endParaRPr lang="zh-CN" altLang="en-US"/>
          </a:p>
        </p:txBody>
      </p:sp>
    </p:spTree>
    <p:extLst>
      <p:ext uri="{BB962C8B-B14F-4D97-AF65-F5344CB8AC3E}">
        <p14:creationId xmlns:p14="http://schemas.microsoft.com/office/powerpoint/2010/main" val="29888940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87447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4</a:t>
            </a:fld>
            <a:endParaRPr lang="zh-CN" altLang="en-US"/>
          </a:p>
        </p:txBody>
      </p:sp>
    </p:spTree>
    <p:extLst>
      <p:ext uri="{BB962C8B-B14F-4D97-AF65-F5344CB8AC3E}">
        <p14:creationId xmlns:p14="http://schemas.microsoft.com/office/powerpoint/2010/main" val="20487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5</a:t>
            </a:fld>
            <a:endParaRPr lang="zh-CN" altLang="en-US"/>
          </a:p>
        </p:txBody>
      </p:sp>
    </p:spTree>
    <p:extLst>
      <p:ext uri="{BB962C8B-B14F-4D97-AF65-F5344CB8AC3E}">
        <p14:creationId xmlns:p14="http://schemas.microsoft.com/office/powerpoint/2010/main" val="1409766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6</a:t>
            </a:fld>
            <a:endParaRPr lang="zh-CN" altLang="en-US"/>
          </a:p>
        </p:txBody>
      </p:sp>
    </p:spTree>
    <p:extLst>
      <p:ext uri="{BB962C8B-B14F-4D97-AF65-F5344CB8AC3E}">
        <p14:creationId xmlns:p14="http://schemas.microsoft.com/office/powerpoint/2010/main" val="132728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7</a:t>
            </a:fld>
            <a:endParaRPr lang="zh-CN" altLang="en-US"/>
          </a:p>
        </p:txBody>
      </p:sp>
    </p:spTree>
    <p:extLst>
      <p:ext uri="{BB962C8B-B14F-4D97-AF65-F5344CB8AC3E}">
        <p14:creationId xmlns:p14="http://schemas.microsoft.com/office/powerpoint/2010/main" val="1703733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8</a:t>
            </a:fld>
            <a:endParaRPr lang="zh-CN" altLang="en-US"/>
          </a:p>
        </p:txBody>
      </p:sp>
    </p:spTree>
    <p:extLst>
      <p:ext uri="{BB962C8B-B14F-4D97-AF65-F5344CB8AC3E}">
        <p14:creationId xmlns:p14="http://schemas.microsoft.com/office/powerpoint/2010/main" val="2429070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9</a:t>
            </a:fld>
            <a:endParaRPr lang="zh-CN" altLang="en-US"/>
          </a:p>
        </p:txBody>
      </p:sp>
    </p:spTree>
    <p:extLst>
      <p:ext uri="{BB962C8B-B14F-4D97-AF65-F5344CB8AC3E}">
        <p14:creationId xmlns:p14="http://schemas.microsoft.com/office/powerpoint/2010/main" val="2435729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0A11A82E-EACE-4097-8FEC-D8EAF26E87A2}" type="datetime1">
              <a:rPr lang="zh-CN" altLang="en-US" smtClean="0"/>
              <a:pPr/>
              <a:t>2017/6/10</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6237BD15-E463-4352-9AEF-D95260DBF29F}" type="slidenum">
              <a:rPr lang="en-US" altLang="zh-CN"/>
              <a:pPr/>
              <a:t>‹#›</a:t>
            </a:fld>
            <a:endParaRPr lang="en-US" altLang="zh-CN" dirty="0"/>
          </a:p>
        </p:txBody>
      </p:sp>
      <p:pic>
        <p:nvPicPr>
          <p:cNvPr id="7" name="Picture 25" descr="bg1"/>
          <p:cNvPicPr>
            <a:picLocks noChangeAspect="1" noChangeArrowheads="1"/>
          </p:cNvPicPr>
          <p:nvPr userDrawn="1"/>
        </p:nvPicPr>
        <p:blipFill>
          <a:blip r:embed="rId2">
            <a:lum bright="-12000"/>
          </a:blip>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81" y="2130976"/>
            <a:ext cx="7773171" cy="1470086"/>
          </a:xfrm>
        </p:spPr>
        <p:txBody>
          <a:bodyPr/>
          <a:lstStyle/>
          <a:p>
            <a:r>
              <a:rPr lang="zh-CN" altLang="en-US"/>
              <a:t>单击此处编辑母版标题样式</a:t>
            </a:r>
          </a:p>
        </p:txBody>
      </p:sp>
      <p:sp>
        <p:nvSpPr>
          <p:cNvPr id="3" name="副标题 2"/>
          <p:cNvSpPr>
            <a:spLocks noGrp="1"/>
          </p:cNvSpPr>
          <p:nvPr>
            <p:ph type="subTitle" idx="1"/>
          </p:nvPr>
        </p:nvSpPr>
        <p:spPr>
          <a:xfrm>
            <a:off x="1372082" y="3886185"/>
            <a:ext cx="6399969" cy="424199"/>
          </a:xfrm>
        </p:spPr>
        <p:txBody>
          <a:bodyPr/>
          <a:lstStyle>
            <a:lvl1pPr marL="0" indent="0" algn="ctr">
              <a:buNone/>
              <a:defRPr/>
            </a:lvl1pPr>
            <a:lvl2pPr marL="275364" indent="0" algn="ctr">
              <a:buNone/>
              <a:defRPr/>
            </a:lvl2pPr>
            <a:lvl3pPr marL="550727" indent="0" algn="ctr">
              <a:buNone/>
              <a:defRPr/>
            </a:lvl3pPr>
            <a:lvl4pPr marL="826098" indent="0" algn="ctr">
              <a:buNone/>
              <a:defRPr/>
            </a:lvl4pPr>
            <a:lvl5pPr marL="1101455" indent="0" algn="ctr">
              <a:buNone/>
              <a:defRPr/>
            </a:lvl5pPr>
            <a:lvl6pPr marL="1376815" indent="0" algn="ctr">
              <a:buNone/>
              <a:defRPr/>
            </a:lvl6pPr>
            <a:lvl7pPr marL="1652185" indent="0" algn="ctr">
              <a:buNone/>
              <a:defRPr/>
            </a:lvl7pPr>
            <a:lvl8pPr marL="1927554" indent="0" algn="ctr">
              <a:buNone/>
              <a:defRPr/>
            </a:lvl8pPr>
            <a:lvl9pPr marL="2202910" indent="0" algn="ctr">
              <a:buNone/>
              <a:defRPr/>
            </a:lvl9pPr>
          </a:lstStyle>
          <a:p>
            <a:r>
              <a:rPr lang="zh-CN" altLang="en-US"/>
              <a:t>单击此处编辑母版副标题样式</a:t>
            </a:r>
          </a:p>
        </p:txBody>
      </p:sp>
    </p:spTree>
    <p:extLst>
      <p:ext uri="{BB962C8B-B14F-4D97-AF65-F5344CB8AC3E}">
        <p14:creationId xmlns:p14="http://schemas.microsoft.com/office/powerpoint/2010/main" val="38316991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67296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243" y="4407446"/>
            <a:ext cx="7771985" cy="1362097"/>
          </a:xfrm>
        </p:spPr>
        <p:txBody>
          <a:bodyPr anchor="t"/>
          <a:lstStyle>
            <a:lvl1pPr algn="l">
              <a:defRPr sz="2400" b="1" cap="all"/>
            </a:lvl1pPr>
          </a:lstStyle>
          <a:p>
            <a:r>
              <a:rPr lang="zh-CN" altLang="en-US"/>
              <a:t>单击此处编辑母版标题样式</a:t>
            </a:r>
          </a:p>
        </p:txBody>
      </p:sp>
      <p:sp>
        <p:nvSpPr>
          <p:cNvPr id="3" name="文本占位符 2"/>
          <p:cNvSpPr>
            <a:spLocks noGrp="1"/>
          </p:cNvSpPr>
          <p:nvPr>
            <p:ph type="body" idx="1"/>
          </p:nvPr>
        </p:nvSpPr>
        <p:spPr>
          <a:xfrm>
            <a:off x="722243" y="4094007"/>
            <a:ext cx="7771985" cy="313399"/>
          </a:xfrm>
        </p:spPr>
        <p:txBody>
          <a:bodyPr anchor="b"/>
          <a:lstStyle>
            <a:lvl1pPr marL="0" indent="0">
              <a:buNone/>
              <a:defRPr sz="1200"/>
            </a:lvl1pPr>
            <a:lvl2pPr marL="275364" indent="0">
              <a:buNone/>
              <a:defRPr sz="1125"/>
            </a:lvl2pPr>
            <a:lvl3pPr marL="550727" indent="0">
              <a:buNone/>
              <a:defRPr sz="975"/>
            </a:lvl3pPr>
            <a:lvl4pPr marL="826098" indent="0">
              <a:buNone/>
              <a:defRPr sz="825"/>
            </a:lvl4pPr>
            <a:lvl5pPr marL="1101455" indent="0">
              <a:buNone/>
              <a:defRPr sz="825"/>
            </a:lvl5pPr>
            <a:lvl6pPr marL="1376815" indent="0">
              <a:buNone/>
              <a:defRPr sz="825"/>
            </a:lvl6pPr>
            <a:lvl7pPr marL="1652185" indent="0">
              <a:buNone/>
              <a:defRPr sz="825"/>
            </a:lvl7pPr>
            <a:lvl8pPr marL="1927554" indent="0">
              <a:buNone/>
              <a:defRPr sz="825"/>
            </a:lvl8pPr>
            <a:lvl9pPr marL="2202910" indent="0">
              <a:buNone/>
              <a:defRPr sz="825"/>
            </a:lvl9pPr>
          </a:lstStyle>
          <a:p>
            <a:pPr lvl="0"/>
            <a:r>
              <a:rPr lang="zh-CN" altLang="en-US"/>
              <a:t>单击此处编辑母版文本样式</a:t>
            </a:r>
          </a:p>
        </p:txBody>
      </p:sp>
    </p:spTree>
    <p:extLst>
      <p:ext uri="{BB962C8B-B14F-4D97-AF65-F5344CB8AC3E}">
        <p14:creationId xmlns:p14="http://schemas.microsoft.com/office/powerpoint/2010/main" val="2827989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408" y="1196551"/>
            <a:ext cx="4046080"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51"/>
            <a:ext cx="4047266"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99474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801" y="275017"/>
            <a:ext cx="8228533" cy="114324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736" y="1819265"/>
            <a:ext cx="4040152"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4" name="内容占位符 3"/>
          <p:cNvSpPr>
            <a:spLocks noGrp="1"/>
          </p:cNvSpPr>
          <p:nvPr>
            <p:ph sz="half" idx="2"/>
          </p:nvPr>
        </p:nvSpPr>
        <p:spPr>
          <a:xfrm>
            <a:off x="457736" y="2174198"/>
            <a:ext cx="4040152"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930" y="1819265"/>
            <a:ext cx="4041337"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6" name="内容占位符 5"/>
          <p:cNvSpPr>
            <a:spLocks noGrp="1"/>
          </p:cNvSpPr>
          <p:nvPr>
            <p:ph sz="quarter" idx="4"/>
          </p:nvPr>
        </p:nvSpPr>
        <p:spPr>
          <a:xfrm>
            <a:off x="4644930" y="2174198"/>
            <a:ext cx="4041337"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79694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012643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5011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735" y="273576"/>
            <a:ext cx="3007286" cy="1161958"/>
          </a:xfrm>
        </p:spPr>
        <p:txBody>
          <a:bodyPr anchor="b"/>
          <a:lstStyle>
            <a:lvl1pPr algn="l">
              <a:defRPr sz="1200" b="1"/>
            </a:lvl1pPr>
          </a:lstStyle>
          <a:p>
            <a:r>
              <a:rPr lang="zh-CN" altLang="en-US"/>
              <a:t>单击此处编辑母版标题样式</a:t>
            </a:r>
          </a:p>
        </p:txBody>
      </p:sp>
      <p:sp>
        <p:nvSpPr>
          <p:cNvPr id="3" name="内容占位符 2"/>
          <p:cNvSpPr>
            <a:spLocks noGrp="1"/>
          </p:cNvSpPr>
          <p:nvPr>
            <p:ph idx="1"/>
          </p:nvPr>
        </p:nvSpPr>
        <p:spPr>
          <a:xfrm>
            <a:off x="3575371" y="273598"/>
            <a:ext cx="5110963" cy="1647610"/>
          </a:xfrm>
        </p:spPr>
        <p:txBody>
          <a:bodyPr/>
          <a:lstStyle>
            <a:lvl1pPr>
              <a:defRPr sz="1950"/>
            </a:lvl1pPr>
            <a:lvl2pPr>
              <a:defRPr sz="1725"/>
            </a:lvl2pPr>
            <a:lvl3pPr>
              <a:defRPr sz="1425"/>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735" y="1435558"/>
            <a:ext cx="3007286"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850681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02" y="4800456"/>
            <a:ext cx="5486874" cy="567300"/>
          </a:xfrm>
        </p:spPr>
        <p:txBody>
          <a:bodyPr anchor="b"/>
          <a:lstStyle>
            <a:lvl1pPr algn="l">
              <a:defRPr sz="1200" b="1"/>
            </a:lvl1pPr>
          </a:lstStyle>
          <a:p>
            <a:r>
              <a:rPr lang="zh-CN" altLang="en-US"/>
              <a:t>单击此处编辑母版标题样式</a:t>
            </a:r>
          </a:p>
        </p:txBody>
      </p:sp>
      <p:sp>
        <p:nvSpPr>
          <p:cNvPr id="3" name="图片占位符 2"/>
          <p:cNvSpPr>
            <a:spLocks noGrp="1"/>
          </p:cNvSpPr>
          <p:nvPr>
            <p:ph type="pic" idx="1"/>
          </p:nvPr>
        </p:nvSpPr>
        <p:spPr>
          <a:xfrm>
            <a:off x="1791802" y="613396"/>
            <a:ext cx="5486874" cy="451898"/>
          </a:xfrm>
        </p:spPr>
        <p:txBody>
          <a:bodyPr/>
          <a:lstStyle>
            <a:lvl1pPr marL="0" indent="0">
              <a:buNone/>
              <a:defRPr sz="1950"/>
            </a:lvl1pPr>
            <a:lvl2pPr marL="275364" indent="0">
              <a:buNone/>
              <a:defRPr sz="1725"/>
            </a:lvl2pPr>
            <a:lvl3pPr marL="550727" indent="0">
              <a:buNone/>
              <a:defRPr sz="1425"/>
            </a:lvl3pPr>
            <a:lvl4pPr marL="826098" indent="0">
              <a:buNone/>
              <a:defRPr sz="1200"/>
            </a:lvl4pPr>
            <a:lvl5pPr marL="1101455" indent="0">
              <a:buNone/>
              <a:defRPr sz="1200"/>
            </a:lvl5pPr>
            <a:lvl6pPr marL="1376815" indent="0">
              <a:buNone/>
              <a:defRPr sz="1200"/>
            </a:lvl6pPr>
            <a:lvl7pPr marL="1652185" indent="0">
              <a:buNone/>
              <a:defRPr sz="1200"/>
            </a:lvl7pPr>
            <a:lvl8pPr marL="1927554" indent="0">
              <a:buNone/>
              <a:defRPr sz="1200"/>
            </a:lvl8pPr>
            <a:lvl9pPr marL="2202910" indent="0">
              <a:buNone/>
              <a:defRPr sz="1200"/>
            </a:lvl9pPr>
          </a:lstStyle>
          <a:p>
            <a:pPr lvl="0"/>
            <a:endParaRPr lang="zh-CN" altLang="en-US" noProof="0"/>
          </a:p>
        </p:txBody>
      </p:sp>
      <p:sp>
        <p:nvSpPr>
          <p:cNvPr id="4" name="文本占位符 3"/>
          <p:cNvSpPr>
            <a:spLocks noGrp="1"/>
          </p:cNvSpPr>
          <p:nvPr>
            <p:ph type="body" sz="half" idx="2"/>
          </p:nvPr>
        </p:nvSpPr>
        <p:spPr>
          <a:xfrm>
            <a:off x="1791802" y="5367787"/>
            <a:ext cx="5486874"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12232952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28531" y="1196515"/>
            <a:ext cx="1947085" cy="200054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08991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defRPr/>
            </a:lvl1pPr>
          </a:lstStyle>
          <a:p>
            <a:fld id="{7B0D0D60-EFDB-4705-8D7A-E2F34410A668}" type="datetime1">
              <a:rPr lang="zh-CN" altLang="en-US" smtClean="0"/>
              <a:pPr/>
              <a:t>2017/6/10</a:t>
            </a:fld>
            <a:endParaRPr lang="en-US" altLang="zh-CN" dirty="0"/>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5" name="灯片编号占位符 4"/>
          <p:cNvSpPr>
            <a:spLocks noGrp="1"/>
          </p:cNvSpPr>
          <p:nvPr>
            <p:ph type="sldNum" sz="quarter" idx="12"/>
          </p:nvPr>
        </p:nvSpPr>
        <p:spPr>
          <a:xfrm>
            <a:off x="7010400" y="0"/>
            <a:ext cx="2133600" cy="476250"/>
          </a:xfrm>
        </p:spPr>
        <p:txBody>
          <a:bodyPr/>
          <a:lstStyle>
            <a:lvl1pPr>
              <a:defRPr/>
            </a:lvl1pPr>
          </a:lstStyle>
          <a:p>
            <a:fld id="{30724648-3281-4884-A848-A8C2DC5B8CAC}" type="slidenum">
              <a:rPr lang="en-US" altLang="zh-CN"/>
              <a:pPr/>
              <a:t>‹#›</a:t>
            </a:fld>
            <a:endParaRPr lang="en-US" altLang="zh-CN" dirty="0"/>
          </a:p>
        </p:txBody>
      </p:sp>
      <p:pic>
        <p:nvPicPr>
          <p:cNvPr id="6"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6697" y="115203"/>
            <a:ext cx="2168898" cy="330733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78183" y="115203"/>
            <a:ext cx="1614686" cy="330733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0692723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 y="115217"/>
            <a:ext cx="8675593"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118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7" y="115188"/>
            <a:ext cx="8675593" cy="649372"/>
          </a:xfrm>
        </p:spPr>
        <p:txBody>
          <a:bodyPr/>
          <a:lstStyle/>
          <a:p>
            <a:r>
              <a:rPr lang="zh-CN" altLang="en-US"/>
              <a:t>单击此处编辑母版标题样式</a:t>
            </a:r>
          </a:p>
        </p:txBody>
      </p:sp>
      <p:sp>
        <p:nvSpPr>
          <p:cNvPr id="3" name="文本占位符 2"/>
          <p:cNvSpPr>
            <a:spLocks noGrp="1"/>
          </p:cNvSpPr>
          <p:nvPr>
            <p:ph type="body" sz="half" idx="1"/>
          </p:nvPr>
        </p:nvSpPr>
        <p:spPr>
          <a:xfrm>
            <a:off x="468408" y="1196545"/>
            <a:ext cx="4046080"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45"/>
            <a:ext cx="4047266"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509933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pic>
        <p:nvPicPr>
          <p:cNvPr id="7"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pic>
        <p:nvPicPr>
          <p:cNvPr id="8" name="图片 6" descr="banner"/>
          <p:cNvPicPr>
            <a:picLocks noChangeAspect="1" noChangeArrowheads="1"/>
          </p:cNvPicPr>
          <p:nvPr userDrawn="1"/>
        </p:nvPicPr>
        <p:blipFill>
          <a:blip r:embed="rId3"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2961548240"/>
      </p:ext>
    </p:extLst>
  </p:cSld>
  <p:clrMapOvr>
    <a:masterClrMapping/>
  </p:clrMapOvr>
  <p:transition>
    <p:random/>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chemeClr val="accent6">
                    <a:lumMod val="7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158" y="1357298"/>
            <a:ext cx="8229600" cy="4525963"/>
          </a:xfrm>
          <a:prstGeom prst="rect">
            <a:avLst/>
          </a:prstGeom>
        </p:spPr>
        <p:txBody>
          <a:bodyPr/>
          <a:lstStyle>
            <a:lvl1pPr>
              <a:defRPr sz="2800">
                <a:latin typeface="华文新魏" pitchFamily="2" charset="-122"/>
                <a:ea typeface="华文新魏" pitchFamily="2"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extLst>
      <p:ext uri="{BB962C8B-B14F-4D97-AF65-F5344CB8AC3E}">
        <p14:creationId xmlns:p14="http://schemas.microsoft.com/office/powerpoint/2010/main" val="3159464743"/>
      </p:ext>
    </p:extLst>
  </p:cSld>
  <p:clrMapOvr>
    <a:masterClrMapping/>
  </p:clrMapOvr>
  <p:transition>
    <p:random/>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52214378"/>
      </p:ext>
    </p:extLst>
  </p:cSld>
  <p:clrMapOvr>
    <a:masterClrMapping/>
  </p:clrMapOvr>
  <p:transition>
    <p:random/>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0087511"/>
      </p:ext>
    </p:extLst>
  </p:cSld>
  <p:clrMapOvr>
    <a:masterClrMapping/>
  </p:clrMapOvr>
  <p:transition>
    <p:random/>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1615694"/>
      </p:ext>
    </p:extLst>
  </p:cSld>
  <p:clrMapOvr>
    <a:masterClrMapping/>
  </p:clrMapOvr>
  <p:transition>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25143354"/>
      </p:ext>
    </p:extLst>
  </p:cSld>
  <p:clrMapOvr>
    <a:masterClrMapping/>
  </p:clrMapOvr>
  <p:transition>
    <p:random/>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05390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D05CC1D8-3C42-4EC6-B1D2-2206421B1AA5}" type="datetime1">
              <a:rPr lang="zh-CN" altLang="en-US" smtClean="0"/>
              <a:pPr/>
              <a:t>2017/6/10</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8C138F51-CADC-486F-A09F-148A452902EF}" type="slidenum">
              <a:rPr lang="en-US" altLang="zh-CN"/>
              <a:pPr/>
              <a:t>‹#›</a:t>
            </a:fld>
            <a:endParaRPr lang="en-US" altLang="zh-CN" dirty="0"/>
          </a:p>
        </p:txBody>
      </p:sp>
      <p:pic>
        <p:nvPicPr>
          <p:cNvPr id="7"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54219569"/>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6027818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2742188"/>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751115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001164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761AA2DC-9EDC-4BC3-B89B-D1BA6DC5FB4E}" type="datetime1">
              <a:rPr lang="zh-CN" altLang="en-US" smtClean="0"/>
              <a:pPr/>
              <a:t>2017/6/10</a:t>
            </a:fld>
            <a:endParaRPr lang="en-US" altLang="zh-CN" dirty="0"/>
          </a:p>
        </p:txBody>
      </p:sp>
      <p:sp>
        <p:nvSpPr>
          <p:cNvPr id="3" name="Rectangle 5"/>
          <p:cNvSpPr>
            <a:spLocks noGrp="1" noChangeArrowheads="1"/>
          </p:cNvSpPr>
          <p:nvPr>
            <p:ph type="ftr" sz="quarter" idx="11"/>
          </p:nvPr>
        </p:nvSpPr>
        <p:spPr>
          <a:ln/>
        </p:spPr>
        <p:txBody>
          <a:bodyPr/>
          <a:lstStyle>
            <a:lvl1pPr>
              <a:defRPr/>
            </a:lvl1pPr>
          </a:lstStyle>
          <a:p>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fld id="{F4B1676E-E3B7-4BD4-9C4A-B904CBDEEA33}" type="slidenum">
              <a:rPr lang="en-US" altLang="zh-CN"/>
              <a:pPr/>
              <a:t>‹#›</a:t>
            </a:fld>
            <a:endParaRPr lang="en-US" altLang="zh-CN" dirty="0"/>
          </a:p>
        </p:txBody>
      </p:sp>
      <p:pic>
        <p:nvPicPr>
          <p:cNvPr id="5"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4F898F1A-A872-48D2-B0E1-CF3358E9A3AB}" type="datetime1">
              <a:rPr lang="zh-CN" altLang="en-US" smtClean="0"/>
              <a:pPr/>
              <a:t>2017/6/10</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fld id="{4F75CA2C-A8C3-4BAA-8E82-0A4A0054EC4B}" type="slidenum">
              <a:rPr lang="en-US" altLang="zh-CN"/>
              <a:pPr/>
              <a:t>‹#›</a:t>
            </a:fld>
            <a:endParaRPr lang="en-US" altLang="zh-CN" dirty="0"/>
          </a:p>
        </p:txBody>
      </p:sp>
      <p:pic>
        <p:nvPicPr>
          <p:cNvPr id="8"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表格占位符 2"/>
          <p:cNvSpPr>
            <a:spLocks noGrp="1"/>
          </p:cNvSpPr>
          <p:nvPr>
            <p:ph type="tbl" idx="1"/>
          </p:nvPr>
        </p:nvSpPr>
        <p:spPr>
          <a:xfrm>
            <a:off x="468313" y="1196975"/>
            <a:ext cx="8207375" cy="1982788"/>
          </a:xfrm>
        </p:spPr>
        <p:txBody>
          <a:bodyPr/>
          <a:lstStyle/>
          <a:p>
            <a:endParaRPr lang="zh-CN" altLang="en-US"/>
          </a:p>
        </p:txBody>
      </p:sp>
      <p:sp>
        <p:nvSpPr>
          <p:cNvPr id="4" name="灯片编号占位符 3"/>
          <p:cNvSpPr>
            <a:spLocks noGrp="1"/>
          </p:cNvSpPr>
          <p:nvPr>
            <p:ph type="sldNum" sz="quarter" idx="10"/>
          </p:nvPr>
        </p:nvSpPr>
        <p:spPr>
          <a:xfrm>
            <a:off x="6542088" y="6499225"/>
            <a:ext cx="2133600" cy="212725"/>
          </a:xfrm>
        </p:spPr>
        <p:txBody>
          <a:bodyPr/>
          <a:lstStyle>
            <a:lvl1pPr>
              <a:defRPr/>
            </a:lvl1pPr>
          </a:lstStyle>
          <a:p>
            <a:r>
              <a:rPr lang="zh-CN" altLang="en-US"/>
              <a:t>第 </a:t>
            </a:r>
            <a:fld id="{1F9F1816-6F3B-4B00-AF64-6B4ECEDCFB8E}" type="slidenum">
              <a:rPr lang="zh-CN" altLang="en-US"/>
              <a:pPr/>
              <a:t>‹#›</a:t>
            </a:fld>
            <a:r>
              <a:rPr lang="zh-CN" altLang="en-US"/>
              <a:t> 页</a:t>
            </a:r>
          </a:p>
        </p:txBody>
      </p:sp>
      <p:pic>
        <p:nvPicPr>
          <p:cNvPr id="5"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transition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dirty="0"/>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570C761-E9D0-4C20-8A03-54131F03EEA0}" type="slidenum">
              <a:rPr lang="en-US" altLang="zh-CN"/>
              <a:pPr/>
              <a:t>‹#›</a:t>
            </a:fld>
            <a:endParaRPr lang="en-US" altLang="zh-CN" dirty="0"/>
          </a:p>
        </p:txBody>
      </p:sp>
      <p:pic>
        <p:nvPicPr>
          <p:cNvPr id="9"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323850" y="144342"/>
            <a:ext cx="4248150" cy="648072"/>
          </a:xfrm>
          <a:prstGeom prst="rect">
            <a:avLst/>
          </a:prstGeom>
        </p:spPr>
        <p:txBody>
          <a:bodyPr/>
          <a:lstStyle>
            <a:lvl1pPr marL="0" indent="0" algn="l" defTabSz="914400" rtl="0" eaLnBrk="1" latinLnBrk="0" hangingPunct="1">
              <a:buFontTx/>
              <a:buNone/>
              <a:defRPr lang="zh-CN" altLang="en-US" sz="3200" b="1" kern="1200" spc="300" dirty="0">
                <a:solidFill>
                  <a:schemeClr val="bg1"/>
                </a:solidFill>
                <a:latin typeface="Arial" pitchFamily="34" charset="0"/>
                <a:ea typeface="微软雅黑" pitchFamily="34" charset="-122"/>
                <a:cs typeface="Arial" pitchFamily="34" charset="0"/>
              </a:defRPr>
            </a:lvl1pPr>
          </a:lstStyle>
          <a:p>
            <a:pPr lvl="0"/>
            <a:r>
              <a:rPr lang="zh-CN" altLang="en-US"/>
              <a:t>单击此处编辑母版文本样式</a:t>
            </a:r>
          </a:p>
        </p:txBody>
      </p:sp>
    </p:spTree>
    <p:extLst>
      <p:ext uri="{BB962C8B-B14F-4D97-AF65-F5344CB8AC3E}">
        <p14:creationId xmlns:p14="http://schemas.microsoft.com/office/powerpoint/2010/main" val="35669405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p:cNvSpPr>
            <a:spLocks noGrp="1" noChangeArrowheads="1"/>
          </p:cNvSpPr>
          <p:nvPr>
            <p:ph type="sldNum" sz="quarter" idx="10"/>
          </p:nvPr>
        </p:nvSpPr>
        <p:spPr/>
        <p:txBody>
          <a:bodyPr/>
          <a:lstStyle>
            <a:lvl1pPr>
              <a:defRPr/>
            </a:lvl1pPr>
          </a:lstStyle>
          <a:p>
            <a:pPr>
              <a:defRPr/>
            </a:pPr>
            <a:r>
              <a:rPr lang="zh-CN" altLang="en-US"/>
              <a:t>第 </a:t>
            </a:r>
            <a:fld id="{40D4279D-F3FE-418C-A867-AA24D50F8BF1}" type="slidenum">
              <a:rPr lang="zh-CN" altLang="en-US"/>
              <a:pPr>
                <a:defRPr/>
              </a:pPr>
              <a:t>‹#›</a:t>
            </a:fld>
            <a:r>
              <a:rPr lang="zh-CN" altLang="en-US"/>
              <a:t> 页</a:t>
            </a:r>
          </a:p>
        </p:txBody>
      </p:sp>
    </p:spTree>
    <p:extLst>
      <p:ext uri="{BB962C8B-B14F-4D97-AF65-F5344CB8AC3E}">
        <p14:creationId xmlns:p14="http://schemas.microsoft.com/office/powerpoint/2010/main" val="19074052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jpe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1030"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solidFill>
                  <a:srgbClr val="FF3300"/>
                </a:solidFill>
                <a:latin typeface="Times New Roman" pitchFamily="18" charset="0"/>
              </a:defRPr>
            </a:lvl1pPr>
          </a:lstStyle>
          <a:p>
            <a:fld id="{2A24EFDC-A939-4FE6-87C2-18D0C693EEF1}"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bg3-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1"/>
            <a:ext cx="9142814" cy="685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67" y="115188"/>
            <a:ext cx="8675593" cy="64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ctr" anchorCtr="0" compatLnSpc="1">
            <a:prstTxWarp prst="textNoShape">
              <a:avLst/>
            </a:prstTxWarp>
          </a:bodyPr>
          <a:lstStyle/>
          <a:p>
            <a:pPr lvl="0"/>
            <a:r>
              <a:rPr lang="zh-CN" altLang="en-US"/>
              <a:t>标题文本样式：黑体</a:t>
            </a:r>
            <a:r>
              <a:rPr lang="en-US" altLang="zh-CN"/>
              <a:t>/26</a:t>
            </a:r>
            <a:r>
              <a:rPr lang="zh-CN" altLang="en-US"/>
              <a:t>号  </a:t>
            </a:r>
            <a:r>
              <a:rPr lang="en-US" altLang="zh-CN"/>
              <a:t>Arial/26pt</a:t>
            </a:r>
          </a:p>
        </p:txBody>
      </p:sp>
      <p:sp>
        <p:nvSpPr>
          <p:cNvPr id="2052" name="Rectangle 4"/>
          <p:cNvSpPr>
            <a:spLocks noGrp="1" noChangeArrowheads="1"/>
          </p:cNvSpPr>
          <p:nvPr>
            <p:ph type="body" idx="1"/>
          </p:nvPr>
        </p:nvSpPr>
        <p:spPr bwMode="auto">
          <a:xfrm>
            <a:off x="468473" y="1196545"/>
            <a:ext cx="8207187" cy="152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t" anchorCtr="0" compatLnSpc="1">
            <a:prstTxWarp prst="textNoShape">
              <a:avLst/>
            </a:prstTxWarp>
            <a:spAutoFit/>
          </a:bodyPr>
          <a:lstStyle/>
          <a:p>
            <a:pPr lvl="0"/>
            <a:r>
              <a:rPr lang="zh-CN" altLang="en-US"/>
              <a:t>第一级内容文本样式：黑体</a:t>
            </a:r>
            <a:r>
              <a:rPr lang="en-US" altLang="zh-CN"/>
              <a:t>/20</a:t>
            </a:r>
            <a:r>
              <a:rPr lang="zh-CN" altLang="en-US"/>
              <a:t>号  </a:t>
            </a:r>
            <a:r>
              <a:rPr lang="en-US" altLang="zh-CN"/>
              <a:t>Arial/20pt</a:t>
            </a:r>
          </a:p>
          <a:p>
            <a:pPr lvl="1"/>
            <a:r>
              <a:rPr lang="zh-CN" altLang="en-US"/>
              <a:t>第二级内容文本样式：华文细黑</a:t>
            </a:r>
            <a:r>
              <a:rPr lang="en-US" altLang="zh-CN"/>
              <a:t>/18</a:t>
            </a:r>
            <a:r>
              <a:rPr lang="zh-CN" altLang="en-US"/>
              <a:t>号  </a:t>
            </a:r>
            <a:r>
              <a:rPr lang="en-US" altLang="zh-CN"/>
              <a:t>Arial/18pt</a:t>
            </a:r>
          </a:p>
          <a:p>
            <a:pPr lvl="2"/>
            <a:r>
              <a:rPr lang="zh-CN" altLang="en-US"/>
              <a:t>第三级内容文本样式：华文细黑</a:t>
            </a:r>
            <a:r>
              <a:rPr lang="en-US" altLang="zh-CN"/>
              <a:t>/16</a:t>
            </a:r>
            <a:r>
              <a:rPr lang="zh-CN" altLang="en-US"/>
              <a:t>号  </a:t>
            </a:r>
            <a:r>
              <a:rPr lang="en-US" altLang="zh-CN"/>
              <a:t>Arial/16pt</a:t>
            </a:r>
          </a:p>
          <a:p>
            <a:pPr lvl="3"/>
            <a:r>
              <a:rPr lang="zh-CN" altLang="en-US"/>
              <a:t>第四级内容文本样式：华文细黑</a:t>
            </a:r>
            <a:r>
              <a:rPr lang="en-US" altLang="zh-CN"/>
              <a:t>/14</a:t>
            </a:r>
            <a:r>
              <a:rPr lang="zh-CN" altLang="en-US"/>
              <a:t>号  </a:t>
            </a:r>
            <a:r>
              <a:rPr lang="en-US" altLang="zh-CN"/>
              <a:t>Arial/14pt</a:t>
            </a:r>
          </a:p>
          <a:p>
            <a:pPr lvl="4"/>
            <a:r>
              <a:rPr lang="zh-CN" altLang="en-US"/>
              <a:t>第五级内容文本样式：华文细黑</a:t>
            </a:r>
            <a:r>
              <a:rPr lang="en-US" altLang="zh-CN"/>
              <a:t>/12</a:t>
            </a:r>
            <a:r>
              <a:rPr lang="zh-CN" altLang="en-US"/>
              <a:t>号  </a:t>
            </a:r>
            <a:r>
              <a:rPr lang="en-US" altLang="zh-CN"/>
              <a:t>Arial/12pt</a:t>
            </a:r>
          </a:p>
        </p:txBody>
      </p:sp>
      <p:grpSp>
        <p:nvGrpSpPr>
          <p:cNvPr id="2053" name="Group 6"/>
          <p:cNvGrpSpPr>
            <a:grpSpLocks/>
          </p:cNvGrpSpPr>
          <p:nvPr/>
        </p:nvGrpSpPr>
        <p:grpSpPr bwMode="auto">
          <a:xfrm>
            <a:off x="468479" y="6189910"/>
            <a:ext cx="2283079" cy="511146"/>
            <a:chOff x="295" y="3899"/>
            <a:chExt cx="1438" cy="322"/>
          </a:xfrm>
        </p:grpSpPr>
        <p:pic>
          <p:nvPicPr>
            <p:cNvPr id="2055" name="Picture 7" descr="实验室LOGO-changed"/>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95" y="3899"/>
              <a:ext cx="42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84" name="Text Box 8"/>
            <p:cNvSpPr txBox="1">
              <a:spLocks noChangeArrowheads="1"/>
            </p:cNvSpPr>
            <p:nvPr userDrawn="1"/>
          </p:nvSpPr>
          <p:spPr bwMode="auto">
            <a:xfrm>
              <a:off x="680" y="3983"/>
              <a:ext cx="1053" cy="159"/>
            </a:xfrm>
            <a:prstGeom prst="rect">
              <a:avLst/>
            </a:prstGeom>
            <a:noFill/>
            <a:ln>
              <a:noFill/>
            </a:ln>
            <a:effectLst/>
            <a:extLst/>
          </p:spPr>
          <p:txBody>
            <a:bodyPr wrap="none" lIns="113157" tIns="56579" rIns="113157" bIns="56579">
              <a:spAutoFit/>
            </a:bodyPr>
            <a:lstStyle>
              <a:lvl1pPr algn="l" defTabSz="1131888">
                <a:defRPr>
                  <a:solidFill>
                    <a:schemeClr val="tx1"/>
                  </a:solidFill>
                  <a:latin typeface="Arial" pitchFamily="34" charset="0"/>
                  <a:ea typeface="华文细黑" pitchFamily="2" charset="-122"/>
                </a:defRPr>
              </a:lvl1pPr>
              <a:lvl2pPr marL="565150" algn="l" defTabSz="1131888">
                <a:defRPr>
                  <a:solidFill>
                    <a:schemeClr val="tx1"/>
                  </a:solidFill>
                  <a:latin typeface="Arial" pitchFamily="34" charset="0"/>
                  <a:ea typeface="华文细黑" pitchFamily="2" charset="-122"/>
                </a:defRPr>
              </a:lvl2pPr>
              <a:lvl3pPr marL="1131888" algn="l" defTabSz="1131888">
                <a:defRPr>
                  <a:solidFill>
                    <a:schemeClr val="tx1"/>
                  </a:solidFill>
                  <a:latin typeface="Arial" pitchFamily="34" charset="0"/>
                  <a:ea typeface="华文细黑" pitchFamily="2" charset="-122"/>
                </a:defRPr>
              </a:lvl3pPr>
              <a:lvl4pPr marL="1697038" algn="l" defTabSz="1131888">
                <a:defRPr>
                  <a:solidFill>
                    <a:schemeClr val="tx1"/>
                  </a:solidFill>
                  <a:latin typeface="Arial" pitchFamily="34" charset="0"/>
                  <a:ea typeface="华文细黑" pitchFamily="2" charset="-122"/>
                </a:defRPr>
              </a:lvl4pPr>
              <a:lvl5pPr marL="2263775" algn="l" defTabSz="1131888">
                <a:defRPr>
                  <a:solidFill>
                    <a:schemeClr val="tx1"/>
                  </a:solidFill>
                  <a:latin typeface="Arial" pitchFamily="34" charset="0"/>
                  <a:ea typeface="华文细黑" pitchFamily="2" charset="-122"/>
                </a:defRPr>
              </a:lvl5pPr>
              <a:lvl6pPr marL="2720975" defTabSz="1131888" fontAlgn="base">
                <a:spcBef>
                  <a:spcPct val="0"/>
                </a:spcBef>
                <a:spcAft>
                  <a:spcPct val="0"/>
                </a:spcAft>
                <a:defRPr>
                  <a:solidFill>
                    <a:schemeClr val="tx1"/>
                  </a:solidFill>
                  <a:latin typeface="Arial" pitchFamily="34" charset="0"/>
                  <a:ea typeface="华文细黑" pitchFamily="2" charset="-122"/>
                </a:defRPr>
              </a:lvl6pPr>
              <a:lvl7pPr marL="3178175" defTabSz="1131888" fontAlgn="base">
                <a:spcBef>
                  <a:spcPct val="0"/>
                </a:spcBef>
                <a:spcAft>
                  <a:spcPct val="0"/>
                </a:spcAft>
                <a:defRPr>
                  <a:solidFill>
                    <a:schemeClr val="tx1"/>
                  </a:solidFill>
                  <a:latin typeface="Arial" pitchFamily="34" charset="0"/>
                  <a:ea typeface="华文细黑" pitchFamily="2" charset="-122"/>
                </a:defRPr>
              </a:lvl7pPr>
              <a:lvl8pPr marL="3635375" defTabSz="1131888" fontAlgn="base">
                <a:spcBef>
                  <a:spcPct val="0"/>
                </a:spcBef>
                <a:spcAft>
                  <a:spcPct val="0"/>
                </a:spcAft>
                <a:defRPr>
                  <a:solidFill>
                    <a:schemeClr val="tx1"/>
                  </a:solidFill>
                  <a:latin typeface="Arial" pitchFamily="34" charset="0"/>
                  <a:ea typeface="华文细黑" pitchFamily="2" charset="-122"/>
                </a:defRPr>
              </a:lvl8pPr>
              <a:lvl9pPr marL="4092575" defTabSz="1131888" fontAlgn="base">
                <a:spcBef>
                  <a:spcPct val="0"/>
                </a:spcBef>
                <a:spcAft>
                  <a:spcPct val="0"/>
                </a:spcAft>
                <a:defRPr>
                  <a:solidFill>
                    <a:schemeClr val="tx1"/>
                  </a:solidFill>
                  <a:latin typeface="Arial" pitchFamily="34" charset="0"/>
                  <a:ea typeface="华文细黑" pitchFamily="2" charset="-122"/>
                </a:defRPr>
              </a:lvl9pPr>
            </a:lstStyle>
            <a:p>
              <a:pPr>
                <a:lnSpc>
                  <a:spcPct val="120000"/>
                </a:lnSpc>
                <a:defRPr/>
              </a:pPr>
              <a:r>
                <a:rPr lang="zh-CN" altLang="en-US" sz="750" b="1">
                  <a:solidFill>
                    <a:srgbClr val="43A1FF"/>
                  </a:solidFill>
                  <a:latin typeface="微软雅黑" pitchFamily="34" charset="-122"/>
                  <a:ea typeface="微软雅黑" pitchFamily="34" charset="-122"/>
                </a:rPr>
                <a:t>测绘遥感信息工程国家重点实验室</a:t>
              </a:r>
            </a:p>
          </p:txBody>
        </p:sp>
      </p:grpSp>
      <p:sp>
        <p:nvSpPr>
          <p:cNvPr id="9" name="Rectangle 6"/>
          <p:cNvSpPr txBox="1">
            <a:spLocks noChangeArrowheads="1"/>
          </p:cNvSpPr>
          <p:nvPr userDrawn="1"/>
        </p:nvSpPr>
        <p:spPr bwMode="auto">
          <a:xfrm>
            <a:off x="7010400" y="0"/>
            <a:ext cx="2133600" cy="476250"/>
          </a:xfrm>
          <a:prstGeom prst="rect">
            <a:avLst/>
          </a:prstGeom>
          <a:noFill/>
          <a:ln w="9525">
            <a:noFill/>
            <a:miter lim="800000"/>
            <a:headEnd/>
            <a:tailEnd/>
          </a:ln>
          <a:effectLst/>
        </p:spPr>
        <p:txBody>
          <a:bodyPr vert="horz" wrap="square" lIns="68427" tIns="34219" rIns="68427" bIns="34219" numCol="1" anchor="t" anchorCtr="0" compatLnSpc="1">
            <a:prstTxWarp prst="textNoShape">
              <a:avLst/>
            </a:prstTxWarp>
          </a:bodyPr>
          <a:lstStyle>
            <a:defPPr>
              <a:defRPr lang="zh-CN"/>
            </a:defPPr>
            <a:lvl1pPr marL="0" algn="r" defTabSz="908792" rtl="0" eaLnBrk="1" latinLnBrk="0" hangingPunct="1">
              <a:defRPr sz="1800" b="1" kern="1200">
                <a:solidFill>
                  <a:srgbClr val="FF3300"/>
                </a:solidFill>
                <a:latin typeface="Times New Roman" pitchFamily="18" charset="0"/>
                <a:ea typeface="+mn-ea"/>
                <a:cs typeface="+mn-cs"/>
              </a:defRPr>
            </a:lvl1pPr>
            <a:lvl2pPr marL="454385" algn="l" defTabSz="908792" rtl="0" eaLnBrk="1" latinLnBrk="0" hangingPunct="1">
              <a:defRPr sz="1800" kern="1200">
                <a:solidFill>
                  <a:schemeClr val="tx1"/>
                </a:solidFill>
                <a:latin typeface="+mn-lt"/>
                <a:ea typeface="+mn-ea"/>
                <a:cs typeface="+mn-cs"/>
              </a:defRPr>
            </a:lvl2pPr>
            <a:lvl3pPr marL="908792" algn="l" defTabSz="908792" rtl="0" eaLnBrk="1" latinLnBrk="0" hangingPunct="1">
              <a:defRPr sz="1800" kern="1200">
                <a:solidFill>
                  <a:schemeClr val="tx1"/>
                </a:solidFill>
                <a:latin typeface="+mn-lt"/>
                <a:ea typeface="+mn-ea"/>
                <a:cs typeface="+mn-cs"/>
              </a:defRPr>
            </a:lvl3pPr>
            <a:lvl4pPr marL="1363190" algn="l" defTabSz="908792" rtl="0" eaLnBrk="1" latinLnBrk="0" hangingPunct="1">
              <a:defRPr sz="1800" kern="1200">
                <a:solidFill>
                  <a:schemeClr val="tx1"/>
                </a:solidFill>
                <a:latin typeface="+mn-lt"/>
                <a:ea typeface="+mn-ea"/>
                <a:cs typeface="+mn-cs"/>
              </a:defRPr>
            </a:lvl4pPr>
            <a:lvl5pPr marL="1817590" algn="l" defTabSz="908792" rtl="0" eaLnBrk="1" latinLnBrk="0" hangingPunct="1">
              <a:defRPr sz="1800" kern="1200">
                <a:solidFill>
                  <a:schemeClr val="tx1"/>
                </a:solidFill>
                <a:latin typeface="+mn-lt"/>
                <a:ea typeface="+mn-ea"/>
                <a:cs typeface="+mn-cs"/>
              </a:defRPr>
            </a:lvl5pPr>
            <a:lvl6pPr marL="2271989" algn="l" defTabSz="908792" rtl="0" eaLnBrk="1" latinLnBrk="0" hangingPunct="1">
              <a:defRPr sz="1800" kern="1200">
                <a:solidFill>
                  <a:schemeClr val="tx1"/>
                </a:solidFill>
                <a:latin typeface="+mn-lt"/>
                <a:ea typeface="+mn-ea"/>
                <a:cs typeface="+mn-cs"/>
              </a:defRPr>
            </a:lvl6pPr>
            <a:lvl7pPr marL="2726375" algn="l" defTabSz="908792" rtl="0" eaLnBrk="1" latinLnBrk="0" hangingPunct="1">
              <a:defRPr sz="1800" kern="1200">
                <a:solidFill>
                  <a:schemeClr val="tx1"/>
                </a:solidFill>
                <a:latin typeface="+mn-lt"/>
                <a:ea typeface="+mn-ea"/>
                <a:cs typeface="+mn-cs"/>
              </a:defRPr>
            </a:lvl7pPr>
            <a:lvl8pPr marL="3180767" algn="l" defTabSz="908792" rtl="0" eaLnBrk="1" latinLnBrk="0" hangingPunct="1">
              <a:defRPr sz="1800" kern="1200">
                <a:solidFill>
                  <a:schemeClr val="tx1"/>
                </a:solidFill>
                <a:latin typeface="+mn-lt"/>
                <a:ea typeface="+mn-ea"/>
                <a:cs typeface="+mn-cs"/>
              </a:defRPr>
            </a:lvl8pPr>
            <a:lvl9pPr marL="3635166" algn="l" defTabSz="908792"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fld id="{2A24EFDC-A939-4FE6-87C2-18D0C693EEF1}" type="slidenum">
              <a:rPr lang="en-US" altLang="zh-CN" sz="1350" smtClean="0"/>
              <a:pPr defTabSz="685800" fontAlgn="auto">
                <a:spcBef>
                  <a:spcPts val="0"/>
                </a:spcBef>
                <a:spcAft>
                  <a:spcPts val="0"/>
                </a:spcAft>
              </a:pPr>
              <a:t>‹#›</a:t>
            </a:fld>
            <a:endParaRPr lang="en-US" altLang="zh-CN" sz="1350" dirty="0"/>
          </a:p>
        </p:txBody>
      </p:sp>
    </p:spTree>
    <p:extLst>
      <p:ext uri="{BB962C8B-B14F-4D97-AF65-F5344CB8AC3E}">
        <p14:creationId xmlns:p14="http://schemas.microsoft.com/office/powerpoint/2010/main" val="1616250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hf hdr="0" ftr="0"/>
  <p:txStyles>
    <p:titleStyle>
      <a:lvl1pPr marL="269628" indent="-269628" algn="l" defTabSz="681719" rtl="0" eaLnBrk="0" fontAlgn="base" hangingPunct="0">
        <a:spcBef>
          <a:spcPct val="0"/>
        </a:spcBef>
        <a:spcAft>
          <a:spcPct val="0"/>
        </a:spcAft>
        <a:defRPr sz="2100" b="1">
          <a:solidFill>
            <a:schemeClr val="bg1"/>
          </a:solidFill>
          <a:latin typeface="+mj-lt"/>
          <a:ea typeface="+mj-ea"/>
          <a:cs typeface="+mj-cs"/>
        </a:defRPr>
      </a:lvl1pPr>
      <a:lvl2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2pPr>
      <a:lvl3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3pPr>
      <a:lvl4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4pPr>
      <a:lvl5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5pPr>
      <a:lvl6pPr marL="544990" algn="l" defTabSz="681719" rtl="0" fontAlgn="base">
        <a:spcBef>
          <a:spcPct val="0"/>
        </a:spcBef>
        <a:spcAft>
          <a:spcPct val="0"/>
        </a:spcAft>
        <a:defRPr sz="2100" b="1">
          <a:solidFill>
            <a:schemeClr val="bg1"/>
          </a:solidFill>
          <a:latin typeface="Arial" pitchFamily="34" charset="0"/>
          <a:ea typeface="微软雅黑" pitchFamily="34" charset="-122"/>
        </a:defRPr>
      </a:lvl6pPr>
      <a:lvl7pPr marL="820361" algn="l" defTabSz="681719" rtl="0" fontAlgn="base">
        <a:spcBef>
          <a:spcPct val="0"/>
        </a:spcBef>
        <a:spcAft>
          <a:spcPct val="0"/>
        </a:spcAft>
        <a:defRPr sz="2100" b="1">
          <a:solidFill>
            <a:schemeClr val="bg1"/>
          </a:solidFill>
          <a:latin typeface="Arial" pitchFamily="34" charset="0"/>
          <a:ea typeface="微软雅黑" pitchFamily="34" charset="-122"/>
        </a:defRPr>
      </a:lvl7pPr>
      <a:lvl8pPr marL="1095719" algn="l" defTabSz="681719" rtl="0" fontAlgn="base">
        <a:spcBef>
          <a:spcPct val="0"/>
        </a:spcBef>
        <a:spcAft>
          <a:spcPct val="0"/>
        </a:spcAft>
        <a:defRPr sz="2100" b="1">
          <a:solidFill>
            <a:schemeClr val="bg1"/>
          </a:solidFill>
          <a:latin typeface="Arial" pitchFamily="34" charset="0"/>
          <a:ea typeface="微软雅黑" pitchFamily="34" charset="-122"/>
        </a:defRPr>
      </a:lvl8pPr>
      <a:lvl9pPr marL="1371082" algn="l" defTabSz="681719" rtl="0" fontAlgn="base">
        <a:spcBef>
          <a:spcPct val="0"/>
        </a:spcBef>
        <a:spcAft>
          <a:spcPct val="0"/>
        </a:spcAft>
        <a:defRPr sz="2100" b="1">
          <a:solidFill>
            <a:schemeClr val="bg1"/>
          </a:solidFill>
          <a:latin typeface="Arial" pitchFamily="34" charset="0"/>
          <a:ea typeface="微软雅黑" pitchFamily="34" charset="-122"/>
        </a:defRPr>
      </a:lvl9pPr>
    </p:titleStyle>
    <p:bodyStyle>
      <a:lvl1pPr marL="13481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800" b="1">
          <a:solidFill>
            <a:schemeClr val="tx1"/>
          </a:solidFill>
          <a:latin typeface="+mn-lt"/>
          <a:ea typeface="+mn-ea"/>
          <a:cs typeface="+mn-cs"/>
        </a:defRPr>
      </a:lvl1pPr>
      <a:lvl2pPr marL="403483"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500">
          <a:solidFill>
            <a:schemeClr val="tx1"/>
          </a:solidFill>
          <a:latin typeface="+mn-lt"/>
          <a:ea typeface="+mn-ea"/>
        </a:defRPr>
      </a:lvl2pPr>
      <a:lvl3pPr marL="667382" indent="-130042" algn="l" defTabSz="681719" rtl="0" eaLnBrk="0" fontAlgn="ctr" hangingPunct="0">
        <a:lnSpc>
          <a:spcPct val="120000"/>
        </a:lnSpc>
        <a:spcBef>
          <a:spcPct val="20000"/>
        </a:spcBef>
        <a:spcAft>
          <a:spcPct val="0"/>
        </a:spcAft>
        <a:buClr>
          <a:schemeClr val="tx1"/>
        </a:buClr>
        <a:buSzPct val="60000"/>
        <a:buFont typeface="Wingdings" pitchFamily="2" charset="2"/>
        <a:buChar char="n"/>
        <a:defRPr sz="1350">
          <a:solidFill>
            <a:schemeClr val="tx1"/>
          </a:solidFill>
          <a:latin typeface="+mn-lt"/>
          <a:ea typeface="+mn-ea"/>
        </a:defRPr>
      </a:lvl3pPr>
      <a:lvl4pPr marL="93604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200">
          <a:solidFill>
            <a:schemeClr val="tx1"/>
          </a:solidFill>
          <a:latin typeface="+mn-lt"/>
          <a:ea typeface="+mn-ea"/>
        </a:defRPr>
      </a:lvl4pPr>
      <a:lvl5pPr marL="1206631" indent="-136729" algn="l" defTabSz="681719" rtl="0" eaLnBrk="0" fontAlgn="ctr" hangingPunct="0">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5pPr>
      <a:lvl6pPr marL="148199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6pPr>
      <a:lvl7pPr marL="175735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7pPr>
      <a:lvl8pPr marL="2032721"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8pPr>
      <a:lvl9pPr marL="230808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9pPr>
    </p:bodyStyle>
    <p:otherStyle>
      <a:defPPr>
        <a:defRPr lang="zh-CN"/>
      </a:defPPr>
      <a:lvl1pPr marL="0" algn="l" defTabSz="550727" rtl="0" eaLnBrk="1" latinLnBrk="0" hangingPunct="1">
        <a:defRPr sz="1125" kern="1200">
          <a:solidFill>
            <a:schemeClr val="tx1"/>
          </a:solidFill>
          <a:latin typeface="+mn-lt"/>
          <a:ea typeface="+mn-ea"/>
          <a:cs typeface="+mn-cs"/>
        </a:defRPr>
      </a:lvl1pPr>
      <a:lvl2pPr marL="275364" algn="l" defTabSz="550727" rtl="0" eaLnBrk="1" latinLnBrk="0" hangingPunct="1">
        <a:defRPr sz="1125" kern="1200">
          <a:solidFill>
            <a:schemeClr val="tx1"/>
          </a:solidFill>
          <a:latin typeface="+mn-lt"/>
          <a:ea typeface="+mn-ea"/>
          <a:cs typeface="+mn-cs"/>
        </a:defRPr>
      </a:lvl2pPr>
      <a:lvl3pPr marL="550727" algn="l" defTabSz="550727" rtl="0" eaLnBrk="1" latinLnBrk="0" hangingPunct="1">
        <a:defRPr sz="1125" kern="1200">
          <a:solidFill>
            <a:schemeClr val="tx1"/>
          </a:solidFill>
          <a:latin typeface="+mn-lt"/>
          <a:ea typeface="+mn-ea"/>
          <a:cs typeface="+mn-cs"/>
        </a:defRPr>
      </a:lvl3pPr>
      <a:lvl4pPr marL="826098" algn="l" defTabSz="550727" rtl="0" eaLnBrk="1" latinLnBrk="0" hangingPunct="1">
        <a:defRPr sz="1125" kern="1200">
          <a:solidFill>
            <a:schemeClr val="tx1"/>
          </a:solidFill>
          <a:latin typeface="+mn-lt"/>
          <a:ea typeface="+mn-ea"/>
          <a:cs typeface="+mn-cs"/>
        </a:defRPr>
      </a:lvl4pPr>
      <a:lvl5pPr marL="1101455" algn="l" defTabSz="550727" rtl="0" eaLnBrk="1" latinLnBrk="0" hangingPunct="1">
        <a:defRPr sz="1125" kern="1200">
          <a:solidFill>
            <a:schemeClr val="tx1"/>
          </a:solidFill>
          <a:latin typeface="+mn-lt"/>
          <a:ea typeface="+mn-ea"/>
          <a:cs typeface="+mn-cs"/>
        </a:defRPr>
      </a:lvl5pPr>
      <a:lvl6pPr marL="1376815" algn="l" defTabSz="550727" rtl="0" eaLnBrk="1" latinLnBrk="0" hangingPunct="1">
        <a:defRPr sz="1125" kern="1200">
          <a:solidFill>
            <a:schemeClr val="tx1"/>
          </a:solidFill>
          <a:latin typeface="+mn-lt"/>
          <a:ea typeface="+mn-ea"/>
          <a:cs typeface="+mn-cs"/>
        </a:defRPr>
      </a:lvl6pPr>
      <a:lvl7pPr marL="1652185" algn="l" defTabSz="550727" rtl="0" eaLnBrk="1" latinLnBrk="0" hangingPunct="1">
        <a:defRPr sz="1125" kern="1200">
          <a:solidFill>
            <a:schemeClr val="tx1"/>
          </a:solidFill>
          <a:latin typeface="+mn-lt"/>
          <a:ea typeface="+mn-ea"/>
          <a:cs typeface="+mn-cs"/>
        </a:defRPr>
      </a:lvl7pPr>
      <a:lvl8pPr marL="1927554" algn="l" defTabSz="550727" rtl="0" eaLnBrk="1" latinLnBrk="0" hangingPunct="1">
        <a:defRPr sz="1125" kern="1200">
          <a:solidFill>
            <a:schemeClr val="tx1"/>
          </a:solidFill>
          <a:latin typeface="+mn-lt"/>
          <a:ea typeface="+mn-ea"/>
          <a:cs typeface="+mn-cs"/>
        </a:defRPr>
      </a:lvl8pPr>
      <a:lvl9pPr marL="2202910" algn="l" defTabSz="550727" rtl="0" eaLnBrk="1" latinLnBrk="0" hangingPunct="1">
        <a:defRPr sz="11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pic>
        <p:nvPicPr>
          <p:cNvPr id="1031" name="图片 6" descr="banner"/>
          <p:cNvPicPr>
            <a:picLocks noChangeAspect="1" noChangeArrowheads="1"/>
          </p:cNvPicPr>
          <p:nvPr/>
        </p:nvPicPr>
        <p:blipFill>
          <a:blip r:embed="rId14"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87251374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ea typeface="宋体" pitchFamily="2" charset="-122"/>
        </a:defRPr>
      </a:lvl2pPr>
      <a:lvl3pPr algn="ctr" rtl="0" eaLnBrk="0" fontAlgn="base" hangingPunct="0">
        <a:spcBef>
          <a:spcPct val="0"/>
        </a:spcBef>
        <a:spcAft>
          <a:spcPct val="0"/>
        </a:spcAft>
        <a:defRPr sz="4400">
          <a:solidFill>
            <a:schemeClr val="tx2"/>
          </a:solidFill>
          <a:latin typeface="Arial Black" pitchFamily="34" charset="0"/>
          <a:ea typeface="宋体" pitchFamily="2" charset="-122"/>
        </a:defRPr>
      </a:lvl3pPr>
      <a:lvl4pPr algn="ctr" rtl="0" eaLnBrk="0" fontAlgn="base" hangingPunct="0">
        <a:spcBef>
          <a:spcPct val="0"/>
        </a:spcBef>
        <a:spcAft>
          <a:spcPct val="0"/>
        </a:spcAft>
        <a:defRPr sz="4400">
          <a:solidFill>
            <a:schemeClr val="tx2"/>
          </a:solidFill>
          <a:latin typeface="Arial Black" pitchFamily="34" charset="0"/>
          <a:ea typeface="宋体" pitchFamily="2" charset="-122"/>
        </a:defRPr>
      </a:lvl4pPr>
      <a:lvl5pPr algn="ctr"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ctr" rtl="0" fontAlgn="base">
        <a:spcBef>
          <a:spcPct val="0"/>
        </a:spcBef>
        <a:spcAft>
          <a:spcPct val="0"/>
        </a:spcAft>
        <a:defRPr sz="4400">
          <a:solidFill>
            <a:schemeClr val="tx2"/>
          </a:solidFill>
          <a:latin typeface="Arial Black" pitchFamily="34" charset="0"/>
          <a:ea typeface="宋体" pitchFamily="2" charset="-122"/>
        </a:defRPr>
      </a:lvl6pPr>
      <a:lvl7pPr marL="914400" algn="ctr" rtl="0" fontAlgn="base">
        <a:spcBef>
          <a:spcPct val="0"/>
        </a:spcBef>
        <a:spcAft>
          <a:spcPct val="0"/>
        </a:spcAft>
        <a:defRPr sz="4400">
          <a:solidFill>
            <a:schemeClr val="tx2"/>
          </a:solidFill>
          <a:latin typeface="Arial Black" pitchFamily="34" charset="0"/>
          <a:ea typeface="宋体" pitchFamily="2" charset="-122"/>
        </a:defRPr>
      </a:lvl7pPr>
      <a:lvl8pPr marL="1371600" algn="ctr" rtl="0" fontAlgn="base">
        <a:spcBef>
          <a:spcPct val="0"/>
        </a:spcBef>
        <a:spcAft>
          <a:spcPct val="0"/>
        </a:spcAft>
        <a:defRPr sz="4400">
          <a:solidFill>
            <a:schemeClr val="tx2"/>
          </a:solidFill>
          <a:latin typeface="Arial Black" pitchFamily="34" charset="0"/>
          <a:ea typeface="宋体" pitchFamily="2" charset="-122"/>
        </a:defRPr>
      </a:lvl8pPr>
      <a:lvl9pPr marL="1828800" algn="ctr"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0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2"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8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8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wmf"/><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6.xml"/><Relationship Id="rId7" Type="http://schemas.openxmlformats.org/officeDocument/2006/relationships/oleObject" Target="../embeddings/oleObject4.bin"/><Relationship Id="rId12" Type="http://schemas.openxmlformats.org/officeDocument/2006/relationships/image" Target="../media/image17.wmf"/><Relationship Id="rId2" Type="http://schemas.openxmlformats.org/officeDocument/2006/relationships/slideLayout" Target="../slideLayouts/slideLayout23.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6.wmf"/><Relationship Id="rId4" Type="http://schemas.openxmlformats.org/officeDocument/2006/relationships/image" Target="../media/image18.png"/><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3.xml"/><Relationship Id="rId5" Type="http://schemas.openxmlformats.org/officeDocument/2006/relationships/image" Target="../media/image21.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9.xml"/><Relationship Id="rId1" Type="http://schemas.openxmlformats.org/officeDocument/2006/relationships/slideLayout" Target="../slideLayouts/slideLayout2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1.bin"/><Relationship Id="rId18" Type="http://schemas.openxmlformats.org/officeDocument/2006/relationships/image" Target="../media/image30.wmf"/><Relationship Id="rId3" Type="http://schemas.openxmlformats.org/officeDocument/2006/relationships/notesSlide" Target="../notesSlides/notesSlide20.xml"/><Relationship Id="rId21" Type="http://schemas.openxmlformats.org/officeDocument/2006/relationships/oleObject" Target="../embeddings/oleObject15.bin"/><Relationship Id="rId7" Type="http://schemas.openxmlformats.org/officeDocument/2006/relationships/oleObject" Target="../embeddings/oleObject8.bin"/><Relationship Id="rId12" Type="http://schemas.openxmlformats.org/officeDocument/2006/relationships/image" Target="../media/image27.wmf"/><Relationship Id="rId17" Type="http://schemas.openxmlformats.org/officeDocument/2006/relationships/oleObject" Target="../embeddings/oleObject13.bin"/><Relationship Id="rId2" Type="http://schemas.openxmlformats.org/officeDocument/2006/relationships/slideLayout" Target="../slideLayouts/slideLayout23.xml"/><Relationship Id="rId16" Type="http://schemas.openxmlformats.org/officeDocument/2006/relationships/image" Target="../media/image29.wmf"/><Relationship Id="rId20" Type="http://schemas.openxmlformats.org/officeDocument/2006/relationships/image" Target="../media/image31.wmf"/><Relationship Id="rId1" Type="http://schemas.openxmlformats.org/officeDocument/2006/relationships/vmlDrawing" Target="../drawings/vmlDrawing3.vml"/><Relationship Id="rId6" Type="http://schemas.openxmlformats.org/officeDocument/2006/relationships/image" Target="../media/image24.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26.wmf"/><Relationship Id="rId19" Type="http://schemas.openxmlformats.org/officeDocument/2006/relationships/oleObject" Target="../embeddings/oleObject14.bin"/><Relationship Id="rId4" Type="http://schemas.openxmlformats.org/officeDocument/2006/relationships/image" Target="../media/image22.emf"/><Relationship Id="rId9" Type="http://schemas.openxmlformats.org/officeDocument/2006/relationships/oleObject" Target="../embeddings/oleObject9.bin"/><Relationship Id="rId14" Type="http://schemas.openxmlformats.org/officeDocument/2006/relationships/image" Target="../media/image28.wmf"/><Relationship Id="rId22" Type="http://schemas.openxmlformats.org/officeDocument/2006/relationships/image" Target="../media/image32.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7.wmf"/><Relationship Id="rId18" Type="http://schemas.openxmlformats.org/officeDocument/2006/relationships/oleObject" Target="../embeddings/oleObject23.bin"/><Relationship Id="rId3" Type="http://schemas.openxmlformats.org/officeDocument/2006/relationships/notesSlide" Target="../notesSlides/notesSlide21.xml"/><Relationship Id="rId21" Type="http://schemas.openxmlformats.org/officeDocument/2006/relationships/image" Target="../media/image41.wmf"/><Relationship Id="rId7" Type="http://schemas.openxmlformats.org/officeDocument/2006/relationships/image" Target="../media/image34.wmf"/><Relationship Id="rId12" Type="http://schemas.openxmlformats.org/officeDocument/2006/relationships/oleObject" Target="../embeddings/oleObject20.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slideLayout" Target="../slideLayouts/slideLayout23.xml"/><Relationship Id="rId16" Type="http://schemas.openxmlformats.org/officeDocument/2006/relationships/oleObject" Target="../embeddings/oleObject22.bin"/><Relationship Id="rId20" Type="http://schemas.openxmlformats.org/officeDocument/2006/relationships/oleObject" Target="../embeddings/oleObject24.bin"/><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36.wmf"/><Relationship Id="rId24" Type="http://schemas.openxmlformats.org/officeDocument/2006/relationships/oleObject" Target="../embeddings/oleObject26.bin"/><Relationship Id="rId5" Type="http://schemas.openxmlformats.org/officeDocument/2006/relationships/image" Target="../media/image33.wmf"/><Relationship Id="rId15" Type="http://schemas.openxmlformats.org/officeDocument/2006/relationships/image" Target="../media/image38.wmf"/><Relationship Id="rId23" Type="http://schemas.openxmlformats.org/officeDocument/2006/relationships/image" Target="../media/image42.wmf"/><Relationship Id="rId10" Type="http://schemas.openxmlformats.org/officeDocument/2006/relationships/oleObject" Target="../embeddings/oleObject19.bin"/><Relationship Id="rId19" Type="http://schemas.openxmlformats.org/officeDocument/2006/relationships/image" Target="../media/image40.wmf"/><Relationship Id="rId4" Type="http://schemas.openxmlformats.org/officeDocument/2006/relationships/oleObject" Target="../embeddings/oleObject16.bin"/><Relationship Id="rId9" Type="http://schemas.openxmlformats.org/officeDocument/2006/relationships/image" Target="../media/image35.wmf"/><Relationship Id="rId14" Type="http://schemas.openxmlformats.org/officeDocument/2006/relationships/oleObject" Target="../embeddings/oleObject21.bin"/><Relationship Id="rId22"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ctrTitle"/>
          </p:nvPr>
        </p:nvSpPr>
        <p:spPr>
          <a:xfrm>
            <a:off x="0" y="1894436"/>
            <a:ext cx="9144000" cy="1606572"/>
          </a:xfrm>
          <a:noFill/>
          <a:ln/>
        </p:spPr>
        <p:txBody>
          <a:bodyPr/>
          <a:lstStyle/>
          <a:p>
            <a:pPr>
              <a:lnSpc>
                <a:spcPct val="120000"/>
              </a:lnSpc>
            </a:pPr>
            <a:r>
              <a:rPr lang="zh-CN" altLang="en-US" sz="4000" b="1" dirty="0">
                <a:solidFill>
                  <a:srgbClr val="FFFF00"/>
                </a:solidFill>
                <a:latin typeface="微软雅黑" pitchFamily="34" charset="-122"/>
                <a:ea typeface="微软雅黑" pitchFamily="34" charset="-122"/>
              </a:rPr>
              <a:t>产品处理与评价</a:t>
            </a:r>
          </a:p>
        </p:txBody>
      </p:sp>
      <p:sp>
        <p:nvSpPr>
          <p:cNvPr id="7" name="TextBox 6"/>
          <p:cNvSpPr txBox="1"/>
          <p:nvPr/>
        </p:nvSpPr>
        <p:spPr>
          <a:xfrm>
            <a:off x="44388" y="33291"/>
            <a:ext cx="9099612" cy="523220"/>
          </a:xfrm>
          <a:prstGeom prst="rect">
            <a:avLst/>
          </a:prstGeom>
          <a:noFill/>
        </p:spPr>
        <p:txBody>
          <a:bodyPr wrap="square" rtlCol="0">
            <a:spAutoFit/>
          </a:bodyPr>
          <a:lstStyle/>
          <a:p>
            <a:pPr defTabSz="1131888"/>
            <a:r>
              <a:rPr kumimoji="1" lang="en-US" altLang="zh-CN" sz="2800" b="1" dirty="0">
                <a:solidFill>
                  <a:schemeClr val="bg1"/>
                </a:solidFill>
                <a:latin typeface="微软雅黑" pitchFamily="34" charset="-122"/>
                <a:ea typeface="微软雅黑" pitchFamily="34" charset="-122"/>
              </a:rPr>
              <a:t>RSONE</a:t>
            </a:r>
            <a:r>
              <a:rPr kumimoji="1" lang="zh-CN" altLang="en-US" sz="2800" b="1" dirty="0">
                <a:solidFill>
                  <a:schemeClr val="bg1"/>
                </a:solidFill>
                <a:latin typeface="微软雅黑" pitchFamily="34" charset="-122"/>
                <a:ea typeface="微软雅黑" pitchFamily="34" charset="-122"/>
              </a:rPr>
              <a:t>内部培训材料</a:t>
            </a:r>
          </a:p>
        </p:txBody>
      </p:sp>
      <p:pic>
        <p:nvPicPr>
          <p:cNvPr id="9" name="Picture 4" descr="图片1"/>
          <p:cNvPicPr>
            <a:picLocks noChangeAspect="1" noChangeArrowheads="1"/>
          </p:cNvPicPr>
          <p:nvPr/>
        </p:nvPicPr>
        <p:blipFill>
          <a:blip r:embed="rId3"/>
          <a:srcRect/>
          <a:stretch>
            <a:fillRect/>
          </a:stretch>
        </p:blipFill>
        <p:spPr bwMode="auto">
          <a:xfrm>
            <a:off x="474669" y="3382087"/>
            <a:ext cx="8296326" cy="82408"/>
          </a:xfrm>
          <a:prstGeom prst="rect">
            <a:avLst/>
          </a:prstGeom>
          <a:noFill/>
          <a:ln w="9525">
            <a:noFill/>
            <a:miter lim="800000"/>
            <a:headEnd/>
            <a:tailEnd/>
          </a:ln>
        </p:spPr>
      </p:pic>
      <p:sp>
        <p:nvSpPr>
          <p:cNvPr id="14" name="矩形 13"/>
          <p:cNvSpPr/>
          <p:nvPr/>
        </p:nvSpPr>
        <p:spPr>
          <a:xfrm>
            <a:off x="7884368" y="6381328"/>
            <a:ext cx="3096344" cy="400110"/>
          </a:xfrm>
          <a:prstGeom prst="rect">
            <a:avLst/>
          </a:prstGeom>
        </p:spPr>
        <p:txBody>
          <a:bodyPr wrap="square">
            <a:spAutoFit/>
          </a:bodyPr>
          <a:lstStyle/>
          <a:p>
            <a:pPr algn="l"/>
            <a:r>
              <a:rPr lang="zh-CN" altLang="en-US" sz="2000" b="1" dirty="0">
                <a:solidFill>
                  <a:srgbClr val="FF0000"/>
                </a:solidFill>
                <a:latin typeface="微软雅黑" pitchFamily="34" charset="-122"/>
                <a:ea typeface="微软雅黑" pitchFamily="34" charset="-122"/>
              </a:rPr>
              <a:t>内部资料</a:t>
            </a:r>
            <a:endParaRPr lang="en-US" altLang="zh-CN" sz="2000" b="1" dirty="0">
              <a:solidFill>
                <a:srgbClr val="FF0000"/>
              </a:solidFill>
              <a:latin typeface="微软雅黑" pitchFamily="34" charset="-122"/>
              <a:ea typeface="微软雅黑" pitchFamily="34" charset="-122"/>
            </a:endParaRPr>
          </a:p>
        </p:txBody>
      </p:sp>
      <p:sp>
        <p:nvSpPr>
          <p:cNvPr id="2" name="矩形 1"/>
          <p:cNvSpPr/>
          <p:nvPr/>
        </p:nvSpPr>
        <p:spPr>
          <a:xfrm>
            <a:off x="3642319" y="4725144"/>
            <a:ext cx="1620957" cy="523220"/>
          </a:xfrm>
          <a:prstGeom prst="rect">
            <a:avLst/>
          </a:prstGeom>
        </p:spPr>
        <p:txBody>
          <a:bodyPr wrap="none">
            <a:spAutoFit/>
          </a:bodyPr>
          <a:lstStyle/>
          <a:p>
            <a:pPr algn="ctr"/>
            <a:r>
              <a:rPr lang="zh-CN" altLang="en-US" sz="2800" b="1" dirty="0">
                <a:solidFill>
                  <a:schemeClr val="bg1"/>
                </a:solidFill>
                <a:latin typeface="微软雅黑" pitchFamily="34" charset="-122"/>
                <a:ea typeface="微软雅黑" pitchFamily="34" charset="-122"/>
              </a:rPr>
              <a:t>武汉大学</a:t>
            </a:r>
            <a:endParaRPr lang="zh-CN" altLang="en-US" sz="2800" dirty="0"/>
          </a:p>
        </p:txBody>
      </p:sp>
    </p:spTree>
    <p:extLst>
      <p:ext uri="{BB962C8B-B14F-4D97-AF65-F5344CB8AC3E}">
        <p14:creationId xmlns:p14="http://schemas.microsoft.com/office/powerpoint/2010/main" val="2738641186"/>
      </p:ext>
    </p:extLst>
  </p:cSld>
  <p:clrMapOvr>
    <a:masterClrMapping/>
  </p:clrMapOvr>
  <p:transition advTm="1743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en-US" altLang="zh-CN" sz="3200" b="1" dirty="0" smtClean="0">
                <a:solidFill>
                  <a:srgbClr val="FFFFFF"/>
                </a:solidFill>
                <a:latin typeface="+mn-lt"/>
                <a:ea typeface="微软雅黑" pitchFamily="34" charset="-122"/>
              </a:rPr>
              <a:t> </a:t>
            </a: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a:t>
            </a:r>
          </a:p>
        </p:txBody>
      </p:sp>
      <p:sp>
        <p:nvSpPr>
          <p:cNvPr id="14" name="矩形 13"/>
          <p:cNvSpPr/>
          <p:nvPr/>
        </p:nvSpPr>
        <p:spPr>
          <a:xfrm>
            <a:off x="179512" y="1630541"/>
            <a:ext cx="8631099" cy="2893100"/>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产品生产有两种方法，</a:t>
            </a:r>
          </a:p>
          <a:p>
            <a:pPr lvl="0" latinLnBrk="1"/>
            <a:r>
              <a:rPr lang="zh-CN" altLang="zh-CN" b="1" dirty="0">
                <a:latin typeface="黑体" panose="02010609060101010101" pitchFamily="49" charset="-122"/>
                <a:ea typeface="黑体" panose="02010609060101010101" pitchFamily="49" charset="-122"/>
              </a:rPr>
              <a:t>一种是直接使用电子所的软件</a:t>
            </a:r>
            <a:r>
              <a:rPr lang="zh-CN" altLang="zh-CN" dirty="0">
                <a:latin typeface="黑体" panose="02010609060101010101" pitchFamily="49" charset="-122"/>
                <a:ea typeface="黑体" panose="02010609060101010101" pitchFamily="49" charset="-122"/>
              </a:rPr>
              <a:t>，此种方法比较</a:t>
            </a:r>
            <a:r>
              <a:rPr lang="zh-CN" altLang="zh-CN" dirty="0" smtClean="0">
                <a:latin typeface="黑体" panose="02010609060101010101" pitchFamily="49" charset="-122"/>
                <a:ea typeface="黑体" panose="02010609060101010101" pitchFamily="49" charset="-122"/>
              </a:rPr>
              <a:t>简单</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en-US" altLang="zh-CN" b="1" dirty="0">
              <a:latin typeface="黑体" panose="02010609060101010101" pitchFamily="49" charset="-122"/>
              <a:ea typeface="黑体" panose="02010609060101010101" pitchFamily="49" charset="-122"/>
            </a:endParaRPr>
          </a:p>
          <a:p>
            <a:pPr lvl="0" latinLnBrk="1"/>
            <a:endParaRPr lang="en-US" altLang="zh-CN" b="1" dirty="0" smtClean="0">
              <a:latin typeface="黑体" panose="02010609060101010101" pitchFamily="49" charset="-122"/>
              <a:ea typeface="黑体" panose="02010609060101010101" pitchFamily="49" charset="-122"/>
            </a:endParaRPr>
          </a:p>
          <a:p>
            <a:pPr lvl="0" latinLnBrk="1"/>
            <a:r>
              <a:rPr lang="zh-CN" altLang="zh-CN" b="1" dirty="0" smtClean="0">
                <a:latin typeface="黑体" panose="02010609060101010101" pitchFamily="49" charset="-122"/>
                <a:ea typeface="黑体" panose="02010609060101010101" pitchFamily="49" charset="-122"/>
              </a:rPr>
              <a:t>另</a:t>
            </a:r>
            <a:r>
              <a:rPr lang="zh-CN" altLang="zh-CN" b="1" dirty="0">
                <a:latin typeface="黑体" panose="02010609060101010101" pitchFamily="49" charset="-122"/>
                <a:ea typeface="黑体" panose="02010609060101010101" pitchFamily="49" charset="-122"/>
              </a:rPr>
              <a:t>一种是手动修改订单，并利用命令行生产</a:t>
            </a:r>
            <a:r>
              <a:rPr lang="zh-CN" altLang="zh-CN" dirty="0">
                <a:latin typeface="黑体" panose="02010609060101010101" pitchFamily="49" charset="-122"/>
                <a:ea typeface="黑体" panose="02010609060101010101" pitchFamily="49" charset="-122"/>
              </a:rPr>
              <a:t>（此种方法前提是已有一个订单，且原始数据存在），详细方法如下</a:t>
            </a:r>
            <a:r>
              <a:rPr lang="zh-CN" altLang="zh-CN"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zh-CN" altLang="zh-CN" dirty="0">
              <a:latin typeface="黑体" panose="02010609060101010101" pitchFamily="49" charset="-122"/>
              <a:ea typeface="黑体" panose="02010609060101010101" pitchFamily="49" charset="-122"/>
            </a:endParaRPr>
          </a:p>
          <a:p>
            <a:pPr latinLnBrk="1"/>
            <a:r>
              <a:rPr lang="zh-CN" altLang="zh-CN" dirty="0">
                <a:latin typeface="黑体" panose="02010609060101010101" pitchFamily="49" charset="-122"/>
                <a:ea typeface="黑体" panose="02010609060101010101" pitchFamily="49" charset="-122"/>
              </a:rPr>
              <a:t>以</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为例。</a:t>
            </a:r>
          </a:p>
          <a:p>
            <a:pPr latinLnBrk="1"/>
            <a:r>
              <a:rPr lang="zh-CN" altLang="zh-CN" dirty="0">
                <a:latin typeface="黑体" panose="02010609060101010101" pitchFamily="49" charset="-122"/>
                <a:ea typeface="黑体" panose="02010609060101010101" pitchFamily="49" charset="-122"/>
              </a:rPr>
              <a:t>原订单（黄色为需要修改的地方）：</a:t>
            </a:r>
          </a:p>
          <a:p>
            <a:pPr latinLnBrk="1"/>
            <a:endParaRPr lang="zh-CN" altLang="zh-CN" sz="2000" dirty="0"/>
          </a:p>
        </p:txBody>
      </p:sp>
    </p:spTree>
    <p:extLst>
      <p:ext uri="{BB962C8B-B14F-4D97-AF65-F5344CB8AC3E}">
        <p14:creationId xmlns:p14="http://schemas.microsoft.com/office/powerpoint/2010/main" val="1833448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a:t>
            </a:r>
            <a:r>
              <a:rPr lang="zh-CN" altLang="en-US" sz="3200" b="1" dirty="0" smtClean="0">
                <a:solidFill>
                  <a:srgbClr val="FFFFFF"/>
                </a:solidFill>
                <a:latin typeface="+mn-lt"/>
                <a:ea typeface="微软雅黑" pitchFamily="34" charset="-122"/>
              </a:rPr>
              <a:t>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80837377"/>
              </p:ext>
            </p:extLst>
          </p:nvPr>
        </p:nvGraphicFramePr>
        <p:xfrm>
          <a:off x="467544" y="1124744"/>
          <a:ext cx="7776864" cy="5574412"/>
        </p:xfrm>
        <a:graphic>
          <a:graphicData uri="http://schemas.openxmlformats.org/drawingml/2006/table">
            <a:tbl>
              <a:tblPr firstRow="1" firstCol="1" bandRow="1"/>
              <a:tblGrid>
                <a:gridCol w="7776864"/>
              </a:tblGrid>
              <a:tr h="5574412">
                <a:tc>
                  <a:txBody>
                    <a:bodyPr/>
                    <a:lstStyle/>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productId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JB11-1_CCD_000075862_031_007_005_</a:t>
                      </a:r>
                      <a:r>
                        <a:rPr lang="en-US" sz="10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/JB11-1_CCD_000075862_031_007_CCD1.FRED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/mnt/raid/data/JB11/fred/calidata_ccd/JB11-1_CCD_000075862_031_007_005_L1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/mnt/raid/data/JB11/products/henan_calidata/JB11-1_CCD_000075862_031_007_005/L1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/mnt/ramdisk/JB11/003376823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5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824" marR="49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47766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4" name="矩形 13"/>
          <p:cNvSpPr/>
          <p:nvPr/>
        </p:nvSpPr>
        <p:spPr>
          <a:xfrm>
            <a:off x="179512" y="1630541"/>
            <a:ext cx="8631099" cy="4250394"/>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需要修改的地方有三个：</a:t>
            </a: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产品等级；</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前两个黄色修改处，（以下“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”前后分别代表前后两个产品等级修改处）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代表一级产品，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L2/2</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代表二级产品，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代表分片一级产品</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原始数据、辅助数据和元数据路径；</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原始数据、辅助数据和元数据绝对路径</a:t>
            </a:r>
            <a:r>
              <a:rPr lang="zh-CN"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分别对应</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AuxData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MetaData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元素，其中</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有多片取决于相机有多少片</a:t>
            </a:r>
            <a:r>
              <a:rPr lang="en-US" altLang="zh-CN" kern="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输出目录。</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最后一个黄色修改处，为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linux</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下的产品输出路径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修改后：</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latinLnBrk="1"/>
            <a:endParaRPr lang="zh-CN" altLang="zh-CN" sz="2000" dirty="0"/>
          </a:p>
        </p:txBody>
      </p:sp>
    </p:spTree>
    <p:extLst>
      <p:ext uri="{BB962C8B-B14F-4D97-AF65-F5344CB8AC3E}">
        <p14:creationId xmlns:p14="http://schemas.microsoft.com/office/powerpoint/2010/main" val="3377769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17772150"/>
              </p:ext>
            </p:extLst>
          </p:nvPr>
        </p:nvGraphicFramePr>
        <p:xfrm>
          <a:off x="827584" y="980728"/>
          <a:ext cx="7200800" cy="5638800"/>
        </p:xfrm>
        <a:graphic>
          <a:graphicData uri="http://schemas.openxmlformats.org/drawingml/2006/table">
            <a:tbl>
              <a:tblPr firstRow="1" firstCol="1" bandRow="1"/>
              <a:tblGrid>
                <a:gridCol w="7200800"/>
              </a:tblGrid>
              <a:tr h="4896544">
                <a:tc>
                  <a:txBody>
                    <a:bodyPr/>
                    <a:lstStyle/>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productId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JB11-1_CCD_000075862_031_007_005_</a:t>
                      </a:r>
                      <a:r>
                        <a:rPr lang="en-US" sz="10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FF"/>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/JB11-1_CCD_000075862_031_007_CCD1.FRED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/mnt/raid/data/calidata/xx11-1_20140729/FRED/JB11-1_CCD_000075862_031_007_005_L1</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/JB11-1_CCD_000075862_031_007.meta.xml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/mnt/raid/data/calidata/xx11-1_20140729/products/JB11-1_CCD_000075862_031_007_005_L11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/mnt/ramdisk/JB11/003376823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746" marR="37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78862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9980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885825" indent="-885825" algn="ctr" defTabSz="1131888">
              <a:lnSpc>
                <a:spcPct val="120000"/>
              </a:lnSpc>
              <a:spcBef>
                <a:spcPct val="25000"/>
              </a:spcBef>
              <a:buClr>
                <a:srgbClr val="FF9900"/>
              </a:buClr>
            </a:pPr>
            <a:r>
              <a:rPr lang="zh-CN" altLang="en-US" sz="3600" b="1" dirty="0">
                <a:solidFill>
                  <a:srgbClr val="FFFFFF"/>
                </a:solidFill>
                <a:ea typeface="微软雅黑" pitchFamily="34" charset="-122"/>
              </a:rPr>
              <a:t>遥感影像几何质量主要评价指标</a:t>
            </a:r>
            <a:endParaRPr lang="en-US" altLang="zh-CN" sz="3600" b="1" dirty="0">
              <a:solidFill>
                <a:srgbClr val="FFFFFF"/>
              </a:solidFill>
              <a:ea typeface="微软雅黑" pitchFamily="34" charset="-122"/>
            </a:endParaRP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lvl="0" indent="92075" algn="ctr" eaLnBrk="0" hangingPunct="0"/>
              <a:r>
                <a:rPr lang="zh-CN" altLang="zh-CN" sz="2600" b="1" dirty="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波段配准精度</a:t>
              </a:r>
              <a:endParaRPr lang="zh-CN" altLang="en-US" sz="2600" b="1" dirty="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lvl="0" indent="92075" algn="ctr" eaLnBrk="0" hangingPunct="0"/>
              <a:r>
                <a:rPr lang="zh-CN" altLang="zh-CN" sz="2600" b="1" dirty="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绝对定位精度</a:t>
              </a:r>
              <a:endParaRPr lang="zh-CN" altLang="en-US" sz="2600" b="1" dirty="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lvl="0" indent="92075" algn="ctr" eaLnBrk="0" hangingPunct="0"/>
              <a:r>
                <a:rPr lang="zh-CN" altLang="zh-CN" sz="2600" b="1" dirty="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相对定位精度</a:t>
              </a: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99023709"/>
      </p:ext>
    </p:extLst>
  </p:cSld>
  <p:clrMapOvr>
    <a:masterClrMapping/>
  </p:clrMapOvr>
  <p:transition advTm="432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a:t>
              </a:r>
            </a:p>
          </p:txBody>
        </p:sp>
      </p:grpSp>
      <p:sp>
        <p:nvSpPr>
          <p:cNvPr id="9" name="矩形 8"/>
          <p:cNvSpPr/>
          <p:nvPr/>
        </p:nvSpPr>
        <p:spPr>
          <a:xfrm>
            <a:off x="323528" y="1772816"/>
            <a:ext cx="7920880" cy="646331"/>
          </a:xfrm>
          <a:prstGeom prst="rect">
            <a:avLst/>
          </a:prstGeom>
        </p:spPr>
        <p:txBody>
          <a:bodyPr wrap="square">
            <a:spAutoFit/>
          </a:bodyPr>
          <a:lstStyle/>
          <a:p>
            <a:r>
              <a:rPr lang="zh-CN" altLang="zh-CN" dirty="0" smtClean="0">
                <a:solidFill>
                  <a:srgbClr val="000000"/>
                </a:solidFill>
                <a:latin typeface="黑体" pitchFamily="49" charset="-122"/>
                <a:ea typeface="黑体" pitchFamily="49" charset="-122"/>
              </a:rPr>
              <a:t>波段配准是指采用一定的数据处理方法，</a:t>
            </a:r>
            <a:r>
              <a:rPr lang="zh-CN" altLang="zh-CN" dirty="0" smtClean="0">
                <a:solidFill>
                  <a:srgbClr val="005CE7">
                    <a:lumMod val="75000"/>
                  </a:srgbClr>
                </a:solidFill>
                <a:latin typeface="黑体" pitchFamily="49" charset="-122"/>
                <a:ea typeface="黑体" pitchFamily="49" charset="-122"/>
              </a:rPr>
              <a:t>以其中的一个波段为基准</a:t>
            </a:r>
            <a:r>
              <a:rPr lang="zh-CN" altLang="zh-CN" dirty="0" smtClean="0">
                <a:solidFill>
                  <a:srgbClr val="000000"/>
                </a:solidFill>
                <a:latin typeface="黑体" pitchFamily="49" charset="-122"/>
                <a:ea typeface="黑体" pitchFamily="49" charset="-122"/>
              </a:rPr>
              <a:t>作为参考波段，将</a:t>
            </a:r>
            <a:r>
              <a:rPr lang="zh-CN" altLang="zh-CN" dirty="0" smtClean="0">
                <a:solidFill>
                  <a:srgbClr val="005CE7">
                    <a:lumMod val="75000"/>
                  </a:srgbClr>
                </a:solidFill>
                <a:latin typeface="黑体" pitchFamily="49" charset="-122"/>
                <a:ea typeface="黑体" pitchFamily="49" charset="-122"/>
              </a:rPr>
              <a:t>其它波段</a:t>
            </a:r>
            <a:r>
              <a:rPr lang="zh-CN" altLang="zh-CN" dirty="0" smtClean="0">
                <a:solidFill>
                  <a:srgbClr val="000000"/>
                </a:solidFill>
                <a:latin typeface="黑体" pitchFamily="49" charset="-122"/>
                <a:ea typeface="黑体" pitchFamily="49" charset="-122"/>
              </a:rPr>
              <a:t>的同名地物特征与参考波段在空间上</a:t>
            </a:r>
            <a:r>
              <a:rPr lang="zh-CN" altLang="zh-CN" dirty="0" smtClean="0">
                <a:solidFill>
                  <a:srgbClr val="005CE7">
                    <a:lumMod val="75000"/>
                  </a:srgbClr>
                </a:solidFill>
                <a:latin typeface="黑体" pitchFamily="49" charset="-122"/>
                <a:ea typeface="黑体" pitchFamily="49" charset="-122"/>
              </a:rPr>
              <a:t>进行对齐的处理</a:t>
            </a:r>
            <a:r>
              <a:rPr lang="zh-CN" altLang="zh-CN" dirty="0" smtClean="0">
                <a:solidFill>
                  <a:srgbClr val="000000">
                    <a:lumMod val="95000"/>
                    <a:lumOff val="5000"/>
                  </a:srgbClr>
                </a:solidFill>
                <a:latin typeface="黑体" pitchFamily="49" charset="-122"/>
                <a:ea typeface="黑体" pitchFamily="49" charset="-122"/>
              </a:rPr>
              <a:t>过程</a:t>
            </a:r>
            <a:r>
              <a:rPr lang="zh-CN" altLang="zh-CN" dirty="0" smtClean="0">
                <a:solidFill>
                  <a:srgbClr val="000000"/>
                </a:solidFill>
              </a:rPr>
              <a:t>。</a:t>
            </a:r>
            <a:endParaRPr lang="zh-CN" altLang="en-US" dirty="0">
              <a:solidFill>
                <a:srgbClr val="000000"/>
              </a:solidFill>
            </a:endParaRPr>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7937" name="Object 1"/>
          <p:cNvGraphicFramePr>
            <a:graphicFrameLocks noChangeAspect="1"/>
          </p:cNvGraphicFramePr>
          <p:nvPr/>
        </p:nvGraphicFramePr>
        <p:xfrm>
          <a:off x="323528" y="2564904"/>
          <a:ext cx="3590925" cy="3686175"/>
        </p:xfrm>
        <a:graphic>
          <a:graphicData uri="http://schemas.openxmlformats.org/presentationml/2006/ole">
            <mc:AlternateContent xmlns:mc="http://schemas.openxmlformats.org/markup-compatibility/2006">
              <mc:Choice xmlns:v="urn:schemas-microsoft-com:vml" Requires="v">
                <p:oleObj spid="_x0000_s641036" name="Visio" r:id="rId4" imgW="3598645" imgH="3688882" progId="Visio.Drawing.11">
                  <p:embed/>
                </p:oleObj>
              </mc:Choice>
              <mc:Fallback>
                <p:oleObj name="Visio" r:id="rId4" imgW="3598645" imgH="3688882"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2564904"/>
                        <a:ext cx="3590925"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251520" y="6237312"/>
            <a:ext cx="3672800" cy="338554"/>
          </a:xfrm>
          <a:prstGeom prst="rect">
            <a:avLst/>
          </a:prstGeom>
        </p:spPr>
        <p:txBody>
          <a:bodyPr wrap="none">
            <a:spAutoFit/>
          </a:bodyPr>
          <a:lstStyle/>
          <a:p>
            <a:r>
              <a:rPr lang="zh-CN" altLang="en-US" sz="1600" dirty="0" smtClean="0">
                <a:solidFill>
                  <a:srgbClr val="000000"/>
                </a:solidFill>
                <a:latin typeface="黑体" pitchFamily="49" charset="-122"/>
                <a:ea typeface="黑体" pitchFamily="49" charset="-122"/>
              </a:rPr>
              <a:t>基于小面元微分纠正</a:t>
            </a:r>
            <a:r>
              <a:rPr lang="zh-CN" altLang="zh-CN" sz="1600" dirty="0" smtClean="0">
                <a:solidFill>
                  <a:srgbClr val="000000"/>
                </a:solidFill>
                <a:latin typeface="黑体" pitchFamily="49" charset="-122"/>
                <a:ea typeface="黑体" pitchFamily="49" charset="-122"/>
              </a:rPr>
              <a:t>波段配准</a:t>
            </a:r>
            <a:r>
              <a:rPr lang="zh-CN" altLang="en-US" sz="1600" dirty="0" smtClean="0">
                <a:solidFill>
                  <a:srgbClr val="000000"/>
                </a:solidFill>
                <a:latin typeface="黑体" pitchFamily="49" charset="-122"/>
                <a:ea typeface="黑体" pitchFamily="49" charset="-122"/>
              </a:rPr>
              <a:t>技术流程</a:t>
            </a:r>
            <a:endParaRPr lang="zh-CN" altLang="en-US" sz="1600" dirty="0">
              <a:solidFill>
                <a:srgbClr val="000000"/>
              </a:solidFill>
            </a:endParaRPr>
          </a:p>
        </p:txBody>
      </p:sp>
      <p:sp>
        <p:nvSpPr>
          <p:cNvPr id="167939" name="Rectangle 3"/>
          <p:cNvSpPr>
            <a:spLocks noChangeArrowheads="1"/>
          </p:cNvSpPr>
          <p:nvPr/>
        </p:nvSpPr>
        <p:spPr bwMode="auto">
          <a:xfrm>
            <a:off x="3923928" y="3032666"/>
            <a:ext cx="5112568"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66700" fontAlgn="base">
              <a:spcBef>
                <a:spcPct val="0"/>
              </a:spcBef>
              <a:spcAft>
                <a:spcPct val="0"/>
              </a:spcAft>
              <a:buFontTx/>
              <a:buChar char="•"/>
            </a:pPr>
            <a:r>
              <a:rPr lang="zh-CN" altLang="en-US" sz="1200" b="1" dirty="0" smtClean="0">
                <a:solidFill>
                  <a:srgbClr val="000000"/>
                </a:solidFill>
                <a:latin typeface="Calibri" pitchFamily="34" charset="0"/>
                <a:cs typeface="Times New Roman" pitchFamily="18" charset="0"/>
              </a:rPr>
              <a:t>特征点提取</a:t>
            </a:r>
            <a:endParaRPr lang="en-US" altLang="zh-CN" sz="1200" b="1" dirty="0" smtClean="0">
              <a:solidFill>
                <a:srgbClr val="000000"/>
              </a:solidFill>
              <a:latin typeface="Calibri" pitchFamily="34" charset="0"/>
              <a:cs typeface="Times New Roman" pitchFamily="18" charset="0"/>
            </a:endParaRPr>
          </a:p>
          <a:p>
            <a:pPr indent="266700" fontAlgn="base">
              <a:spcBef>
                <a:spcPct val="0"/>
              </a:spcBef>
              <a:spcAft>
                <a:spcPct val="0"/>
              </a:spcAft>
            </a:pPr>
            <a:r>
              <a:rPr lang="en-US" altLang="zh-CN" sz="1400" dirty="0" smtClean="0">
                <a:solidFill>
                  <a:srgbClr val="000000"/>
                </a:solidFill>
              </a:rPr>
              <a:t>Moravec</a:t>
            </a:r>
            <a:r>
              <a:rPr lang="zh-CN" altLang="zh-CN" sz="1400" dirty="0" smtClean="0">
                <a:solidFill>
                  <a:srgbClr val="000000"/>
                </a:solidFill>
              </a:rPr>
              <a:t>算子</a:t>
            </a:r>
            <a:r>
              <a:rPr lang="en-US" altLang="zh-CN" sz="1400" dirty="0" smtClean="0">
                <a:solidFill>
                  <a:srgbClr val="000000"/>
                </a:solidFill>
              </a:rPr>
              <a:t>,Hannah </a:t>
            </a:r>
            <a:r>
              <a:rPr lang="zh-CN" altLang="zh-CN" sz="1400" dirty="0" smtClean="0">
                <a:solidFill>
                  <a:srgbClr val="000000"/>
                </a:solidFill>
              </a:rPr>
              <a:t>算子</a:t>
            </a:r>
            <a:r>
              <a:rPr lang="en-US" altLang="zh-CN" sz="1400" dirty="0" smtClean="0">
                <a:solidFill>
                  <a:srgbClr val="000000"/>
                </a:solidFill>
              </a:rPr>
              <a:t>,Dreschler</a:t>
            </a:r>
            <a:r>
              <a:rPr lang="zh-CN" altLang="zh-CN" sz="1400" dirty="0" smtClean="0">
                <a:solidFill>
                  <a:srgbClr val="000000"/>
                </a:solidFill>
              </a:rPr>
              <a:t>算子与</a:t>
            </a:r>
            <a:r>
              <a:rPr lang="en-US" altLang="zh-CN" sz="1400" dirty="0" smtClean="0">
                <a:solidFill>
                  <a:srgbClr val="000000"/>
                </a:solidFill>
              </a:rPr>
              <a:t>Forstner</a:t>
            </a:r>
            <a:r>
              <a:rPr lang="zh-CN" altLang="zh-CN" sz="1400" dirty="0" smtClean="0">
                <a:solidFill>
                  <a:srgbClr val="000000"/>
                </a:solidFill>
              </a:rPr>
              <a:t>算子</a:t>
            </a:r>
            <a:endParaRPr lang="en-US" altLang="zh-CN" sz="1400" dirty="0" smtClean="0">
              <a:solidFill>
                <a:srgbClr val="000000"/>
              </a:solidFill>
            </a:endParaRPr>
          </a:p>
          <a:p>
            <a:pPr indent="266700" fontAlgn="base">
              <a:spcBef>
                <a:spcPct val="0"/>
              </a:spcBef>
              <a:spcAft>
                <a:spcPct val="0"/>
              </a:spcAft>
              <a:buFontTx/>
              <a:buChar char="•"/>
            </a:pPr>
            <a:endParaRPr lang="zh-CN" altLang="en-US" dirty="0" smtClean="0">
              <a:solidFill>
                <a:srgbClr val="000000"/>
              </a:solidFill>
              <a:cs typeface="宋体" pitchFamily="2" charset="-122"/>
            </a:endParaRPr>
          </a:p>
        </p:txBody>
      </p:sp>
      <p:sp>
        <p:nvSpPr>
          <p:cNvPr id="12" name="Rectangle 3"/>
          <p:cNvSpPr>
            <a:spLocks noChangeArrowheads="1"/>
          </p:cNvSpPr>
          <p:nvPr/>
        </p:nvSpPr>
        <p:spPr bwMode="auto">
          <a:xfrm>
            <a:off x="3923928" y="3640088"/>
            <a:ext cx="5112568"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66700" fontAlgn="base">
              <a:spcBef>
                <a:spcPct val="0"/>
              </a:spcBef>
              <a:spcAft>
                <a:spcPct val="0"/>
              </a:spcAft>
              <a:buFontTx/>
              <a:buChar char="•"/>
            </a:pPr>
            <a:r>
              <a:rPr lang="zh-CN" altLang="en-US" sz="1200" b="1" dirty="0" smtClean="0">
                <a:solidFill>
                  <a:srgbClr val="000000"/>
                </a:solidFill>
                <a:latin typeface="Calibri" pitchFamily="34" charset="0"/>
                <a:cs typeface="Times New Roman" pitchFamily="18" charset="0"/>
              </a:rPr>
              <a:t>特征点匹配</a:t>
            </a:r>
            <a:endParaRPr lang="en-US" altLang="zh-CN" sz="1200" b="1" dirty="0" smtClean="0">
              <a:solidFill>
                <a:srgbClr val="000000"/>
              </a:solidFill>
              <a:latin typeface="Calibri" pitchFamily="34" charset="0"/>
              <a:cs typeface="Times New Roman" pitchFamily="18" charset="0"/>
            </a:endParaRPr>
          </a:p>
          <a:p>
            <a:pPr indent="266700" fontAlgn="base">
              <a:spcBef>
                <a:spcPct val="0"/>
              </a:spcBef>
              <a:spcAft>
                <a:spcPct val="0"/>
              </a:spcAft>
            </a:pPr>
            <a:r>
              <a:rPr lang="zh-CN" altLang="en-US" sz="1400" dirty="0" smtClean="0">
                <a:solidFill>
                  <a:srgbClr val="000000"/>
                </a:solidFill>
              </a:rPr>
              <a:t>相关系数粗匹配</a:t>
            </a:r>
            <a:endParaRPr lang="en-US" altLang="zh-CN" sz="1400" dirty="0" smtClean="0">
              <a:solidFill>
                <a:srgbClr val="000000"/>
              </a:solidFill>
            </a:endParaRPr>
          </a:p>
          <a:p>
            <a:pPr indent="266700" fontAlgn="base">
              <a:spcBef>
                <a:spcPct val="0"/>
              </a:spcBef>
              <a:spcAft>
                <a:spcPct val="0"/>
              </a:spcAft>
            </a:pPr>
            <a:r>
              <a:rPr lang="zh-CN" altLang="en-US" sz="1400" dirty="0" smtClean="0">
                <a:solidFill>
                  <a:srgbClr val="000000"/>
                </a:solidFill>
              </a:rPr>
              <a:t>整体松弛匹配</a:t>
            </a:r>
            <a:endParaRPr lang="en-US" altLang="zh-CN" sz="1400" dirty="0" smtClean="0">
              <a:solidFill>
                <a:srgbClr val="000000"/>
              </a:solidFill>
            </a:endParaRPr>
          </a:p>
          <a:p>
            <a:pPr indent="266700" fontAlgn="base">
              <a:spcBef>
                <a:spcPct val="0"/>
              </a:spcBef>
              <a:spcAft>
                <a:spcPct val="0"/>
              </a:spcAft>
            </a:pPr>
            <a:r>
              <a:rPr lang="zh-CN" altLang="en-US" sz="1400" dirty="0" smtClean="0">
                <a:solidFill>
                  <a:srgbClr val="000000"/>
                </a:solidFill>
              </a:rPr>
              <a:t>最小二乘精匹配</a:t>
            </a:r>
            <a:endParaRPr lang="zh-CN" altLang="en-US" dirty="0" smtClean="0">
              <a:solidFill>
                <a:srgbClr val="000000"/>
              </a:solidFill>
              <a:cs typeface="宋体" pitchFamily="2" charset="-122"/>
            </a:endParaRPr>
          </a:p>
        </p:txBody>
      </p:sp>
      <p:sp>
        <p:nvSpPr>
          <p:cNvPr id="14" name="Rectangle 3"/>
          <p:cNvSpPr>
            <a:spLocks noChangeArrowheads="1"/>
          </p:cNvSpPr>
          <p:nvPr/>
        </p:nvSpPr>
        <p:spPr bwMode="auto">
          <a:xfrm>
            <a:off x="3923928" y="4581128"/>
            <a:ext cx="5112568"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66700" fontAlgn="base">
              <a:spcBef>
                <a:spcPct val="0"/>
              </a:spcBef>
              <a:spcAft>
                <a:spcPct val="0"/>
              </a:spcAft>
              <a:buFont typeface="Arial" pitchFamily="34" charset="0"/>
              <a:buChar char="•"/>
            </a:pPr>
            <a:r>
              <a:rPr lang="zh-CN" altLang="en-US" sz="1400" b="1" dirty="0" smtClean="0">
                <a:solidFill>
                  <a:srgbClr val="000000"/>
                </a:solidFill>
              </a:rPr>
              <a:t>构建小面元相关系数粗匹配</a:t>
            </a:r>
            <a:endParaRPr lang="en-US" altLang="zh-CN" sz="1400" b="1" dirty="0" smtClean="0">
              <a:solidFill>
                <a:srgbClr val="000000"/>
              </a:solidFill>
            </a:endParaRPr>
          </a:p>
          <a:p>
            <a:pPr indent="266700" fontAlgn="base">
              <a:spcBef>
                <a:spcPct val="0"/>
              </a:spcBef>
              <a:spcAft>
                <a:spcPct val="0"/>
              </a:spcAft>
            </a:pPr>
            <a:r>
              <a:rPr lang="zh-CN" altLang="zh-CN" sz="1400" dirty="0" smtClean="0">
                <a:solidFill>
                  <a:srgbClr val="000000"/>
                </a:solidFill>
              </a:rPr>
              <a:t>采用狄洛尼</a:t>
            </a:r>
            <a:r>
              <a:rPr lang="en-US" altLang="zh-CN" sz="1400" dirty="0" smtClean="0">
                <a:solidFill>
                  <a:srgbClr val="000000"/>
                </a:solidFill>
              </a:rPr>
              <a:t>(Delaunay)</a:t>
            </a:r>
            <a:r>
              <a:rPr lang="zh-CN" altLang="zh-CN" sz="1400" dirty="0" smtClean="0">
                <a:solidFill>
                  <a:srgbClr val="000000"/>
                </a:solidFill>
              </a:rPr>
              <a:t>三角网</a:t>
            </a:r>
            <a:endParaRPr lang="zh-CN" altLang="en-US" dirty="0" smtClean="0">
              <a:solidFill>
                <a:srgbClr val="000000"/>
              </a:solidFill>
              <a:cs typeface="宋体" pitchFamily="2" charset="-122"/>
            </a:endParaRPr>
          </a:p>
        </p:txBody>
      </p:sp>
      <p:sp>
        <p:nvSpPr>
          <p:cNvPr id="15" name="矩形 14"/>
          <p:cNvSpPr/>
          <p:nvPr/>
        </p:nvSpPr>
        <p:spPr>
          <a:xfrm>
            <a:off x="3995936" y="5157192"/>
            <a:ext cx="2371162" cy="307777"/>
          </a:xfrm>
          <a:prstGeom prst="rect">
            <a:avLst/>
          </a:prstGeom>
        </p:spPr>
        <p:txBody>
          <a:bodyPr wrap="none">
            <a:spAutoFit/>
          </a:bodyPr>
          <a:lstStyle/>
          <a:p>
            <a:pPr>
              <a:buFont typeface="Arial" pitchFamily="34" charset="0"/>
              <a:buChar char="•"/>
            </a:pPr>
            <a:r>
              <a:rPr lang="en-US" altLang="zh-CN" sz="1400" b="1" dirty="0" smtClean="0">
                <a:solidFill>
                  <a:srgbClr val="000000"/>
                </a:solidFill>
              </a:rPr>
              <a:t>   </a:t>
            </a:r>
            <a:r>
              <a:rPr lang="zh-CN" altLang="zh-CN" sz="1400" b="1" dirty="0" smtClean="0">
                <a:solidFill>
                  <a:srgbClr val="000000"/>
                </a:solidFill>
              </a:rPr>
              <a:t>小面元微分纠正影像配准</a:t>
            </a:r>
            <a:endParaRPr lang="zh-CN" altLang="en-US" sz="1400" dirty="0">
              <a:solidFill>
                <a:srgbClr val="000000"/>
              </a:solidFill>
            </a:endParaRPr>
          </a:p>
        </p:txBody>
      </p:sp>
      <p:sp>
        <p:nvSpPr>
          <p:cNvPr id="167941" name="Rectangle 5"/>
          <p:cNvSpPr>
            <a:spLocks noChangeArrowheads="1"/>
          </p:cNvSpPr>
          <p:nvPr/>
        </p:nvSpPr>
        <p:spPr bwMode="auto">
          <a:xfrm>
            <a:off x="4211960" y="5414447"/>
            <a:ext cx="4608512"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cs typeface="宋体" pitchFamily="2" charset="-122"/>
              </a:rPr>
              <a:t>用提取、匹配之后的大量密集的</a:t>
            </a:r>
            <a:r>
              <a:rPr lang="en-US" altLang="zh-CN" sz="1400" dirty="0" smtClean="0">
                <a:solidFill>
                  <a:srgbClr val="000000"/>
                </a:solidFill>
                <a:cs typeface="宋体" pitchFamily="2" charset="-122"/>
              </a:rPr>
              <a:t>RCP </a:t>
            </a:r>
            <a:r>
              <a:rPr lang="zh-CN" altLang="en-US" sz="1400" dirty="0" smtClean="0">
                <a:solidFill>
                  <a:srgbClr val="000000"/>
                </a:solidFill>
                <a:cs typeface="宋体" pitchFamily="2" charset="-122"/>
              </a:rPr>
              <a:t>建立三角网，然后对每一个小三角形面元建立一个一次多项式：</a:t>
            </a:r>
          </a:p>
          <a:p>
            <a:pPr indent="304800" eaLnBrk="0" fontAlgn="base" hangingPunct="0">
              <a:spcBef>
                <a:spcPct val="0"/>
              </a:spcBef>
              <a:spcAft>
                <a:spcPct val="0"/>
              </a:spcAft>
            </a:pPr>
            <a:endParaRPr lang="zh-CN" altLang="en-US" dirty="0" smtClean="0">
              <a:solidFill>
                <a:srgbClr val="000000"/>
              </a:solidFill>
              <a:cs typeface="宋体" pitchFamily="2" charset="-122"/>
            </a:endParaRPr>
          </a:p>
        </p:txBody>
      </p:sp>
      <p:graphicFrame>
        <p:nvGraphicFramePr>
          <p:cNvPr id="167940" name="Object 4"/>
          <p:cNvGraphicFramePr>
            <a:graphicFrameLocks noChangeAspect="1"/>
          </p:cNvGraphicFramePr>
          <p:nvPr/>
        </p:nvGraphicFramePr>
        <p:xfrm>
          <a:off x="4860032" y="5949280"/>
          <a:ext cx="1463203" cy="576064"/>
        </p:xfrm>
        <a:graphic>
          <a:graphicData uri="http://schemas.openxmlformats.org/presentationml/2006/ole">
            <mc:AlternateContent xmlns:mc="http://schemas.openxmlformats.org/markup-compatibility/2006">
              <mc:Choice xmlns:v="urn:schemas-microsoft-com:vml" Requires="v">
                <p:oleObj spid="_x0000_s641037" name="Equation" r:id="rId6" imgW="1218671" imgH="482391" progId="Equation.DSMT4">
                  <p:embed/>
                </p:oleObj>
              </mc:Choice>
              <mc:Fallback>
                <p:oleObj name="Equation" r:id="rId6" imgW="1218671" imgH="4823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5949280"/>
                        <a:ext cx="1463203"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823153"/>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9" name="矩形 8"/>
          <p:cNvSpPr/>
          <p:nvPr/>
        </p:nvSpPr>
        <p:spPr>
          <a:xfrm>
            <a:off x="323528" y="1700808"/>
            <a:ext cx="7920880" cy="1200329"/>
          </a:xfrm>
          <a:prstGeom prst="rect">
            <a:avLst/>
          </a:prstGeom>
        </p:spPr>
        <p:txBody>
          <a:bodyPr wrap="square">
            <a:spAutoFit/>
          </a:bodyPr>
          <a:lstStyle/>
          <a:p>
            <a:r>
              <a:rPr lang="zh-CN" altLang="zh-CN" dirty="0" smtClean="0">
                <a:solidFill>
                  <a:srgbClr val="000000"/>
                </a:solidFill>
                <a:latin typeface="黑体" pitchFamily="49" charset="-122"/>
                <a:ea typeface="黑体" pitchFamily="49" charset="-122"/>
              </a:rPr>
              <a:t>波段配准精度评定的方法是选取参考波段，然后在参考波段和待检测波段上选取一定数量的控制点，最后计算配准中误差。</a:t>
            </a:r>
            <a:r>
              <a:rPr lang="zh-CN" altLang="zh-CN" b="1" dirty="0" smtClean="0">
                <a:solidFill>
                  <a:srgbClr val="000000"/>
                </a:solidFill>
              </a:rPr>
              <a:t>主要以</a:t>
            </a:r>
            <a:r>
              <a:rPr lang="zh-CN" altLang="zh-CN" b="1" dirty="0" smtClean="0">
                <a:solidFill>
                  <a:srgbClr val="005CE7">
                    <a:lumMod val="75000"/>
                  </a:srgbClr>
                </a:solidFill>
              </a:rPr>
              <a:t>影像匹配技术</a:t>
            </a:r>
            <a:r>
              <a:rPr lang="zh-CN" altLang="zh-CN" b="1" dirty="0" smtClean="0">
                <a:solidFill>
                  <a:srgbClr val="000000"/>
                </a:solidFill>
              </a:rPr>
              <a:t>为依托，采用高精度、高可靠性的匹配算法和策略，</a:t>
            </a:r>
            <a:r>
              <a:rPr lang="zh-CN" altLang="zh-CN" b="1" dirty="0" smtClean="0">
                <a:solidFill>
                  <a:srgbClr val="005CE7">
                    <a:lumMod val="75000"/>
                  </a:srgbClr>
                </a:solidFill>
              </a:rPr>
              <a:t>提取分布均匀的特征点</a:t>
            </a:r>
            <a:r>
              <a:rPr lang="zh-CN" altLang="zh-CN" b="1" dirty="0" smtClean="0">
                <a:solidFill>
                  <a:srgbClr val="000000"/>
                </a:solidFill>
              </a:rPr>
              <a:t>进行同名点匹配，</a:t>
            </a:r>
            <a:r>
              <a:rPr lang="zh-CN" altLang="zh-CN" b="1" dirty="0" smtClean="0">
                <a:solidFill>
                  <a:srgbClr val="005CE7">
                    <a:lumMod val="75000"/>
                  </a:srgbClr>
                </a:solidFill>
              </a:rPr>
              <a:t>统计分析同名点的坐标差</a:t>
            </a:r>
            <a:r>
              <a:rPr lang="zh-CN" altLang="zh-CN" b="1" dirty="0" smtClean="0">
                <a:solidFill>
                  <a:srgbClr val="000000"/>
                </a:solidFill>
              </a:rPr>
              <a:t>，对配准精度进行定量评价。</a:t>
            </a:r>
            <a:endParaRPr lang="zh-CN" altLang="en-US" b="1" dirty="0">
              <a:solidFill>
                <a:srgbClr val="000000"/>
              </a:solidFill>
              <a:latin typeface="黑体" pitchFamily="49" charset="-122"/>
              <a:ea typeface="黑体" pitchFamily="49" charset="-122"/>
            </a:endParaRPr>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0" name="矩形 9"/>
          <p:cNvSpPr/>
          <p:nvPr/>
        </p:nvSpPr>
        <p:spPr>
          <a:xfrm>
            <a:off x="827584" y="6519446"/>
            <a:ext cx="2236510" cy="338554"/>
          </a:xfrm>
          <a:prstGeom prst="rect">
            <a:avLst/>
          </a:prstGeom>
        </p:spPr>
        <p:txBody>
          <a:bodyPr wrap="none">
            <a:spAutoFit/>
          </a:bodyPr>
          <a:lstStyle/>
          <a:p>
            <a:r>
              <a:rPr lang="zh-CN" altLang="en-US" sz="1600" dirty="0" smtClean="0">
                <a:solidFill>
                  <a:srgbClr val="000000"/>
                </a:solidFill>
                <a:latin typeface="黑体" pitchFamily="49" charset="-122"/>
                <a:ea typeface="黑体" pitchFamily="49" charset="-122"/>
              </a:rPr>
              <a:t>波段配准精度评定流程</a:t>
            </a:r>
            <a:endParaRPr lang="zh-CN" altLang="en-US" sz="1600" dirty="0">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69005" name="Picture 45"/>
          <p:cNvPicPr>
            <a:picLocks noChangeAspect="1" noChangeArrowheads="1"/>
          </p:cNvPicPr>
          <p:nvPr/>
        </p:nvPicPr>
        <p:blipFill>
          <a:blip r:embed="rId4" cstate="print"/>
          <a:srcRect/>
          <a:stretch>
            <a:fillRect/>
          </a:stretch>
        </p:blipFill>
        <p:spPr bwMode="auto">
          <a:xfrm>
            <a:off x="755576" y="2996952"/>
            <a:ext cx="2520280" cy="3477987"/>
          </a:xfrm>
          <a:prstGeom prst="rect">
            <a:avLst/>
          </a:prstGeom>
          <a:noFill/>
          <a:ln w="9525">
            <a:noFill/>
            <a:miter lim="800000"/>
            <a:headEnd/>
            <a:tailEnd/>
          </a:ln>
        </p:spPr>
      </p:pic>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6" name="Object 46"/>
          <p:cNvGraphicFramePr>
            <a:graphicFrameLocks noChangeAspect="1"/>
          </p:cNvGraphicFramePr>
          <p:nvPr/>
        </p:nvGraphicFramePr>
        <p:xfrm>
          <a:off x="6012160" y="3861048"/>
          <a:ext cx="1657429" cy="889778"/>
        </p:xfrm>
        <a:graphic>
          <a:graphicData uri="http://schemas.openxmlformats.org/presentationml/2006/ole">
            <mc:AlternateContent xmlns:mc="http://schemas.openxmlformats.org/markup-compatibility/2006">
              <mc:Choice xmlns:v="urn:schemas-microsoft-com:vml" Requires="v">
                <p:oleObj spid="_x0000_s642070" r:id="rId5" imgW="901309" imgH="482391" progId="">
                  <p:embed/>
                </p:oleObj>
              </mc:Choice>
              <mc:Fallback>
                <p:oleObj r:id="rId5" imgW="901309" imgH="4823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3861048"/>
                        <a:ext cx="1657429" cy="889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8" name="Object 48"/>
          <p:cNvGraphicFramePr>
            <a:graphicFrameLocks noChangeAspect="1"/>
          </p:cNvGraphicFramePr>
          <p:nvPr/>
        </p:nvGraphicFramePr>
        <p:xfrm>
          <a:off x="6372200" y="4869160"/>
          <a:ext cx="1368152" cy="1859624"/>
        </p:xfrm>
        <a:graphic>
          <a:graphicData uri="http://schemas.openxmlformats.org/presentationml/2006/ole">
            <mc:AlternateContent xmlns:mc="http://schemas.openxmlformats.org/markup-compatibility/2006">
              <mc:Choice xmlns:v="urn:schemas-microsoft-com:vml" Requires="v">
                <p:oleObj spid="_x0000_s642071" r:id="rId7" imgW="977900" imgH="1346200" progId="">
                  <p:embed/>
                </p:oleObj>
              </mc:Choice>
              <mc:Fallback>
                <p:oleObj r:id="rId7" imgW="977900" imgH="1346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4869160"/>
                        <a:ext cx="1368152" cy="1859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矩形 48"/>
          <p:cNvSpPr/>
          <p:nvPr/>
        </p:nvSpPr>
        <p:spPr>
          <a:xfrm>
            <a:off x="4139952" y="5301208"/>
            <a:ext cx="2262158" cy="369332"/>
          </a:xfrm>
          <a:prstGeom prst="rect">
            <a:avLst/>
          </a:prstGeom>
        </p:spPr>
        <p:txBody>
          <a:bodyPr wrap="none">
            <a:spAutoFit/>
          </a:bodyPr>
          <a:lstStyle/>
          <a:p>
            <a:r>
              <a:rPr lang="zh-CN" altLang="zh-CN" dirty="0" smtClean="0">
                <a:solidFill>
                  <a:srgbClr val="000000"/>
                </a:solidFill>
              </a:rPr>
              <a:t>列方向的配准中误差</a:t>
            </a:r>
            <a:endParaRPr lang="zh-CN" altLang="en-US" dirty="0">
              <a:solidFill>
                <a:srgbClr val="000000"/>
              </a:solidFill>
            </a:endParaRPr>
          </a:p>
        </p:txBody>
      </p:sp>
      <p:sp>
        <p:nvSpPr>
          <p:cNvPr id="50" name="矩形 49"/>
          <p:cNvSpPr/>
          <p:nvPr/>
        </p:nvSpPr>
        <p:spPr>
          <a:xfrm>
            <a:off x="4139952" y="6165304"/>
            <a:ext cx="2262158" cy="369332"/>
          </a:xfrm>
          <a:prstGeom prst="rect">
            <a:avLst/>
          </a:prstGeom>
        </p:spPr>
        <p:txBody>
          <a:bodyPr wrap="none">
            <a:spAutoFit/>
          </a:bodyPr>
          <a:lstStyle/>
          <a:p>
            <a:r>
              <a:rPr lang="zh-CN" altLang="en-US" dirty="0" smtClean="0">
                <a:solidFill>
                  <a:srgbClr val="000000"/>
                </a:solidFill>
              </a:rPr>
              <a:t>行</a:t>
            </a:r>
            <a:r>
              <a:rPr lang="zh-CN" altLang="zh-CN" dirty="0" smtClean="0">
                <a:solidFill>
                  <a:srgbClr val="000000"/>
                </a:solidFill>
              </a:rPr>
              <a:t>方向的配准中误差</a:t>
            </a:r>
            <a:endParaRPr lang="zh-CN" altLang="en-US" dirty="0">
              <a:solidFill>
                <a:srgbClr val="000000"/>
              </a:solidFill>
            </a:endParaRPr>
          </a:p>
        </p:txBody>
      </p:sp>
      <p:graphicFrame>
        <p:nvGraphicFramePr>
          <p:cNvPr id="169011" name="Object 51"/>
          <p:cNvGraphicFramePr>
            <a:graphicFrameLocks noChangeAspect="1"/>
          </p:cNvGraphicFramePr>
          <p:nvPr/>
        </p:nvGraphicFramePr>
        <p:xfrm>
          <a:off x="6948264" y="3066671"/>
          <a:ext cx="677416" cy="290322"/>
        </p:xfrm>
        <a:graphic>
          <a:graphicData uri="http://schemas.openxmlformats.org/presentationml/2006/ole">
            <mc:AlternateContent xmlns:mc="http://schemas.openxmlformats.org/markup-compatibility/2006">
              <mc:Choice xmlns:v="urn:schemas-microsoft-com:vml" Requires="v">
                <p:oleObj spid="_x0000_s642072" r:id="rId9" imgW="533169" imgH="228501" progId="">
                  <p:embed/>
                </p:oleObj>
              </mc:Choice>
              <mc:Fallback>
                <p:oleObj r:id="rId9" imgW="533169" imgH="22850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264" y="3066671"/>
                        <a:ext cx="677416" cy="290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10" name="Object 50"/>
          <p:cNvGraphicFramePr>
            <a:graphicFrameLocks noChangeAspect="1"/>
          </p:cNvGraphicFramePr>
          <p:nvPr/>
        </p:nvGraphicFramePr>
        <p:xfrm>
          <a:off x="6948264" y="3429000"/>
          <a:ext cx="708079" cy="288032"/>
        </p:xfrm>
        <a:graphic>
          <a:graphicData uri="http://schemas.openxmlformats.org/presentationml/2006/ole">
            <mc:AlternateContent xmlns:mc="http://schemas.openxmlformats.org/markup-compatibility/2006">
              <mc:Choice xmlns:v="urn:schemas-microsoft-com:vml" Requires="v">
                <p:oleObj spid="_x0000_s642073" r:id="rId11" imgW="558558" imgH="241195" progId="">
                  <p:embed/>
                </p:oleObj>
              </mc:Choice>
              <mc:Fallback>
                <p:oleObj r:id="rId11" imgW="558558" imgH="24119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264" y="3429000"/>
                        <a:ext cx="708079"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12" name="Rectangle 52"/>
          <p:cNvSpPr>
            <a:spLocks noChangeArrowheads="1"/>
          </p:cNvSpPr>
          <p:nvPr/>
        </p:nvSpPr>
        <p:spPr bwMode="auto">
          <a:xfrm>
            <a:off x="4211960" y="3073896"/>
            <a:ext cx="280831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设波段一的第</a:t>
            </a:r>
            <a:r>
              <a:rPr lang="en-US" altLang="zh-CN" sz="1400" dirty="0" smtClean="0">
                <a:solidFill>
                  <a:srgbClr val="000000"/>
                </a:solidFill>
                <a:latin typeface="Calibri" pitchFamily="34" charset="0"/>
                <a:cs typeface="Times New Roman" pitchFamily="18" charset="0"/>
              </a:rPr>
              <a:t>i</a:t>
            </a:r>
            <a:r>
              <a:rPr lang="zh-CN" altLang="en-US" sz="1400" dirty="0" smtClean="0">
                <a:solidFill>
                  <a:srgbClr val="000000"/>
                </a:solidFill>
                <a:latin typeface="Calibri" pitchFamily="34" charset="0"/>
                <a:cs typeface="Times New Roman" pitchFamily="18" charset="0"/>
              </a:rPr>
              <a:t>个点的像素坐标为</a:t>
            </a:r>
            <a:endParaRPr lang="zh-CN" altLang="en-US" sz="1400" dirty="0" smtClean="0">
              <a:solidFill>
                <a:srgbClr val="000000"/>
              </a:solidFill>
              <a:cs typeface="宋体" pitchFamily="2" charset="-122"/>
            </a:endParaRPr>
          </a:p>
        </p:txBody>
      </p:sp>
      <p:sp>
        <p:nvSpPr>
          <p:cNvPr id="169013" name="Rectangle 53"/>
          <p:cNvSpPr>
            <a:spLocks noChangeArrowheads="1"/>
          </p:cNvSpPr>
          <p:nvPr/>
        </p:nvSpPr>
        <p:spPr bwMode="auto">
          <a:xfrm>
            <a:off x="4283968" y="3413611"/>
            <a:ext cx="295232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在第</a:t>
            </a:r>
            <a:r>
              <a:rPr lang="en-US" altLang="zh-CN" sz="1400" dirty="0" smtClean="0">
                <a:solidFill>
                  <a:srgbClr val="000000"/>
                </a:solidFill>
                <a:latin typeface="Calibri" pitchFamily="34" charset="0"/>
                <a:cs typeface="Times New Roman" pitchFamily="18" charset="0"/>
              </a:rPr>
              <a:t>j</a:t>
            </a:r>
            <a:r>
              <a:rPr lang="zh-CN" altLang="en-US" sz="1400" dirty="0" smtClean="0">
                <a:solidFill>
                  <a:srgbClr val="000000"/>
                </a:solidFill>
                <a:latin typeface="Calibri" pitchFamily="34" charset="0"/>
                <a:cs typeface="Times New Roman" pitchFamily="18" charset="0"/>
              </a:rPr>
              <a:t>个波段的同名点像素坐标为</a:t>
            </a:r>
            <a:endParaRPr lang="zh-CN" altLang="en-US" sz="1400" dirty="0" smtClean="0">
              <a:solidFill>
                <a:srgbClr val="000000"/>
              </a:solidFill>
              <a:cs typeface="宋体" pitchFamily="2" charset="-122"/>
            </a:endParaRPr>
          </a:p>
        </p:txBody>
      </p:sp>
      <p:sp>
        <p:nvSpPr>
          <p:cNvPr id="169014" name="Rectangle 54"/>
          <p:cNvSpPr>
            <a:spLocks noChangeArrowheads="1"/>
          </p:cNvSpPr>
          <p:nvPr/>
        </p:nvSpPr>
        <p:spPr bwMode="auto">
          <a:xfrm>
            <a:off x="4355976" y="3989675"/>
            <a:ext cx="151216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则其配准误差为</a:t>
            </a:r>
            <a:endParaRPr lang="zh-CN" altLang="en-US" sz="1400" dirty="0" smtClean="0">
              <a:solidFill>
                <a:srgbClr val="000000"/>
              </a:solidFill>
              <a:cs typeface="宋体" pitchFamily="2" charset="-122"/>
            </a:endParaRPr>
          </a:p>
        </p:txBody>
      </p:sp>
    </p:spTree>
    <p:extLst>
      <p:ext uri="{BB962C8B-B14F-4D97-AF65-F5344CB8AC3E}">
        <p14:creationId xmlns:p14="http://schemas.microsoft.com/office/powerpoint/2010/main" val="2052430584"/>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2" name="图片 21" descr="E:\北京昌平\1-2.JPG"/>
          <p:cNvPicPr/>
          <p:nvPr/>
        </p:nvPicPr>
        <p:blipFill>
          <a:blip r:embed="rId3" cstate="print"/>
          <a:srcRect/>
          <a:stretch>
            <a:fillRect/>
          </a:stretch>
        </p:blipFill>
        <p:spPr bwMode="auto">
          <a:xfrm>
            <a:off x="611560" y="1700808"/>
            <a:ext cx="2110585" cy="2448272"/>
          </a:xfrm>
          <a:prstGeom prst="rect">
            <a:avLst/>
          </a:prstGeom>
          <a:noFill/>
          <a:ln w="9525">
            <a:noFill/>
            <a:miter lim="800000"/>
            <a:headEnd/>
            <a:tailEnd/>
          </a:ln>
        </p:spPr>
      </p:pic>
      <p:graphicFrame>
        <p:nvGraphicFramePr>
          <p:cNvPr id="23" name="表格 22"/>
          <p:cNvGraphicFramePr>
            <a:graphicFrameLocks noGrp="1"/>
          </p:cNvGraphicFramePr>
          <p:nvPr/>
        </p:nvGraphicFramePr>
        <p:xfrm>
          <a:off x="827584" y="4509120"/>
          <a:ext cx="7272808" cy="2304256"/>
        </p:xfrm>
        <a:graphic>
          <a:graphicData uri="http://schemas.openxmlformats.org/drawingml/2006/table">
            <a:tbl>
              <a:tblPr>
                <a:tableStyleId>{8A107856-5554-42FB-B03E-39F5DBC370BA}</a:tableStyleId>
              </a:tblPr>
              <a:tblGrid>
                <a:gridCol w="1413793"/>
                <a:gridCol w="1084858"/>
                <a:gridCol w="1084858"/>
                <a:gridCol w="1085750"/>
                <a:gridCol w="1085750"/>
                <a:gridCol w="1517799"/>
              </a:tblGrid>
              <a:tr h="288032">
                <a:tc rowSpan="2">
                  <a:txBody>
                    <a:bodyPr/>
                    <a:lstStyle/>
                    <a:p>
                      <a:pPr indent="127000" algn="ctr">
                        <a:lnSpc>
                          <a:spcPct val="150000"/>
                        </a:lnSpc>
                        <a:spcAft>
                          <a:spcPts val="0"/>
                        </a:spcAft>
                      </a:pPr>
                      <a:r>
                        <a:rPr lang="zh-CN" sz="1200" b="1" kern="100" dirty="0">
                          <a:solidFill>
                            <a:srgbClr val="7030A0"/>
                          </a:solidFill>
                          <a:latin typeface="+mj-lt"/>
                        </a:rPr>
                        <a:t>项目</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gridSpan="2">
                  <a:txBody>
                    <a:bodyPr/>
                    <a:lstStyle/>
                    <a:p>
                      <a:pPr indent="127000" algn="ctr">
                        <a:lnSpc>
                          <a:spcPct val="150000"/>
                        </a:lnSpc>
                        <a:spcAft>
                          <a:spcPts val="0"/>
                        </a:spcAft>
                      </a:pPr>
                      <a:r>
                        <a:rPr lang="zh-CN" sz="1200" b="1" kern="100" dirty="0">
                          <a:solidFill>
                            <a:srgbClr val="7030A0"/>
                          </a:solidFill>
                          <a:latin typeface="+mj-lt"/>
                        </a:rPr>
                        <a:t>平均值（像素）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gridSpan="3">
                  <a:txBody>
                    <a:bodyPr/>
                    <a:lstStyle/>
                    <a:p>
                      <a:pPr indent="127000" algn="ctr">
                        <a:lnSpc>
                          <a:spcPct val="150000"/>
                        </a:lnSpc>
                        <a:spcAft>
                          <a:spcPts val="0"/>
                        </a:spcAft>
                      </a:pPr>
                      <a:r>
                        <a:rPr lang="zh-CN" sz="1200" b="1" kern="100" dirty="0">
                          <a:solidFill>
                            <a:srgbClr val="7030A0"/>
                          </a:solidFill>
                          <a:latin typeface="+mj-lt"/>
                        </a:rPr>
                        <a:t>中误差（像素）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hMerge="1">
                  <a:txBody>
                    <a:bodyPr/>
                    <a:lstStyle/>
                    <a:p>
                      <a:endParaRPr lang="zh-CN" altLang="en-US"/>
                    </a:p>
                  </a:txBody>
                  <a:tcPr/>
                </a:tc>
              </a:tr>
              <a:tr h="288032">
                <a:tc vMerge="1">
                  <a:txBody>
                    <a:bodyPr/>
                    <a:lstStyle/>
                    <a:p>
                      <a:endParaRPr lang="zh-CN" altLang="en-US"/>
                    </a:p>
                  </a:txBody>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行方向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行方向</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平面</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第一波段与第二波段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0.128</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0.139</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0.188958&lt;0.3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第三波段与第二波段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0.002</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-0.016</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0.135</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0.132</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0.188809&lt;0.3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第四波段与第二波段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0.053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-0.044</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0.164</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0.181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0.244248&lt;0.3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bl>
          </a:graphicData>
        </a:graphic>
      </p:graphicFrame>
      <p:pic>
        <p:nvPicPr>
          <p:cNvPr id="24" name="图片 23" descr="E:\北京昌平\3-2.JPG"/>
          <p:cNvPicPr/>
          <p:nvPr/>
        </p:nvPicPr>
        <p:blipFill>
          <a:blip r:embed="rId4" cstate="print"/>
          <a:srcRect/>
          <a:stretch>
            <a:fillRect/>
          </a:stretch>
        </p:blipFill>
        <p:spPr bwMode="auto">
          <a:xfrm>
            <a:off x="3419872" y="1701080"/>
            <a:ext cx="2102400" cy="2448000"/>
          </a:xfrm>
          <a:prstGeom prst="rect">
            <a:avLst/>
          </a:prstGeom>
          <a:noFill/>
          <a:ln w="9525">
            <a:noFill/>
            <a:miter lim="800000"/>
            <a:headEnd/>
            <a:tailEnd/>
          </a:ln>
        </p:spPr>
      </p:pic>
      <p:pic>
        <p:nvPicPr>
          <p:cNvPr id="25" name="图片 24" descr="E:\北京昌平\4-2.JPG"/>
          <p:cNvPicPr/>
          <p:nvPr/>
        </p:nvPicPr>
        <p:blipFill>
          <a:blip r:embed="rId5" cstate="print"/>
          <a:srcRect/>
          <a:stretch>
            <a:fillRect/>
          </a:stretch>
        </p:blipFill>
        <p:spPr bwMode="auto">
          <a:xfrm>
            <a:off x="6228416" y="1701080"/>
            <a:ext cx="2088000" cy="2448000"/>
          </a:xfrm>
          <a:prstGeom prst="rect">
            <a:avLst/>
          </a:prstGeom>
          <a:noFill/>
          <a:ln w="9525">
            <a:noFill/>
            <a:miter lim="800000"/>
            <a:headEnd/>
            <a:tailEnd/>
          </a:ln>
        </p:spPr>
      </p:pic>
      <p:sp>
        <p:nvSpPr>
          <p:cNvPr id="26" name="矩形 25"/>
          <p:cNvSpPr/>
          <p:nvPr/>
        </p:nvSpPr>
        <p:spPr>
          <a:xfrm>
            <a:off x="4355976" y="1124744"/>
            <a:ext cx="4248472" cy="369332"/>
          </a:xfrm>
          <a:prstGeom prst="rect">
            <a:avLst/>
          </a:prstGeom>
        </p:spPr>
        <p:txBody>
          <a:bodyPr wrap="square">
            <a:spAutoFit/>
          </a:bodyPr>
          <a:lstStyle/>
          <a:p>
            <a:r>
              <a:rPr lang="zh-CN" altLang="zh-CN" b="1" dirty="0" smtClean="0">
                <a:solidFill>
                  <a:srgbClr val="FF0000"/>
                </a:solidFill>
                <a:latin typeface="黑体" pitchFamily="49" charset="-122"/>
                <a:ea typeface="黑体" pitchFamily="49" charset="-122"/>
              </a:rPr>
              <a:t>资源三号</a:t>
            </a:r>
            <a:r>
              <a:rPr lang="en-US" altLang="zh-CN" b="1" dirty="0" smtClean="0">
                <a:solidFill>
                  <a:srgbClr val="FF0000"/>
                </a:solidFill>
                <a:latin typeface="黑体" pitchFamily="49" charset="-122"/>
                <a:ea typeface="黑体" pitchFamily="49" charset="-122"/>
              </a:rPr>
              <a:t>MUX</a:t>
            </a:r>
            <a:r>
              <a:rPr lang="zh-CN" altLang="zh-CN" b="1" dirty="0" smtClean="0">
                <a:solidFill>
                  <a:srgbClr val="FF0000"/>
                </a:solidFill>
                <a:latin typeface="黑体" pitchFamily="49" charset="-122"/>
                <a:ea typeface="黑体" pitchFamily="49" charset="-122"/>
              </a:rPr>
              <a:t>影像</a:t>
            </a:r>
            <a:r>
              <a:rPr lang="zh-CN" altLang="en-US" b="1" dirty="0" smtClean="0">
                <a:solidFill>
                  <a:srgbClr val="FF0000"/>
                </a:solidFill>
                <a:latin typeface="黑体" pitchFamily="49" charset="-122"/>
                <a:ea typeface="黑体" pitchFamily="49" charset="-122"/>
              </a:rPr>
              <a:t>波段配准精度评定结果</a:t>
            </a:r>
            <a:endParaRPr lang="zh-CN" altLang="en-US" b="1" dirty="0">
              <a:solidFill>
                <a:srgbClr val="FF0000"/>
              </a:solidFill>
              <a:latin typeface="黑体" pitchFamily="49" charset="-122"/>
              <a:ea typeface="黑体" pitchFamily="49" charset="-122"/>
            </a:endParaRPr>
          </a:p>
        </p:txBody>
      </p:sp>
      <p:sp>
        <p:nvSpPr>
          <p:cNvPr id="27" name="矩形 26"/>
          <p:cNvSpPr/>
          <p:nvPr/>
        </p:nvSpPr>
        <p:spPr>
          <a:xfrm>
            <a:off x="251520"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第一波段与第二波段波段配准精度检查点分布</a:t>
            </a:r>
            <a:endParaRPr lang="zh-CN" altLang="en-US" sz="1050" b="1" dirty="0">
              <a:solidFill>
                <a:srgbClr val="005CE7">
                  <a:lumMod val="75000"/>
                </a:srgbClr>
              </a:solidFill>
              <a:latin typeface="Arial Black"/>
            </a:endParaRPr>
          </a:p>
        </p:txBody>
      </p:sp>
      <p:sp>
        <p:nvSpPr>
          <p:cNvPr id="28" name="矩形 27"/>
          <p:cNvSpPr/>
          <p:nvPr/>
        </p:nvSpPr>
        <p:spPr>
          <a:xfrm>
            <a:off x="3059832"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三</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
        <p:nvSpPr>
          <p:cNvPr id="29" name="矩形 28"/>
          <p:cNvSpPr/>
          <p:nvPr/>
        </p:nvSpPr>
        <p:spPr>
          <a:xfrm>
            <a:off x="5917551" y="4185645"/>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四</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Tree>
    <p:extLst>
      <p:ext uri="{BB962C8B-B14F-4D97-AF65-F5344CB8AC3E}">
        <p14:creationId xmlns:p14="http://schemas.microsoft.com/office/powerpoint/2010/main" val="3889694930"/>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sp>
        <p:nvSpPr>
          <p:cNvPr id="9" name="矩形 8"/>
          <p:cNvSpPr/>
          <p:nvPr/>
        </p:nvSpPr>
        <p:spPr>
          <a:xfrm>
            <a:off x="251520" y="1700808"/>
            <a:ext cx="8496944" cy="1200329"/>
          </a:xfrm>
          <a:prstGeom prst="rect">
            <a:avLst/>
          </a:prstGeom>
        </p:spPr>
        <p:txBody>
          <a:bodyPr wrap="square">
            <a:spAutoFit/>
          </a:bodyPr>
          <a:lstStyle/>
          <a:p>
            <a:r>
              <a:rPr lang="zh-CN" altLang="zh-CN" b="1" dirty="0" smtClean="0">
                <a:solidFill>
                  <a:srgbClr val="FF0000"/>
                </a:solidFill>
              </a:rPr>
              <a:t>绝对定位</a:t>
            </a:r>
            <a:r>
              <a:rPr lang="zh-CN" altLang="zh-CN" dirty="0" smtClean="0">
                <a:solidFill>
                  <a:srgbClr val="000000"/>
                </a:solidFill>
              </a:rPr>
              <a:t>，是指利用卫星轨道星历、姿态、星时数据以及相机参数等建立严密几何成像模型，计算遥感影像上任一点对应于地面上的地理位置。</a:t>
            </a:r>
            <a:endParaRPr lang="en-US" altLang="zh-CN" dirty="0" smtClean="0">
              <a:solidFill>
                <a:srgbClr val="000000"/>
              </a:solidFill>
            </a:endParaRPr>
          </a:p>
          <a:p>
            <a:r>
              <a:rPr lang="zh-CN" altLang="zh-CN" dirty="0" smtClean="0">
                <a:solidFill>
                  <a:srgbClr val="000000"/>
                </a:solidFill>
              </a:rPr>
              <a:t>通过该模型计算出的几何定位结果与真实坐标之间的误差即为该点的</a:t>
            </a:r>
            <a:r>
              <a:rPr lang="zh-CN" altLang="zh-CN" dirty="0" smtClean="0">
                <a:solidFill>
                  <a:srgbClr val="FF0000"/>
                </a:solidFill>
              </a:rPr>
              <a:t>绝对定位精度</a:t>
            </a:r>
            <a:r>
              <a:rPr lang="zh-CN" altLang="zh-CN" dirty="0" smtClean="0">
                <a:solidFill>
                  <a:srgbClr val="000000"/>
                </a:solidFill>
              </a:rPr>
              <a:t>。</a:t>
            </a:r>
            <a:endParaRPr lang="en-US" altLang="zh-CN" dirty="0" smtClean="0">
              <a:solidFill>
                <a:srgbClr val="000000"/>
              </a:solidFill>
            </a:endParaRPr>
          </a:p>
          <a:p>
            <a:r>
              <a:rPr lang="zh-CN" altLang="zh-CN" dirty="0" smtClean="0">
                <a:solidFill>
                  <a:srgbClr val="000000"/>
                </a:solidFill>
              </a:rPr>
              <a:t>绝对定位精度分为</a:t>
            </a:r>
            <a:r>
              <a:rPr lang="zh-CN" altLang="zh-CN" dirty="0" smtClean="0">
                <a:solidFill>
                  <a:srgbClr val="FF0000"/>
                </a:solidFill>
              </a:rPr>
              <a:t>无控制绝对定位精度</a:t>
            </a:r>
            <a:r>
              <a:rPr lang="zh-CN" altLang="zh-CN" dirty="0" smtClean="0">
                <a:solidFill>
                  <a:srgbClr val="000000"/>
                </a:solidFill>
              </a:rPr>
              <a:t>和</a:t>
            </a:r>
            <a:r>
              <a:rPr lang="zh-CN" altLang="zh-CN" dirty="0" smtClean="0">
                <a:solidFill>
                  <a:srgbClr val="FF0000"/>
                </a:solidFill>
              </a:rPr>
              <a:t>有控制绝对定位精度</a:t>
            </a:r>
            <a:r>
              <a:rPr lang="zh-CN" altLang="zh-CN" dirty="0" smtClean="0">
                <a:solidFill>
                  <a:srgbClr val="000000"/>
                </a:solidFill>
              </a:rPr>
              <a:t>。</a:t>
            </a:r>
            <a:endParaRPr lang="zh-CN" altLang="zh-CN" dirty="0">
              <a:solidFill>
                <a:srgbClr val="000000"/>
              </a:solidFill>
            </a:endParaRPr>
          </a:p>
        </p:txBody>
      </p:sp>
      <p:pic>
        <p:nvPicPr>
          <p:cNvPr id="172034" name="Picture 2"/>
          <p:cNvPicPr>
            <a:picLocks noChangeAspect="1" noChangeArrowheads="1"/>
          </p:cNvPicPr>
          <p:nvPr/>
        </p:nvPicPr>
        <p:blipFill>
          <a:blip r:embed="rId3" cstate="print"/>
          <a:srcRect/>
          <a:stretch>
            <a:fillRect/>
          </a:stretch>
        </p:blipFill>
        <p:spPr bwMode="auto">
          <a:xfrm>
            <a:off x="1691680" y="2924944"/>
            <a:ext cx="4676775" cy="3733800"/>
          </a:xfrm>
          <a:prstGeom prst="rect">
            <a:avLst/>
          </a:prstGeom>
          <a:noFill/>
          <a:ln w="9525">
            <a:noFill/>
            <a:miter lim="800000"/>
            <a:headEnd/>
            <a:tailEnd/>
          </a:ln>
        </p:spPr>
      </p:pic>
      <p:sp>
        <p:nvSpPr>
          <p:cNvPr id="10" name="矩形 9"/>
          <p:cNvSpPr/>
          <p:nvPr/>
        </p:nvSpPr>
        <p:spPr>
          <a:xfrm>
            <a:off x="3851920" y="6309320"/>
            <a:ext cx="2509020" cy="369332"/>
          </a:xfrm>
          <a:prstGeom prst="rect">
            <a:avLst/>
          </a:prstGeom>
        </p:spPr>
        <p:txBody>
          <a:bodyPr wrap="none">
            <a:spAutoFit/>
          </a:bodyPr>
          <a:lstStyle/>
          <a:p>
            <a:r>
              <a:rPr lang="zh-CN" altLang="zh-CN" b="1" dirty="0" smtClean="0">
                <a:solidFill>
                  <a:srgbClr val="005CE7">
                    <a:lumMod val="50000"/>
                  </a:srgbClr>
                </a:solidFill>
                <a:latin typeface="方正姚体" pitchFamily="2" charset="-122"/>
                <a:ea typeface="方正姚体" pitchFamily="2" charset="-122"/>
              </a:rPr>
              <a:t>绝对定位</a:t>
            </a:r>
            <a:r>
              <a:rPr lang="zh-CN" altLang="en-US" b="1" dirty="0" smtClean="0">
                <a:solidFill>
                  <a:srgbClr val="005CE7">
                    <a:lumMod val="50000"/>
                  </a:srgbClr>
                </a:solidFill>
                <a:latin typeface="方正姚体" pitchFamily="2" charset="-122"/>
                <a:ea typeface="方正姚体" pitchFamily="2" charset="-122"/>
              </a:rPr>
              <a:t>精度评价流程</a:t>
            </a:r>
            <a:endParaRPr lang="zh-CN" altLang="en-US" dirty="0">
              <a:solidFill>
                <a:srgbClr val="005CE7">
                  <a:lumMod val="50000"/>
                </a:srgbClr>
              </a:solidFill>
              <a:latin typeface="方正姚体" pitchFamily="2" charset="-122"/>
              <a:ea typeface="方正姚体" pitchFamily="2" charset="-122"/>
            </a:endParaRPr>
          </a:p>
        </p:txBody>
      </p:sp>
    </p:spTree>
    <p:extLst>
      <p:ext uri="{BB962C8B-B14F-4D97-AF65-F5344CB8AC3E}">
        <p14:creationId xmlns:p14="http://schemas.microsoft.com/office/powerpoint/2010/main" val="462186699"/>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3" cstate="print"/>
          <a:srcRect/>
          <a:stretch>
            <a:fillRect/>
          </a:stretch>
        </p:blipFill>
        <p:spPr bwMode="auto">
          <a:xfrm>
            <a:off x="0" y="1844824"/>
            <a:ext cx="4392488" cy="3733800"/>
          </a:xfrm>
          <a:prstGeom prst="rect">
            <a:avLst/>
          </a:prstGeom>
          <a:noFill/>
          <a:ln w="9525">
            <a:noFill/>
            <a:miter lim="800000"/>
            <a:headEnd/>
            <a:tailEnd/>
          </a:ln>
        </p:spPr>
      </p:pic>
      <p:sp>
        <p:nvSpPr>
          <p:cNvPr id="10" name="矩形 9"/>
          <p:cNvSpPr/>
          <p:nvPr/>
        </p:nvSpPr>
        <p:spPr>
          <a:xfrm>
            <a:off x="157746" y="4519168"/>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923330"/>
          </a:xfrm>
          <a:prstGeom prst="rect">
            <a:avLst/>
          </a:prstGeom>
        </p:spPr>
        <p:txBody>
          <a:bodyPr wrap="square">
            <a:spAutoFit/>
          </a:bodyPr>
          <a:lstStyle/>
          <a:p>
            <a:r>
              <a:rPr lang="zh-CN" altLang="en-US" dirty="0" smtClean="0">
                <a:solidFill>
                  <a:srgbClr val="000000"/>
                </a:solidFill>
              </a:rPr>
              <a:t>国外统计方法：</a:t>
            </a:r>
            <a:endParaRPr lang="en-US" altLang="zh-CN" dirty="0" smtClean="0">
              <a:solidFill>
                <a:srgbClr val="000000"/>
              </a:solidFill>
            </a:endParaRPr>
          </a:p>
          <a:p>
            <a:r>
              <a:rPr lang="en-US" altLang="zh-CN" dirty="0" smtClean="0">
                <a:solidFill>
                  <a:srgbClr val="000000"/>
                </a:solidFill>
              </a:rPr>
              <a:t>    CE(90)</a:t>
            </a:r>
            <a:r>
              <a:rPr lang="zh-CN" altLang="en-US" dirty="0" smtClean="0">
                <a:solidFill>
                  <a:srgbClr val="000000"/>
                </a:solidFill>
              </a:rPr>
              <a:t>标准：</a:t>
            </a:r>
            <a:r>
              <a:rPr lang="zh-CN" altLang="zh-CN" dirty="0" smtClean="0">
                <a:solidFill>
                  <a:srgbClr val="000000"/>
                </a:solidFill>
              </a:rPr>
              <a:t>统计水平方向</a:t>
            </a:r>
            <a:r>
              <a:rPr lang="en-US" altLang="zh-CN" dirty="0" smtClean="0">
                <a:solidFill>
                  <a:srgbClr val="000000"/>
                </a:solidFill>
              </a:rPr>
              <a:t>90%</a:t>
            </a:r>
            <a:r>
              <a:rPr lang="zh-CN" altLang="zh-CN" dirty="0" smtClean="0">
                <a:solidFill>
                  <a:srgbClr val="000000"/>
                </a:solidFill>
              </a:rPr>
              <a:t>的圆误差</a:t>
            </a:r>
            <a:endParaRPr lang="en-US" altLang="zh-CN" dirty="0" smtClean="0">
              <a:solidFill>
                <a:srgbClr val="000000"/>
              </a:solidFill>
            </a:endParaRPr>
          </a:p>
          <a:p>
            <a:r>
              <a:rPr lang="en-US" altLang="zh-CN" dirty="0" smtClean="0">
                <a:solidFill>
                  <a:srgbClr val="000000"/>
                </a:solidFill>
              </a:rPr>
              <a:t>   </a:t>
            </a:r>
            <a:r>
              <a:rPr lang="zh-CN" altLang="zh-CN" dirty="0" smtClean="0">
                <a:solidFill>
                  <a:srgbClr val="000000"/>
                </a:solidFill>
              </a:rPr>
              <a:t> </a:t>
            </a:r>
            <a:r>
              <a:rPr lang="en-US" altLang="zh-CN" dirty="0" smtClean="0">
                <a:solidFill>
                  <a:srgbClr val="000000"/>
                </a:solidFill>
              </a:rPr>
              <a:t>LE(90)</a:t>
            </a:r>
            <a:r>
              <a:rPr lang="zh-CN" altLang="zh-CN" dirty="0" smtClean="0">
                <a:solidFill>
                  <a:srgbClr val="000000"/>
                </a:solidFill>
              </a:rPr>
              <a:t>标准</a:t>
            </a:r>
            <a:r>
              <a:rPr lang="zh-CN" altLang="en-US" dirty="0" smtClean="0">
                <a:solidFill>
                  <a:srgbClr val="000000"/>
                </a:solidFill>
              </a:rPr>
              <a:t>：</a:t>
            </a:r>
            <a:r>
              <a:rPr lang="zh-CN" altLang="zh-CN" dirty="0" smtClean="0">
                <a:solidFill>
                  <a:srgbClr val="000000"/>
                </a:solidFill>
              </a:rPr>
              <a:t>统计垂直方向</a:t>
            </a:r>
            <a:r>
              <a:rPr lang="en-US" altLang="zh-CN" dirty="0" smtClean="0">
                <a:solidFill>
                  <a:srgbClr val="000000"/>
                </a:solidFill>
              </a:rPr>
              <a:t>90%</a:t>
            </a:r>
            <a:r>
              <a:rPr lang="zh-CN" altLang="zh-CN" dirty="0" smtClean="0">
                <a:solidFill>
                  <a:srgbClr val="000000"/>
                </a:solidFill>
              </a:rPr>
              <a:t>的线误差</a:t>
            </a:r>
            <a:endParaRPr lang="en-US" altLang="zh-CN" dirty="0" smtClean="0">
              <a:solidFill>
                <a:srgbClr val="000000"/>
              </a:solidFill>
            </a:endParaRPr>
          </a:p>
        </p:txBody>
      </p:sp>
      <p:pic>
        <p:nvPicPr>
          <p:cNvPr id="15" name="图片 14"/>
          <p:cNvPicPr/>
          <p:nvPr/>
        </p:nvPicPr>
        <p:blipFill>
          <a:blip r:embed="rId4" cstate="print"/>
          <a:srcRect/>
          <a:stretch>
            <a:fillRect/>
          </a:stretch>
        </p:blipFill>
        <p:spPr bwMode="auto">
          <a:xfrm>
            <a:off x="4932040" y="3501008"/>
            <a:ext cx="2520280" cy="2088232"/>
          </a:xfrm>
          <a:prstGeom prst="rect">
            <a:avLst/>
          </a:prstGeom>
          <a:noFill/>
          <a:ln w="9525">
            <a:noFill/>
            <a:miter lim="800000"/>
            <a:headEnd/>
            <a:tailEnd/>
          </a:ln>
        </p:spPr>
      </p:pic>
      <p:sp>
        <p:nvSpPr>
          <p:cNvPr id="16" name="矩形 15"/>
          <p:cNvSpPr/>
          <p:nvPr/>
        </p:nvSpPr>
        <p:spPr>
          <a:xfrm>
            <a:off x="4716016" y="5949280"/>
            <a:ext cx="3711272" cy="369332"/>
          </a:xfrm>
          <a:prstGeom prst="rect">
            <a:avLst/>
          </a:prstGeom>
        </p:spPr>
        <p:txBody>
          <a:bodyPr wrap="none">
            <a:spAutoFit/>
          </a:bodyPr>
          <a:lstStyle/>
          <a:p>
            <a:r>
              <a:rPr lang="en-US" altLang="zh-CN" dirty="0" smtClean="0">
                <a:solidFill>
                  <a:srgbClr val="000000"/>
                </a:solidFill>
                <a:latin typeface="方正姚体" pitchFamily="2" charset="-122"/>
                <a:ea typeface="方正姚体" pitchFamily="2" charset="-122"/>
              </a:rPr>
              <a:t>IKONOS</a:t>
            </a:r>
            <a:r>
              <a:rPr lang="zh-CN" altLang="zh-CN" dirty="0" smtClean="0">
                <a:solidFill>
                  <a:srgbClr val="000000"/>
                </a:solidFill>
                <a:latin typeface="方正姚体" pitchFamily="2" charset="-122"/>
                <a:ea typeface="方正姚体" pitchFamily="2" charset="-122"/>
              </a:rPr>
              <a:t>几何定位精度</a:t>
            </a:r>
            <a:r>
              <a:rPr lang="zh-CN" altLang="en-US" dirty="0" smtClean="0">
                <a:solidFill>
                  <a:srgbClr val="000000"/>
                </a:solidFill>
                <a:latin typeface="方正姚体" pitchFamily="2" charset="-122"/>
                <a:ea typeface="方正姚体" pitchFamily="2" charset="-122"/>
              </a:rPr>
              <a:t>统计</a:t>
            </a:r>
            <a:r>
              <a:rPr lang="zh-CN" altLang="zh-CN" dirty="0" smtClean="0">
                <a:solidFill>
                  <a:srgbClr val="000000"/>
                </a:solidFill>
                <a:latin typeface="方正姚体" pitchFamily="2" charset="-122"/>
                <a:ea typeface="方正姚体" pitchFamily="2" charset="-122"/>
              </a:rPr>
              <a:t>（</a:t>
            </a:r>
            <a:r>
              <a:rPr lang="en-US" altLang="zh-CN" dirty="0" smtClean="0">
                <a:solidFill>
                  <a:srgbClr val="000000"/>
                </a:solidFill>
                <a:latin typeface="方正姚体" pitchFamily="2" charset="-122"/>
                <a:ea typeface="方正姚体" pitchFamily="2" charset="-122"/>
              </a:rPr>
              <a:t>CE90</a:t>
            </a:r>
            <a:r>
              <a:rPr lang="zh-CN" altLang="zh-CN" dirty="0" smtClean="0">
                <a:solidFill>
                  <a:srgbClr val="000000"/>
                </a:solidFill>
                <a:latin typeface="方正姚体" pitchFamily="2" charset="-122"/>
                <a:ea typeface="方正姚体" pitchFamily="2" charset="-122"/>
              </a:rPr>
              <a:t>）</a:t>
            </a:r>
            <a:endParaRPr lang="zh-CN" altLang="en-US" dirty="0">
              <a:solidFill>
                <a:srgbClr val="000000"/>
              </a:solidFill>
              <a:latin typeface="方正姚体" pitchFamily="2" charset="-122"/>
              <a:ea typeface="方正姚体" pitchFamily="2" charset="-122"/>
            </a:endParaRPr>
          </a:p>
        </p:txBody>
      </p:sp>
    </p:spTree>
    <p:extLst>
      <p:ext uri="{BB962C8B-B14F-4D97-AF65-F5344CB8AC3E}">
        <p14:creationId xmlns:p14="http://schemas.microsoft.com/office/powerpoint/2010/main" val="1358144958"/>
      </p:ext>
    </p:extLst>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7329724"/>
      </p:ext>
    </p:extLst>
  </p:cSld>
  <p:clrMapOvr>
    <a:masterClrMapping/>
  </p:clrMapOvr>
  <p:transition advTm="432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4" cstate="print"/>
          <a:srcRect/>
          <a:stretch>
            <a:fillRect/>
          </a:stretch>
        </p:blipFill>
        <p:spPr bwMode="auto">
          <a:xfrm>
            <a:off x="-36512" y="1844824"/>
            <a:ext cx="4392488" cy="4464496"/>
          </a:xfrm>
          <a:prstGeom prst="rect">
            <a:avLst/>
          </a:prstGeom>
          <a:noFill/>
          <a:ln w="9525">
            <a:noFill/>
            <a:miter lim="800000"/>
            <a:headEnd/>
            <a:tailEnd/>
          </a:ln>
        </p:spPr>
      </p:pic>
      <p:sp>
        <p:nvSpPr>
          <p:cNvPr id="10" name="矩形 9"/>
          <p:cNvSpPr/>
          <p:nvPr/>
        </p:nvSpPr>
        <p:spPr>
          <a:xfrm>
            <a:off x="107504" y="4365104"/>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369332"/>
          </a:xfrm>
          <a:prstGeom prst="rect">
            <a:avLst/>
          </a:prstGeom>
        </p:spPr>
        <p:txBody>
          <a:bodyPr wrap="square">
            <a:spAutoFit/>
          </a:bodyPr>
          <a:lstStyle/>
          <a:p>
            <a:r>
              <a:rPr lang="zh-CN" altLang="en-US" dirty="0" smtClean="0">
                <a:solidFill>
                  <a:srgbClr val="000000"/>
                </a:solidFill>
              </a:rPr>
              <a:t>国内统计方法：</a:t>
            </a:r>
            <a:r>
              <a:rPr lang="zh-CN" altLang="zh-CN" dirty="0" smtClean="0">
                <a:solidFill>
                  <a:srgbClr val="000000"/>
                </a:solidFill>
              </a:rPr>
              <a:t>多采用三倍中误差标准</a:t>
            </a:r>
            <a:endParaRPr lang="en-US" altLang="zh-CN" dirty="0" smtClean="0">
              <a:solidFill>
                <a:srgbClr val="000000"/>
              </a:solidFill>
            </a:endParaRPr>
          </a:p>
        </p:txBody>
      </p:sp>
      <p:sp>
        <p:nvSpPr>
          <p:cNvPr id="175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5" name="Object 1"/>
          <p:cNvGraphicFramePr>
            <a:graphicFrameLocks noChangeAspect="1"/>
          </p:cNvGraphicFramePr>
          <p:nvPr/>
        </p:nvGraphicFramePr>
        <p:xfrm>
          <a:off x="5508104" y="2780928"/>
          <a:ext cx="933450" cy="476250"/>
        </p:xfrm>
        <a:graphic>
          <a:graphicData uri="http://schemas.openxmlformats.org/presentationml/2006/ole">
            <mc:AlternateContent xmlns:mc="http://schemas.openxmlformats.org/markup-compatibility/2006">
              <mc:Choice xmlns:v="urn:schemas-microsoft-com:vml" Requires="v">
                <p:oleObj spid="_x0000_s643119" r:id="rId5" imgW="939392" imgH="482391" progId="">
                  <p:embed/>
                </p:oleObj>
              </mc:Choice>
              <mc:Fallback>
                <p:oleObj r:id="rId5" imgW="939392" imgH="4823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780928"/>
                        <a:ext cx="933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7" name="Object 3"/>
          <p:cNvGraphicFramePr>
            <a:graphicFrameLocks noChangeAspect="1"/>
          </p:cNvGraphicFramePr>
          <p:nvPr/>
        </p:nvGraphicFramePr>
        <p:xfrm>
          <a:off x="7092280" y="2924944"/>
          <a:ext cx="1381125" cy="304800"/>
        </p:xfrm>
        <a:graphic>
          <a:graphicData uri="http://schemas.openxmlformats.org/presentationml/2006/ole">
            <mc:AlternateContent xmlns:mc="http://schemas.openxmlformats.org/markup-compatibility/2006">
              <mc:Choice xmlns:v="urn:schemas-microsoft-com:vml" Requires="v">
                <p:oleObj spid="_x0000_s643120" r:id="rId7" imgW="1384300" imgH="304800" progId="">
                  <p:embed/>
                </p:oleObj>
              </mc:Choice>
              <mc:Fallback>
                <p:oleObj r:id="rId7" imgW="1384300" imgH="304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280" y="2924944"/>
                        <a:ext cx="13811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9" name="Object 5"/>
          <p:cNvGraphicFramePr>
            <a:graphicFrameLocks noChangeAspect="1"/>
          </p:cNvGraphicFramePr>
          <p:nvPr/>
        </p:nvGraphicFramePr>
        <p:xfrm>
          <a:off x="5220072" y="3573016"/>
          <a:ext cx="1562100" cy="476250"/>
        </p:xfrm>
        <a:graphic>
          <a:graphicData uri="http://schemas.openxmlformats.org/presentationml/2006/ole">
            <mc:AlternateContent xmlns:mc="http://schemas.openxmlformats.org/markup-compatibility/2006">
              <mc:Choice xmlns:v="urn:schemas-microsoft-com:vml" Requires="v">
                <p:oleObj spid="_x0000_s643121" r:id="rId9" imgW="1562100" imgH="482600" progId="">
                  <p:embed/>
                </p:oleObj>
              </mc:Choice>
              <mc:Fallback>
                <p:oleObj r:id="rId9" imgW="1562100" imgH="482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072" y="3573016"/>
                        <a:ext cx="1562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1" name="Object 7"/>
          <p:cNvGraphicFramePr>
            <a:graphicFrameLocks noChangeAspect="1"/>
          </p:cNvGraphicFramePr>
          <p:nvPr/>
        </p:nvGraphicFramePr>
        <p:xfrm>
          <a:off x="5220072" y="4077072"/>
          <a:ext cx="1514475" cy="476250"/>
        </p:xfrm>
        <a:graphic>
          <a:graphicData uri="http://schemas.openxmlformats.org/presentationml/2006/ole">
            <mc:AlternateContent xmlns:mc="http://schemas.openxmlformats.org/markup-compatibility/2006">
              <mc:Choice xmlns:v="urn:schemas-microsoft-com:vml" Requires="v">
                <p:oleObj spid="_x0000_s643122" r:id="rId11" imgW="1511300" imgH="482600" progId="">
                  <p:embed/>
                </p:oleObj>
              </mc:Choice>
              <mc:Fallback>
                <p:oleObj r:id="rId11" imgW="1511300" imgH="4826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0072" y="4077072"/>
                        <a:ext cx="15144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3" name="Object 9"/>
          <p:cNvGraphicFramePr>
            <a:graphicFrameLocks noChangeAspect="1"/>
          </p:cNvGraphicFramePr>
          <p:nvPr/>
        </p:nvGraphicFramePr>
        <p:xfrm>
          <a:off x="6876256" y="3861048"/>
          <a:ext cx="2105025" cy="285750"/>
        </p:xfrm>
        <a:graphic>
          <a:graphicData uri="http://schemas.openxmlformats.org/presentationml/2006/ole">
            <mc:AlternateContent xmlns:mc="http://schemas.openxmlformats.org/markup-compatibility/2006">
              <mc:Choice xmlns:v="urn:schemas-microsoft-com:vml" Requires="v">
                <p:oleObj spid="_x0000_s643123" r:id="rId13" imgW="2108200" imgH="292100" progId="">
                  <p:embed/>
                </p:oleObj>
              </mc:Choice>
              <mc:Fallback>
                <p:oleObj r:id="rId13" imgW="2108200" imgH="2921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256" y="3861048"/>
                        <a:ext cx="21050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4355976" y="4581128"/>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zh-CN" dirty="0" smtClean="0">
                <a:solidFill>
                  <a:srgbClr val="000000"/>
                </a:solidFill>
              </a:rPr>
              <a:t>立体像对</a:t>
            </a:r>
            <a:endParaRPr lang="zh-CN" altLang="en-US" dirty="0">
              <a:solidFill>
                <a:srgbClr val="000000"/>
              </a:solidFill>
            </a:endParaRPr>
          </a:p>
        </p:txBody>
      </p:sp>
      <p:sp>
        <p:nvSpPr>
          <p:cNvPr id="23" name="矩形 22"/>
          <p:cNvSpPr/>
          <p:nvPr/>
        </p:nvSpPr>
        <p:spPr>
          <a:xfrm>
            <a:off x="4355976" y="2708920"/>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smtClean="0">
                <a:solidFill>
                  <a:srgbClr val="000000"/>
                </a:solidFill>
              </a:rPr>
              <a:t>单景影像</a:t>
            </a:r>
            <a:endParaRPr lang="zh-CN" altLang="en-US" dirty="0">
              <a:solidFill>
                <a:srgbClr val="000000"/>
              </a:solidFill>
            </a:endParaRPr>
          </a:p>
        </p:txBody>
      </p:sp>
      <p:sp>
        <p:nvSpPr>
          <p:cNvPr id="1751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5" name="Object 11"/>
          <p:cNvGraphicFramePr>
            <a:graphicFrameLocks noChangeAspect="1"/>
          </p:cNvGraphicFramePr>
          <p:nvPr/>
        </p:nvGraphicFramePr>
        <p:xfrm>
          <a:off x="5543525" y="4653136"/>
          <a:ext cx="828675" cy="704850"/>
        </p:xfrm>
        <a:graphic>
          <a:graphicData uri="http://schemas.openxmlformats.org/presentationml/2006/ole">
            <mc:AlternateContent xmlns:mc="http://schemas.openxmlformats.org/markup-compatibility/2006">
              <mc:Choice xmlns:v="urn:schemas-microsoft-com:vml" Requires="v">
                <p:oleObj spid="_x0000_s643124" r:id="rId15" imgW="825500" imgH="698500" progId="">
                  <p:embed/>
                </p:oleObj>
              </mc:Choice>
              <mc:Fallback>
                <p:oleObj r:id="rId15" imgW="825500" imgH="6985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525" y="4653136"/>
                        <a:ext cx="8286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7" name="Object 13"/>
          <p:cNvGraphicFramePr>
            <a:graphicFrameLocks noChangeAspect="1"/>
          </p:cNvGraphicFramePr>
          <p:nvPr/>
        </p:nvGraphicFramePr>
        <p:xfrm>
          <a:off x="6992441" y="4725144"/>
          <a:ext cx="1323975" cy="247650"/>
        </p:xfrm>
        <a:graphic>
          <a:graphicData uri="http://schemas.openxmlformats.org/presentationml/2006/ole">
            <mc:AlternateContent xmlns:mc="http://schemas.openxmlformats.org/markup-compatibility/2006">
              <mc:Choice xmlns:v="urn:schemas-microsoft-com:vml" Requires="v">
                <p:oleObj spid="_x0000_s643125" r:id="rId17" imgW="1320227" imgH="241195" progId="">
                  <p:embed/>
                </p:oleObj>
              </mc:Choice>
              <mc:Fallback>
                <p:oleObj r:id="rId17" imgW="1320227" imgH="241195"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92441" y="4725144"/>
                        <a:ext cx="13239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0" name="Object 16"/>
          <p:cNvGraphicFramePr>
            <a:graphicFrameLocks noChangeAspect="1"/>
          </p:cNvGraphicFramePr>
          <p:nvPr/>
        </p:nvGraphicFramePr>
        <p:xfrm>
          <a:off x="5334347" y="5617046"/>
          <a:ext cx="1685925" cy="476250"/>
        </p:xfrm>
        <a:graphic>
          <a:graphicData uri="http://schemas.openxmlformats.org/presentationml/2006/ole">
            <mc:AlternateContent xmlns:mc="http://schemas.openxmlformats.org/markup-compatibility/2006">
              <mc:Choice xmlns:v="urn:schemas-microsoft-com:vml" Requires="v">
                <p:oleObj spid="_x0000_s643126" r:id="rId19" imgW="1676400" imgH="482600" progId="">
                  <p:embed/>
                </p:oleObj>
              </mc:Choice>
              <mc:Fallback>
                <p:oleObj r:id="rId19" imgW="1676400" imgH="48260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347" y="5617046"/>
                        <a:ext cx="16859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9" name="Object 15"/>
          <p:cNvGraphicFramePr>
            <a:graphicFrameLocks noChangeAspect="1"/>
          </p:cNvGraphicFramePr>
          <p:nvPr/>
        </p:nvGraphicFramePr>
        <p:xfrm>
          <a:off x="5292080" y="6237312"/>
          <a:ext cx="1543050" cy="476250"/>
        </p:xfrm>
        <a:graphic>
          <a:graphicData uri="http://schemas.openxmlformats.org/presentationml/2006/ole">
            <mc:AlternateContent xmlns:mc="http://schemas.openxmlformats.org/markup-compatibility/2006">
              <mc:Choice xmlns:v="urn:schemas-microsoft-com:vml" Requires="v">
                <p:oleObj spid="_x0000_s643127" r:id="rId21" imgW="1536700" imgH="482600" progId="">
                  <p:embed/>
                </p:oleObj>
              </mc:Choice>
              <mc:Fallback>
                <p:oleObj r:id="rId21" imgW="1536700" imgH="48260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2080" y="6237312"/>
                        <a:ext cx="15430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5122" name="Rectangle 18"/>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Tree>
    <p:extLst>
      <p:ext uri="{BB962C8B-B14F-4D97-AF65-F5344CB8AC3E}">
        <p14:creationId xmlns:p14="http://schemas.microsoft.com/office/powerpoint/2010/main" val="1118737822"/>
      </p:ext>
    </p:extLst>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35496" y="980728"/>
            <a:ext cx="3672408" cy="720080"/>
            <a:chOff x="0" y="2085280"/>
            <a:chExt cx="6096000" cy="930735"/>
          </a:xfrm>
        </p:grpSpPr>
        <p:sp>
          <p:nvSpPr>
            <p:cNvPr id="7" name="圆角矩形 6"/>
            <p:cNvSpPr/>
            <p:nvPr/>
          </p:nvSpPr>
          <p:spPr>
            <a:xfrm>
              <a:off x="0" y="2085280"/>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26667"/>
              </a:schemeClr>
            </a:fillRef>
            <a:effectRef idx="0">
              <a:schemeClr val="accent2">
                <a:alpha val="90000"/>
                <a:hueOff val="0"/>
                <a:satOff val="0"/>
                <a:lumOff val="0"/>
                <a:alphaOff val="-26667"/>
              </a:schemeClr>
            </a:effectRef>
            <a:fontRef idx="minor">
              <a:schemeClr val="lt1"/>
            </a:fontRef>
          </p:style>
        </p:sp>
        <p:sp>
          <p:nvSpPr>
            <p:cNvPr id="8" name="圆角矩形 4"/>
            <p:cNvSpPr/>
            <p:nvPr/>
          </p:nvSpPr>
          <p:spPr>
            <a:xfrm>
              <a:off x="45435" y="2130715"/>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相对定位精度</a:t>
              </a:r>
            </a:p>
          </p:txBody>
        </p:sp>
      </p:grpSp>
      <p:sp>
        <p:nvSpPr>
          <p:cNvPr id="9" name="矩形 8"/>
          <p:cNvSpPr/>
          <p:nvPr/>
        </p:nvSpPr>
        <p:spPr>
          <a:xfrm>
            <a:off x="395536" y="1772816"/>
            <a:ext cx="7416824" cy="646331"/>
          </a:xfrm>
          <a:prstGeom prst="rect">
            <a:avLst/>
          </a:prstGeom>
        </p:spPr>
        <p:txBody>
          <a:bodyPr wrap="square">
            <a:spAutoFit/>
          </a:bodyPr>
          <a:lstStyle/>
          <a:p>
            <a:r>
              <a:rPr lang="zh-CN" altLang="zh-CN" dirty="0" smtClean="0">
                <a:solidFill>
                  <a:srgbClr val="005CE7">
                    <a:lumMod val="50000"/>
                  </a:srgbClr>
                </a:solidFill>
                <a:latin typeface="黑体" pitchFamily="49" charset="-122"/>
                <a:ea typeface="黑体" pitchFamily="49" charset="-122"/>
              </a:rPr>
              <a:t>相对定位</a:t>
            </a:r>
            <a:r>
              <a:rPr lang="zh-CN" altLang="zh-CN" dirty="0" smtClean="0">
                <a:solidFill>
                  <a:srgbClr val="000000"/>
                </a:solidFill>
                <a:latin typeface="黑体" pitchFamily="49" charset="-122"/>
                <a:ea typeface="黑体" pitchFamily="49" charset="-122"/>
              </a:rPr>
              <a:t>是指在影像产品上</a:t>
            </a:r>
            <a:r>
              <a:rPr lang="zh-CN" altLang="zh-CN" dirty="0" smtClean="0">
                <a:solidFill>
                  <a:srgbClr val="005CE7">
                    <a:lumMod val="75000"/>
                  </a:srgbClr>
                </a:solidFill>
                <a:latin typeface="黑体" pitchFamily="49" charset="-122"/>
                <a:ea typeface="黑体" pitchFamily="49" charset="-122"/>
              </a:rPr>
              <a:t>选取明显的地物特征为基准</a:t>
            </a:r>
            <a:r>
              <a:rPr lang="zh-CN" altLang="zh-CN" dirty="0" smtClean="0">
                <a:solidFill>
                  <a:srgbClr val="000000"/>
                </a:solidFill>
                <a:latin typeface="黑体" pitchFamily="49" charset="-122"/>
                <a:ea typeface="黑体" pitchFamily="49" charset="-122"/>
              </a:rPr>
              <a:t>，量测并计算</a:t>
            </a:r>
            <a:r>
              <a:rPr lang="zh-CN" altLang="zh-CN" dirty="0" smtClean="0">
                <a:solidFill>
                  <a:srgbClr val="005CE7">
                    <a:lumMod val="75000"/>
                  </a:srgbClr>
                </a:solidFill>
                <a:latin typeface="黑体" pitchFamily="49" charset="-122"/>
                <a:ea typeface="黑体" pitchFamily="49" charset="-122"/>
              </a:rPr>
              <a:t>其它地物特征</a:t>
            </a:r>
            <a:r>
              <a:rPr lang="zh-CN" altLang="zh-CN" dirty="0" smtClean="0">
                <a:solidFill>
                  <a:srgbClr val="000000"/>
                </a:solidFill>
                <a:latin typeface="黑体" pitchFamily="49" charset="-122"/>
                <a:ea typeface="黑体" pitchFamily="49" charset="-122"/>
              </a:rPr>
              <a:t>与选取的基准特征</a:t>
            </a:r>
            <a:r>
              <a:rPr lang="zh-CN" altLang="zh-CN" dirty="0" smtClean="0">
                <a:solidFill>
                  <a:srgbClr val="005CE7">
                    <a:lumMod val="75000"/>
                  </a:srgbClr>
                </a:solidFill>
                <a:latin typeface="黑体" pitchFamily="49" charset="-122"/>
                <a:ea typeface="黑体" pitchFamily="49" charset="-122"/>
              </a:rPr>
              <a:t>相对几何位置</a:t>
            </a:r>
            <a:r>
              <a:rPr lang="zh-CN" altLang="zh-CN" dirty="0" smtClean="0">
                <a:solidFill>
                  <a:srgbClr val="000000"/>
                </a:solidFill>
                <a:latin typeface="黑体" pitchFamily="49" charset="-122"/>
                <a:ea typeface="黑体" pitchFamily="49" charset="-122"/>
              </a:rPr>
              <a:t>的过程。</a:t>
            </a:r>
            <a:endParaRPr lang="zh-CN" altLang="zh-CN" dirty="0">
              <a:solidFill>
                <a:srgbClr val="000000"/>
              </a:solidFill>
              <a:latin typeface="黑体" pitchFamily="49" charset="-122"/>
              <a:ea typeface="黑体" pitchFamily="49" charset="-122"/>
            </a:endParaRPr>
          </a:p>
        </p:txBody>
      </p:sp>
      <p:sp>
        <p:nvSpPr>
          <p:cNvPr id="10" name="矩形 9"/>
          <p:cNvSpPr/>
          <p:nvPr/>
        </p:nvSpPr>
        <p:spPr>
          <a:xfrm>
            <a:off x="467544" y="2492896"/>
            <a:ext cx="7632848" cy="1200329"/>
          </a:xfrm>
          <a:prstGeom prst="rect">
            <a:avLst/>
          </a:prstGeom>
        </p:spPr>
        <p:txBody>
          <a:bodyPr wrap="square">
            <a:spAutoFit/>
          </a:bodyPr>
          <a:lstStyle/>
          <a:p>
            <a:r>
              <a:rPr lang="zh-CN" altLang="zh-CN" dirty="0" smtClean="0">
                <a:solidFill>
                  <a:srgbClr val="000000"/>
                </a:solidFill>
              </a:rPr>
              <a:t>相对定位精度是评价影像相对几何定位精确程度的一个重要指标，是指在影像上量测获得的相对位置与真实相对位置的误差。评价影像的相对定位精度旨在消除一景之内短时间系统误差的影响，反映景内不同位置成像的随机误差大小。</a:t>
            </a:r>
            <a:endParaRPr lang="zh-CN" altLang="en-US" dirty="0">
              <a:solidFill>
                <a:srgbClr val="000000"/>
              </a:solidFill>
            </a:endParaRPr>
          </a:p>
        </p:txBody>
      </p:sp>
      <p:sp>
        <p:nvSpPr>
          <p:cNvPr id="11" name="矩形 10"/>
          <p:cNvSpPr/>
          <p:nvPr/>
        </p:nvSpPr>
        <p:spPr>
          <a:xfrm>
            <a:off x="395536" y="4077072"/>
            <a:ext cx="3888432" cy="1477328"/>
          </a:xfrm>
          <a:prstGeom prst="rect">
            <a:avLst/>
          </a:prstGeom>
        </p:spPr>
        <p:txBody>
          <a:bodyPr wrap="square">
            <a:spAutoFit/>
          </a:bodyPr>
          <a:lstStyle/>
          <a:p>
            <a:r>
              <a:rPr lang="en-US" altLang="zh-CN" dirty="0" smtClean="0">
                <a:solidFill>
                  <a:srgbClr val="000000"/>
                </a:solidFill>
              </a:rPr>
              <a:t>1</a:t>
            </a:r>
            <a:r>
              <a:rPr lang="zh-CN" altLang="zh-CN" dirty="0" smtClean="0">
                <a:solidFill>
                  <a:srgbClr val="000000"/>
                </a:solidFill>
              </a:rPr>
              <a:t>）待检测影像与参考数据准备；</a:t>
            </a:r>
          </a:p>
          <a:p>
            <a:r>
              <a:rPr lang="en-US" altLang="zh-CN" dirty="0" smtClean="0">
                <a:solidFill>
                  <a:srgbClr val="000000"/>
                </a:solidFill>
              </a:rPr>
              <a:t>2</a:t>
            </a:r>
            <a:r>
              <a:rPr lang="zh-CN" altLang="zh-CN" dirty="0" smtClean="0">
                <a:solidFill>
                  <a:srgbClr val="000000"/>
                </a:solidFill>
              </a:rPr>
              <a:t>）检查点自动匹配或人工选取；</a:t>
            </a:r>
          </a:p>
          <a:p>
            <a:r>
              <a:rPr lang="en-US" altLang="zh-CN" dirty="0" smtClean="0">
                <a:solidFill>
                  <a:srgbClr val="000000"/>
                </a:solidFill>
              </a:rPr>
              <a:t>3</a:t>
            </a:r>
            <a:r>
              <a:rPr lang="zh-CN" altLang="zh-CN" dirty="0" smtClean="0">
                <a:solidFill>
                  <a:srgbClr val="000000"/>
                </a:solidFill>
              </a:rPr>
              <a:t>）粗差剔除；</a:t>
            </a:r>
          </a:p>
          <a:p>
            <a:r>
              <a:rPr lang="en-US" altLang="zh-CN" dirty="0" smtClean="0">
                <a:solidFill>
                  <a:srgbClr val="000000"/>
                </a:solidFill>
              </a:rPr>
              <a:t>4</a:t>
            </a:r>
            <a:r>
              <a:rPr lang="zh-CN" altLang="zh-CN" dirty="0" smtClean="0">
                <a:solidFill>
                  <a:srgbClr val="000000"/>
                </a:solidFill>
              </a:rPr>
              <a:t>）精度统计；</a:t>
            </a:r>
          </a:p>
          <a:p>
            <a:r>
              <a:rPr lang="en-US" altLang="zh-CN" dirty="0" smtClean="0">
                <a:solidFill>
                  <a:srgbClr val="000000"/>
                </a:solidFill>
              </a:rPr>
              <a:t>5</a:t>
            </a:r>
            <a:r>
              <a:rPr lang="zh-CN" altLang="zh-CN" dirty="0" smtClean="0">
                <a:solidFill>
                  <a:srgbClr val="000000"/>
                </a:solidFill>
              </a:rPr>
              <a:t>）精度报告输出。</a:t>
            </a:r>
            <a:endParaRPr lang="zh-CN" altLang="zh-CN" dirty="0">
              <a:solidFill>
                <a:srgbClr val="000000"/>
              </a:solidFill>
            </a:endParaRPr>
          </a:p>
        </p:txBody>
      </p:sp>
      <p:graphicFrame>
        <p:nvGraphicFramePr>
          <p:cNvPr id="176130" name="Object 2"/>
          <p:cNvGraphicFramePr>
            <a:graphicFrameLocks noChangeAspect="1"/>
          </p:cNvGraphicFramePr>
          <p:nvPr/>
        </p:nvGraphicFramePr>
        <p:xfrm>
          <a:off x="6588224" y="3861048"/>
          <a:ext cx="523875" cy="228600"/>
        </p:xfrm>
        <a:graphic>
          <a:graphicData uri="http://schemas.openxmlformats.org/presentationml/2006/ole">
            <mc:AlternateContent xmlns:mc="http://schemas.openxmlformats.org/markup-compatibility/2006">
              <mc:Choice xmlns:v="urn:schemas-microsoft-com:vml" Requires="v">
                <p:oleObj spid="_x0000_s644153" name="Equation" r:id="rId4" imgW="520700" imgH="228600" progId="Equation.DSMT4">
                  <p:embed/>
                </p:oleObj>
              </mc:Choice>
              <mc:Fallback>
                <p:oleObj name="Equation" r:id="rId4" imgW="5207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224" y="3861048"/>
                        <a:ext cx="523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29" name="Object 1"/>
          <p:cNvGraphicFramePr>
            <a:graphicFrameLocks noChangeAspect="1"/>
          </p:cNvGraphicFramePr>
          <p:nvPr/>
        </p:nvGraphicFramePr>
        <p:xfrm>
          <a:off x="6084168" y="4149080"/>
          <a:ext cx="523875" cy="238125"/>
        </p:xfrm>
        <a:graphic>
          <a:graphicData uri="http://schemas.openxmlformats.org/presentationml/2006/ole">
            <mc:AlternateContent xmlns:mc="http://schemas.openxmlformats.org/markup-compatibility/2006">
              <mc:Choice xmlns:v="urn:schemas-microsoft-com:vml" Requires="v">
                <p:oleObj spid="_x0000_s644154" name="Equation" r:id="rId6" imgW="520474" imgH="241195" progId="Equation.DSMT4">
                  <p:embed/>
                </p:oleObj>
              </mc:Choice>
              <mc:Fallback>
                <p:oleObj name="Equation" r:id="rId6" imgW="520474"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4149080"/>
                        <a:ext cx="5238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1" name="Rectangle 3"/>
          <p:cNvSpPr>
            <a:spLocks noChangeArrowheads="1"/>
          </p:cNvSpPr>
          <p:nvPr/>
        </p:nvSpPr>
        <p:spPr bwMode="auto">
          <a:xfrm>
            <a:off x="3851920" y="3861048"/>
            <a:ext cx="28803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景内基准点在影像产品上的量测坐标为</a:t>
            </a:r>
            <a:endParaRPr lang="zh-CN" altLang="en-US" dirty="0" smtClean="0">
              <a:solidFill>
                <a:srgbClr val="000000"/>
              </a:solidFill>
              <a:cs typeface="宋体" pitchFamily="2" charset="-122"/>
            </a:endParaRPr>
          </a:p>
        </p:txBody>
      </p:sp>
      <p:sp>
        <p:nvSpPr>
          <p:cNvPr id="176132" name="Rectangle 4"/>
          <p:cNvSpPr>
            <a:spLocks noChangeArrowheads="1"/>
          </p:cNvSpPr>
          <p:nvPr/>
        </p:nvSpPr>
        <p:spPr bwMode="auto">
          <a:xfrm>
            <a:off x="3851920" y="4149080"/>
            <a:ext cx="2880320"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其在参考数据中的真实坐标为</a:t>
            </a:r>
            <a:endParaRPr lang="zh-CN" altLang="en-US" dirty="0" smtClean="0">
              <a:solidFill>
                <a:srgbClr val="000000"/>
              </a:solidFill>
              <a:cs typeface="宋体" pitchFamily="2"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35" name="Object 7"/>
          <p:cNvGraphicFramePr>
            <a:graphicFrameLocks noChangeAspect="1"/>
          </p:cNvGraphicFramePr>
          <p:nvPr/>
        </p:nvGraphicFramePr>
        <p:xfrm>
          <a:off x="7164288" y="4509120"/>
          <a:ext cx="485775" cy="228600"/>
        </p:xfrm>
        <a:graphic>
          <a:graphicData uri="http://schemas.openxmlformats.org/presentationml/2006/ole">
            <mc:AlternateContent xmlns:mc="http://schemas.openxmlformats.org/markup-compatibility/2006">
              <mc:Choice xmlns:v="urn:schemas-microsoft-com:vml" Requires="v">
                <p:oleObj spid="_x0000_s644155" name="Equation" r:id="rId8" imgW="482391" imgH="228501" progId="Equation.DSMT4">
                  <p:embed/>
                </p:oleObj>
              </mc:Choice>
              <mc:Fallback>
                <p:oleObj name="Equation" r:id="rId8" imgW="482391"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4288" y="4509120"/>
                        <a:ext cx="4857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4" name="Object 6"/>
          <p:cNvGraphicFramePr>
            <a:graphicFrameLocks noChangeAspect="1"/>
          </p:cNvGraphicFramePr>
          <p:nvPr/>
        </p:nvGraphicFramePr>
        <p:xfrm>
          <a:off x="7740352" y="4509120"/>
          <a:ext cx="485775" cy="238125"/>
        </p:xfrm>
        <a:graphic>
          <a:graphicData uri="http://schemas.openxmlformats.org/presentationml/2006/ole">
            <mc:AlternateContent xmlns:mc="http://schemas.openxmlformats.org/markup-compatibility/2006">
              <mc:Choice xmlns:v="urn:schemas-microsoft-com:vml" Requires="v">
                <p:oleObj spid="_x0000_s644156" name="Equation" r:id="rId10" imgW="482391" imgH="241195" progId="Equation.DSMT4">
                  <p:embed/>
                </p:oleObj>
              </mc:Choice>
              <mc:Fallback>
                <p:oleObj name="Equation" r:id="rId10" imgW="482391" imgH="24119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40352" y="4509120"/>
                        <a:ext cx="4857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6" name="Rectangle 8"/>
          <p:cNvSpPr>
            <a:spLocks noChangeArrowheads="1"/>
          </p:cNvSpPr>
          <p:nvPr/>
        </p:nvSpPr>
        <p:spPr bwMode="auto">
          <a:xfrm>
            <a:off x="3851920" y="4437112"/>
            <a:ext cx="3384376"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其他</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个检查点的量测坐标和真实坐标分别为</a:t>
            </a:r>
            <a:endParaRPr lang="zh-CN" altLang="en-US" dirty="0"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0" name="Object 12"/>
          <p:cNvGraphicFramePr>
            <a:graphicFrameLocks noChangeAspect="1"/>
          </p:cNvGraphicFramePr>
          <p:nvPr/>
        </p:nvGraphicFramePr>
        <p:xfrm>
          <a:off x="7020272" y="4725144"/>
          <a:ext cx="609600" cy="228600"/>
        </p:xfrm>
        <a:graphic>
          <a:graphicData uri="http://schemas.openxmlformats.org/presentationml/2006/ole">
            <mc:AlternateContent xmlns:mc="http://schemas.openxmlformats.org/markup-compatibility/2006">
              <mc:Choice xmlns:v="urn:schemas-microsoft-com:vml" Requires="v">
                <p:oleObj spid="_x0000_s644157" name="Equation" r:id="rId12" imgW="609600" imgH="228600" progId="Equation.DSMT4">
                  <p:embed/>
                </p:oleObj>
              </mc:Choice>
              <mc:Fallback>
                <p:oleObj name="Equation" r:id="rId12" imgW="6096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20272" y="4725144"/>
                        <a:ext cx="609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9" name="Object 11"/>
          <p:cNvGraphicFramePr>
            <a:graphicFrameLocks noChangeAspect="1"/>
          </p:cNvGraphicFramePr>
          <p:nvPr/>
        </p:nvGraphicFramePr>
        <p:xfrm>
          <a:off x="8534400" y="4725144"/>
          <a:ext cx="609600" cy="238125"/>
        </p:xfrm>
        <a:graphic>
          <a:graphicData uri="http://schemas.openxmlformats.org/presentationml/2006/ole">
            <mc:AlternateContent xmlns:mc="http://schemas.openxmlformats.org/markup-compatibility/2006">
              <mc:Choice xmlns:v="urn:schemas-microsoft-com:vml" Requires="v">
                <p:oleObj spid="_x0000_s644158" name="Equation" r:id="rId14" imgW="609336" imgH="241195" progId="Equation.DSMT4">
                  <p:embed/>
                </p:oleObj>
              </mc:Choice>
              <mc:Fallback>
                <p:oleObj name="Equation" r:id="rId14" imgW="609336"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34400" y="4725144"/>
                        <a:ext cx="6096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1" name="Rectangle 13"/>
          <p:cNvSpPr>
            <a:spLocks noChangeArrowheads="1"/>
          </p:cNvSpPr>
          <p:nvPr/>
        </p:nvSpPr>
        <p:spPr bwMode="auto">
          <a:xfrm>
            <a:off x="3851920" y="4725144"/>
            <a:ext cx="338437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分别计算</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个点以基准点为原点的量测坐标为</a:t>
            </a:r>
            <a:endParaRPr lang="zh-CN" altLang="en-US" dirty="0" smtClean="0">
              <a:solidFill>
                <a:srgbClr val="000000"/>
              </a:solidFill>
              <a:cs typeface="宋体" pitchFamily="2" charset="-122"/>
            </a:endParaRPr>
          </a:p>
        </p:txBody>
      </p:sp>
      <p:sp>
        <p:nvSpPr>
          <p:cNvPr id="176142" name="Rectangle 14"/>
          <p:cNvSpPr>
            <a:spLocks noChangeArrowheads="1"/>
          </p:cNvSpPr>
          <p:nvPr/>
        </p:nvSpPr>
        <p:spPr bwMode="auto">
          <a:xfrm>
            <a:off x="7596336" y="4725144"/>
            <a:ext cx="10801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和真实坐标</a:t>
            </a:r>
            <a:endParaRPr lang="zh-CN" altLang="en-US" dirty="0"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5" name="Object 17"/>
          <p:cNvGraphicFramePr>
            <a:graphicFrameLocks noChangeAspect="1"/>
          </p:cNvGraphicFramePr>
          <p:nvPr/>
        </p:nvGraphicFramePr>
        <p:xfrm>
          <a:off x="4283968" y="5013176"/>
          <a:ext cx="990600" cy="485775"/>
        </p:xfrm>
        <a:graphic>
          <a:graphicData uri="http://schemas.openxmlformats.org/presentationml/2006/ole">
            <mc:AlternateContent xmlns:mc="http://schemas.openxmlformats.org/markup-compatibility/2006">
              <mc:Choice xmlns:v="urn:schemas-microsoft-com:vml" Requires="v">
                <p:oleObj spid="_x0000_s644159" name="Equation" r:id="rId16" imgW="990170" imgH="482391" progId="Equation.DSMT4">
                  <p:embed/>
                </p:oleObj>
              </mc:Choice>
              <mc:Fallback>
                <p:oleObj name="Equation" r:id="rId16" imgW="990170" imgH="482391"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83968" y="5013176"/>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44" name="Object 16"/>
          <p:cNvGraphicFramePr>
            <a:graphicFrameLocks noChangeAspect="1"/>
          </p:cNvGraphicFramePr>
          <p:nvPr/>
        </p:nvGraphicFramePr>
        <p:xfrm>
          <a:off x="5724128" y="5013176"/>
          <a:ext cx="990600" cy="485775"/>
        </p:xfrm>
        <a:graphic>
          <a:graphicData uri="http://schemas.openxmlformats.org/presentationml/2006/ole">
            <mc:AlternateContent xmlns:mc="http://schemas.openxmlformats.org/markup-compatibility/2006">
              <mc:Choice xmlns:v="urn:schemas-microsoft-com:vml" Requires="v">
                <p:oleObj spid="_x0000_s644160" name="Equation" r:id="rId18" imgW="990170" imgH="482391" progId="Equation.DSMT4">
                  <p:embed/>
                </p:oleObj>
              </mc:Choice>
              <mc:Fallback>
                <p:oleObj name="Equation" r:id="rId18" imgW="990170" imgH="482391"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24128" y="5013176"/>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49" name="Rectangle 21"/>
          <p:cNvSpPr>
            <a:spLocks noChangeArrowheads="1"/>
          </p:cNvSpPr>
          <p:nvPr/>
        </p:nvSpPr>
        <p:spPr bwMode="auto">
          <a:xfrm>
            <a:off x="3707904" y="5661248"/>
            <a:ext cx="252028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lang="zh-CN" altLang="en-US" sz="1200" dirty="0" smtClean="0">
                <a:solidFill>
                  <a:srgbClr val="000000"/>
                </a:solidFill>
                <a:latin typeface="Calibri" pitchFamily="34" charset="0"/>
                <a:cs typeface="Times New Roman" pitchFamily="18" charset="0"/>
              </a:rPr>
              <a:t>坐标误差计算公式为：</a:t>
            </a:r>
            <a:endParaRPr lang="zh-CN" altLang="en-US" dirty="0" smtClean="0">
              <a:solidFill>
                <a:srgbClr val="000000"/>
              </a:solidFill>
              <a:cs typeface="宋体" pitchFamily="2" charset="-122"/>
            </a:endParaRPr>
          </a:p>
        </p:txBody>
      </p:sp>
      <p:graphicFrame>
        <p:nvGraphicFramePr>
          <p:cNvPr id="176148" name="Object 20"/>
          <p:cNvGraphicFramePr>
            <a:graphicFrameLocks noChangeAspect="1"/>
          </p:cNvGraphicFramePr>
          <p:nvPr/>
        </p:nvGraphicFramePr>
        <p:xfrm>
          <a:off x="5724128" y="5661248"/>
          <a:ext cx="1076325" cy="504825"/>
        </p:xfrm>
        <a:graphic>
          <a:graphicData uri="http://schemas.openxmlformats.org/presentationml/2006/ole">
            <mc:AlternateContent xmlns:mc="http://schemas.openxmlformats.org/markup-compatibility/2006">
              <mc:Choice xmlns:v="urn:schemas-microsoft-com:vml" Requires="v">
                <p:oleObj spid="_x0000_s644161" name="Equation" r:id="rId20" imgW="1079500" imgH="508000" progId="Equation.DSMT4">
                  <p:embed/>
                </p:oleObj>
              </mc:Choice>
              <mc:Fallback>
                <p:oleObj name="Equation" r:id="rId20" imgW="1079500" imgH="5080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24128" y="5661248"/>
                        <a:ext cx="10763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0" name="Object 22"/>
          <p:cNvGraphicFramePr>
            <a:graphicFrameLocks noChangeAspect="1"/>
          </p:cNvGraphicFramePr>
          <p:nvPr/>
        </p:nvGraphicFramePr>
        <p:xfrm>
          <a:off x="4139952" y="6255593"/>
          <a:ext cx="1762125" cy="485775"/>
        </p:xfrm>
        <a:graphic>
          <a:graphicData uri="http://schemas.openxmlformats.org/presentationml/2006/ole">
            <mc:AlternateContent xmlns:mc="http://schemas.openxmlformats.org/markup-compatibility/2006">
              <mc:Choice xmlns:v="urn:schemas-microsoft-com:vml" Requires="v">
                <p:oleObj spid="_x0000_s644162" name="Equation" r:id="rId22" imgW="1765300" imgH="482600" progId="Equation.DSMT4">
                  <p:embed/>
                </p:oleObj>
              </mc:Choice>
              <mc:Fallback>
                <p:oleObj name="Equation" r:id="rId22" imgW="1765300" imgH="482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39952" y="6255593"/>
                        <a:ext cx="17621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2" name="Object 24"/>
          <p:cNvGraphicFramePr>
            <a:graphicFrameLocks noChangeAspect="1"/>
          </p:cNvGraphicFramePr>
          <p:nvPr/>
        </p:nvGraphicFramePr>
        <p:xfrm>
          <a:off x="6084168" y="6255593"/>
          <a:ext cx="1704975" cy="485775"/>
        </p:xfrm>
        <a:graphic>
          <a:graphicData uri="http://schemas.openxmlformats.org/presentationml/2006/ole">
            <mc:AlternateContent xmlns:mc="http://schemas.openxmlformats.org/markup-compatibility/2006">
              <mc:Choice xmlns:v="urn:schemas-microsoft-com:vml" Requires="v">
                <p:oleObj spid="_x0000_s644163" name="Equation" r:id="rId24" imgW="1701800" imgH="482600" progId="Equation.DSMT4">
                  <p:embed/>
                </p:oleObj>
              </mc:Choice>
              <mc:Fallback>
                <p:oleObj name="Equation" r:id="rId24" imgW="1701800" imgH="4826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84168" y="6255593"/>
                        <a:ext cx="1704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855791"/>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9980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rPr>
              <a:t>精度评价方法</a:t>
            </a:r>
            <a:endParaRPr lang="en-US" altLang="zh-CN" sz="3600" b="1" dirty="0">
              <a:solidFill>
                <a:srgbClr val="FFFFFF"/>
              </a:solidFill>
            </a:endParaRP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a:defRPr/>
              </a:pPr>
              <a:endParaRPr lang="zh-CN" altLang="zh-CN" sz="2600" kern="0" spc="100">
                <a:solidFill>
                  <a:srgbClr val="FFFFFF"/>
                </a:solidFill>
                <a:latin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zh-CN" sz="2600" b="1" dirty="0" bmk="_Toc329080242">
                  <a:solidFill>
                    <a:srgbClr val="FFFFFF"/>
                  </a:solidFill>
                  <a:latin typeface="微软雅黑" panose="020B0503020204020204" pitchFamily="34" charset="-122"/>
                  <a:cs typeface="Times New Roman" panose="02020603050405020304" pitchFamily="18" charset="0"/>
                </a:rPr>
                <a:t>波段配准</a:t>
              </a:r>
              <a:r>
                <a:rPr lang="zh-CN" altLang="zh-CN" sz="2600" b="1" dirty="0" smtClean="0" bmk="_Toc329080242">
                  <a:solidFill>
                    <a:srgbClr val="FFFFFF"/>
                  </a:solidFill>
                  <a:latin typeface="微软雅黑" panose="020B0503020204020204" pitchFamily="34" charset="-122"/>
                  <a:cs typeface="Times New Roman" panose="02020603050405020304" pitchFamily="18" charset="0"/>
                </a:rPr>
                <a:t>精度</a:t>
              </a:r>
              <a:r>
                <a:rPr lang="zh-CN" altLang="en-US" sz="2600" b="1" dirty="0" smtClean="0" bmk="_Toc329080242">
                  <a:solidFill>
                    <a:srgbClr val="FFFFFF"/>
                  </a:solidFill>
                  <a:latin typeface="微软雅黑" panose="020B0503020204020204" pitchFamily="34" charset="-122"/>
                  <a:cs typeface="Times New Roman" panose="02020603050405020304" pitchFamily="18" charset="0"/>
                </a:rPr>
                <a:t>评价方法</a:t>
              </a:r>
              <a:endParaRPr lang="zh-CN" altLang="en-US" sz="2600" b="1" dirty="0" bmk="_Toc329080242">
                <a:solidFill>
                  <a:srgbClr val="FFFFFF"/>
                </a:solidFill>
                <a:latin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a:defRPr/>
              </a:pPr>
              <a:endParaRPr lang="zh-CN" altLang="zh-CN" sz="2600" kern="0" spc="100">
                <a:solidFill>
                  <a:prstClr val="white"/>
                </a:solidFill>
                <a:latin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zh-CN" sz="2600" b="1" dirty="0" smtClean="0" bmk="_Toc329080242">
                  <a:solidFill>
                    <a:srgbClr val="FFFFFF"/>
                  </a:solidFill>
                  <a:latin typeface="微软雅黑" panose="020B0503020204020204" pitchFamily="34" charset="-122"/>
                  <a:cs typeface="Times New Roman" panose="02020603050405020304" pitchFamily="18" charset="0"/>
                </a:rPr>
                <a:t>绝对</a:t>
              </a:r>
              <a:r>
                <a:rPr lang="zh-CN" altLang="en-US" sz="2600" b="1" dirty="0" smtClean="0" bmk="_Toc329080242">
                  <a:solidFill>
                    <a:srgbClr val="FFFFFF"/>
                  </a:solidFill>
                  <a:latin typeface="微软雅黑" panose="020B0503020204020204" pitchFamily="34" charset="-122"/>
                  <a:cs typeface="Times New Roman" panose="02020603050405020304" pitchFamily="18" charset="0"/>
                </a:rPr>
                <a:t>与相对</a:t>
              </a:r>
              <a:r>
                <a:rPr lang="zh-CN" altLang="zh-CN" sz="2600" b="1" dirty="0" smtClean="0" bmk="_Toc329080242">
                  <a:solidFill>
                    <a:srgbClr val="FFFFFF"/>
                  </a:solidFill>
                  <a:latin typeface="微软雅黑" panose="020B0503020204020204" pitchFamily="34" charset="-122"/>
                  <a:cs typeface="Times New Roman" panose="02020603050405020304" pitchFamily="18" charset="0"/>
                </a:rPr>
                <a:t>定位精度</a:t>
              </a:r>
              <a:r>
                <a:rPr lang="zh-CN" altLang="en-US" sz="2600" b="1" dirty="0" smtClean="0" bmk="_Toc329080242">
                  <a:solidFill>
                    <a:srgbClr val="FFFFFF"/>
                  </a:solidFill>
                  <a:latin typeface="微软雅黑" panose="020B0503020204020204" pitchFamily="34" charset="-122"/>
                  <a:cs typeface="Times New Roman" panose="02020603050405020304" pitchFamily="18" charset="0"/>
                </a:rPr>
                <a:t>评价方法</a:t>
              </a:r>
              <a:endParaRPr lang="zh-CN" altLang="en-US" sz="2600" b="1" dirty="0" bmk="_Toc329080242">
                <a:solidFill>
                  <a:srgbClr val="FFFFFF"/>
                </a:solidFill>
                <a:latin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cs typeface="Times New Roman" panose="02020603050405020304" pitchFamily="18" charset="0"/>
              </a:rPr>
              <a:t>协同创新中心培育成效</a:t>
            </a:r>
          </a:p>
        </p:txBody>
      </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48448847"/>
      </p:ext>
    </p:extLst>
  </p:cSld>
  <p:clrMapOvr>
    <a:masterClrMapping/>
  </p:clrMapOvr>
  <p:transition advTm="432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波段配准精度评价方法</a:t>
            </a:r>
            <a:endParaRPr lang="en-US" altLang="zh-CN" sz="3600" b="1" dirty="0" smtClean="0">
              <a:solidFill>
                <a:srgbClr val="FFFFFF"/>
              </a:solidFill>
              <a:ea typeface="微软雅黑" pitchFamily="34" charset="-122"/>
            </a:endParaRPr>
          </a:p>
        </p:txBody>
      </p:sp>
      <p:sp>
        <p:nvSpPr>
          <p:cNvPr id="8" name="圆角矩形 4"/>
          <p:cNvSpPr/>
          <p:nvPr/>
        </p:nvSpPr>
        <p:spPr>
          <a:xfrm>
            <a:off x="62867" y="1015880"/>
            <a:ext cx="3617665" cy="649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endPar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1030146"/>
            <a:ext cx="7848872" cy="727571"/>
          </a:xfrm>
          <a:prstGeom prst="rect">
            <a:avLst/>
          </a:prstGeom>
        </p:spPr>
        <p:txBody>
          <a:bodyPr wrap="square">
            <a:spAutoFit/>
          </a:bodyPr>
          <a:lstStyle/>
          <a:p>
            <a:pPr lvl="2" algn="just" latinLnBrk="1">
              <a:lnSpc>
                <a:spcPct val="172000"/>
              </a:lnSpc>
              <a:spcBef>
                <a:spcPts val="1300"/>
              </a:spcBef>
              <a:spcAft>
                <a:spcPts val="1300"/>
              </a:spcAft>
            </a:pPr>
            <a:r>
              <a:rPr lang="zh-CN" altLang="zh-CN" sz="2400" b="1" kern="100" dirty="0">
                <a:latin typeface="Calibri" panose="020F0502020204030204" pitchFamily="34" charset="0"/>
                <a:ea typeface="宋体" panose="02010600030101010101" pitchFamily="2" charset="-122"/>
              </a:rPr>
              <a:t>波段配准精度程序</a:t>
            </a:r>
            <a:r>
              <a:rPr lang="en-US" altLang="zh-CN" sz="2400" b="1" kern="100" dirty="0">
                <a:latin typeface="Calibri" panose="020F0502020204030204" pitchFamily="34" charset="0"/>
              </a:rPr>
              <a:t>BandMatchCheckforCheck.exe</a:t>
            </a:r>
            <a:endParaRPr lang="zh-CN" altLang="zh-CN" sz="2400" b="1" kern="100" dirty="0">
              <a:effectLst/>
              <a:latin typeface="Calibri" panose="020F0502020204030204" pitchFamily="34" charset="0"/>
            </a:endParaRPr>
          </a:p>
        </p:txBody>
      </p:sp>
      <p:sp>
        <p:nvSpPr>
          <p:cNvPr id="3" name="矩形 2"/>
          <p:cNvSpPr/>
          <p:nvPr/>
        </p:nvSpPr>
        <p:spPr>
          <a:xfrm>
            <a:off x="107570" y="1738561"/>
            <a:ext cx="5328526" cy="369332"/>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点击</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BandMatchCheck.exe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运行程序，界面如下：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35" name="图片 34"/>
          <p:cNvPicPr/>
          <p:nvPr/>
        </p:nvPicPr>
        <p:blipFill>
          <a:blip r:embed="rId3" cstate="print"/>
          <a:srcRect/>
          <a:stretch>
            <a:fillRect/>
          </a:stretch>
        </p:blipFill>
        <p:spPr bwMode="auto">
          <a:xfrm>
            <a:off x="539552" y="2374072"/>
            <a:ext cx="3744416" cy="3906649"/>
          </a:xfrm>
          <a:prstGeom prst="rect">
            <a:avLst/>
          </a:prstGeom>
          <a:noFill/>
          <a:ln w="9525">
            <a:noFill/>
            <a:miter lim="800000"/>
            <a:headEnd/>
            <a:tailEnd/>
          </a:ln>
        </p:spPr>
      </p:pic>
      <p:sp>
        <p:nvSpPr>
          <p:cNvPr id="5" name="矩形 4"/>
          <p:cNvSpPr/>
          <p:nvPr/>
        </p:nvSpPr>
        <p:spPr>
          <a:xfrm>
            <a:off x="4290594" y="2310403"/>
            <a:ext cx="4572000" cy="3970318"/>
          </a:xfrm>
          <a:prstGeom prst="rect">
            <a:avLst/>
          </a:prstGeom>
        </p:spPr>
        <p:txBody>
          <a:bodyPr>
            <a:spAutoFit/>
          </a:bodyPr>
          <a:lstStyle/>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首先选择图像类型：</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单波段影像，则输入单波段待检测影像和单波段的参考影像；</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多波段影像，则输入多波段影像和参考波段的波段号，一般为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2667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一下参数一般不用修改，保持默认值即可：</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设置格网大小，即检查点的密度大小；相关系数，是提高检查点可靠性的参数，防止匹配错误，系数越大，匹配到的可靠性越高。</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最后点击执行即可。如果是单波段影像即在影像目录下只输出一个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文件；如果是多波段影像，波段数为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，则在影像目录下输出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n-1</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41707"/>
      </p:ext>
    </p:extLst>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647678"/>
          </a:xfrm>
          <a:prstGeom prst="rect">
            <a:avLst/>
          </a:prstGeom>
        </p:spPr>
        <p:txBody>
          <a:bodyPr wrap="square">
            <a:spAutoFit/>
          </a:bodyPr>
          <a:lstStyle/>
          <a:p>
            <a:pPr lvl="2" algn="just" latinLnBrk="1">
              <a:lnSpc>
                <a:spcPct val="172000"/>
              </a:lnSpc>
              <a:spcBef>
                <a:spcPts val="1300"/>
              </a:spcBef>
              <a:spcAft>
                <a:spcPts val="1300"/>
              </a:spcAft>
            </a:pPr>
            <a:r>
              <a:rPr lang="en-US" altLang="zh-CN" sz="2400" dirty="0"/>
              <a:t>openRS.exe</a:t>
            </a:r>
            <a:endParaRPr lang="zh-CN" altLang="zh-CN" sz="2400" b="1" kern="100" dirty="0">
              <a:latin typeface="Calibri" panose="020F0502020204030204" pitchFamily="34" charset="0"/>
            </a:endParaRPr>
          </a:p>
        </p:txBody>
      </p:sp>
      <p:sp>
        <p:nvSpPr>
          <p:cNvPr id="3" name="矩形 2"/>
          <p:cNvSpPr/>
          <p:nvPr/>
        </p:nvSpPr>
        <p:spPr>
          <a:xfrm>
            <a:off x="-180528" y="1882236"/>
            <a:ext cx="4060920" cy="369332"/>
          </a:xfrm>
          <a:prstGeom prst="rect">
            <a:avLst/>
          </a:prstGeom>
        </p:spPr>
        <p:txBody>
          <a:bodyPr wrap="none">
            <a:spAutoFit/>
          </a:bodyPr>
          <a:lstStyle/>
          <a:p>
            <a:pPr marL="266700" indent="1270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openRS</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的主界面，打开后如下：</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2" name="图片 11"/>
          <p:cNvPicPr/>
          <p:nvPr/>
        </p:nvPicPr>
        <p:blipFill>
          <a:blip r:embed="rId3"/>
          <a:stretch>
            <a:fillRect/>
          </a:stretch>
        </p:blipFill>
        <p:spPr>
          <a:xfrm>
            <a:off x="294117" y="2533627"/>
            <a:ext cx="8352928" cy="1461913"/>
          </a:xfrm>
          <a:prstGeom prst="rect">
            <a:avLst/>
          </a:prstGeom>
        </p:spPr>
      </p:pic>
      <p:sp>
        <p:nvSpPr>
          <p:cNvPr id="5" name="矩形 4"/>
          <p:cNvSpPr/>
          <p:nvPr/>
        </p:nvSpPr>
        <p:spPr>
          <a:xfrm>
            <a:off x="467544" y="4277599"/>
            <a:ext cx="8064896" cy="2031325"/>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其中“纠正与配准”、“综合处理”两个按钮点击后将分别打开下面两个程序，即分别对应</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就正与配准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是测试精度的主要程序。精度测试，导出精度报告都是依赖这个程序完成的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综合处理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主要用来浏览图像。</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87641449"/>
      </p:ext>
    </p:extLst>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en-US" altLang="zh-CN" dirty="0" smtClean="0"/>
              <a:t>ImageRegister_gui.exe</a:t>
            </a:r>
            <a:r>
              <a:rPr lang="zh-CN" altLang="zh-CN" dirty="0"/>
              <a:t>为测精度的主要程序，打开后如下</a:t>
            </a:r>
            <a:endParaRPr lang="zh-CN" altLang="zh-CN" b="1" kern="100" dirty="0">
              <a:latin typeface="Calibri" panose="020F0502020204030204" pitchFamily="34" charset="0"/>
            </a:endParaRPr>
          </a:p>
        </p:txBody>
      </p:sp>
      <p:pic>
        <p:nvPicPr>
          <p:cNvPr id="14" name="图片 13"/>
          <p:cNvPicPr/>
          <p:nvPr/>
        </p:nvPicPr>
        <p:blipFill>
          <a:blip r:embed="rId3"/>
          <a:stretch>
            <a:fillRect/>
          </a:stretch>
        </p:blipFill>
        <p:spPr>
          <a:xfrm>
            <a:off x="539552" y="1664808"/>
            <a:ext cx="7776864" cy="4788528"/>
          </a:xfrm>
          <a:prstGeom prst="rect">
            <a:avLst/>
          </a:prstGeom>
        </p:spPr>
      </p:pic>
    </p:spTree>
    <p:extLst>
      <p:ext uri="{BB962C8B-B14F-4D97-AF65-F5344CB8AC3E}">
        <p14:creationId xmlns:p14="http://schemas.microsoft.com/office/powerpoint/2010/main" val="1852018761"/>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350033" y="1233379"/>
            <a:ext cx="4572000" cy="923330"/>
          </a:xfrm>
          <a:prstGeom prst="rect">
            <a:avLst/>
          </a:prstGeom>
        </p:spPr>
        <p:txBody>
          <a:bodyPr>
            <a:spAutoFit/>
          </a:bodyPr>
          <a:lstStyle/>
          <a:p>
            <a:pPr marL="266700" indent="1270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测精度流程如下：</a:t>
            </a:r>
          </a:p>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首先</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，加载原始</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影像。</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latinLnBrk="1">
              <a:spcAft>
                <a:spcPts val="0"/>
              </a:spcAft>
              <a:buFont typeface="+mj-lt"/>
              <a:buAutoNum type="romanLcPeriod"/>
            </a:pP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360040" y="2156709"/>
            <a:ext cx="8460432" cy="1477328"/>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2.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然后加载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参考影像</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dom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方法是点击左上角“文件〉添加参考影像”，在弹出的对话框中选择需要加载的参考影像；</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方法是点击左上角“文件〉自动加载参考影像”，此方法前提是已经配置好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indexedDOMs.txt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p:nvPr/>
        </p:nvSpPr>
        <p:spPr>
          <a:xfrm>
            <a:off x="350032" y="3861048"/>
            <a:ext cx="8326423" cy="1754326"/>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3.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，同上也有两种方法，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是点击左上角“文件〉添加参考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”，在弹出的对话框中选择需要加载的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中的内容如下：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05945004"/>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zh-CN" altLang="en-US" dirty="0" smtClean="0">
                <a:latin typeface="黑体" panose="02010609060101010101" pitchFamily="49" charset="-122"/>
                <a:ea typeface="黑体" panose="02010609060101010101" pitchFamily="49" charset="-122"/>
              </a:rPr>
              <a:t>加载完后如图</a:t>
            </a:r>
            <a:r>
              <a:rPr lang="zh-CN" altLang="en-US" dirty="0" smtClean="0"/>
              <a:t>：</a:t>
            </a:r>
            <a:endParaRPr lang="zh-CN" altLang="zh-CN" b="1" kern="100" dirty="0">
              <a:latin typeface="Calibri" panose="020F0502020204030204" pitchFamily="34" charset="0"/>
            </a:endParaRPr>
          </a:p>
        </p:txBody>
      </p:sp>
      <p:pic>
        <p:nvPicPr>
          <p:cNvPr id="12" name="图片 11"/>
          <p:cNvPicPr/>
          <p:nvPr/>
        </p:nvPicPr>
        <p:blipFill>
          <a:blip r:embed="rId3"/>
          <a:stretch>
            <a:fillRect/>
          </a:stretch>
        </p:blipFill>
        <p:spPr>
          <a:xfrm>
            <a:off x="494684" y="1670895"/>
            <a:ext cx="7965747" cy="4206377"/>
          </a:xfrm>
          <a:prstGeom prst="rect">
            <a:avLst/>
          </a:prstGeom>
        </p:spPr>
      </p:pic>
    </p:spTree>
    <p:extLst>
      <p:ext uri="{BB962C8B-B14F-4D97-AF65-F5344CB8AC3E}">
        <p14:creationId xmlns:p14="http://schemas.microsoft.com/office/powerpoint/2010/main" val="3373019173"/>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741276" y="1340768"/>
            <a:ext cx="1569660" cy="369332"/>
          </a:xfrm>
          <a:prstGeom prst="rect">
            <a:avLst/>
          </a:prstGeom>
        </p:spPr>
        <p:txBody>
          <a:bodyPr wrap="none">
            <a:spAutoFit/>
          </a:bodyPr>
          <a:lstStyle/>
          <a:p>
            <a:pPr lvl="0" algn="just" latinLnBrk="1">
              <a:spcAft>
                <a:spcPts val="0"/>
              </a:spcAft>
            </a:pPr>
            <a:r>
              <a:rPr lang="en-US" altLang="zh-CN" kern="100" dirty="0" smtClean="0">
                <a:latin typeface="黑体" panose="02010609060101010101" pitchFamily="49" charset="-122"/>
                <a:ea typeface="黑体" panose="02010609060101010101" pitchFamily="49" charset="-122"/>
                <a:cs typeface="Times New Roman" panose="02020603050405020304" pitchFamily="18" charset="0"/>
              </a:rPr>
              <a:t>4.</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匹配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控制点</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14" name="图片 13"/>
          <p:cNvPicPr/>
          <p:nvPr/>
        </p:nvPicPr>
        <p:blipFill>
          <a:blip r:embed="rId3"/>
          <a:stretch>
            <a:fillRect/>
          </a:stretch>
        </p:blipFill>
        <p:spPr>
          <a:xfrm>
            <a:off x="769328" y="1916832"/>
            <a:ext cx="7115040" cy="4392488"/>
          </a:xfrm>
          <a:prstGeom prst="rect">
            <a:avLst/>
          </a:prstGeom>
        </p:spPr>
      </p:pic>
    </p:spTree>
    <p:extLst>
      <p:ext uri="{BB962C8B-B14F-4D97-AF65-F5344CB8AC3E}">
        <p14:creationId xmlns:p14="http://schemas.microsoft.com/office/powerpoint/2010/main" val="3885074381"/>
      </p:ext>
    </p:extLst>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6" name="矩形 5"/>
          <p:cNvSpPr/>
          <p:nvPr/>
        </p:nvSpPr>
        <p:spPr>
          <a:xfrm>
            <a:off x="323528" y="1128821"/>
            <a:ext cx="8208912" cy="3139321"/>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5.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如上图所示，右下角区域中有很多控制点信息，从左到右依次为：</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（控制点大地经度）、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（控制点大地纬度）、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gcpZ</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（控制点大地高）、</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方向标准差即内畸变）、权重。</a:t>
            </a:r>
          </a:p>
          <a:p>
            <a:pPr marL="533400" indent="266700" algn="just" latinLnBrk="1">
              <a:spcAft>
                <a:spcPts val="0"/>
              </a:spcAft>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错误匹配点主要依据的就是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较大的点有最大的可能性是误匹配，这里较大的概念是相对别的点明显较大，与整体偏差较大</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325800" y="4653136"/>
            <a:ext cx="7920880" cy="923330"/>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6.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导出</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精度报告</a:t>
            </a:r>
          </a:p>
          <a:p>
            <a:pPr marL="5334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点击“文件〉导出精度报告”，在弹出的对话框中选择需要保存的文件夹并输入保存的文件名，保存精度报告，导出的报告名为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*.report.txt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8484539"/>
      </p:ext>
    </p:extLst>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4" name="矩形 13"/>
          <p:cNvSpPr/>
          <p:nvPr/>
        </p:nvSpPr>
        <p:spPr>
          <a:xfrm>
            <a:off x="179512" y="1630541"/>
            <a:ext cx="8631099" cy="646331"/>
          </a:xfrm>
          <a:prstGeom prst="rect">
            <a:avLst/>
          </a:prstGeom>
        </p:spPr>
        <p:txBody>
          <a:bodyPr wrap="square">
            <a:spAutoFit/>
          </a:bodyPr>
          <a:lstStyle/>
          <a:p>
            <a:r>
              <a:rPr lang="en-US" altLang="zh-CN" dirty="0" smtClean="0"/>
              <a:t>    </a:t>
            </a:r>
            <a:r>
              <a:rPr lang="zh-CN" altLang="zh-CN" dirty="0" smtClean="0"/>
              <a:t>由于</a:t>
            </a:r>
            <a:r>
              <a:rPr lang="en-US" altLang="zh-CN" dirty="0"/>
              <a:t>linux</a:t>
            </a:r>
            <a:r>
              <a:rPr lang="zh-CN" altLang="zh-CN" dirty="0"/>
              <a:t>的诸多优势，不同于</a:t>
            </a:r>
            <a:r>
              <a:rPr lang="en-US" altLang="zh-CN" dirty="0"/>
              <a:t>pc</a:t>
            </a:r>
            <a:r>
              <a:rPr lang="zh-CN" altLang="zh-CN" dirty="0"/>
              <a:t>上的</a:t>
            </a:r>
            <a:r>
              <a:rPr lang="en-US" altLang="zh-CN" dirty="0"/>
              <a:t>windows</a:t>
            </a:r>
            <a:r>
              <a:rPr lang="zh-CN" altLang="zh-CN" dirty="0"/>
              <a:t>系统，服务器上多使用</a:t>
            </a:r>
            <a:r>
              <a:rPr lang="en-US" altLang="zh-CN" dirty="0"/>
              <a:t>linux</a:t>
            </a:r>
            <a:r>
              <a:rPr lang="zh-CN" altLang="zh-CN" dirty="0"/>
              <a:t>操作系统，因此有必要对</a:t>
            </a:r>
            <a:r>
              <a:rPr lang="en-US" altLang="zh-CN" dirty="0"/>
              <a:t>linux</a:t>
            </a:r>
            <a:r>
              <a:rPr lang="zh-CN" altLang="zh-CN" dirty="0"/>
              <a:t>系统有个初步的认识</a:t>
            </a:r>
            <a:endParaRPr lang="zh-CN" altLang="en-US" dirty="0">
              <a:solidFill>
                <a:schemeClr val="accent6"/>
              </a:solidFill>
              <a:latin typeface="+mn-ea"/>
            </a:endParaRPr>
          </a:p>
        </p:txBody>
      </p:sp>
      <p:sp>
        <p:nvSpPr>
          <p:cNvPr id="15" name="矩形 14"/>
          <p:cNvSpPr/>
          <p:nvPr/>
        </p:nvSpPr>
        <p:spPr>
          <a:xfrm>
            <a:off x="169303" y="2361956"/>
            <a:ext cx="8243272" cy="984885"/>
          </a:xfrm>
          <a:prstGeom prst="rect">
            <a:avLst/>
          </a:prstGeom>
        </p:spPr>
        <p:txBody>
          <a:bodyPr wrap="square">
            <a:spAutoFit/>
          </a:bodyPr>
          <a:lstStyle/>
          <a:p>
            <a:r>
              <a:rPr lang="en-US" altLang="zh-CN" sz="2000" dirty="0" smtClean="0"/>
              <a:t>   </a:t>
            </a:r>
            <a:r>
              <a:rPr lang="zh-CN" altLang="zh-CN" dirty="0" smtClean="0"/>
              <a:t>我们</a:t>
            </a:r>
            <a:r>
              <a:rPr lang="zh-CN" altLang="zh-CN" dirty="0"/>
              <a:t>熟悉的</a:t>
            </a:r>
            <a:r>
              <a:rPr lang="en-US" altLang="zh-CN" dirty="0"/>
              <a:t>Windows</a:t>
            </a:r>
            <a:r>
              <a:rPr lang="zh-CN" altLang="zh-CN" dirty="0"/>
              <a:t>文件系统为多根系统，即有多个根目录，比如</a:t>
            </a:r>
            <a:r>
              <a:rPr lang="en-US" altLang="zh-CN" dirty="0"/>
              <a:t>C</a:t>
            </a:r>
            <a:r>
              <a:rPr lang="zh-CN" altLang="zh-CN" dirty="0"/>
              <a:t>、</a:t>
            </a:r>
            <a:r>
              <a:rPr lang="en-US" altLang="zh-CN" dirty="0"/>
              <a:t>D</a:t>
            </a:r>
            <a:r>
              <a:rPr lang="zh-CN" altLang="zh-CN" dirty="0"/>
              <a:t>、</a:t>
            </a:r>
            <a:r>
              <a:rPr lang="en-US" altLang="zh-CN" dirty="0"/>
              <a:t>E</a:t>
            </a:r>
            <a:r>
              <a:rPr lang="zh-CN" altLang="zh-CN" dirty="0"/>
              <a:t>盘，每个根目录下有很多子目录，子目录下又有很多。。。，如下图所示：</a:t>
            </a:r>
          </a:p>
          <a:p>
            <a:endParaRPr lang="zh-CN" altLang="en-US" sz="2000" b="1" dirty="0">
              <a:solidFill>
                <a:schemeClr val="accent6"/>
              </a:solidFill>
            </a:endParaRPr>
          </a:p>
        </p:txBody>
      </p:sp>
      <p:pic>
        <p:nvPicPr>
          <p:cNvPr id="22" name="图片 21"/>
          <p:cNvPicPr/>
          <p:nvPr/>
        </p:nvPicPr>
        <p:blipFill>
          <a:blip r:embed="rId3"/>
          <a:stretch>
            <a:fillRect/>
          </a:stretch>
        </p:blipFill>
        <p:spPr>
          <a:xfrm>
            <a:off x="258491" y="3431925"/>
            <a:ext cx="4032448" cy="2026375"/>
          </a:xfrm>
          <a:prstGeom prst="rect">
            <a:avLst/>
          </a:prstGeom>
        </p:spPr>
      </p:pic>
      <p:sp>
        <p:nvSpPr>
          <p:cNvPr id="3" name="矩形 2"/>
          <p:cNvSpPr/>
          <p:nvPr/>
        </p:nvSpPr>
        <p:spPr>
          <a:xfrm>
            <a:off x="4788024" y="3706448"/>
            <a:ext cx="3198176" cy="646331"/>
          </a:xfrm>
          <a:prstGeom prst="rect">
            <a:avLst/>
          </a:prstGeom>
        </p:spPr>
        <p:txBody>
          <a:bodyPr wrap="square">
            <a:spAutoFit/>
          </a:bodyPr>
          <a:lstStyle/>
          <a:p>
            <a:pPr latinLnBrk="1"/>
            <a:r>
              <a:rPr lang="zh-CN" altLang="zh-CN" dirty="0"/>
              <a:t>故</a:t>
            </a:r>
            <a:r>
              <a:rPr lang="en-US" altLang="zh-CN" dirty="0"/>
              <a:t>windows</a:t>
            </a:r>
            <a:r>
              <a:rPr lang="zh-CN" altLang="zh-CN" dirty="0"/>
              <a:t>中文件夹的路径形式如下</a:t>
            </a:r>
            <a:r>
              <a:rPr lang="zh-CN" altLang="zh-CN" dirty="0" smtClean="0"/>
              <a:t>：</a:t>
            </a:r>
            <a:endParaRPr lang="zh-CN" altLang="zh-CN" dirty="0"/>
          </a:p>
        </p:txBody>
      </p:sp>
      <p:sp>
        <p:nvSpPr>
          <p:cNvPr id="4" name="矩形 3"/>
          <p:cNvSpPr/>
          <p:nvPr/>
        </p:nvSpPr>
        <p:spPr>
          <a:xfrm>
            <a:off x="4665078" y="4445112"/>
            <a:ext cx="4173120" cy="646331"/>
          </a:xfrm>
          <a:prstGeom prst="rect">
            <a:avLst/>
          </a:prstGeom>
        </p:spPr>
        <p:txBody>
          <a:bodyPr wrap="square">
            <a:spAutoFit/>
          </a:bodyPr>
          <a:lstStyle/>
          <a:p>
            <a:pPr latinLnBrk="1"/>
            <a:r>
              <a:rPr lang="en-US" altLang="zh-CN" dirty="0">
                <a:solidFill>
                  <a:schemeClr val="accent2">
                    <a:lumMod val="40000"/>
                    <a:lumOff val="60000"/>
                  </a:schemeClr>
                </a:solidFill>
              </a:rPr>
              <a:t>D:\calibration\data_14A-1\JB14A-1_CCD_000152358_006_005_001_L1-new</a:t>
            </a:r>
            <a:endParaRPr lang="zh-CN" altLang="zh-CN" dirty="0">
              <a:solidFill>
                <a:schemeClr val="accent2">
                  <a:lumMod val="40000"/>
                  <a:lumOff val="60000"/>
                </a:schemeClr>
              </a:solidFill>
            </a:endParaRPr>
          </a:p>
        </p:txBody>
      </p:sp>
    </p:spTree>
    <p:extLst>
      <p:ext uri="{BB962C8B-B14F-4D97-AF65-F5344CB8AC3E}">
        <p14:creationId xmlns:p14="http://schemas.microsoft.com/office/powerpoint/2010/main" val="2199150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 name="图片 1"/>
          <p:cNvPicPr>
            <a:picLocks noChangeAspect="1"/>
          </p:cNvPicPr>
          <p:nvPr/>
        </p:nvPicPr>
        <p:blipFill>
          <a:blip r:embed="rId3"/>
          <a:stretch>
            <a:fillRect/>
          </a:stretch>
        </p:blipFill>
        <p:spPr>
          <a:xfrm>
            <a:off x="388590" y="1713462"/>
            <a:ext cx="7879668" cy="4847061"/>
          </a:xfrm>
          <a:prstGeom prst="rect">
            <a:avLst/>
          </a:prstGeom>
        </p:spPr>
      </p:pic>
      <p:sp>
        <p:nvSpPr>
          <p:cNvPr id="3" name="矩形 2"/>
          <p:cNvSpPr/>
          <p:nvPr/>
        </p:nvSpPr>
        <p:spPr>
          <a:xfrm>
            <a:off x="360040" y="1306008"/>
            <a:ext cx="4572000" cy="369332"/>
          </a:xfrm>
          <a:prstGeom prst="rect">
            <a:avLst/>
          </a:prstGeom>
        </p:spPr>
        <p:txBody>
          <a:bodyPr>
            <a:spAutoFit/>
          </a:bodyPr>
          <a:lstStyle/>
          <a:p>
            <a:r>
              <a:rPr lang="zh-CN" altLang="en-US" dirty="0" smtClean="0">
                <a:latin typeface="黑体" panose="02010609060101010101" pitchFamily="49" charset="-122"/>
                <a:ea typeface="黑体" panose="02010609060101010101" pitchFamily="49" charset="-122"/>
              </a:rPr>
              <a:t>精度报告如下：</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7232724"/>
      </p:ext>
    </p:extLst>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r>
              <a:rPr lang="en-US" altLang="zh-CN" sz="3200" b="1" dirty="0" smtClean="0">
                <a:solidFill>
                  <a:srgbClr val="FFFFFF"/>
                </a:solidFill>
                <a:latin typeface="+mn-lt"/>
                <a:ea typeface="微软雅黑" pitchFamily="34" charset="-122"/>
              </a:rPr>
              <a:t>1.1</a:t>
            </a: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4" name="矩形 13"/>
          <p:cNvSpPr/>
          <p:nvPr/>
        </p:nvSpPr>
        <p:spPr>
          <a:xfrm>
            <a:off x="179512" y="1630541"/>
            <a:ext cx="8631099" cy="677108"/>
          </a:xfrm>
          <a:prstGeom prst="rect">
            <a:avLst/>
          </a:prstGeom>
        </p:spPr>
        <p:txBody>
          <a:bodyPr wrap="square">
            <a:spAutoFit/>
          </a:bodyPr>
          <a:lstStyle/>
          <a:p>
            <a:pPr latinLnBrk="1"/>
            <a:r>
              <a:rPr lang="en-US" altLang="zh-CN" sz="2000" dirty="0" smtClean="0"/>
              <a:t>    </a:t>
            </a:r>
            <a:r>
              <a:rPr lang="en-US" altLang="zh-CN" b="1"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为单根系统，即只有唯一的一个个根目录</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，在这个根目录下有很多子目录，子目录下又有很多。。。，如下图所示：</a:t>
            </a:r>
          </a:p>
        </p:txBody>
      </p:sp>
      <p:sp>
        <p:nvSpPr>
          <p:cNvPr id="15" name="矩形 14"/>
          <p:cNvSpPr/>
          <p:nvPr/>
        </p:nvSpPr>
        <p:spPr>
          <a:xfrm>
            <a:off x="169303" y="2361956"/>
            <a:ext cx="8243272" cy="400110"/>
          </a:xfrm>
          <a:prstGeom prst="rect">
            <a:avLst/>
          </a:prstGeom>
        </p:spPr>
        <p:txBody>
          <a:bodyPr wrap="square">
            <a:spAutoFit/>
          </a:bodyPr>
          <a:lstStyle/>
          <a:p>
            <a:r>
              <a:rPr lang="zh-CN" altLang="zh-CN" sz="2000" b="1" kern="100" dirty="0" smtClean="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1" dirty="0">
              <a:solidFill>
                <a:schemeClr val="accent6"/>
              </a:solidFill>
            </a:endParaRPr>
          </a:p>
        </p:txBody>
      </p:sp>
      <p:pic>
        <p:nvPicPr>
          <p:cNvPr id="8" name="图片 7"/>
          <p:cNvPicPr/>
          <p:nvPr/>
        </p:nvPicPr>
        <p:blipFill>
          <a:blip r:embed="rId3"/>
          <a:stretch>
            <a:fillRect/>
          </a:stretch>
        </p:blipFill>
        <p:spPr>
          <a:xfrm>
            <a:off x="379285" y="2562011"/>
            <a:ext cx="3564377" cy="3819317"/>
          </a:xfrm>
          <a:prstGeom prst="rect">
            <a:avLst/>
          </a:prstGeom>
        </p:spPr>
      </p:pic>
      <p:sp>
        <p:nvSpPr>
          <p:cNvPr id="3" name="矩形 2"/>
          <p:cNvSpPr/>
          <p:nvPr/>
        </p:nvSpPr>
        <p:spPr>
          <a:xfrm>
            <a:off x="3943662" y="3051095"/>
            <a:ext cx="4572000" cy="1477328"/>
          </a:xfrm>
          <a:prstGeom prst="rect">
            <a:avLst/>
          </a:prstGeom>
        </p:spPr>
        <p:txBody>
          <a:bodyPr>
            <a:spAutoFit/>
          </a:bodyPr>
          <a:lstStyle/>
          <a:p>
            <a:pPr latinLnBrk="1"/>
            <a:r>
              <a:rPr lang="zh-CN" altLang="zh-CN" dirty="0">
                <a:latin typeface="黑体" panose="02010609060101010101" pitchFamily="49" charset="-122"/>
                <a:ea typeface="黑体" panose="02010609060101010101" pitchFamily="49" charset="-122"/>
              </a:rPr>
              <a:t>故</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中文件夹的路径形式如下：</a:t>
            </a:r>
          </a:p>
          <a:p>
            <a:pPr latinLnBrk="1"/>
            <a:r>
              <a:rPr lang="en-US" altLang="zh-CN" dirty="0">
                <a:solidFill>
                  <a:schemeClr val="accent2">
                    <a:lumMod val="40000"/>
                    <a:lumOff val="60000"/>
                  </a:schemeClr>
                </a:solidFill>
                <a:latin typeface="黑体" panose="02010609060101010101" pitchFamily="49" charset="-122"/>
                <a:ea typeface="黑体" panose="02010609060101010101" pitchFamily="49" charset="-122"/>
              </a:rPr>
              <a:t>/</a:t>
            </a:r>
            <a:r>
              <a:rPr lang="en-US" altLang="zh-CN" dirty="0" smtClean="0">
                <a:solidFill>
                  <a:schemeClr val="accent2">
                    <a:lumMod val="40000"/>
                    <a:lumOff val="60000"/>
                  </a:schemeClr>
                </a:solidFill>
                <a:latin typeface="黑体" panose="02010609060101010101" pitchFamily="49" charset="-122"/>
                <a:ea typeface="黑体" panose="02010609060101010101" pitchFamily="49" charset="-122"/>
              </a:rPr>
              <a:t>home/raid/data/calidata/data_14A-1</a:t>
            </a:r>
          </a:p>
          <a:p>
            <a:pPr latinLnBrk="1"/>
            <a:endParaRPr lang="zh-CN" altLang="zh-CN" dirty="0">
              <a:solidFill>
                <a:schemeClr val="accent2">
                  <a:lumMod val="40000"/>
                  <a:lumOff val="60000"/>
                </a:schemeClr>
              </a:solidFill>
              <a:latin typeface="黑体" panose="02010609060101010101" pitchFamily="49" charset="-122"/>
              <a:ea typeface="黑体" panose="02010609060101010101" pitchFamily="49" charset="-122"/>
            </a:endParaRPr>
          </a:p>
          <a:p>
            <a:pPr latinLnBrk="1"/>
            <a:r>
              <a:rPr lang="zh-CN" altLang="zh-CN" b="1" dirty="0">
                <a:solidFill>
                  <a:srgbClr val="FF0000"/>
                </a:solidFill>
                <a:latin typeface="黑体" panose="02010609060101010101" pitchFamily="49" charset="-122"/>
                <a:ea typeface="黑体" panose="02010609060101010101" pitchFamily="49" charset="-122"/>
              </a:rPr>
              <a:t>注意：</a:t>
            </a:r>
            <a:r>
              <a:rPr lang="en-US" altLang="zh-CN" dirty="0">
                <a:solidFill>
                  <a:srgbClr val="FF0000"/>
                </a:solidFill>
                <a:latin typeface="黑体" panose="02010609060101010101" pitchFamily="49" charset="-122"/>
                <a:ea typeface="黑体" panose="02010609060101010101" pitchFamily="49" charset="-122"/>
              </a:rPr>
              <a:t>windows</a:t>
            </a:r>
            <a:r>
              <a:rPr lang="zh-CN" altLang="zh-CN" dirty="0">
                <a:solidFill>
                  <a:srgbClr val="FF0000"/>
                </a:solidFill>
                <a:latin typeface="黑体" panose="02010609060101010101" pitchFamily="49" charset="-122"/>
                <a:ea typeface="黑体" panose="02010609060101010101" pitchFamily="49" charset="-122"/>
              </a:rPr>
              <a:t>中路径分隔符为反斜杠</a:t>
            </a:r>
            <a:r>
              <a:rPr lang="en-US" altLang="zh-CN" dirty="0">
                <a:solidFill>
                  <a:srgbClr val="FF0000"/>
                </a:solidFill>
                <a:latin typeface="黑体" panose="02010609060101010101" pitchFamily="49" charset="-122"/>
                <a:ea typeface="黑体" panose="02010609060101010101" pitchFamily="49" charset="-122"/>
              </a:rPr>
              <a:t>\</a:t>
            </a:r>
            <a:r>
              <a:rPr lang="zh-CN" altLang="zh-CN" dirty="0">
                <a:solidFill>
                  <a:srgbClr val="FF0000"/>
                </a:solidFill>
                <a:latin typeface="黑体" panose="02010609060101010101" pitchFamily="49" charset="-122"/>
                <a:ea typeface="黑体" panose="02010609060101010101" pitchFamily="49" charset="-122"/>
              </a:rPr>
              <a:t>，</a:t>
            </a:r>
            <a:r>
              <a:rPr lang="en-US" altLang="zh-CN" dirty="0">
                <a:solidFill>
                  <a:srgbClr val="FF0000"/>
                </a:solidFill>
                <a:latin typeface="黑体" panose="02010609060101010101" pitchFamily="49" charset="-122"/>
                <a:ea typeface="黑体" panose="02010609060101010101" pitchFamily="49" charset="-122"/>
              </a:rPr>
              <a:t>linux</a:t>
            </a:r>
            <a:r>
              <a:rPr lang="zh-CN" altLang="zh-CN" dirty="0">
                <a:solidFill>
                  <a:srgbClr val="FF0000"/>
                </a:solidFill>
                <a:latin typeface="黑体" panose="02010609060101010101" pitchFamily="49" charset="-122"/>
                <a:ea typeface="黑体" panose="02010609060101010101" pitchFamily="49" charset="-122"/>
              </a:rPr>
              <a:t>中则为斜杠</a:t>
            </a:r>
            <a:r>
              <a:rPr lang="en-US" altLang="zh-CN" dirty="0">
                <a:solidFill>
                  <a:srgbClr val="FF0000"/>
                </a:solidFill>
                <a:latin typeface="黑体" panose="02010609060101010101" pitchFamily="49" charset="-122"/>
                <a:ea typeface="黑体" panose="02010609060101010101" pitchFamily="49" charset="-122"/>
              </a:rPr>
              <a:t>/</a:t>
            </a:r>
            <a:endParaRPr lang="zh-CN" altLang="zh-CN"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236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en-US" sz="2400" b="1" dirty="0">
                <a:latin typeface="+mj-ea"/>
                <a:ea typeface="+mj-ea"/>
              </a:rPr>
              <a:t>命令行</a:t>
            </a:r>
            <a:endParaRPr lang="zh-CN" altLang="zh-CN" sz="2400" b="1" dirty="0">
              <a:latin typeface="+mj-ea"/>
              <a:ea typeface="+mj-ea"/>
            </a:endParaRPr>
          </a:p>
        </p:txBody>
      </p:sp>
      <p:sp>
        <p:nvSpPr>
          <p:cNvPr id="3" name="矩形 2"/>
          <p:cNvSpPr/>
          <p:nvPr/>
        </p:nvSpPr>
        <p:spPr>
          <a:xfrm>
            <a:off x="323528" y="1628030"/>
            <a:ext cx="8136904" cy="369332"/>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Windows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系统在开始菜单左下方输入</a:t>
            </a:r>
            <a:r>
              <a:rPr lang="en-US" altLang="zh-CN" kern="100" dirty="0" smtClean="0">
                <a:latin typeface="黑体" panose="02010609060101010101" pitchFamily="49" charset="-122"/>
                <a:ea typeface="黑体" panose="02010609060101010101" pitchFamily="49" charset="-122"/>
                <a:cs typeface="Times New Roman" panose="02020603050405020304" pitchFamily="18" charset="0"/>
              </a:rPr>
              <a:t>cm</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回车</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可以打开命令行程序，如下所示</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图片 6"/>
          <p:cNvPicPr/>
          <p:nvPr/>
        </p:nvPicPr>
        <p:blipFill>
          <a:blip r:embed="rId3"/>
          <a:stretch>
            <a:fillRect/>
          </a:stretch>
        </p:blipFill>
        <p:spPr>
          <a:xfrm>
            <a:off x="1259632" y="2448548"/>
            <a:ext cx="6696744" cy="3644748"/>
          </a:xfrm>
          <a:prstGeom prst="rect">
            <a:avLst/>
          </a:prstGeom>
        </p:spPr>
      </p:pic>
    </p:spTree>
    <p:extLst>
      <p:ext uri="{BB962C8B-B14F-4D97-AF65-F5344CB8AC3E}">
        <p14:creationId xmlns:p14="http://schemas.microsoft.com/office/powerpoint/2010/main" val="14171988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23220"/>
          </a:xfrm>
          <a:prstGeom prst="rect">
            <a:avLst/>
          </a:prstGeom>
        </p:spPr>
        <p:txBody>
          <a:bodyPr wrap="square">
            <a:spAutoFit/>
          </a:bodyPr>
          <a:lstStyle/>
          <a:p>
            <a:pPr lvl="1" latinLnBrk="1"/>
            <a:r>
              <a:rPr lang="zh-CN" altLang="en-US" sz="2800" b="1" dirty="0"/>
              <a:t>命令行</a:t>
            </a:r>
            <a:endParaRPr lang="zh-CN" altLang="zh-CN" sz="2800" b="1" dirty="0"/>
          </a:p>
        </p:txBody>
      </p:sp>
      <p:sp>
        <p:nvSpPr>
          <p:cNvPr id="14" name="矩形 13"/>
          <p:cNvSpPr/>
          <p:nvPr/>
        </p:nvSpPr>
        <p:spPr>
          <a:xfrm>
            <a:off x="179512" y="1630541"/>
            <a:ext cx="8631099" cy="923330"/>
          </a:xfrm>
          <a:prstGeom prst="rect">
            <a:avLst/>
          </a:prstGeom>
        </p:spPr>
        <p:txBody>
          <a:bodyPr wrap="square">
            <a:spAutoFit/>
          </a:bodyPr>
          <a:lstStyle/>
          <a:p>
            <a:pPr latinLnBrk="1"/>
            <a:r>
              <a:rPr lang="en-US" altLang="zh-CN" dirty="0" smtClean="0">
                <a:latin typeface="黑体" panose="02010609060101010101" pitchFamily="49" charset="-122"/>
                <a:ea typeface="黑体" panose="02010609060101010101" pitchFamily="49" charset="-122"/>
              </a:rPr>
              <a:t>     Linux</a:t>
            </a:r>
            <a:r>
              <a:rPr lang="zh-CN" altLang="zh-CN" dirty="0">
                <a:latin typeface="黑体" panose="02010609060101010101" pitchFamily="49" charset="-122"/>
                <a:ea typeface="黑体" panose="02010609060101010101" pitchFamily="49" charset="-122"/>
              </a:rPr>
              <a:t>也有命令行程序</a:t>
            </a:r>
            <a:r>
              <a:rPr lang="en-US" altLang="zh-CN" dirty="0">
                <a:latin typeface="黑体" panose="02010609060101010101" pitchFamily="49" charset="-122"/>
                <a:ea typeface="黑体" panose="02010609060101010101" pitchFamily="49" charset="-122"/>
              </a:rPr>
              <a:t>shell</a:t>
            </a:r>
            <a:r>
              <a:rPr lang="zh-CN" altLang="zh-CN" dirty="0">
                <a:latin typeface="黑体" panose="02010609060101010101" pitchFamily="49" charset="-122"/>
                <a:ea typeface="黑体" panose="02010609060101010101" pitchFamily="49" charset="-122"/>
              </a:rPr>
              <a:t>，也有类似</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的命令，在</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下利用</a:t>
            </a:r>
            <a:r>
              <a:rPr lang="en-US" altLang="zh-CN" dirty="0">
                <a:latin typeface="黑体" panose="02010609060101010101" pitchFamily="49" charset="-122"/>
                <a:ea typeface="黑体" panose="02010609060101010101" pitchFamily="49" charset="-122"/>
              </a:rPr>
              <a:t>xshell</a:t>
            </a:r>
            <a:r>
              <a:rPr lang="zh-CN" altLang="zh-CN" dirty="0">
                <a:latin typeface="黑体" panose="02010609060101010101" pitchFamily="49" charset="-122"/>
                <a:ea typeface="黑体" panose="02010609060101010101" pitchFamily="49" charset="-122"/>
              </a:rPr>
              <a:t>软件可以连接到服务器使用命令行命令操作服务器上的</a:t>
            </a:r>
            <a:r>
              <a:rPr lang="en-US" altLang="zh-CN" dirty="0">
                <a:latin typeface="黑体" panose="02010609060101010101" pitchFamily="49" charset="-122"/>
                <a:ea typeface="黑体" panose="02010609060101010101" pitchFamily="49" charset="-122"/>
              </a:rPr>
              <a:t>linux</a:t>
            </a:r>
            <a:r>
              <a:rPr lang="zh-CN" altLang="zh-CN" dirty="0" smtClean="0">
                <a:latin typeface="黑体" panose="02010609060101010101" pitchFamily="49" charset="-122"/>
                <a:ea typeface="黑体" panose="02010609060101010101" pitchFamily="49" charset="-122"/>
              </a:rPr>
              <a:t>系统</a:t>
            </a:r>
            <a:r>
              <a:rPr lang="zh-CN" altLang="en-US" dirty="0" smtClean="0">
                <a:latin typeface="黑体" panose="02010609060101010101" pitchFamily="49" charset="-122"/>
                <a:ea typeface="黑体" panose="02010609060101010101" pitchFamily="49" charset="-122"/>
              </a:rPr>
              <a:t>，</a:t>
            </a:r>
            <a:r>
              <a:rPr lang="zh-CN" altLang="zh-CN" dirty="0" smtClean="0">
                <a:latin typeface="黑体" panose="02010609060101010101" pitchFamily="49" charset="-122"/>
                <a:ea typeface="黑体" panose="02010609060101010101" pitchFamily="49" charset="-122"/>
              </a:rPr>
              <a:t>下面</a:t>
            </a:r>
            <a:r>
              <a:rPr lang="zh-CN" altLang="zh-CN" dirty="0">
                <a:latin typeface="黑体" panose="02010609060101010101" pitchFamily="49" charset="-122"/>
                <a:ea typeface="黑体" panose="02010609060101010101" pitchFamily="49" charset="-122"/>
              </a:rPr>
              <a:t>列出常用的</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命令</a:t>
            </a:r>
            <a:r>
              <a:rPr lang="en-US"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080369510"/>
              </p:ext>
            </p:extLst>
          </p:nvPr>
        </p:nvGraphicFramePr>
        <p:xfrm>
          <a:off x="467544" y="2835318"/>
          <a:ext cx="7704856" cy="3041950"/>
        </p:xfrm>
        <a:graphic>
          <a:graphicData uri="http://schemas.openxmlformats.org/drawingml/2006/table">
            <a:tbl>
              <a:tblPr firstRow="1" firstCol="1" bandRow="1"/>
              <a:tblGrid>
                <a:gridCol w="3558591"/>
                <a:gridCol w="4146265"/>
              </a:tblGrid>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转到指定路径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mv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移动文件或者文件夹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rm -rf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删除文件或者文件夹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mdir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新建文件夹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pwd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列出当前所在目录</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程序名</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执行程序，需先</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到所在路径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export LD_LIBRARY_PATH=[</a:t>
                      </a:r>
                      <a:r>
                        <a:rPr lang="zh-CN" sz="1600" kern="10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加载依赖库</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df -h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列出当前磁盘使用情况</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927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99844"/>
          </a:xfrm>
          <a:prstGeom prst="rect">
            <a:avLst/>
          </a:prstGeom>
        </p:spPr>
        <p:txBody>
          <a:bodyPr wrap="square">
            <a:spAutoFit/>
          </a:bodyPr>
          <a:lstStyle/>
          <a:p>
            <a:pPr lvl="1" latinLnBrk="1">
              <a:lnSpc>
                <a:spcPct val="157000"/>
              </a:lnSpc>
              <a:spcBef>
                <a:spcPts val="1400"/>
              </a:spcBef>
              <a:spcAft>
                <a:spcPts val="1450"/>
              </a:spcAft>
            </a:pPr>
            <a:r>
              <a:rPr lang="zh-CN" altLang="zh-CN" sz="2400" b="1" dirty="0"/>
              <a:t>产品生产命令</a:t>
            </a:r>
          </a:p>
        </p:txBody>
      </p:sp>
      <p:sp>
        <p:nvSpPr>
          <p:cNvPr id="15" name="矩形 14"/>
          <p:cNvSpPr/>
          <p:nvPr/>
        </p:nvSpPr>
        <p:spPr>
          <a:xfrm>
            <a:off x="323528" y="1844824"/>
            <a:ext cx="8243272" cy="707886"/>
          </a:xfrm>
          <a:prstGeom prst="rect">
            <a:avLst/>
          </a:prstGeom>
        </p:spPr>
        <p:txBody>
          <a:bodyPr wrap="square">
            <a:spAutoFit/>
          </a:bodyPr>
          <a:lstStyle/>
          <a:p>
            <a:pPr indent="266700" algn="just" latinLnBrk="1">
              <a:spcAft>
                <a:spcPts val="0"/>
              </a:spcAft>
            </a:pPr>
            <a:r>
              <a:rPr lang="zh-CN" altLang="zh-CN" sz="2000" kern="100" dirty="0" smtClean="0">
                <a:latin typeface="Calibri" panose="020F0502020204030204" pitchFamily="34" charset="0"/>
                <a:ea typeface="宋体" panose="02010600030101010101" pitchFamily="2" charset="-122"/>
                <a:cs typeface="Times New Roman" panose="02020603050405020304" pitchFamily="18" charset="0"/>
              </a:rPr>
              <a:t>产品</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生产需要用到三个命令，如下（</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11-1</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为例）：</a:t>
            </a:r>
          </a:p>
          <a:p>
            <a:endParaRPr lang="zh-CN" altLang="en-US" sz="2000" b="1" dirty="0">
              <a:solidFill>
                <a:schemeClr val="accent6"/>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2625131940"/>
              </p:ext>
            </p:extLst>
          </p:nvPr>
        </p:nvGraphicFramePr>
        <p:xfrm>
          <a:off x="539552" y="2376114"/>
          <a:ext cx="7560840" cy="2205014"/>
        </p:xfrm>
        <a:graphic>
          <a:graphicData uri="http://schemas.openxmlformats.org/drawingml/2006/table">
            <a:tbl>
              <a:tblPr firstRow="1" firstCol="1" bandRow="1"/>
              <a:tblGrid>
                <a:gridCol w="4120223"/>
                <a:gridCol w="3440617"/>
              </a:tblGrid>
              <a:tr h="315002">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cd /home/opt/JB11/bin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转到可执行程序目录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export LD_LIBRARY_PATH=../lib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加载可执行程序的依赖库目录，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代表当前目录的上一级目录，一般</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和</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lib</a:t>
                      </a:r>
                      <a:r>
                        <a:rPr lang="zh-CN" sz="1600" kern="100">
                          <a:effectLst/>
                          <a:latin typeface="Calibri" panose="020F0502020204030204" pitchFamily="34" charset="0"/>
                          <a:ea typeface="宋体" panose="02010600030101010101" pitchFamily="2" charset="-122"/>
                          <a:cs typeface="Times New Roman" panose="02020603050405020304" pitchFamily="18" charset="0"/>
                        </a:rPr>
                        <a:t>都在同级目录下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 ***/order.xml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执行产品生产的程序</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，参数是订单文件</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order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的绝对路径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77812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en-US" altLang="zh-CN" sz="3200" b="1" dirty="0" smtClean="0">
                <a:solidFill>
                  <a:srgbClr val="FFFFFF"/>
                </a:solidFill>
                <a:latin typeface="+mn-lt"/>
                <a:ea typeface="微软雅黑" pitchFamily="34" charset="-122"/>
              </a:rPr>
              <a:t> </a:t>
            </a: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产品生产程序结构</a:t>
            </a:r>
          </a:p>
        </p:txBody>
      </p:sp>
      <p:sp>
        <p:nvSpPr>
          <p:cNvPr id="14" name="矩形 13"/>
          <p:cNvSpPr/>
          <p:nvPr/>
        </p:nvSpPr>
        <p:spPr>
          <a:xfrm>
            <a:off x="179512" y="1630541"/>
            <a:ext cx="8631099" cy="954107"/>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以实验室机房的</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程序为例，程序路径为</a:t>
            </a:r>
            <a:r>
              <a:rPr lang="en-US" altLang="zh-CN" dirty="0">
                <a:latin typeface="黑体" panose="02010609060101010101" pitchFamily="49" charset="-122"/>
                <a:ea typeface="黑体" panose="02010609060101010101" pitchFamily="49" charset="-122"/>
              </a:rPr>
              <a:t>/home/opt/JB11</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77</a:t>
            </a:r>
            <a:r>
              <a:rPr lang="zh-CN" altLang="zh-CN" dirty="0">
                <a:latin typeface="黑体" panose="02010609060101010101" pitchFamily="49" charset="-122"/>
                <a:ea typeface="黑体" panose="02010609060101010101" pitchFamily="49" charset="-122"/>
              </a:rPr>
              <a:t>上为</a:t>
            </a:r>
            <a:r>
              <a:rPr lang="en-US" altLang="zh-CN" dirty="0">
                <a:latin typeface="黑体" panose="02010609060101010101" pitchFamily="49" charset="-122"/>
                <a:ea typeface="黑体" panose="02010609060101010101" pitchFamily="49" charset="-122"/>
              </a:rPr>
              <a:t>/home/raid/opt/JB1011</a:t>
            </a:r>
            <a:r>
              <a:rPr lang="zh-CN" altLang="zh-CN" dirty="0">
                <a:latin typeface="黑体" panose="02010609060101010101" pitchFamily="49" charset="-122"/>
                <a:ea typeface="黑体" panose="02010609060101010101" pitchFamily="49" charset="-122"/>
              </a:rPr>
              <a:t>），结构如下图所示：</a:t>
            </a:r>
          </a:p>
          <a:p>
            <a:pPr latinLnBrk="1"/>
            <a:endParaRPr lang="zh-CN" altLang="zh-CN" sz="2000" dirty="0"/>
          </a:p>
        </p:txBody>
      </p:sp>
      <p:pic>
        <p:nvPicPr>
          <p:cNvPr id="6" name="图片 5"/>
          <p:cNvPicPr/>
          <p:nvPr/>
        </p:nvPicPr>
        <p:blipFill>
          <a:blip r:embed="rId3"/>
          <a:srcRect/>
          <a:stretch>
            <a:fillRect/>
          </a:stretch>
        </p:blipFill>
        <p:spPr bwMode="auto">
          <a:xfrm>
            <a:off x="611560" y="2646204"/>
            <a:ext cx="2762225" cy="2958817"/>
          </a:xfrm>
          <a:prstGeom prst="rect">
            <a:avLst/>
          </a:prstGeom>
          <a:noFill/>
          <a:ln w="9525">
            <a:noFill/>
            <a:miter lim="800000"/>
            <a:headEnd/>
            <a:tailEnd/>
          </a:ln>
        </p:spPr>
      </p:pic>
      <p:sp>
        <p:nvSpPr>
          <p:cNvPr id="3" name="矩形 2"/>
          <p:cNvSpPr/>
          <p:nvPr/>
        </p:nvSpPr>
        <p:spPr>
          <a:xfrm>
            <a:off x="3805833" y="2621119"/>
            <a:ext cx="4572000" cy="923330"/>
          </a:xfrm>
          <a:prstGeom prst="rect">
            <a:avLst/>
          </a:prstGeom>
        </p:spPr>
        <p:txBody>
          <a:bodyPr>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为可执行程序目录，里面包含了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ipsJ11ProductProcess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（产品生产程序）、</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ipsJBXICatalog</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（编目程序）等程序。</a:t>
            </a:r>
          </a:p>
        </p:txBody>
      </p:sp>
      <p:sp>
        <p:nvSpPr>
          <p:cNvPr id="4" name="矩形 3"/>
          <p:cNvSpPr/>
          <p:nvPr/>
        </p:nvSpPr>
        <p:spPr>
          <a:xfrm>
            <a:off x="3805833" y="3789040"/>
            <a:ext cx="4572000" cy="646331"/>
          </a:xfrm>
          <a:prstGeom prst="rect">
            <a:avLst/>
          </a:prstGeom>
        </p:spPr>
        <p:txBody>
          <a:bodyPr>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lib</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为程序的依赖库，运行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里面的可执行程序需要先加载对应的库目录</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59281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产品生产程序结构</a:t>
            </a:r>
          </a:p>
        </p:txBody>
      </p:sp>
      <p:sp>
        <p:nvSpPr>
          <p:cNvPr id="14" name="矩形 13"/>
          <p:cNvSpPr/>
          <p:nvPr/>
        </p:nvSpPr>
        <p:spPr>
          <a:xfrm>
            <a:off x="179512" y="1630541"/>
            <a:ext cx="8631099" cy="1477328"/>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里面包含</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文件夹里面是程序的各种参数文件，包括几何定标用的相机文件（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geometric.txt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）、相对辐射定标的定标系数文件（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rad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）、处理参数文件（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process.conf</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）等等；</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中可执行程序运行时需要调用的插件，对应着产品生产的各个处理环节。</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文件夹的结构如下所示：</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7" name="图片 6"/>
          <p:cNvPicPr/>
          <p:nvPr/>
        </p:nvPicPr>
        <p:blipFill>
          <a:blip r:embed="rId3"/>
          <a:srcRect/>
          <a:stretch>
            <a:fillRect/>
          </a:stretch>
        </p:blipFill>
        <p:spPr bwMode="auto">
          <a:xfrm>
            <a:off x="683568" y="2924944"/>
            <a:ext cx="3312368" cy="3312368"/>
          </a:xfrm>
          <a:prstGeom prst="rect">
            <a:avLst/>
          </a:prstGeom>
          <a:noFill/>
          <a:ln w="9525">
            <a:noFill/>
            <a:miter lim="800000"/>
            <a:headEnd/>
            <a:tailEnd/>
          </a:ln>
        </p:spPr>
      </p:pic>
      <p:sp>
        <p:nvSpPr>
          <p:cNvPr id="3" name="矩形 2"/>
          <p:cNvSpPr/>
          <p:nvPr/>
        </p:nvSpPr>
        <p:spPr>
          <a:xfrm>
            <a:off x="3707904" y="3703965"/>
            <a:ext cx="4572000" cy="1754326"/>
          </a:xfrm>
          <a:prstGeom prst="rect">
            <a:avLst/>
          </a:prstGeom>
        </p:spPr>
        <p:txBody>
          <a:bodyPr>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/home/opt/JB11/bin/data/JB11-1/CCD/camera</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77</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上为</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/home/raid/opt/JB1011/bin/data/JB11-1/CCD/camera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）即为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xx11-1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卫星</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载荷的相机文件的路径，其他卫星的其他载荷也都是这种文件结构，只是更改了卫星名和载荷名。</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1794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7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ONTNTF">
  <a:themeElements>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fontScheme name="CCONTNTF">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clrMap bg1="lt1" tx1="dk1" bg2="lt2" tx2="dk2" accent1="accent1" accent2="accent2" accent3="accent3" accent4="accent4" accent5="accent5" accent6="accent6" hlink="hlink" folHlink="folHlink"/>
    </a:extraClrScheme>
    <a:extraClrScheme>
      <a:clrScheme name="CCONTNTF 2">
        <a:dk1>
          <a:srgbClr val="003300"/>
        </a:dk1>
        <a:lt1>
          <a:srgbClr val="FFFFFF"/>
        </a:lt1>
        <a:dk2>
          <a:srgbClr val="800000"/>
        </a:dk2>
        <a:lt2>
          <a:srgbClr val="F09500"/>
        </a:lt2>
        <a:accent1>
          <a:srgbClr val="96B58F"/>
        </a:accent1>
        <a:accent2>
          <a:srgbClr val="F8F8F8"/>
        </a:accent2>
        <a:accent3>
          <a:srgbClr val="FFFFFF"/>
        </a:accent3>
        <a:accent4>
          <a:srgbClr val="002A00"/>
        </a:accent4>
        <a:accent5>
          <a:srgbClr val="C9D7C6"/>
        </a:accent5>
        <a:accent6>
          <a:srgbClr val="E1E1E1"/>
        </a:accent6>
        <a:hlink>
          <a:srgbClr val="66FFFF"/>
        </a:hlink>
        <a:folHlink>
          <a:srgbClr val="0066FF"/>
        </a:folHlink>
      </a:clrScheme>
      <a:clrMap bg1="lt1" tx1="dk1" bg2="lt2" tx2="dk2" accent1="accent1" accent2="accent2" accent3="accent3" accent4="accent4" accent5="accent5" accent6="accent6" hlink="hlink" folHlink="folHlink"/>
    </a:extraClrScheme>
    <a:extraClrScheme>
      <a:clrScheme name="CCONTNTF 3">
        <a:dk1>
          <a:srgbClr val="000099"/>
        </a:dk1>
        <a:lt1>
          <a:srgbClr val="FFFFFF"/>
        </a:lt1>
        <a:dk2>
          <a:srgbClr val="005400"/>
        </a:dk2>
        <a:lt2>
          <a:srgbClr val="F09500"/>
        </a:lt2>
        <a:accent1>
          <a:srgbClr val="9EC894"/>
        </a:accent1>
        <a:accent2>
          <a:srgbClr val="A50021"/>
        </a:accent2>
        <a:accent3>
          <a:srgbClr val="FFFFFF"/>
        </a:accent3>
        <a:accent4>
          <a:srgbClr val="000082"/>
        </a:accent4>
        <a:accent5>
          <a:srgbClr val="CCE0C8"/>
        </a:accent5>
        <a:accent6>
          <a:srgbClr val="95001D"/>
        </a:accent6>
        <a:hlink>
          <a:srgbClr val="FFFFFF"/>
        </a:hlink>
        <a:folHlink>
          <a:srgbClr val="969696"/>
        </a:folHlink>
      </a:clrScheme>
      <a:clrMap bg1="lt1" tx1="dk1" bg2="lt2" tx2="dk2" accent1="accent1" accent2="accent2" accent3="accent3" accent4="accent4" accent5="accent5" accent6="accent6" hlink="hlink" folHlink="folHlink"/>
    </a:extraClrScheme>
    <a:extraClrScheme>
      <a:clrScheme name="CCONTNTF 4">
        <a:dk1>
          <a:srgbClr val="000000"/>
        </a:dk1>
        <a:lt1>
          <a:srgbClr val="FFFFFF"/>
        </a:lt1>
        <a:dk2>
          <a:srgbClr val="990000"/>
        </a:dk2>
        <a:lt2>
          <a:srgbClr val="C0C0C0"/>
        </a:lt2>
        <a:accent1>
          <a:srgbClr val="FFCCCC"/>
        </a:accent1>
        <a:accent2>
          <a:srgbClr val="006600"/>
        </a:accent2>
        <a:accent3>
          <a:srgbClr val="FFFFFF"/>
        </a:accent3>
        <a:accent4>
          <a:srgbClr val="000000"/>
        </a:accent4>
        <a:accent5>
          <a:srgbClr val="FFE2E2"/>
        </a:accent5>
        <a:accent6>
          <a:srgbClr val="005C00"/>
        </a:accent6>
        <a:hlink>
          <a:srgbClr val="0000CC"/>
        </a:hlink>
        <a:folHlink>
          <a:srgbClr val="F8F8F8"/>
        </a:folHlink>
      </a:clrScheme>
      <a:clrMap bg1="lt1" tx1="dk1" bg2="lt2" tx2="dk2" accent1="accent1" accent2="accent2" accent3="accent3" accent4="accent4" accent5="accent5" accent6="accent6" hlink="hlink" folHlink="folHlink"/>
    </a:extraClrScheme>
    <a:extraClrScheme>
      <a:clrScheme name="CCONTNTF 5">
        <a:dk1>
          <a:srgbClr val="990000"/>
        </a:dk1>
        <a:lt1>
          <a:srgbClr val="FFFFFF"/>
        </a:lt1>
        <a:dk2>
          <a:srgbClr val="000000"/>
        </a:dk2>
        <a:lt2>
          <a:srgbClr val="F09500"/>
        </a:lt2>
        <a:accent1>
          <a:srgbClr val="FFCCCC"/>
        </a:accent1>
        <a:accent2>
          <a:srgbClr val="009900"/>
        </a:accent2>
        <a:accent3>
          <a:srgbClr val="FFFFFF"/>
        </a:accent3>
        <a:accent4>
          <a:srgbClr val="820000"/>
        </a:accent4>
        <a:accent5>
          <a:srgbClr val="FFE2E2"/>
        </a:accent5>
        <a:accent6>
          <a:srgbClr val="008A00"/>
        </a:accent6>
        <a:hlink>
          <a:srgbClr val="000099"/>
        </a:hlink>
        <a:folHlink>
          <a:srgbClr val="FFFF00"/>
        </a:folHlink>
      </a:clrScheme>
      <a:clrMap bg1="lt1" tx1="dk1" bg2="lt2" tx2="dk2" accent1="accent1" accent2="accent2" accent3="accent3" accent4="accent4" accent5="accent5" accent6="accent6" hlink="hlink" folHlink="folHlink"/>
    </a:extraClrScheme>
    <a:extraClrScheme>
      <a:clrScheme name="CCONTNTF 6">
        <a:dk1>
          <a:srgbClr val="822B00"/>
        </a:dk1>
        <a:lt1>
          <a:srgbClr val="FFFFFF"/>
        </a:lt1>
        <a:dk2>
          <a:srgbClr val="000099"/>
        </a:dk2>
        <a:lt2>
          <a:srgbClr val="F09500"/>
        </a:lt2>
        <a:accent1>
          <a:srgbClr val="F8F8F8"/>
        </a:accent1>
        <a:accent2>
          <a:srgbClr val="0066FF"/>
        </a:accent2>
        <a:accent3>
          <a:srgbClr val="FFFFFF"/>
        </a:accent3>
        <a:accent4>
          <a:srgbClr val="6E2300"/>
        </a:accent4>
        <a:accent5>
          <a:srgbClr val="FBFBFB"/>
        </a:accent5>
        <a:accent6>
          <a:srgbClr val="005CE7"/>
        </a:accent6>
        <a:hlink>
          <a:srgbClr val="000000"/>
        </a:hlink>
        <a:folHlink>
          <a:srgbClr val="008000"/>
        </a:folHlink>
      </a:clrScheme>
      <a:clrMap bg1="lt1" tx1="dk1" bg2="lt2" tx2="dk2" accent1="accent1" accent2="accent2" accent3="accent3" accent4="accent4" accent5="accent5" accent6="accent6" hlink="hlink" folHlink="folHlink"/>
    </a:extraClrScheme>
    <a:extraClrScheme>
      <a:clrScheme name="CCONTNTF 7">
        <a:dk1>
          <a:srgbClr val="FF0000"/>
        </a:dk1>
        <a:lt1>
          <a:srgbClr val="FFFFFF"/>
        </a:lt1>
        <a:dk2>
          <a:srgbClr val="800000"/>
        </a:dk2>
        <a:lt2>
          <a:srgbClr val="F09500"/>
        </a:lt2>
        <a:accent1>
          <a:srgbClr val="FFFFCC"/>
        </a:accent1>
        <a:accent2>
          <a:srgbClr val="3399FF"/>
        </a:accent2>
        <a:accent3>
          <a:srgbClr val="FFFFFF"/>
        </a:accent3>
        <a:accent4>
          <a:srgbClr val="DA0000"/>
        </a:accent4>
        <a:accent5>
          <a:srgbClr val="FFFFE2"/>
        </a:accent5>
        <a:accent6>
          <a:srgbClr val="2D8AE7"/>
        </a:accent6>
        <a:hlink>
          <a:srgbClr val="006600"/>
        </a:hlink>
        <a:folHlink>
          <a:srgbClr val="FFFFFF"/>
        </a:folHlink>
      </a:clrScheme>
      <a:clrMap bg1="lt1" tx1="dk1" bg2="lt2" tx2="dk2" accent1="accent1" accent2="accent2" accent3="accent3" accent4="accent4" accent5="accent5" accent6="accent6" hlink="hlink" folHlink="folHlink"/>
    </a:extraClrScheme>
    <a:extraClrScheme>
      <a:clrScheme name="CCONTNTF 8">
        <a:dk1>
          <a:srgbClr val="990099"/>
        </a:dk1>
        <a:lt1>
          <a:srgbClr val="FFFFFF"/>
        </a:lt1>
        <a:dk2>
          <a:srgbClr val="000000"/>
        </a:dk2>
        <a:lt2>
          <a:srgbClr val="F09500"/>
        </a:lt2>
        <a:accent1>
          <a:srgbClr val="B9B9D1"/>
        </a:accent1>
        <a:accent2>
          <a:srgbClr val="009900"/>
        </a:accent2>
        <a:accent3>
          <a:srgbClr val="FFFFFF"/>
        </a:accent3>
        <a:accent4>
          <a:srgbClr val="820082"/>
        </a:accent4>
        <a:accent5>
          <a:srgbClr val="D9D9E5"/>
        </a:accent5>
        <a:accent6>
          <a:srgbClr val="008A00"/>
        </a:accent6>
        <a:hlink>
          <a:srgbClr val="FF0000"/>
        </a:hlink>
        <a:folHlink>
          <a:srgbClr val="FFFF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53656</TotalTime>
  <Words>3070</Words>
  <Application>Microsoft Office PowerPoint</Application>
  <PresentationFormat>全屏显示(4:3)</PresentationFormat>
  <Paragraphs>375</Paragraphs>
  <Slides>30</Slides>
  <Notes>30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2</vt:i4>
      </vt:variant>
      <vt:variant>
        <vt:lpstr>幻灯片标题</vt:lpstr>
      </vt:variant>
      <vt:variant>
        <vt:i4>30</vt:i4>
      </vt:variant>
    </vt:vector>
  </HeadingPairs>
  <TitlesOfParts>
    <vt:vector size="46" baseType="lpstr">
      <vt:lpstr>方正姚体</vt:lpstr>
      <vt:lpstr>黑体</vt:lpstr>
      <vt:lpstr>华文新魏</vt:lpstr>
      <vt:lpstr>宋体</vt:lpstr>
      <vt:lpstr>微软雅黑</vt:lpstr>
      <vt:lpstr>Arial</vt:lpstr>
      <vt:lpstr>Arial Black</vt:lpstr>
      <vt:lpstr>Calibri</vt:lpstr>
      <vt:lpstr>Times New Roman</vt:lpstr>
      <vt:lpstr>Wingdings</vt:lpstr>
      <vt:lpstr>Wingdings 2</vt:lpstr>
      <vt:lpstr>默认设计模板</vt:lpstr>
      <vt:lpstr>27_Copyright (c) 2007-2010 NordriDesign™ _light</vt:lpstr>
      <vt:lpstr>CCONTNTF</vt:lpstr>
      <vt:lpstr>Visio</vt:lpstr>
      <vt:lpstr>Equation</vt:lpstr>
      <vt:lpstr>产品处理与评价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海量空间信息稀疏表征与在轨实时智能化处理</dc:title>
  <dc:creator>ZhuYing</dc:creator>
  <cp:lastModifiedBy>Dell</cp:lastModifiedBy>
  <cp:revision>1877</cp:revision>
  <dcterms:created xsi:type="dcterms:W3CDTF">2013-08-20T01:39:05Z</dcterms:created>
  <dcterms:modified xsi:type="dcterms:W3CDTF">2017-06-10T09:06:18Z</dcterms:modified>
</cp:coreProperties>
</file>