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9" r:id="rId1"/>
    <p:sldMasterId id="2147483689" r:id="rId2"/>
    <p:sldMasterId id="2147483703" r:id="rId3"/>
  </p:sldMasterIdLst>
  <p:notesMasterIdLst>
    <p:notesMasterId r:id="rId49"/>
  </p:notesMasterIdLst>
  <p:sldIdLst>
    <p:sldId id="488" r:id="rId4"/>
    <p:sldId id="792" r:id="rId5"/>
    <p:sldId id="980" r:id="rId6"/>
    <p:sldId id="982" r:id="rId7"/>
    <p:sldId id="983" r:id="rId8"/>
    <p:sldId id="984" r:id="rId9"/>
    <p:sldId id="985" r:id="rId10"/>
    <p:sldId id="986" r:id="rId11"/>
    <p:sldId id="987" r:id="rId12"/>
    <p:sldId id="988" r:id="rId13"/>
    <p:sldId id="989" r:id="rId14"/>
    <p:sldId id="937" r:id="rId15"/>
    <p:sldId id="938" r:id="rId16"/>
    <p:sldId id="940" r:id="rId17"/>
    <p:sldId id="941" r:id="rId18"/>
    <p:sldId id="977" r:id="rId19"/>
    <p:sldId id="997" r:id="rId20"/>
    <p:sldId id="943" r:id="rId21"/>
    <p:sldId id="944" r:id="rId22"/>
    <p:sldId id="945" r:id="rId23"/>
    <p:sldId id="981" r:id="rId24"/>
    <p:sldId id="946" r:id="rId25"/>
    <p:sldId id="947" r:id="rId26"/>
    <p:sldId id="972" r:id="rId27"/>
    <p:sldId id="998" r:id="rId28"/>
    <p:sldId id="999" r:id="rId29"/>
    <p:sldId id="1000" r:id="rId30"/>
    <p:sldId id="1001" r:id="rId31"/>
    <p:sldId id="978" r:id="rId32"/>
    <p:sldId id="962" r:id="rId33"/>
    <p:sldId id="950" r:id="rId34"/>
    <p:sldId id="951" r:id="rId35"/>
    <p:sldId id="952" r:id="rId36"/>
    <p:sldId id="953" r:id="rId37"/>
    <p:sldId id="954" r:id="rId38"/>
    <p:sldId id="959" r:id="rId39"/>
    <p:sldId id="979" r:id="rId40"/>
    <p:sldId id="963" r:id="rId41"/>
    <p:sldId id="965" r:id="rId42"/>
    <p:sldId id="966" r:id="rId43"/>
    <p:sldId id="967" r:id="rId44"/>
    <p:sldId id="968" r:id="rId45"/>
    <p:sldId id="969" r:id="rId46"/>
    <p:sldId id="970" r:id="rId47"/>
    <p:sldId id="971"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ie" initials="S" lastIdx="5" clrIdx="0">
    <p:extLst>
      <p:ext uri="{19B8F6BF-5375-455C-9EA6-DF929625EA0E}">
        <p15:presenceInfo xmlns:p15="http://schemas.microsoft.com/office/powerpoint/2012/main" userId="Sus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4825" autoAdjust="0"/>
    <p:restoredTop sz="83641" autoAdjust="0"/>
  </p:normalViewPr>
  <p:slideViewPr>
    <p:cSldViewPr>
      <p:cViewPr varScale="1">
        <p:scale>
          <a:sx n="97" d="100"/>
          <a:sy n="97" d="100"/>
        </p:scale>
        <p:origin x="1620" y="90"/>
      </p:cViewPr>
      <p:guideLst>
        <p:guide orient="horz" pos="2160"/>
        <p:guide pos="2880"/>
      </p:guideLst>
    </p:cSldViewPr>
  </p:slideViewPr>
  <p:outlineViewPr>
    <p:cViewPr>
      <p:scale>
        <a:sx n="33" d="100"/>
        <a:sy n="33" d="100"/>
      </p:scale>
      <p:origin x="0" y="3264"/>
    </p:cViewPr>
  </p:outlineViewPr>
  <p:notesTextViewPr>
    <p:cViewPr>
      <p:scale>
        <a:sx n="100" d="100"/>
        <a:sy n="100" d="100"/>
      </p:scale>
      <p:origin x="0" y="0"/>
    </p:cViewPr>
  </p:notesTextViewPr>
  <p:sorterViewPr>
    <p:cViewPr>
      <p:scale>
        <a:sx n="66" d="100"/>
        <a:sy n="66" d="100"/>
      </p:scale>
      <p:origin x="0" y="540"/>
    </p:cViewPr>
  </p:sorterViewPr>
  <p:notesViewPr>
    <p:cSldViewPr>
      <p:cViewPr varScale="1">
        <p:scale>
          <a:sx n="51" d="100"/>
          <a:sy n="51"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6-13T12:02:50.707" idx="2">
    <p:pos x="2131" y="1258"/>
    <p:text>最好能截一个订单下载的界面</p:text>
    <p:extLst>
      <p:ext uri="{C676402C-5697-4E1C-873F-D02D1690AC5C}">
        <p15:threadingInfo xmlns:p15="http://schemas.microsoft.com/office/powerpoint/2012/main" timeZoneBias="-480"/>
      </p:ext>
    </p:extLst>
  </p:cm>
  <p:cm authorId="1" dt="2017-06-13T13:05:02.330" idx="3">
    <p:pos x="3063" y="1812"/>
    <p:text>最好也能有一个输入了命令的界面截图，与下一页结合一下</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9"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92C073-7B09-4133-AD13-0BC267C5B47E}" type="datetimeFigureOut">
              <a:rPr lang="zh-CN" altLang="en-US" smtClean="0"/>
              <a:pPr/>
              <a:t>2017/6/14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E841DD-0538-4149-B9B6-6D79E6668D1E}" type="slidenum">
              <a:rPr lang="zh-CN" altLang="en-US" smtClean="0"/>
              <a:pPr/>
              <a:t>‹#›</a:t>
            </a:fld>
            <a:endParaRPr lang="zh-CN" altLang="en-US"/>
          </a:p>
        </p:txBody>
      </p:sp>
    </p:spTree>
    <p:extLst>
      <p:ext uri="{BB962C8B-B14F-4D97-AF65-F5344CB8AC3E}">
        <p14:creationId xmlns:p14="http://schemas.microsoft.com/office/powerpoint/2010/main" val="291900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1" dirty="0"/>
          </a:p>
        </p:txBody>
      </p:sp>
      <p:sp>
        <p:nvSpPr>
          <p:cNvPr id="4" name="灯片编号占位符 3"/>
          <p:cNvSpPr>
            <a:spLocks noGrp="1"/>
          </p:cNvSpPr>
          <p:nvPr>
            <p:ph type="sldNum" sz="quarter" idx="10"/>
          </p:nvPr>
        </p:nvSpPr>
        <p:spPr/>
        <p:txBody>
          <a:bodyPr/>
          <a:lstStyle/>
          <a:p>
            <a:pPr>
              <a:defRPr/>
            </a:pPr>
            <a:fld id="{69C927CD-DBA4-4D8D-B936-596FFEF82403}" type="slidenum">
              <a:rPr lang="en-US" altLang="zh-CN" smtClean="0"/>
              <a:pPr>
                <a:defRPr/>
              </a:pPr>
              <a:t>1</a:t>
            </a:fld>
            <a:endParaRPr lang="en-US" altLang="zh-CN" dirty="0"/>
          </a:p>
        </p:txBody>
      </p:sp>
    </p:spTree>
    <p:extLst>
      <p:ext uri="{BB962C8B-B14F-4D97-AF65-F5344CB8AC3E}">
        <p14:creationId xmlns:p14="http://schemas.microsoft.com/office/powerpoint/2010/main" val="726457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10</a:t>
            </a:fld>
            <a:endParaRPr lang="zh-CN" altLang="en-US"/>
          </a:p>
        </p:txBody>
      </p:sp>
    </p:spTree>
    <p:extLst>
      <p:ext uri="{BB962C8B-B14F-4D97-AF65-F5344CB8AC3E}">
        <p14:creationId xmlns:p14="http://schemas.microsoft.com/office/powerpoint/2010/main" val="716644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11</a:t>
            </a:fld>
            <a:endParaRPr lang="zh-CN" altLang="en-US"/>
          </a:p>
        </p:txBody>
      </p:sp>
    </p:spTree>
    <p:extLst>
      <p:ext uri="{BB962C8B-B14F-4D97-AF65-F5344CB8AC3E}">
        <p14:creationId xmlns:p14="http://schemas.microsoft.com/office/powerpoint/2010/main" val="408904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12</a:t>
            </a:fld>
            <a:endParaRPr lang="zh-CN" altLang="en-US"/>
          </a:p>
        </p:txBody>
      </p:sp>
    </p:spTree>
    <p:extLst>
      <p:ext uri="{BB962C8B-B14F-4D97-AF65-F5344CB8AC3E}">
        <p14:creationId xmlns:p14="http://schemas.microsoft.com/office/powerpoint/2010/main" val="2988894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13</a:t>
            </a:fld>
            <a:endParaRPr lang="zh-CN" altLang="en-US"/>
          </a:p>
        </p:txBody>
      </p:sp>
    </p:spTree>
    <p:extLst>
      <p:ext uri="{BB962C8B-B14F-4D97-AF65-F5344CB8AC3E}">
        <p14:creationId xmlns:p14="http://schemas.microsoft.com/office/powerpoint/2010/main" val="204873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14</a:t>
            </a:fld>
            <a:endParaRPr lang="zh-CN" altLang="en-US"/>
          </a:p>
        </p:txBody>
      </p:sp>
    </p:spTree>
    <p:extLst>
      <p:ext uri="{BB962C8B-B14F-4D97-AF65-F5344CB8AC3E}">
        <p14:creationId xmlns:p14="http://schemas.microsoft.com/office/powerpoint/2010/main" val="1409766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15</a:t>
            </a:fld>
            <a:endParaRPr lang="zh-CN" altLang="en-US"/>
          </a:p>
        </p:txBody>
      </p:sp>
    </p:spTree>
    <p:extLst>
      <p:ext uri="{BB962C8B-B14F-4D97-AF65-F5344CB8AC3E}">
        <p14:creationId xmlns:p14="http://schemas.microsoft.com/office/powerpoint/2010/main" val="1327284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16</a:t>
            </a:fld>
            <a:endParaRPr lang="zh-CN" altLang="en-US"/>
          </a:p>
        </p:txBody>
      </p:sp>
    </p:spTree>
    <p:extLst>
      <p:ext uri="{BB962C8B-B14F-4D97-AF65-F5344CB8AC3E}">
        <p14:creationId xmlns:p14="http://schemas.microsoft.com/office/powerpoint/2010/main" val="1996408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17</a:t>
            </a:fld>
            <a:endParaRPr lang="zh-CN" altLang="en-US"/>
          </a:p>
        </p:txBody>
      </p:sp>
    </p:spTree>
    <p:extLst>
      <p:ext uri="{BB962C8B-B14F-4D97-AF65-F5344CB8AC3E}">
        <p14:creationId xmlns:p14="http://schemas.microsoft.com/office/powerpoint/2010/main" val="3602436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18</a:t>
            </a:fld>
            <a:endParaRPr lang="zh-CN" altLang="en-US"/>
          </a:p>
        </p:txBody>
      </p:sp>
    </p:spTree>
    <p:extLst>
      <p:ext uri="{BB962C8B-B14F-4D97-AF65-F5344CB8AC3E}">
        <p14:creationId xmlns:p14="http://schemas.microsoft.com/office/powerpoint/2010/main" val="2429070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19</a:t>
            </a:fld>
            <a:endParaRPr lang="zh-CN" altLang="en-US"/>
          </a:p>
        </p:txBody>
      </p:sp>
    </p:spTree>
    <p:extLst>
      <p:ext uri="{BB962C8B-B14F-4D97-AF65-F5344CB8AC3E}">
        <p14:creationId xmlns:p14="http://schemas.microsoft.com/office/powerpoint/2010/main" val="243572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a:t>
            </a:fld>
            <a:endParaRPr lang="zh-CN" altLang="en-US"/>
          </a:p>
        </p:txBody>
      </p:sp>
    </p:spTree>
    <p:extLst>
      <p:ext uri="{BB962C8B-B14F-4D97-AF65-F5344CB8AC3E}">
        <p14:creationId xmlns:p14="http://schemas.microsoft.com/office/powerpoint/2010/main" val="906170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20</a:t>
            </a:fld>
            <a:endParaRPr lang="zh-CN" altLang="en-US"/>
          </a:p>
        </p:txBody>
      </p:sp>
    </p:spTree>
    <p:extLst>
      <p:ext uri="{BB962C8B-B14F-4D97-AF65-F5344CB8AC3E}">
        <p14:creationId xmlns:p14="http://schemas.microsoft.com/office/powerpoint/2010/main" val="3920170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21</a:t>
            </a:fld>
            <a:endParaRPr lang="zh-CN" altLang="en-US"/>
          </a:p>
        </p:txBody>
      </p:sp>
    </p:spTree>
    <p:extLst>
      <p:ext uri="{BB962C8B-B14F-4D97-AF65-F5344CB8AC3E}">
        <p14:creationId xmlns:p14="http://schemas.microsoft.com/office/powerpoint/2010/main" val="3772783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22</a:t>
            </a:fld>
            <a:endParaRPr lang="zh-CN" altLang="en-US"/>
          </a:p>
        </p:txBody>
      </p:sp>
    </p:spTree>
    <p:extLst>
      <p:ext uri="{BB962C8B-B14F-4D97-AF65-F5344CB8AC3E}">
        <p14:creationId xmlns:p14="http://schemas.microsoft.com/office/powerpoint/2010/main" val="2815502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23</a:t>
            </a:fld>
            <a:endParaRPr lang="zh-CN" altLang="en-US"/>
          </a:p>
        </p:txBody>
      </p:sp>
    </p:spTree>
    <p:extLst>
      <p:ext uri="{BB962C8B-B14F-4D97-AF65-F5344CB8AC3E}">
        <p14:creationId xmlns:p14="http://schemas.microsoft.com/office/powerpoint/2010/main" val="1494733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24</a:t>
            </a:fld>
            <a:endParaRPr lang="zh-CN" altLang="en-US"/>
          </a:p>
        </p:txBody>
      </p:sp>
    </p:spTree>
    <p:extLst>
      <p:ext uri="{BB962C8B-B14F-4D97-AF65-F5344CB8AC3E}">
        <p14:creationId xmlns:p14="http://schemas.microsoft.com/office/powerpoint/2010/main" val="3483036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25</a:t>
            </a:fld>
            <a:endParaRPr lang="zh-CN" altLang="en-US"/>
          </a:p>
        </p:txBody>
      </p:sp>
    </p:spTree>
    <p:extLst>
      <p:ext uri="{BB962C8B-B14F-4D97-AF65-F5344CB8AC3E}">
        <p14:creationId xmlns:p14="http://schemas.microsoft.com/office/powerpoint/2010/main" val="2642963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26</a:t>
            </a:fld>
            <a:endParaRPr lang="zh-CN" altLang="en-US"/>
          </a:p>
        </p:txBody>
      </p:sp>
    </p:spTree>
    <p:extLst>
      <p:ext uri="{BB962C8B-B14F-4D97-AF65-F5344CB8AC3E}">
        <p14:creationId xmlns:p14="http://schemas.microsoft.com/office/powerpoint/2010/main" val="1316712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27</a:t>
            </a:fld>
            <a:endParaRPr lang="zh-CN" altLang="en-US"/>
          </a:p>
        </p:txBody>
      </p:sp>
    </p:spTree>
    <p:extLst>
      <p:ext uri="{BB962C8B-B14F-4D97-AF65-F5344CB8AC3E}">
        <p14:creationId xmlns:p14="http://schemas.microsoft.com/office/powerpoint/2010/main" val="1053913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28</a:t>
            </a:fld>
            <a:endParaRPr lang="zh-CN" altLang="en-US"/>
          </a:p>
        </p:txBody>
      </p:sp>
    </p:spTree>
    <p:extLst>
      <p:ext uri="{BB962C8B-B14F-4D97-AF65-F5344CB8AC3E}">
        <p14:creationId xmlns:p14="http://schemas.microsoft.com/office/powerpoint/2010/main" val="2790070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29</a:t>
            </a:fld>
            <a:endParaRPr lang="zh-CN" altLang="en-US"/>
          </a:p>
        </p:txBody>
      </p:sp>
    </p:spTree>
    <p:extLst>
      <p:ext uri="{BB962C8B-B14F-4D97-AF65-F5344CB8AC3E}">
        <p14:creationId xmlns:p14="http://schemas.microsoft.com/office/powerpoint/2010/main" val="287280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3</a:t>
            </a:fld>
            <a:endParaRPr lang="zh-CN" altLang="en-US"/>
          </a:p>
        </p:txBody>
      </p:sp>
    </p:spTree>
    <p:extLst>
      <p:ext uri="{BB962C8B-B14F-4D97-AF65-F5344CB8AC3E}">
        <p14:creationId xmlns:p14="http://schemas.microsoft.com/office/powerpoint/2010/main" val="1978120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30</a:t>
            </a:fld>
            <a:endParaRPr lang="zh-CN" altLang="en-US"/>
          </a:p>
        </p:txBody>
      </p:sp>
    </p:spTree>
    <p:extLst>
      <p:ext uri="{BB962C8B-B14F-4D97-AF65-F5344CB8AC3E}">
        <p14:creationId xmlns:p14="http://schemas.microsoft.com/office/powerpoint/2010/main" val="2075747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93673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1917570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4177027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408110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4103888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3135387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37</a:t>
            </a:fld>
            <a:endParaRPr lang="zh-CN" altLang="en-US"/>
          </a:p>
        </p:txBody>
      </p:sp>
    </p:spTree>
    <p:extLst>
      <p:ext uri="{BB962C8B-B14F-4D97-AF65-F5344CB8AC3E}">
        <p14:creationId xmlns:p14="http://schemas.microsoft.com/office/powerpoint/2010/main" val="174279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1723751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2075412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4</a:t>
            </a:fld>
            <a:endParaRPr lang="zh-CN" altLang="en-US"/>
          </a:p>
        </p:txBody>
      </p:sp>
    </p:spTree>
    <p:extLst>
      <p:ext uri="{BB962C8B-B14F-4D97-AF65-F5344CB8AC3E}">
        <p14:creationId xmlns:p14="http://schemas.microsoft.com/office/powerpoint/2010/main" val="19878494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22361297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38543957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10400606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33557838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1816900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45</a:t>
            </a:fld>
            <a:endParaRPr lang="zh-CN" altLang="en-US">
              <a:solidFill>
                <a:prstClr val="black"/>
              </a:solidFill>
            </a:endParaRPr>
          </a:p>
        </p:txBody>
      </p:sp>
    </p:spTree>
    <p:extLst>
      <p:ext uri="{BB962C8B-B14F-4D97-AF65-F5344CB8AC3E}">
        <p14:creationId xmlns:p14="http://schemas.microsoft.com/office/powerpoint/2010/main" val="387447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5</a:t>
            </a:fld>
            <a:endParaRPr lang="zh-CN" altLang="en-US"/>
          </a:p>
        </p:txBody>
      </p:sp>
    </p:spTree>
    <p:extLst>
      <p:ext uri="{BB962C8B-B14F-4D97-AF65-F5344CB8AC3E}">
        <p14:creationId xmlns:p14="http://schemas.microsoft.com/office/powerpoint/2010/main" val="911209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6</a:t>
            </a:fld>
            <a:endParaRPr lang="zh-CN" altLang="en-US"/>
          </a:p>
        </p:txBody>
      </p:sp>
    </p:spTree>
    <p:extLst>
      <p:ext uri="{BB962C8B-B14F-4D97-AF65-F5344CB8AC3E}">
        <p14:creationId xmlns:p14="http://schemas.microsoft.com/office/powerpoint/2010/main" val="40708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7</a:t>
            </a:fld>
            <a:endParaRPr lang="zh-CN" altLang="en-US"/>
          </a:p>
        </p:txBody>
      </p:sp>
    </p:spTree>
    <p:extLst>
      <p:ext uri="{BB962C8B-B14F-4D97-AF65-F5344CB8AC3E}">
        <p14:creationId xmlns:p14="http://schemas.microsoft.com/office/powerpoint/2010/main" val="251185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8</a:t>
            </a:fld>
            <a:endParaRPr lang="zh-CN" altLang="en-US"/>
          </a:p>
        </p:txBody>
      </p:sp>
    </p:spTree>
    <p:extLst>
      <p:ext uri="{BB962C8B-B14F-4D97-AF65-F5344CB8AC3E}">
        <p14:creationId xmlns:p14="http://schemas.microsoft.com/office/powerpoint/2010/main" val="1278143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9</a:t>
            </a:fld>
            <a:endParaRPr lang="zh-CN" altLang="en-US"/>
          </a:p>
        </p:txBody>
      </p:sp>
    </p:spTree>
    <p:extLst>
      <p:ext uri="{BB962C8B-B14F-4D97-AF65-F5344CB8AC3E}">
        <p14:creationId xmlns:p14="http://schemas.microsoft.com/office/powerpoint/2010/main" val="2018219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0A11A82E-EACE-4097-8FEC-D8EAF26E87A2}" type="datetime1">
              <a:rPr lang="zh-CN" altLang="en-US" smtClean="0"/>
              <a:pPr/>
              <a:t>2017/6/14</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fld id="{6237BD15-E463-4352-9AEF-D95260DBF29F}" type="slidenum">
              <a:rPr lang="en-US" altLang="zh-CN"/>
              <a:pPr/>
              <a:t>‹#›</a:t>
            </a:fld>
            <a:endParaRPr lang="en-US" altLang="zh-CN" dirty="0"/>
          </a:p>
        </p:txBody>
      </p:sp>
      <p:pic>
        <p:nvPicPr>
          <p:cNvPr id="7" name="Picture 25" descr="bg1"/>
          <p:cNvPicPr>
            <a:picLocks noChangeAspect="1" noChangeArrowheads="1"/>
          </p:cNvPicPr>
          <p:nvPr userDrawn="1"/>
        </p:nvPicPr>
        <p:blipFill>
          <a:blip r:embed="rId2" cstate="print">
            <a:lum bright="-12000"/>
          </a:blip>
          <a:srcRect/>
          <a:stretch>
            <a:fillRect/>
          </a:stretch>
        </p:blipFill>
        <p:spPr bwMode="auto">
          <a:xfrm>
            <a:off x="0" y="0"/>
            <a:ext cx="9143999"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481" y="2130976"/>
            <a:ext cx="7773171" cy="1470086"/>
          </a:xfrm>
        </p:spPr>
        <p:txBody>
          <a:bodyPr/>
          <a:lstStyle/>
          <a:p>
            <a:r>
              <a:rPr lang="zh-CN" altLang="en-US"/>
              <a:t>单击此处编辑母版标题样式</a:t>
            </a:r>
          </a:p>
        </p:txBody>
      </p:sp>
      <p:sp>
        <p:nvSpPr>
          <p:cNvPr id="3" name="副标题 2"/>
          <p:cNvSpPr>
            <a:spLocks noGrp="1"/>
          </p:cNvSpPr>
          <p:nvPr>
            <p:ph type="subTitle" idx="1"/>
          </p:nvPr>
        </p:nvSpPr>
        <p:spPr>
          <a:xfrm>
            <a:off x="1372082" y="3886185"/>
            <a:ext cx="6399969" cy="424199"/>
          </a:xfrm>
        </p:spPr>
        <p:txBody>
          <a:bodyPr/>
          <a:lstStyle>
            <a:lvl1pPr marL="0" indent="0" algn="ctr">
              <a:buNone/>
              <a:defRPr/>
            </a:lvl1pPr>
            <a:lvl2pPr marL="275364" indent="0" algn="ctr">
              <a:buNone/>
              <a:defRPr/>
            </a:lvl2pPr>
            <a:lvl3pPr marL="550727" indent="0" algn="ctr">
              <a:buNone/>
              <a:defRPr/>
            </a:lvl3pPr>
            <a:lvl4pPr marL="826098" indent="0" algn="ctr">
              <a:buNone/>
              <a:defRPr/>
            </a:lvl4pPr>
            <a:lvl5pPr marL="1101455" indent="0" algn="ctr">
              <a:buNone/>
              <a:defRPr/>
            </a:lvl5pPr>
            <a:lvl6pPr marL="1376815" indent="0" algn="ctr">
              <a:buNone/>
              <a:defRPr/>
            </a:lvl6pPr>
            <a:lvl7pPr marL="1652185" indent="0" algn="ctr">
              <a:buNone/>
              <a:defRPr/>
            </a:lvl7pPr>
            <a:lvl8pPr marL="1927554" indent="0" algn="ctr">
              <a:buNone/>
              <a:defRPr/>
            </a:lvl8pPr>
            <a:lvl9pPr marL="2202910" indent="0" algn="ctr">
              <a:buNone/>
              <a:defRPr/>
            </a:lvl9pPr>
          </a:lstStyle>
          <a:p>
            <a:r>
              <a:rPr lang="zh-CN" altLang="en-US"/>
              <a:t>单击此处编辑母版副标题样式</a:t>
            </a:r>
          </a:p>
        </p:txBody>
      </p:sp>
    </p:spTree>
    <p:extLst>
      <p:ext uri="{BB962C8B-B14F-4D97-AF65-F5344CB8AC3E}">
        <p14:creationId xmlns:p14="http://schemas.microsoft.com/office/powerpoint/2010/main" val="38316991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67296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243" y="4407446"/>
            <a:ext cx="7771985" cy="1362097"/>
          </a:xfrm>
        </p:spPr>
        <p:txBody>
          <a:bodyPr anchor="t"/>
          <a:lstStyle>
            <a:lvl1pPr algn="l">
              <a:defRPr sz="2400" b="1" cap="all"/>
            </a:lvl1pPr>
          </a:lstStyle>
          <a:p>
            <a:r>
              <a:rPr lang="zh-CN" altLang="en-US"/>
              <a:t>单击此处编辑母版标题样式</a:t>
            </a:r>
          </a:p>
        </p:txBody>
      </p:sp>
      <p:sp>
        <p:nvSpPr>
          <p:cNvPr id="3" name="文本占位符 2"/>
          <p:cNvSpPr>
            <a:spLocks noGrp="1"/>
          </p:cNvSpPr>
          <p:nvPr>
            <p:ph type="body" idx="1"/>
          </p:nvPr>
        </p:nvSpPr>
        <p:spPr>
          <a:xfrm>
            <a:off x="722243" y="4094007"/>
            <a:ext cx="7771985" cy="313399"/>
          </a:xfrm>
        </p:spPr>
        <p:txBody>
          <a:bodyPr anchor="b"/>
          <a:lstStyle>
            <a:lvl1pPr marL="0" indent="0">
              <a:buNone/>
              <a:defRPr sz="1200"/>
            </a:lvl1pPr>
            <a:lvl2pPr marL="275364" indent="0">
              <a:buNone/>
              <a:defRPr sz="1125"/>
            </a:lvl2pPr>
            <a:lvl3pPr marL="550727" indent="0">
              <a:buNone/>
              <a:defRPr sz="975"/>
            </a:lvl3pPr>
            <a:lvl4pPr marL="826098" indent="0">
              <a:buNone/>
              <a:defRPr sz="825"/>
            </a:lvl4pPr>
            <a:lvl5pPr marL="1101455" indent="0">
              <a:buNone/>
              <a:defRPr sz="825"/>
            </a:lvl5pPr>
            <a:lvl6pPr marL="1376815" indent="0">
              <a:buNone/>
              <a:defRPr sz="825"/>
            </a:lvl6pPr>
            <a:lvl7pPr marL="1652185" indent="0">
              <a:buNone/>
              <a:defRPr sz="825"/>
            </a:lvl7pPr>
            <a:lvl8pPr marL="1927554" indent="0">
              <a:buNone/>
              <a:defRPr sz="825"/>
            </a:lvl8pPr>
            <a:lvl9pPr marL="2202910" indent="0">
              <a:buNone/>
              <a:defRPr sz="825"/>
            </a:lvl9pPr>
          </a:lstStyle>
          <a:p>
            <a:pPr lvl="0"/>
            <a:r>
              <a:rPr lang="zh-CN" altLang="en-US"/>
              <a:t>单击此处编辑母版文本样式</a:t>
            </a:r>
          </a:p>
        </p:txBody>
      </p:sp>
    </p:spTree>
    <p:extLst>
      <p:ext uri="{BB962C8B-B14F-4D97-AF65-F5344CB8AC3E}">
        <p14:creationId xmlns:p14="http://schemas.microsoft.com/office/powerpoint/2010/main" val="2827989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408" y="1196551"/>
            <a:ext cx="4046080" cy="1460636"/>
          </a:xfrm>
        </p:spPr>
        <p:txBody>
          <a:bodyPr/>
          <a:lstStyle>
            <a:lvl1pPr>
              <a:defRPr sz="1725"/>
            </a:lvl1pPr>
            <a:lvl2pPr>
              <a:defRPr sz="1425"/>
            </a:lvl2pPr>
            <a:lvl3pPr>
              <a:defRPr sz="120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8329" y="1196551"/>
            <a:ext cx="4047266" cy="1460636"/>
          </a:xfrm>
        </p:spPr>
        <p:txBody>
          <a:bodyPr/>
          <a:lstStyle>
            <a:lvl1pPr>
              <a:defRPr sz="1725"/>
            </a:lvl1pPr>
            <a:lvl2pPr>
              <a:defRPr sz="1425"/>
            </a:lvl2pPr>
            <a:lvl3pPr>
              <a:defRPr sz="120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6994744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801" y="275017"/>
            <a:ext cx="8228533" cy="114324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736" y="1819265"/>
            <a:ext cx="4040152" cy="354949"/>
          </a:xfrm>
        </p:spPr>
        <p:txBody>
          <a:bodyPr anchor="b"/>
          <a:lstStyle>
            <a:lvl1pPr marL="0" indent="0">
              <a:buNone/>
              <a:defRPr sz="1425" b="1"/>
            </a:lvl1pPr>
            <a:lvl2pPr marL="275364" indent="0">
              <a:buNone/>
              <a:defRPr sz="1200" b="1"/>
            </a:lvl2pPr>
            <a:lvl3pPr marL="550727" indent="0">
              <a:buNone/>
              <a:defRPr sz="1125" b="1"/>
            </a:lvl3pPr>
            <a:lvl4pPr marL="826098" indent="0">
              <a:buNone/>
              <a:defRPr sz="975" b="1"/>
            </a:lvl4pPr>
            <a:lvl5pPr marL="1101455" indent="0">
              <a:buNone/>
              <a:defRPr sz="975" b="1"/>
            </a:lvl5pPr>
            <a:lvl6pPr marL="1376815" indent="0">
              <a:buNone/>
              <a:defRPr sz="975" b="1"/>
            </a:lvl6pPr>
            <a:lvl7pPr marL="1652185" indent="0">
              <a:buNone/>
              <a:defRPr sz="975" b="1"/>
            </a:lvl7pPr>
            <a:lvl8pPr marL="1927554" indent="0">
              <a:buNone/>
              <a:defRPr sz="975" b="1"/>
            </a:lvl8pPr>
            <a:lvl9pPr marL="2202910" indent="0">
              <a:buNone/>
              <a:defRPr sz="975" b="1"/>
            </a:lvl9pPr>
          </a:lstStyle>
          <a:p>
            <a:pPr lvl="0"/>
            <a:r>
              <a:rPr lang="zh-CN" altLang="en-US"/>
              <a:t>单击此处编辑母版文本样式</a:t>
            </a:r>
          </a:p>
        </p:txBody>
      </p:sp>
      <p:sp>
        <p:nvSpPr>
          <p:cNvPr id="4" name="内容占位符 3"/>
          <p:cNvSpPr>
            <a:spLocks noGrp="1"/>
          </p:cNvSpPr>
          <p:nvPr>
            <p:ph sz="half" idx="2"/>
          </p:nvPr>
        </p:nvSpPr>
        <p:spPr>
          <a:xfrm>
            <a:off x="457736" y="2174198"/>
            <a:ext cx="4040152" cy="1275970"/>
          </a:xfrm>
        </p:spPr>
        <p:txBody>
          <a:bodyPr/>
          <a:lstStyle>
            <a:lvl1pPr>
              <a:defRPr sz="1425"/>
            </a:lvl1pPr>
            <a:lvl2pPr>
              <a:defRPr sz="1200"/>
            </a:lvl2pPr>
            <a:lvl3pPr>
              <a:defRPr sz="1125"/>
            </a:lvl3pPr>
            <a:lvl4pPr>
              <a:defRPr sz="975"/>
            </a:lvl4pPr>
            <a:lvl5pPr>
              <a:defRPr sz="975"/>
            </a:lvl5pPr>
            <a:lvl6pPr>
              <a:defRPr sz="975"/>
            </a:lvl6pPr>
            <a:lvl7pPr>
              <a:defRPr sz="975"/>
            </a:lvl7pPr>
            <a:lvl8pPr>
              <a:defRPr sz="975"/>
            </a:lvl8pPr>
            <a:lvl9pPr>
              <a:defRPr sz="9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930" y="1819265"/>
            <a:ext cx="4041337" cy="354949"/>
          </a:xfrm>
        </p:spPr>
        <p:txBody>
          <a:bodyPr anchor="b"/>
          <a:lstStyle>
            <a:lvl1pPr marL="0" indent="0">
              <a:buNone/>
              <a:defRPr sz="1425" b="1"/>
            </a:lvl1pPr>
            <a:lvl2pPr marL="275364" indent="0">
              <a:buNone/>
              <a:defRPr sz="1200" b="1"/>
            </a:lvl2pPr>
            <a:lvl3pPr marL="550727" indent="0">
              <a:buNone/>
              <a:defRPr sz="1125" b="1"/>
            </a:lvl3pPr>
            <a:lvl4pPr marL="826098" indent="0">
              <a:buNone/>
              <a:defRPr sz="975" b="1"/>
            </a:lvl4pPr>
            <a:lvl5pPr marL="1101455" indent="0">
              <a:buNone/>
              <a:defRPr sz="975" b="1"/>
            </a:lvl5pPr>
            <a:lvl6pPr marL="1376815" indent="0">
              <a:buNone/>
              <a:defRPr sz="975" b="1"/>
            </a:lvl6pPr>
            <a:lvl7pPr marL="1652185" indent="0">
              <a:buNone/>
              <a:defRPr sz="975" b="1"/>
            </a:lvl7pPr>
            <a:lvl8pPr marL="1927554" indent="0">
              <a:buNone/>
              <a:defRPr sz="975" b="1"/>
            </a:lvl8pPr>
            <a:lvl9pPr marL="2202910" indent="0">
              <a:buNone/>
              <a:defRPr sz="975" b="1"/>
            </a:lvl9pPr>
          </a:lstStyle>
          <a:p>
            <a:pPr lvl="0"/>
            <a:r>
              <a:rPr lang="zh-CN" altLang="en-US"/>
              <a:t>单击此处编辑母版文本样式</a:t>
            </a:r>
          </a:p>
        </p:txBody>
      </p:sp>
      <p:sp>
        <p:nvSpPr>
          <p:cNvPr id="6" name="内容占位符 5"/>
          <p:cNvSpPr>
            <a:spLocks noGrp="1"/>
          </p:cNvSpPr>
          <p:nvPr>
            <p:ph sz="quarter" idx="4"/>
          </p:nvPr>
        </p:nvSpPr>
        <p:spPr>
          <a:xfrm>
            <a:off x="4644930" y="2174198"/>
            <a:ext cx="4041337" cy="1275970"/>
          </a:xfrm>
        </p:spPr>
        <p:txBody>
          <a:bodyPr/>
          <a:lstStyle>
            <a:lvl1pPr>
              <a:defRPr sz="1425"/>
            </a:lvl1pPr>
            <a:lvl2pPr>
              <a:defRPr sz="1200"/>
            </a:lvl2pPr>
            <a:lvl3pPr>
              <a:defRPr sz="1125"/>
            </a:lvl3pPr>
            <a:lvl4pPr>
              <a:defRPr sz="975"/>
            </a:lvl4pPr>
            <a:lvl5pPr>
              <a:defRPr sz="975"/>
            </a:lvl5pPr>
            <a:lvl6pPr>
              <a:defRPr sz="975"/>
            </a:lvl6pPr>
            <a:lvl7pPr>
              <a:defRPr sz="975"/>
            </a:lvl7pPr>
            <a:lvl8pPr>
              <a:defRPr sz="975"/>
            </a:lvl8pPr>
            <a:lvl9pPr>
              <a:defRPr sz="9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79694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012643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50113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735" y="273576"/>
            <a:ext cx="3007286" cy="1161958"/>
          </a:xfrm>
        </p:spPr>
        <p:txBody>
          <a:bodyPr anchor="b"/>
          <a:lstStyle>
            <a:lvl1pPr algn="l">
              <a:defRPr sz="1200" b="1"/>
            </a:lvl1pPr>
          </a:lstStyle>
          <a:p>
            <a:r>
              <a:rPr lang="zh-CN" altLang="en-US"/>
              <a:t>单击此处编辑母版标题样式</a:t>
            </a:r>
          </a:p>
        </p:txBody>
      </p:sp>
      <p:sp>
        <p:nvSpPr>
          <p:cNvPr id="3" name="内容占位符 2"/>
          <p:cNvSpPr>
            <a:spLocks noGrp="1"/>
          </p:cNvSpPr>
          <p:nvPr>
            <p:ph idx="1"/>
          </p:nvPr>
        </p:nvSpPr>
        <p:spPr>
          <a:xfrm>
            <a:off x="3575371" y="273598"/>
            <a:ext cx="5110963" cy="1647610"/>
          </a:xfrm>
        </p:spPr>
        <p:txBody>
          <a:bodyPr/>
          <a:lstStyle>
            <a:lvl1pPr>
              <a:defRPr sz="1950"/>
            </a:lvl1pPr>
            <a:lvl2pPr>
              <a:defRPr sz="1725"/>
            </a:lvl2pPr>
            <a:lvl3pPr>
              <a:defRPr sz="1425"/>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735" y="1435558"/>
            <a:ext cx="3007286" cy="244149"/>
          </a:xfrm>
        </p:spPr>
        <p:txBody>
          <a:bodyPr/>
          <a:lstStyle>
            <a:lvl1pPr marL="0" indent="0">
              <a:buNone/>
              <a:defRPr sz="825"/>
            </a:lvl1pPr>
            <a:lvl2pPr marL="275364" indent="0">
              <a:buNone/>
              <a:defRPr sz="750"/>
            </a:lvl2pPr>
            <a:lvl3pPr marL="550727" indent="0">
              <a:buNone/>
              <a:defRPr sz="600"/>
            </a:lvl3pPr>
            <a:lvl4pPr marL="826098" indent="0">
              <a:buNone/>
              <a:defRPr sz="525"/>
            </a:lvl4pPr>
            <a:lvl5pPr marL="1101455" indent="0">
              <a:buNone/>
              <a:defRPr sz="525"/>
            </a:lvl5pPr>
            <a:lvl6pPr marL="1376815" indent="0">
              <a:buNone/>
              <a:defRPr sz="525"/>
            </a:lvl6pPr>
            <a:lvl7pPr marL="1652185" indent="0">
              <a:buNone/>
              <a:defRPr sz="525"/>
            </a:lvl7pPr>
            <a:lvl8pPr marL="1927554" indent="0">
              <a:buNone/>
              <a:defRPr sz="525"/>
            </a:lvl8pPr>
            <a:lvl9pPr marL="2202910" indent="0">
              <a:buNone/>
              <a:defRPr sz="525"/>
            </a:lvl9pPr>
          </a:lstStyle>
          <a:p>
            <a:pPr lvl="0"/>
            <a:r>
              <a:rPr lang="zh-CN" altLang="en-US"/>
              <a:t>单击此处编辑母版文本样式</a:t>
            </a:r>
          </a:p>
        </p:txBody>
      </p:sp>
    </p:spTree>
    <p:extLst>
      <p:ext uri="{BB962C8B-B14F-4D97-AF65-F5344CB8AC3E}">
        <p14:creationId xmlns:p14="http://schemas.microsoft.com/office/powerpoint/2010/main" val="850681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02" y="4800456"/>
            <a:ext cx="5486874" cy="567300"/>
          </a:xfrm>
        </p:spPr>
        <p:txBody>
          <a:bodyPr anchor="b"/>
          <a:lstStyle>
            <a:lvl1pPr algn="l">
              <a:defRPr sz="1200" b="1"/>
            </a:lvl1pPr>
          </a:lstStyle>
          <a:p>
            <a:r>
              <a:rPr lang="zh-CN" altLang="en-US"/>
              <a:t>单击此处编辑母版标题样式</a:t>
            </a:r>
          </a:p>
        </p:txBody>
      </p:sp>
      <p:sp>
        <p:nvSpPr>
          <p:cNvPr id="3" name="图片占位符 2"/>
          <p:cNvSpPr>
            <a:spLocks noGrp="1"/>
          </p:cNvSpPr>
          <p:nvPr>
            <p:ph type="pic" idx="1"/>
          </p:nvPr>
        </p:nvSpPr>
        <p:spPr>
          <a:xfrm>
            <a:off x="1791802" y="613396"/>
            <a:ext cx="5486874" cy="451898"/>
          </a:xfrm>
        </p:spPr>
        <p:txBody>
          <a:bodyPr/>
          <a:lstStyle>
            <a:lvl1pPr marL="0" indent="0">
              <a:buNone/>
              <a:defRPr sz="1950"/>
            </a:lvl1pPr>
            <a:lvl2pPr marL="275364" indent="0">
              <a:buNone/>
              <a:defRPr sz="1725"/>
            </a:lvl2pPr>
            <a:lvl3pPr marL="550727" indent="0">
              <a:buNone/>
              <a:defRPr sz="1425"/>
            </a:lvl3pPr>
            <a:lvl4pPr marL="826098" indent="0">
              <a:buNone/>
              <a:defRPr sz="1200"/>
            </a:lvl4pPr>
            <a:lvl5pPr marL="1101455" indent="0">
              <a:buNone/>
              <a:defRPr sz="1200"/>
            </a:lvl5pPr>
            <a:lvl6pPr marL="1376815" indent="0">
              <a:buNone/>
              <a:defRPr sz="1200"/>
            </a:lvl6pPr>
            <a:lvl7pPr marL="1652185" indent="0">
              <a:buNone/>
              <a:defRPr sz="1200"/>
            </a:lvl7pPr>
            <a:lvl8pPr marL="1927554" indent="0">
              <a:buNone/>
              <a:defRPr sz="1200"/>
            </a:lvl8pPr>
            <a:lvl9pPr marL="2202910" indent="0">
              <a:buNone/>
              <a:defRPr sz="1200"/>
            </a:lvl9pPr>
          </a:lstStyle>
          <a:p>
            <a:pPr lvl="0"/>
            <a:endParaRPr lang="zh-CN" altLang="en-US" noProof="0"/>
          </a:p>
        </p:txBody>
      </p:sp>
      <p:sp>
        <p:nvSpPr>
          <p:cNvPr id="4" name="文本占位符 3"/>
          <p:cNvSpPr>
            <a:spLocks noGrp="1"/>
          </p:cNvSpPr>
          <p:nvPr>
            <p:ph type="body" sz="half" idx="2"/>
          </p:nvPr>
        </p:nvSpPr>
        <p:spPr>
          <a:xfrm>
            <a:off x="1791802" y="5367787"/>
            <a:ext cx="5486874" cy="244149"/>
          </a:xfrm>
        </p:spPr>
        <p:txBody>
          <a:bodyPr/>
          <a:lstStyle>
            <a:lvl1pPr marL="0" indent="0">
              <a:buNone/>
              <a:defRPr sz="825"/>
            </a:lvl1pPr>
            <a:lvl2pPr marL="275364" indent="0">
              <a:buNone/>
              <a:defRPr sz="750"/>
            </a:lvl2pPr>
            <a:lvl3pPr marL="550727" indent="0">
              <a:buNone/>
              <a:defRPr sz="600"/>
            </a:lvl3pPr>
            <a:lvl4pPr marL="826098" indent="0">
              <a:buNone/>
              <a:defRPr sz="525"/>
            </a:lvl4pPr>
            <a:lvl5pPr marL="1101455" indent="0">
              <a:buNone/>
              <a:defRPr sz="525"/>
            </a:lvl5pPr>
            <a:lvl6pPr marL="1376815" indent="0">
              <a:buNone/>
              <a:defRPr sz="525"/>
            </a:lvl6pPr>
            <a:lvl7pPr marL="1652185" indent="0">
              <a:buNone/>
              <a:defRPr sz="525"/>
            </a:lvl7pPr>
            <a:lvl8pPr marL="1927554" indent="0">
              <a:buNone/>
              <a:defRPr sz="525"/>
            </a:lvl8pPr>
            <a:lvl9pPr marL="2202910" indent="0">
              <a:buNone/>
              <a:defRPr sz="525"/>
            </a:lvl9pPr>
          </a:lstStyle>
          <a:p>
            <a:pPr lvl="0"/>
            <a:r>
              <a:rPr lang="zh-CN" altLang="en-US"/>
              <a:t>单击此处编辑母版文本样式</a:t>
            </a:r>
          </a:p>
        </p:txBody>
      </p:sp>
    </p:spTree>
    <p:extLst>
      <p:ext uri="{BB962C8B-B14F-4D97-AF65-F5344CB8AC3E}">
        <p14:creationId xmlns:p14="http://schemas.microsoft.com/office/powerpoint/2010/main" val="122329526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728531" y="1196515"/>
            <a:ext cx="1947085" cy="200054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089911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a:prstGeom prst="rect">
            <a:avLst/>
          </a:prstGeom>
        </p:spPr>
        <p:txBody>
          <a:bodyPr/>
          <a:lstStyle>
            <a:lvl1pPr>
              <a:defRPr/>
            </a:lvl1pPr>
          </a:lstStyle>
          <a:p>
            <a:fld id="{7B0D0D60-EFDB-4705-8D7A-E2F34410A668}" type="datetime1">
              <a:rPr lang="zh-CN" altLang="en-US" smtClean="0"/>
              <a:pPr/>
              <a:t>2017/6/14</a:t>
            </a:fld>
            <a:endParaRPr lang="en-US" altLang="zh-CN" dirty="0"/>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dirty="0"/>
          </a:p>
        </p:txBody>
      </p:sp>
      <p:sp>
        <p:nvSpPr>
          <p:cNvPr id="5" name="灯片编号占位符 4"/>
          <p:cNvSpPr>
            <a:spLocks noGrp="1"/>
          </p:cNvSpPr>
          <p:nvPr>
            <p:ph type="sldNum" sz="quarter" idx="12"/>
          </p:nvPr>
        </p:nvSpPr>
        <p:spPr>
          <a:xfrm>
            <a:off x="7010400" y="0"/>
            <a:ext cx="2133600" cy="476250"/>
          </a:xfrm>
        </p:spPr>
        <p:txBody>
          <a:bodyPr/>
          <a:lstStyle>
            <a:lvl1pPr>
              <a:defRPr/>
            </a:lvl1pPr>
          </a:lstStyle>
          <a:p>
            <a:fld id="{30724648-3281-4884-A848-A8C2DC5B8CAC}" type="slidenum">
              <a:rPr lang="en-US" altLang="zh-CN"/>
              <a:pPr/>
              <a:t>‹#›</a:t>
            </a:fld>
            <a:endParaRPr lang="en-US" altLang="zh-CN" dirty="0"/>
          </a:p>
        </p:txBody>
      </p:sp>
      <p:pic>
        <p:nvPicPr>
          <p:cNvPr id="6"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6697" y="115203"/>
            <a:ext cx="2168898" cy="330733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78183" y="115203"/>
            <a:ext cx="1614686" cy="330733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0692723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7" y="115217"/>
            <a:ext cx="8675593" cy="15229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651186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7" y="115188"/>
            <a:ext cx="8675593" cy="649372"/>
          </a:xfrm>
        </p:spPr>
        <p:txBody>
          <a:bodyPr/>
          <a:lstStyle/>
          <a:p>
            <a:r>
              <a:rPr lang="zh-CN" altLang="en-US"/>
              <a:t>单击此处编辑母版标题样式</a:t>
            </a:r>
          </a:p>
        </p:txBody>
      </p:sp>
      <p:sp>
        <p:nvSpPr>
          <p:cNvPr id="3" name="文本占位符 2"/>
          <p:cNvSpPr>
            <a:spLocks noGrp="1"/>
          </p:cNvSpPr>
          <p:nvPr>
            <p:ph type="body" sz="half" idx="1"/>
          </p:nvPr>
        </p:nvSpPr>
        <p:spPr>
          <a:xfrm>
            <a:off x="468408" y="1196545"/>
            <a:ext cx="4046080" cy="15229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8329" y="1196545"/>
            <a:ext cx="4047266" cy="15229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509933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pic>
        <p:nvPicPr>
          <p:cNvPr id="7"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pic>
        <p:nvPicPr>
          <p:cNvPr id="8" name="图片 6" descr="banner"/>
          <p:cNvPicPr>
            <a:picLocks noChangeAspect="1" noChangeArrowheads="1"/>
          </p:cNvPicPr>
          <p:nvPr userDrawn="1"/>
        </p:nvPicPr>
        <p:blipFill>
          <a:blip r:embed="rId3" cstate="print"/>
          <a:srcRect/>
          <a:stretch>
            <a:fillRect/>
          </a:stretch>
        </p:blipFill>
        <p:spPr bwMode="auto">
          <a:xfrm>
            <a:off x="8101013" y="5916613"/>
            <a:ext cx="1042987" cy="941387"/>
          </a:xfrm>
          <a:prstGeom prst="rect">
            <a:avLst/>
          </a:prstGeom>
          <a:noFill/>
          <a:ln w="9525">
            <a:noFill/>
            <a:miter lim="800000"/>
            <a:headEnd/>
            <a:tailEnd/>
          </a:ln>
        </p:spPr>
      </p:pic>
    </p:spTree>
    <p:extLst>
      <p:ext uri="{BB962C8B-B14F-4D97-AF65-F5344CB8AC3E}">
        <p14:creationId xmlns:p14="http://schemas.microsoft.com/office/powerpoint/2010/main" val="2961548240"/>
      </p:ext>
    </p:extLst>
  </p:cSld>
  <p:clrMapOvr>
    <a:masterClrMapping/>
  </p:clrMapOvr>
  <p:transition>
    <p:random/>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chemeClr val="accent6">
                    <a:lumMod val="7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158" y="1357298"/>
            <a:ext cx="8229600" cy="4525963"/>
          </a:xfrm>
          <a:prstGeom prst="rect">
            <a:avLst/>
          </a:prstGeom>
        </p:spPr>
        <p:txBody>
          <a:bodyPr/>
          <a:lstStyle>
            <a:lvl1pPr>
              <a:defRPr sz="2800">
                <a:latin typeface="华文新魏" pitchFamily="2" charset="-122"/>
                <a:ea typeface="华文新魏" pitchFamily="2"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spTree>
    <p:extLst>
      <p:ext uri="{BB962C8B-B14F-4D97-AF65-F5344CB8AC3E}">
        <p14:creationId xmlns:p14="http://schemas.microsoft.com/office/powerpoint/2010/main" val="3159464743"/>
      </p:ext>
    </p:extLst>
  </p:cSld>
  <p:clrMapOvr>
    <a:masterClrMapping/>
  </p:clrMapOvr>
  <p:transition>
    <p:random/>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52214378"/>
      </p:ext>
    </p:extLst>
  </p:cSld>
  <p:clrMapOvr>
    <a:masterClrMapping/>
  </p:clrMapOvr>
  <p:transition>
    <p:random/>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80087511"/>
      </p:ext>
    </p:extLst>
  </p:cSld>
  <p:clrMapOvr>
    <a:masterClrMapping/>
  </p:clrMapOvr>
  <p:transition>
    <p:random/>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71615694"/>
      </p:ext>
    </p:extLst>
  </p:cSld>
  <p:clrMapOvr>
    <a:masterClrMapping/>
  </p:clrMapOvr>
  <p:transition>
    <p:random/>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25143354"/>
      </p:ext>
    </p:extLst>
  </p:cSld>
  <p:clrMapOvr>
    <a:masterClrMapping/>
  </p:clrMapOvr>
  <p:transition>
    <p:random/>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053901"/>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D05CC1D8-3C42-4EC6-B1D2-2206421B1AA5}" type="datetime1">
              <a:rPr lang="zh-CN" altLang="en-US" smtClean="0"/>
              <a:pPr/>
              <a:t>2017/6/14</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fld id="{8C138F51-CADC-486F-A09F-148A452902EF}" type="slidenum">
              <a:rPr lang="en-US" altLang="zh-CN"/>
              <a:pPr/>
              <a:t>‹#›</a:t>
            </a:fld>
            <a:endParaRPr lang="en-US" altLang="zh-CN" dirty="0"/>
          </a:p>
        </p:txBody>
      </p:sp>
      <p:pic>
        <p:nvPicPr>
          <p:cNvPr id="7"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54219569"/>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60278186"/>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22742188"/>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7511157"/>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001164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761AA2DC-9EDC-4BC3-B89B-D1BA6DC5FB4E}" type="datetime1">
              <a:rPr lang="zh-CN" altLang="en-US" smtClean="0"/>
              <a:pPr/>
              <a:t>2017/6/14</a:t>
            </a:fld>
            <a:endParaRPr lang="en-US" altLang="zh-CN" dirty="0"/>
          </a:p>
        </p:txBody>
      </p:sp>
      <p:sp>
        <p:nvSpPr>
          <p:cNvPr id="3" name="Rectangle 5"/>
          <p:cNvSpPr>
            <a:spLocks noGrp="1" noChangeArrowheads="1"/>
          </p:cNvSpPr>
          <p:nvPr>
            <p:ph type="ftr" sz="quarter" idx="11"/>
          </p:nvPr>
        </p:nvSpPr>
        <p:spPr>
          <a:ln/>
        </p:spPr>
        <p:txBody>
          <a:bodyPr/>
          <a:lstStyle>
            <a:lvl1pPr>
              <a:defRPr/>
            </a:lvl1pPr>
          </a:lstStyle>
          <a:p>
            <a:endParaRPr lang="en-US" altLang="zh-CN" dirty="0"/>
          </a:p>
        </p:txBody>
      </p:sp>
      <p:sp>
        <p:nvSpPr>
          <p:cNvPr id="4" name="Rectangle 6"/>
          <p:cNvSpPr>
            <a:spLocks noGrp="1" noChangeArrowheads="1"/>
          </p:cNvSpPr>
          <p:nvPr>
            <p:ph type="sldNum" sz="quarter" idx="12"/>
          </p:nvPr>
        </p:nvSpPr>
        <p:spPr>
          <a:ln/>
        </p:spPr>
        <p:txBody>
          <a:bodyPr/>
          <a:lstStyle>
            <a:lvl1pPr>
              <a:defRPr/>
            </a:lvl1pPr>
          </a:lstStyle>
          <a:p>
            <a:fld id="{F4B1676E-E3B7-4BD4-9C4A-B904CBDEEA33}" type="slidenum">
              <a:rPr lang="en-US" altLang="zh-CN"/>
              <a:pPr/>
              <a:t>‹#›</a:t>
            </a:fld>
            <a:endParaRPr lang="en-US" altLang="zh-CN" dirty="0"/>
          </a:p>
        </p:txBody>
      </p:sp>
      <p:pic>
        <p:nvPicPr>
          <p:cNvPr id="5"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4F898F1A-A872-48D2-B0E1-CF3358E9A3AB}" type="datetime1">
              <a:rPr lang="zh-CN" altLang="en-US" smtClean="0"/>
              <a:pPr/>
              <a:t>2017/6/14</a:t>
            </a:fld>
            <a:endParaRPr lang="en-US" altLang="zh-CN" dirty="0"/>
          </a:p>
        </p:txBody>
      </p:sp>
      <p:sp>
        <p:nvSpPr>
          <p:cNvPr id="6" name="Rectangle 5"/>
          <p:cNvSpPr>
            <a:spLocks noGrp="1" noChangeArrowheads="1"/>
          </p:cNvSpPr>
          <p:nvPr>
            <p:ph type="ftr" sz="quarter" idx="11"/>
          </p:nvPr>
        </p:nvSpPr>
        <p:spPr>
          <a:ln/>
        </p:spPr>
        <p:txBody>
          <a:bodyPr/>
          <a:lstStyle>
            <a:lvl1pPr>
              <a:defRPr/>
            </a:lvl1pPr>
          </a:lstStyle>
          <a:p>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fld id="{4F75CA2C-A8C3-4BAA-8E82-0A4A0054EC4B}" type="slidenum">
              <a:rPr lang="en-US" altLang="zh-CN"/>
              <a:pPr/>
              <a:t>‹#›</a:t>
            </a:fld>
            <a:endParaRPr lang="en-US" altLang="zh-CN" dirty="0"/>
          </a:p>
        </p:txBody>
      </p:sp>
      <p:pic>
        <p:nvPicPr>
          <p:cNvPr id="8"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8675688" cy="649287"/>
          </a:xfrm>
        </p:spPr>
        <p:txBody>
          <a:bodyPr/>
          <a:lstStyle/>
          <a:p>
            <a:r>
              <a:rPr lang="zh-CN" altLang="en-US"/>
              <a:t>单击此处编辑母版标题样式</a:t>
            </a:r>
          </a:p>
        </p:txBody>
      </p:sp>
      <p:sp>
        <p:nvSpPr>
          <p:cNvPr id="3" name="表格占位符 2"/>
          <p:cNvSpPr>
            <a:spLocks noGrp="1"/>
          </p:cNvSpPr>
          <p:nvPr>
            <p:ph type="tbl" idx="1"/>
          </p:nvPr>
        </p:nvSpPr>
        <p:spPr>
          <a:xfrm>
            <a:off x="468313" y="1196975"/>
            <a:ext cx="8207375" cy="1982788"/>
          </a:xfrm>
        </p:spPr>
        <p:txBody>
          <a:bodyPr/>
          <a:lstStyle/>
          <a:p>
            <a:endParaRPr lang="zh-CN" altLang="en-US"/>
          </a:p>
        </p:txBody>
      </p:sp>
      <p:sp>
        <p:nvSpPr>
          <p:cNvPr id="4" name="灯片编号占位符 3"/>
          <p:cNvSpPr>
            <a:spLocks noGrp="1"/>
          </p:cNvSpPr>
          <p:nvPr>
            <p:ph type="sldNum" sz="quarter" idx="10"/>
          </p:nvPr>
        </p:nvSpPr>
        <p:spPr>
          <a:xfrm>
            <a:off x="6542088" y="6499225"/>
            <a:ext cx="2133600" cy="212725"/>
          </a:xfrm>
        </p:spPr>
        <p:txBody>
          <a:bodyPr/>
          <a:lstStyle>
            <a:lvl1pPr>
              <a:defRPr/>
            </a:lvl1pPr>
          </a:lstStyle>
          <a:p>
            <a:r>
              <a:rPr lang="zh-CN" altLang="en-US"/>
              <a:t>第 </a:t>
            </a:r>
            <a:fld id="{1F9F1816-6F3B-4B00-AF64-6B4ECEDCFB8E}" type="slidenum">
              <a:rPr lang="zh-CN" altLang="en-US"/>
              <a:pPr/>
              <a:t>‹#›</a:t>
            </a:fld>
            <a:r>
              <a:rPr lang="zh-CN" altLang="en-US"/>
              <a:t> 页</a:t>
            </a:r>
          </a:p>
        </p:txBody>
      </p:sp>
      <p:pic>
        <p:nvPicPr>
          <p:cNvPr id="5"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spTree>
  </p:cSld>
  <p:clrMapOvr>
    <a:masterClrMapping/>
  </p:clrMapOvr>
  <p:transition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dirty="0"/>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F570C761-E9D0-4C20-8A03-54131F03EEA0}" type="slidenum">
              <a:rPr lang="en-US" altLang="zh-CN"/>
              <a:pPr/>
              <a:t>‹#›</a:t>
            </a:fld>
            <a:endParaRPr lang="en-US" altLang="zh-CN" dirty="0"/>
          </a:p>
        </p:txBody>
      </p:sp>
      <p:pic>
        <p:nvPicPr>
          <p:cNvPr id="9"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323850" y="144342"/>
            <a:ext cx="4248150" cy="648072"/>
          </a:xfrm>
          <a:prstGeom prst="rect">
            <a:avLst/>
          </a:prstGeom>
        </p:spPr>
        <p:txBody>
          <a:bodyPr/>
          <a:lstStyle>
            <a:lvl1pPr marL="0" indent="0" algn="l" defTabSz="914400" rtl="0" eaLnBrk="1" latinLnBrk="0" hangingPunct="1">
              <a:buFontTx/>
              <a:buNone/>
              <a:defRPr lang="zh-CN" altLang="en-US" sz="3200" b="1" kern="1200" spc="300" dirty="0">
                <a:solidFill>
                  <a:schemeClr val="bg1"/>
                </a:solidFill>
                <a:latin typeface="Arial" pitchFamily="34" charset="0"/>
                <a:ea typeface="微软雅黑" pitchFamily="34" charset="-122"/>
                <a:cs typeface="Arial" pitchFamily="34" charset="0"/>
              </a:defRPr>
            </a:lvl1pPr>
          </a:lstStyle>
          <a:p>
            <a:pPr lvl="0"/>
            <a:r>
              <a:rPr lang="zh-CN" altLang="en-US"/>
              <a:t>单击此处编辑母版文本样式</a:t>
            </a:r>
          </a:p>
        </p:txBody>
      </p:sp>
    </p:spTree>
    <p:extLst>
      <p:ext uri="{BB962C8B-B14F-4D97-AF65-F5344CB8AC3E}">
        <p14:creationId xmlns:p14="http://schemas.microsoft.com/office/powerpoint/2010/main" val="35669405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9"/>
          <p:cNvSpPr>
            <a:spLocks noGrp="1" noChangeArrowheads="1"/>
          </p:cNvSpPr>
          <p:nvPr>
            <p:ph type="sldNum" sz="quarter" idx="10"/>
          </p:nvPr>
        </p:nvSpPr>
        <p:spPr/>
        <p:txBody>
          <a:bodyPr/>
          <a:lstStyle>
            <a:lvl1pPr>
              <a:defRPr/>
            </a:lvl1pPr>
          </a:lstStyle>
          <a:p>
            <a:pPr>
              <a:defRPr/>
            </a:pPr>
            <a:r>
              <a:rPr lang="zh-CN" altLang="en-US"/>
              <a:t>第 </a:t>
            </a:r>
            <a:fld id="{40D4279D-F3FE-418C-A867-AA24D50F8BF1}" type="slidenum">
              <a:rPr lang="zh-CN" altLang="en-US"/>
              <a:pPr>
                <a:defRPr/>
              </a:pPr>
              <a:t>‹#›</a:t>
            </a:fld>
            <a:r>
              <a:rPr lang="zh-CN" altLang="en-US"/>
              <a:t> 页</a:t>
            </a:r>
          </a:p>
        </p:txBody>
      </p:sp>
    </p:spTree>
    <p:extLst>
      <p:ext uri="{BB962C8B-B14F-4D97-AF65-F5344CB8AC3E}">
        <p14:creationId xmlns:p14="http://schemas.microsoft.com/office/powerpoint/2010/main" val="190740526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3.jpe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1030" name="Rectangle 6"/>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1">
                <a:solidFill>
                  <a:srgbClr val="FF3300"/>
                </a:solidFill>
                <a:latin typeface="Times New Roman" pitchFamily="18" charset="0"/>
              </a:defRPr>
            </a:lvl1pPr>
          </a:lstStyle>
          <a:p>
            <a:fld id="{2A24EFDC-A939-4FE6-87C2-18D0C693EEF1}"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2" descr="bg3-LIN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 y="1"/>
            <a:ext cx="9142814" cy="685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67" y="115188"/>
            <a:ext cx="8675593" cy="64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75" tIns="45456" rIns="90875" bIns="45456" numCol="1" anchor="ctr" anchorCtr="0" compatLnSpc="1">
            <a:prstTxWarp prst="textNoShape">
              <a:avLst/>
            </a:prstTxWarp>
          </a:bodyPr>
          <a:lstStyle/>
          <a:p>
            <a:pPr lvl="0"/>
            <a:r>
              <a:rPr lang="zh-CN" altLang="en-US"/>
              <a:t>标题文本样式：黑体</a:t>
            </a:r>
            <a:r>
              <a:rPr lang="en-US" altLang="zh-CN"/>
              <a:t>/26</a:t>
            </a:r>
            <a:r>
              <a:rPr lang="zh-CN" altLang="en-US"/>
              <a:t>号  </a:t>
            </a:r>
            <a:r>
              <a:rPr lang="en-US" altLang="zh-CN"/>
              <a:t>Arial/26pt</a:t>
            </a:r>
          </a:p>
        </p:txBody>
      </p:sp>
      <p:sp>
        <p:nvSpPr>
          <p:cNvPr id="2052" name="Rectangle 4"/>
          <p:cNvSpPr>
            <a:spLocks noGrp="1" noChangeArrowheads="1"/>
          </p:cNvSpPr>
          <p:nvPr>
            <p:ph type="body" idx="1"/>
          </p:nvPr>
        </p:nvSpPr>
        <p:spPr bwMode="auto">
          <a:xfrm>
            <a:off x="468473" y="1196545"/>
            <a:ext cx="8207187" cy="152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75" tIns="45456" rIns="90875" bIns="45456" numCol="1" anchor="t" anchorCtr="0" compatLnSpc="1">
            <a:prstTxWarp prst="textNoShape">
              <a:avLst/>
            </a:prstTxWarp>
            <a:spAutoFit/>
          </a:bodyPr>
          <a:lstStyle/>
          <a:p>
            <a:pPr lvl="0"/>
            <a:r>
              <a:rPr lang="zh-CN" altLang="en-US"/>
              <a:t>第一级内容文本样式：黑体</a:t>
            </a:r>
            <a:r>
              <a:rPr lang="en-US" altLang="zh-CN"/>
              <a:t>/20</a:t>
            </a:r>
            <a:r>
              <a:rPr lang="zh-CN" altLang="en-US"/>
              <a:t>号  </a:t>
            </a:r>
            <a:r>
              <a:rPr lang="en-US" altLang="zh-CN"/>
              <a:t>Arial/20pt</a:t>
            </a:r>
          </a:p>
          <a:p>
            <a:pPr lvl="1"/>
            <a:r>
              <a:rPr lang="zh-CN" altLang="en-US"/>
              <a:t>第二级内容文本样式：华文细黑</a:t>
            </a:r>
            <a:r>
              <a:rPr lang="en-US" altLang="zh-CN"/>
              <a:t>/18</a:t>
            </a:r>
            <a:r>
              <a:rPr lang="zh-CN" altLang="en-US"/>
              <a:t>号  </a:t>
            </a:r>
            <a:r>
              <a:rPr lang="en-US" altLang="zh-CN"/>
              <a:t>Arial/18pt</a:t>
            </a:r>
          </a:p>
          <a:p>
            <a:pPr lvl="2"/>
            <a:r>
              <a:rPr lang="zh-CN" altLang="en-US"/>
              <a:t>第三级内容文本样式：华文细黑</a:t>
            </a:r>
            <a:r>
              <a:rPr lang="en-US" altLang="zh-CN"/>
              <a:t>/16</a:t>
            </a:r>
            <a:r>
              <a:rPr lang="zh-CN" altLang="en-US"/>
              <a:t>号  </a:t>
            </a:r>
            <a:r>
              <a:rPr lang="en-US" altLang="zh-CN"/>
              <a:t>Arial/16pt</a:t>
            </a:r>
          </a:p>
          <a:p>
            <a:pPr lvl="3"/>
            <a:r>
              <a:rPr lang="zh-CN" altLang="en-US"/>
              <a:t>第四级内容文本样式：华文细黑</a:t>
            </a:r>
            <a:r>
              <a:rPr lang="en-US" altLang="zh-CN"/>
              <a:t>/14</a:t>
            </a:r>
            <a:r>
              <a:rPr lang="zh-CN" altLang="en-US"/>
              <a:t>号  </a:t>
            </a:r>
            <a:r>
              <a:rPr lang="en-US" altLang="zh-CN"/>
              <a:t>Arial/14pt</a:t>
            </a:r>
          </a:p>
          <a:p>
            <a:pPr lvl="4"/>
            <a:r>
              <a:rPr lang="zh-CN" altLang="en-US"/>
              <a:t>第五级内容文本样式：华文细黑</a:t>
            </a:r>
            <a:r>
              <a:rPr lang="en-US" altLang="zh-CN"/>
              <a:t>/12</a:t>
            </a:r>
            <a:r>
              <a:rPr lang="zh-CN" altLang="en-US"/>
              <a:t>号  </a:t>
            </a:r>
            <a:r>
              <a:rPr lang="en-US" altLang="zh-CN"/>
              <a:t>Arial/12pt</a:t>
            </a:r>
          </a:p>
        </p:txBody>
      </p:sp>
      <p:grpSp>
        <p:nvGrpSpPr>
          <p:cNvPr id="2053" name="Group 6"/>
          <p:cNvGrpSpPr>
            <a:grpSpLocks/>
          </p:cNvGrpSpPr>
          <p:nvPr/>
        </p:nvGrpSpPr>
        <p:grpSpPr bwMode="auto">
          <a:xfrm>
            <a:off x="468479" y="6189910"/>
            <a:ext cx="2283079" cy="511146"/>
            <a:chOff x="295" y="3899"/>
            <a:chExt cx="1438" cy="322"/>
          </a:xfrm>
        </p:grpSpPr>
        <p:pic>
          <p:nvPicPr>
            <p:cNvPr id="2055" name="Picture 7" descr="实验室LOGO-changed"/>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95" y="3899"/>
              <a:ext cx="421"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184" name="Text Box 8"/>
            <p:cNvSpPr txBox="1">
              <a:spLocks noChangeArrowheads="1"/>
            </p:cNvSpPr>
            <p:nvPr userDrawn="1"/>
          </p:nvSpPr>
          <p:spPr bwMode="auto">
            <a:xfrm>
              <a:off x="680" y="3983"/>
              <a:ext cx="1053" cy="159"/>
            </a:xfrm>
            <a:prstGeom prst="rect">
              <a:avLst/>
            </a:prstGeom>
            <a:noFill/>
            <a:ln>
              <a:noFill/>
            </a:ln>
            <a:effectLst/>
            <a:extLst/>
          </p:spPr>
          <p:txBody>
            <a:bodyPr wrap="none" lIns="113157" tIns="56579" rIns="113157" bIns="56579">
              <a:spAutoFit/>
            </a:bodyPr>
            <a:lstStyle>
              <a:lvl1pPr algn="l" defTabSz="1131888">
                <a:defRPr>
                  <a:solidFill>
                    <a:schemeClr val="tx1"/>
                  </a:solidFill>
                  <a:latin typeface="Arial" pitchFamily="34" charset="0"/>
                  <a:ea typeface="华文细黑" pitchFamily="2" charset="-122"/>
                </a:defRPr>
              </a:lvl1pPr>
              <a:lvl2pPr marL="565150" algn="l" defTabSz="1131888">
                <a:defRPr>
                  <a:solidFill>
                    <a:schemeClr val="tx1"/>
                  </a:solidFill>
                  <a:latin typeface="Arial" pitchFamily="34" charset="0"/>
                  <a:ea typeface="华文细黑" pitchFamily="2" charset="-122"/>
                </a:defRPr>
              </a:lvl2pPr>
              <a:lvl3pPr marL="1131888" algn="l" defTabSz="1131888">
                <a:defRPr>
                  <a:solidFill>
                    <a:schemeClr val="tx1"/>
                  </a:solidFill>
                  <a:latin typeface="Arial" pitchFamily="34" charset="0"/>
                  <a:ea typeface="华文细黑" pitchFamily="2" charset="-122"/>
                </a:defRPr>
              </a:lvl3pPr>
              <a:lvl4pPr marL="1697038" algn="l" defTabSz="1131888">
                <a:defRPr>
                  <a:solidFill>
                    <a:schemeClr val="tx1"/>
                  </a:solidFill>
                  <a:latin typeface="Arial" pitchFamily="34" charset="0"/>
                  <a:ea typeface="华文细黑" pitchFamily="2" charset="-122"/>
                </a:defRPr>
              </a:lvl4pPr>
              <a:lvl5pPr marL="2263775" algn="l" defTabSz="1131888">
                <a:defRPr>
                  <a:solidFill>
                    <a:schemeClr val="tx1"/>
                  </a:solidFill>
                  <a:latin typeface="Arial" pitchFamily="34" charset="0"/>
                  <a:ea typeface="华文细黑" pitchFamily="2" charset="-122"/>
                </a:defRPr>
              </a:lvl5pPr>
              <a:lvl6pPr marL="2720975" defTabSz="1131888" fontAlgn="base">
                <a:spcBef>
                  <a:spcPct val="0"/>
                </a:spcBef>
                <a:spcAft>
                  <a:spcPct val="0"/>
                </a:spcAft>
                <a:defRPr>
                  <a:solidFill>
                    <a:schemeClr val="tx1"/>
                  </a:solidFill>
                  <a:latin typeface="Arial" pitchFamily="34" charset="0"/>
                  <a:ea typeface="华文细黑" pitchFamily="2" charset="-122"/>
                </a:defRPr>
              </a:lvl6pPr>
              <a:lvl7pPr marL="3178175" defTabSz="1131888" fontAlgn="base">
                <a:spcBef>
                  <a:spcPct val="0"/>
                </a:spcBef>
                <a:spcAft>
                  <a:spcPct val="0"/>
                </a:spcAft>
                <a:defRPr>
                  <a:solidFill>
                    <a:schemeClr val="tx1"/>
                  </a:solidFill>
                  <a:latin typeface="Arial" pitchFamily="34" charset="0"/>
                  <a:ea typeface="华文细黑" pitchFamily="2" charset="-122"/>
                </a:defRPr>
              </a:lvl7pPr>
              <a:lvl8pPr marL="3635375" defTabSz="1131888" fontAlgn="base">
                <a:spcBef>
                  <a:spcPct val="0"/>
                </a:spcBef>
                <a:spcAft>
                  <a:spcPct val="0"/>
                </a:spcAft>
                <a:defRPr>
                  <a:solidFill>
                    <a:schemeClr val="tx1"/>
                  </a:solidFill>
                  <a:latin typeface="Arial" pitchFamily="34" charset="0"/>
                  <a:ea typeface="华文细黑" pitchFamily="2" charset="-122"/>
                </a:defRPr>
              </a:lvl8pPr>
              <a:lvl9pPr marL="4092575" defTabSz="1131888" fontAlgn="base">
                <a:spcBef>
                  <a:spcPct val="0"/>
                </a:spcBef>
                <a:spcAft>
                  <a:spcPct val="0"/>
                </a:spcAft>
                <a:defRPr>
                  <a:solidFill>
                    <a:schemeClr val="tx1"/>
                  </a:solidFill>
                  <a:latin typeface="Arial" pitchFamily="34" charset="0"/>
                  <a:ea typeface="华文细黑" pitchFamily="2" charset="-122"/>
                </a:defRPr>
              </a:lvl9pPr>
            </a:lstStyle>
            <a:p>
              <a:pPr>
                <a:lnSpc>
                  <a:spcPct val="120000"/>
                </a:lnSpc>
                <a:defRPr/>
              </a:pPr>
              <a:r>
                <a:rPr lang="zh-CN" altLang="en-US" sz="750" b="1">
                  <a:solidFill>
                    <a:srgbClr val="43A1FF"/>
                  </a:solidFill>
                  <a:latin typeface="微软雅黑" pitchFamily="34" charset="-122"/>
                  <a:ea typeface="微软雅黑" pitchFamily="34" charset="-122"/>
                </a:rPr>
                <a:t>测绘遥感信息工程国家重点实验室</a:t>
              </a:r>
            </a:p>
          </p:txBody>
        </p:sp>
      </p:grpSp>
      <p:sp>
        <p:nvSpPr>
          <p:cNvPr id="9" name="Rectangle 6"/>
          <p:cNvSpPr txBox="1">
            <a:spLocks noChangeArrowheads="1"/>
          </p:cNvSpPr>
          <p:nvPr userDrawn="1"/>
        </p:nvSpPr>
        <p:spPr bwMode="auto">
          <a:xfrm>
            <a:off x="7010400" y="0"/>
            <a:ext cx="2133600" cy="476250"/>
          </a:xfrm>
          <a:prstGeom prst="rect">
            <a:avLst/>
          </a:prstGeom>
          <a:noFill/>
          <a:ln w="9525">
            <a:noFill/>
            <a:miter lim="800000"/>
            <a:headEnd/>
            <a:tailEnd/>
          </a:ln>
          <a:effectLst/>
        </p:spPr>
        <p:txBody>
          <a:bodyPr vert="horz" wrap="square" lIns="68427" tIns="34219" rIns="68427" bIns="34219" numCol="1" anchor="t" anchorCtr="0" compatLnSpc="1">
            <a:prstTxWarp prst="textNoShape">
              <a:avLst/>
            </a:prstTxWarp>
          </a:bodyPr>
          <a:lstStyle>
            <a:defPPr>
              <a:defRPr lang="zh-CN"/>
            </a:defPPr>
            <a:lvl1pPr marL="0" algn="r" defTabSz="908792" rtl="0" eaLnBrk="1" latinLnBrk="0" hangingPunct="1">
              <a:defRPr sz="1800" b="1" kern="1200">
                <a:solidFill>
                  <a:srgbClr val="FF3300"/>
                </a:solidFill>
                <a:latin typeface="Times New Roman" pitchFamily="18" charset="0"/>
                <a:ea typeface="+mn-ea"/>
                <a:cs typeface="+mn-cs"/>
              </a:defRPr>
            </a:lvl1pPr>
            <a:lvl2pPr marL="454385" algn="l" defTabSz="908792" rtl="0" eaLnBrk="1" latinLnBrk="0" hangingPunct="1">
              <a:defRPr sz="1800" kern="1200">
                <a:solidFill>
                  <a:schemeClr val="tx1"/>
                </a:solidFill>
                <a:latin typeface="+mn-lt"/>
                <a:ea typeface="+mn-ea"/>
                <a:cs typeface="+mn-cs"/>
              </a:defRPr>
            </a:lvl2pPr>
            <a:lvl3pPr marL="908792" algn="l" defTabSz="908792" rtl="0" eaLnBrk="1" latinLnBrk="0" hangingPunct="1">
              <a:defRPr sz="1800" kern="1200">
                <a:solidFill>
                  <a:schemeClr val="tx1"/>
                </a:solidFill>
                <a:latin typeface="+mn-lt"/>
                <a:ea typeface="+mn-ea"/>
                <a:cs typeface="+mn-cs"/>
              </a:defRPr>
            </a:lvl3pPr>
            <a:lvl4pPr marL="1363190" algn="l" defTabSz="908792" rtl="0" eaLnBrk="1" latinLnBrk="0" hangingPunct="1">
              <a:defRPr sz="1800" kern="1200">
                <a:solidFill>
                  <a:schemeClr val="tx1"/>
                </a:solidFill>
                <a:latin typeface="+mn-lt"/>
                <a:ea typeface="+mn-ea"/>
                <a:cs typeface="+mn-cs"/>
              </a:defRPr>
            </a:lvl4pPr>
            <a:lvl5pPr marL="1817590" algn="l" defTabSz="908792" rtl="0" eaLnBrk="1" latinLnBrk="0" hangingPunct="1">
              <a:defRPr sz="1800" kern="1200">
                <a:solidFill>
                  <a:schemeClr val="tx1"/>
                </a:solidFill>
                <a:latin typeface="+mn-lt"/>
                <a:ea typeface="+mn-ea"/>
                <a:cs typeface="+mn-cs"/>
              </a:defRPr>
            </a:lvl5pPr>
            <a:lvl6pPr marL="2271989" algn="l" defTabSz="908792" rtl="0" eaLnBrk="1" latinLnBrk="0" hangingPunct="1">
              <a:defRPr sz="1800" kern="1200">
                <a:solidFill>
                  <a:schemeClr val="tx1"/>
                </a:solidFill>
                <a:latin typeface="+mn-lt"/>
                <a:ea typeface="+mn-ea"/>
                <a:cs typeface="+mn-cs"/>
              </a:defRPr>
            </a:lvl6pPr>
            <a:lvl7pPr marL="2726375" algn="l" defTabSz="908792" rtl="0" eaLnBrk="1" latinLnBrk="0" hangingPunct="1">
              <a:defRPr sz="1800" kern="1200">
                <a:solidFill>
                  <a:schemeClr val="tx1"/>
                </a:solidFill>
                <a:latin typeface="+mn-lt"/>
                <a:ea typeface="+mn-ea"/>
                <a:cs typeface="+mn-cs"/>
              </a:defRPr>
            </a:lvl7pPr>
            <a:lvl8pPr marL="3180767" algn="l" defTabSz="908792" rtl="0" eaLnBrk="1" latinLnBrk="0" hangingPunct="1">
              <a:defRPr sz="1800" kern="1200">
                <a:solidFill>
                  <a:schemeClr val="tx1"/>
                </a:solidFill>
                <a:latin typeface="+mn-lt"/>
                <a:ea typeface="+mn-ea"/>
                <a:cs typeface="+mn-cs"/>
              </a:defRPr>
            </a:lvl8pPr>
            <a:lvl9pPr marL="3635166" algn="l" defTabSz="908792"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pPr>
            <a:fld id="{2A24EFDC-A939-4FE6-87C2-18D0C693EEF1}" type="slidenum">
              <a:rPr lang="en-US" altLang="zh-CN" sz="1350" smtClean="0"/>
              <a:pPr defTabSz="685800" fontAlgn="auto">
                <a:spcBef>
                  <a:spcPts val="0"/>
                </a:spcBef>
                <a:spcAft>
                  <a:spcPts val="0"/>
                </a:spcAft>
              </a:pPr>
              <a:t>‹#›</a:t>
            </a:fld>
            <a:endParaRPr lang="en-US" altLang="zh-CN" sz="1350" dirty="0"/>
          </a:p>
        </p:txBody>
      </p:sp>
    </p:spTree>
    <p:extLst>
      <p:ext uri="{BB962C8B-B14F-4D97-AF65-F5344CB8AC3E}">
        <p14:creationId xmlns:p14="http://schemas.microsoft.com/office/powerpoint/2010/main" val="16162503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ransition/>
  <p:hf hdr="0" ftr="0"/>
  <p:txStyles>
    <p:titleStyle>
      <a:lvl1pPr marL="269628" indent="-269628" algn="l" defTabSz="681719" rtl="0" eaLnBrk="0" fontAlgn="base" hangingPunct="0">
        <a:spcBef>
          <a:spcPct val="0"/>
        </a:spcBef>
        <a:spcAft>
          <a:spcPct val="0"/>
        </a:spcAft>
        <a:defRPr sz="2100" b="1">
          <a:solidFill>
            <a:schemeClr val="bg1"/>
          </a:solidFill>
          <a:latin typeface="+mj-lt"/>
          <a:ea typeface="+mj-ea"/>
          <a:cs typeface="+mj-cs"/>
        </a:defRPr>
      </a:lvl1pPr>
      <a:lvl2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2pPr>
      <a:lvl3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3pPr>
      <a:lvl4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4pPr>
      <a:lvl5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5pPr>
      <a:lvl6pPr marL="544990" algn="l" defTabSz="681719" rtl="0" fontAlgn="base">
        <a:spcBef>
          <a:spcPct val="0"/>
        </a:spcBef>
        <a:spcAft>
          <a:spcPct val="0"/>
        </a:spcAft>
        <a:defRPr sz="2100" b="1">
          <a:solidFill>
            <a:schemeClr val="bg1"/>
          </a:solidFill>
          <a:latin typeface="Arial" pitchFamily="34" charset="0"/>
          <a:ea typeface="微软雅黑" pitchFamily="34" charset="-122"/>
        </a:defRPr>
      </a:lvl6pPr>
      <a:lvl7pPr marL="820361" algn="l" defTabSz="681719" rtl="0" fontAlgn="base">
        <a:spcBef>
          <a:spcPct val="0"/>
        </a:spcBef>
        <a:spcAft>
          <a:spcPct val="0"/>
        </a:spcAft>
        <a:defRPr sz="2100" b="1">
          <a:solidFill>
            <a:schemeClr val="bg1"/>
          </a:solidFill>
          <a:latin typeface="Arial" pitchFamily="34" charset="0"/>
          <a:ea typeface="微软雅黑" pitchFamily="34" charset="-122"/>
        </a:defRPr>
      </a:lvl7pPr>
      <a:lvl8pPr marL="1095719" algn="l" defTabSz="681719" rtl="0" fontAlgn="base">
        <a:spcBef>
          <a:spcPct val="0"/>
        </a:spcBef>
        <a:spcAft>
          <a:spcPct val="0"/>
        </a:spcAft>
        <a:defRPr sz="2100" b="1">
          <a:solidFill>
            <a:schemeClr val="bg1"/>
          </a:solidFill>
          <a:latin typeface="Arial" pitchFamily="34" charset="0"/>
          <a:ea typeface="微软雅黑" pitchFamily="34" charset="-122"/>
        </a:defRPr>
      </a:lvl8pPr>
      <a:lvl9pPr marL="1371082" algn="l" defTabSz="681719" rtl="0" fontAlgn="base">
        <a:spcBef>
          <a:spcPct val="0"/>
        </a:spcBef>
        <a:spcAft>
          <a:spcPct val="0"/>
        </a:spcAft>
        <a:defRPr sz="2100" b="1">
          <a:solidFill>
            <a:schemeClr val="bg1"/>
          </a:solidFill>
          <a:latin typeface="Arial" pitchFamily="34" charset="0"/>
          <a:ea typeface="微软雅黑" pitchFamily="34" charset="-122"/>
        </a:defRPr>
      </a:lvl9pPr>
    </p:titleStyle>
    <p:bodyStyle>
      <a:lvl1pPr marL="134815" indent="-134815" algn="l" defTabSz="681719" rtl="0" eaLnBrk="0" fontAlgn="ctr" hangingPunct="0">
        <a:lnSpc>
          <a:spcPct val="120000"/>
        </a:lnSpc>
        <a:spcBef>
          <a:spcPct val="20000"/>
        </a:spcBef>
        <a:spcAft>
          <a:spcPct val="0"/>
        </a:spcAft>
        <a:buClr>
          <a:schemeClr val="tx1"/>
        </a:buClr>
        <a:buSzPct val="60000"/>
        <a:buFont typeface="Wingdings" pitchFamily="2" charset="2"/>
        <a:buChar char="n"/>
        <a:defRPr sz="1800" b="1">
          <a:solidFill>
            <a:schemeClr val="tx1"/>
          </a:solidFill>
          <a:latin typeface="+mn-lt"/>
          <a:ea typeface="+mn-ea"/>
          <a:cs typeface="+mn-cs"/>
        </a:defRPr>
      </a:lvl1pPr>
      <a:lvl2pPr marL="403483" indent="-134815" algn="l" defTabSz="681719" rtl="0" eaLnBrk="0" fontAlgn="ctr" hangingPunct="0">
        <a:lnSpc>
          <a:spcPct val="120000"/>
        </a:lnSpc>
        <a:spcBef>
          <a:spcPct val="20000"/>
        </a:spcBef>
        <a:spcAft>
          <a:spcPct val="0"/>
        </a:spcAft>
        <a:buClr>
          <a:schemeClr val="tx1"/>
        </a:buClr>
        <a:buSzPct val="60000"/>
        <a:buFont typeface="Wingdings" pitchFamily="2" charset="2"/>
        <a:buChar char="n"/>
        <a:defRPr sz="1500">
          <a:solidFill>
            <a:schemeClr val="tx1"/>
          </a:solidFill>
          <a:latin typeface="+mn-lt"/>
          <a:ea typeface="+mn-ea"/>
        </a:defRPr>
      </a:lvl2pPr>
      <a:lvl3pPr marL="667382" indent="-130042" algn="l" defTabSz="681719" rtl="0" eaLnBrk="0" fontAlgn="ctr" hangingPunct="0">
        <a:lnSpc>
          <a:spcPct val="120000"/>
        </a:lnSpc>
        <a:spcBef>
          <a:spcPct val="20000"/>
        </a:spcBef>
        <a:spcAft>
          <a:spcPct val="0"/>
        </a:spcAft>
        <a:buClr>
          <a:schemeClr val="tx1"/>
        </a:buClr>
        <a:buSzPct val="60000"/>
        <a:buFont typeface="Wingdings" pitchFamily="2" charset="2"/>
        <a:buChar char="n"/>
        <a:defRPr sz="1350">
          <a:solidFill>
            <a:schemeClr val="tx1"/>
          </a:solidFill>
          <a:latin typeface="+mn-lt"/>
          <a:ea typeface="+mn-ea"/>
        </a:defRPr>
      </a:lvl3pPr>
      <a:lvl4pPr marL="936045" indent="-134815" algn="l" defTabSz="681719" rtl="0" eaLnBrk="0" fontAlgn="ctr" hangingPunct="0">
        <a:lnSpc>
          <a:spcPct val="120000"/>
        </a:lnSpc>
        <a:spcBef>
          <a:spcPct val="20000"/>
        </a:spcBef>
        <a:spcAft>
          <a:spcPct val="0"/>
        </a:spcAft>
        <a:buClr>
          <a:schemeClr val="tx1"/>
        </a:buClr>
        <a:buSzPct val="60000"/>
        <a:buFont typeface="Wingdings" pitchFamily="2" charset="2"/>
        <a:buChar char="n"/>
        <a:defRPr sz="1200">
          <a:solidFill>
            <a:schemeClr val="tx1"/>
          </a:solidFill>
          <a:latin typeface="+mn-lt"/>
          <a:ea typeface="+mn-ea"/>
        </a:defRPr>
      </a:lvl4pPr>
      <a:lvl5pPr marL="1206631" indent="-136729" algn="l" defTabSz="681719" rtl="0" eaLnBrk="0" fontAlgn="ctr" hangingPunct="0">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5pPr>
      <a:lvl6pPr marL="1481997"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6pPr>
      <a:lvl7pPr marL="1757357"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7pPr>
      <a:lvl8pPr marL="2032721"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8pPr>
      <a:lvl9pPr marL="2308087"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9pPr>
    </p:bodyStyle>
    <p:otherStyle>
      <a:defPPr>
        <a:defRPr lang="zh-CN"/>
      </a:defPPr>
      <a:lvl1pPr marL="0" algn="l" defTabSz="550727" rtl="0" eaLnBrk="1" latinLnBrk="0" hangingPunct="1">
        <a:defRPr sz="1125" kern="1200">
          <a:solidFill>
            <a:schemeClr val="tx1"/>
          </a:solidFill>
          <a:latin typeface="+mn-lt"/>
          <a:ea typeface="+mn-ea"/>
          <a:cs typeface="+mn-cs"/>
        </a:defRPr>
      </a:lvl1pPr>
      <a:lvl2pPr marL="275364" algn="l" defTabSz="550727" rtl="0" eaLnBrk="1" latinLnBrk="0" hangingPunct="1">
        <a:defRPr sz="1125" kern="1200">
          <a:solidFill>
            <a:schemeClr val="tx1"/>
          </a:solidFill>
          <a:latin typeface="+mn-lt"/>
          <a:ea typeface="+mn-ea"/>
          <a:cs typeface="+mn-cs"/>
        </a:defRPr>
      </a:lvl2pPr>
      <a:lvl3pPr marL="550727" algn="l" defTabSz="550727" rtl="0" eaLnBrk="1" latinLnBrk="0" hangingPunct="1">
        <a:defRPr sz="1125" kern="1200">
          <a:solidFill>
            <a:schemeClr val="tx1"/>
          </a:solidFill>
          <a:latin typeface="+mn-lt"/>
          <a:ea typeface="+mn-ea"/>
          <a:cs typeface="+mn-cs"/>
        </a:defRPr>
      </a:lvl3pPr>
      <a:lvl4pPr marL="826098" algn="l" defTabSz="550727" rtl="0" eaLnBrk="1" latinLnBrk="0" hangingPunct="1">
        <a:defRPr sz="1125" kern="1200">
          <a:solidFill>
            <a:schemeClr val="tx1"/>
          </a:solidFill>
          <a:latin typeface="+mn-lt"/>
          <a:ea typeface="+mn-ea"/>
          <a:cs typeface="+mn-cs"/>
        </a:defRPr>
      </a:lvl4pPr>
      <a:lvl5pPr marL="1101455" algn="l" defTabSz="550727" rtl="0" eaLnBrk="1" latinLnBrk="0" hangingPunct="1">
        <a:defRPr sz="1125" kern="1200">
          <a:solidFill>
            <a:schemeClr val="tx1"/>
          </a:solidFill>
          <a:latin typeface="+mn-lt"/>
          <a:ea typeface="+mn-ea"/>
          <a:cs typeface="+mn-cs"/>
        </a:defRPr>
      </a:lvl5pPr>
      <a:lvl6pPr marL="1376815" algn="l" defTabSz="550727" rtl="0" eaLnBrk="1" latinLnBrk="0" hangingPunct="1">
        <a:defRPr sz="1125" kern="1200">
          <a:solidFill>
            <a:schemeClr val="tx1"/>
          </a:solidFill>
          <a:latin typeface="+mn-lt"/>
          <a:ea typeface="+mn-ea"/>
          <a:cs typeface="+mn-cs"/>
        </a:defRPr>
      </a:lvl6pPr>
      <a:lvl7pPr marL="1652185" algn="l" defTabSz="550727" rtl="0" eaLnBrk="1" latinLnBrk="0" hangingPunct="1">
        <a:defRPr sz="1125" kern="1200">
          <a:solidFill>
            <a:schemeClr val="tx1"/>
          </a:solidFill>
          <a:latin typeface="+mn-lt"/>
          <a:ea typeface="+mn-ea"/>
          <a:cs typeface="+mn-cs"/>
        </a:defRPr>
      </a:lvl7pPr>
      <a:lvl8pPr marL="1927554" algn="l" defTabSz="550727" rtl="0" eaLnBrk="1" latinLnBrk="0" hangingPunct="1">
        <a:defRPr sz="1125" kern="1200">
          <a:solidFill>
            <a:schemeClr val="tx1"/>
          </a:solidFill>
          <a:latin typeface="+mn-lt"/>
          <a:ea typeface="+mn-ea"/>
          <a:cs typeface="+mn-cs"/>
        </a:defRPr>
      </a:lvl8pPr>
      <a:lvl9pPr marL="2202910" algn="l" defTabSz="550727" rtl="0" eaLnBrk="1" latinLnBrk="0" hangingPunct="1">
        <a:defRPr sz="11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pic>
        <p:nvPicPr>
          <p:cNvPr id="1031" name="图片 6" descr="banner"/>
          <p:cNvPicPr>
            <a:picLocks noChangeAspect="1" noChangeArrowheads="1"/>
          </p:cNvPicPr>
          <p:nvPr/>
        </p:nvPicPr>
        <p:blipFill>
          <a:blip r:embed="rId14" cstate="print"/>
          <a:srcRect/>
          <a:stretch>
            <a:fillRect/>
          </a:stretch>
        </p:blipFill>
        <p:spPr bwMode="auto">
          <a:xfrm>
            <a:off x="8101013" y="5916613"/>
            <a:ext cx="1042987" cy="941387"/>
          </a:xfrm>
          <a:prstGeom prst="rect">
            <a:avLst/>
          </a:prstGeom>
          <a:noFill/>
          <a:ln w="9525">
            <a:noFill/>
            <a:miter lim="800000"/>
            <a:headEnd/>
            <a:tailEnd/>
          </a:ln>
        </p:spPr>
      </p:pic>
    </p:spTree>
    <p:extLst>
      <p:ext uri="{BB962C8B-B14F-4D97-AF65-F5344CB8AC3E}">
        <p14:creationId xmlns:p14="http://schemas.microsoft.com/office/powerpoint/2010/main" val="87251374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ransition>
    <p:rand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ea typeface="宋体" pitchFamily="2" charset="-122"/>
        </a:defRPr>
      </a:lvl2pPr>
      <a:lvl3pPr algn="ctr" rtl="0" eaLnBrk="0" fontAlgn="base" hangingPunct="0">
        <a:spcBef>
          <a:spcPct val="0"/>
        </a:spcBef>
        <a:spcAft>
          <a:spcPct val="0"/>
        </a:spcAft>
        <a:defRPr sz="4400">
          <a:solidFill>
            <a:schemeClr val="tx2"/>
          </a:solidFill>
          <a:latin typeface="Arial Black" pitchFamily="34" charset="0"/>
          <a:ea typeface="宋体" pitchFamily="2" charset="-122"/>
        </a:defRPr>
      </a:lvl3pPr>
      <a:lvl4pPr algn="ctr" rtl="0" eaLnBrk="0" fontAlgn="base" hangingPunct="0">
        <a:spcBef>
          <a:spcPct val="0"/>
        </a:spcBef>
        <a:spcAft>
          <a:spcPct val="0"/>
        </a:spcAft>
        <a:defRPr sz="4400">
          <a:solidFill>
            <a:schemeClr val="tx2"/>
          </a:solidFill>
          <a:latin typeface="Arial Black" pitchFamily="34" charset="0"/>
          <a:ea typeface="宋体" pitchFamily="2" charset="-122"/>
        </a:defRPr>
      </a:lvl4pPr>
      <a:lvl5pPr algn="ctr" rtl="0" eaLnBrk="0" fontAlgn="base" hangingPunct="0">
        <a:spcBef>
          <a:spcPct val="0"/>
        </a:spcBef>
        <a:spcAft>
          <a:spcPct val="0"/>
        </a:spcAft>
        <a:defRPr sz="4400">
          <a:solidFill>
            <a:schemeClr val="tx2"/>
          </a:solidFill>
          <a:latin typeface="Arial Black" pitchFamily="34" charset="0"/>
          <a:ea typeface="宋体" pitchFamily="2" charset="-122"/>
        </a:defRPr>
      </a:lvl5pPr>
      <a:lvl6pPr marL="457200" algn="ctr" rtl="0" fontAlgn="base">
        <a:spcBef>
          <a:spcPct val="0"/>
        </a:spcBef>
        <a:spcAft>
          <a:spcPct val="0"/>
        </a:spcAft>
        <a:defRPr sz="4400">
          <a:solidFill>
            <a:schemeClr val="tx2"/>
          </a:solidFill>
          <a:latin typeface="Arial Black" pitchFamily="34" charset="0"/>
          <a:ea typeface="宋体" pitchFamily="2" charset="-122"/>
        </a:defRPr>
      </a:lvl6pPr>
      <a:lvl7pPr marL="914400" algn="ctr" rtl="0" fontAlgn="base">
        <a:spcBef>
          <a:spcPct val="0"/>
        </a:spcBef>
        <a:spcAft>
          <a:spcPct val="0"/>
        </a:spcAft>
        <a:defRPr sz="4400">
          <a:solidFill>
            <a:schemeClr val="tx2"/>
          </a:solidFill>
          <a:latin typeface="Arial Black" pitchFamily="34" charset="0"/>
          <a:ea typeface="宋体" pitchFamily="2" charset="-122"/>
        </a:defRPr>
      </a:lvl7pPr>
      <a:lvl8pPr marL="1371600" algn="ctr" rtl="0" fontAlgn="base">
        <a:spcBef>
          <a:spcPct val="0"/>
        </a:spcBef>
        <a:spcAft>
          <a:spcPct val="0"/>
        </a:spcAft>
        <a:defRPr sz="4400">
          <a:solidFill>
            <a:schemeClr val="tx2"/>
          </a:solidFill>
          <a:latin typeface="Arial Black" pitchFamily="34" charset="0"/>
          <a:ea typeface="宋体" pitchFamily="2" charset="-122"/>
        </a:defRPr>
      </a:lvl8pPr>
      <a:lvl9pPr marL="1828800" algn="ctr" rtl="0" fontAlgn="base">
        <a:spcBef>
          <a:spcPct val="0"/>
        </a:spcBef>
        <a:spcAft>
          <a:spcPct val="0"/>
        </a:spcAft>
        <a:defRPr sz="44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70000"/>
        <a:buFont typeface="Wingdings 2"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2"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80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80000"/>
        <a:buFont typeface="Wingdings 2"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31.xml"/><Relationship Id="rId7" Type="http://schemas.openxmlformats.org/officeDocument/2006/relationships/oleObject" Target="../embeddings/oleObject3.bin"/><Relationship Id="rId12" Type="http://schemas.openxmlformats.org/officeDocument/2006/relationships/image" Target="../media/image20.wmf"/><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image" Target="../media/image1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9.wmf"/><Relationship Id="rId4" Type="http://schemas.openxmlformats.org/officeDocument/2006/relationships/image" Target="../media/image21.png"/><Relationship Id="rId9"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24.jpeg"/><Relationship Id="rId4" Type="http://schemas.openxmlformats.org/officeDocument/2006/relationships/image" Target="../media/image23.jpeg"/></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4.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10.bin"/><Relationship Id="rId18" Type="http://schemas.openxmlformats.org/officeDocument/2006/relationships/image" Target="../media/image33.wmf"/><Relationship Id="rId3" Type="http://schemas.openxmlformats.org/officeDocument/2006/relationships/notesSlide" Target="../notesSlides/notesSlide35.xml"/><Relationship Id="rId21" Type="http://schemas.openxmlformats.org/officeDocument/2006/relationships/oleObject" Target="../embeddings/oleObject14.bin"/><Relationship Id="rId7" Type="http://schemas.openxmlformats.org/officeDocument/2006/relationships/oleObject" Target="../embeddings/oleObject7.bin"/><Relationship Id="rId12" Type="http://schemas.openxmlformats.org/officeDocument/2006/relationships/image" Target="../media/image30.wmf"/><Relationship Id="rId17" Type="http://schemas.openxmlformats.org/officeDocument/2006/relationships/oleObject" Target="../embeddings/oleObject12.bin"/><Relationship Id="rId2" Type="http://schemas.openxmlformats.org/officeDocument/2006/relationships/slideLayout" Target="../slideLayouts/slideLayout15.xml"/><Relationship Id="rId16" Type="http://schemas.openxmlformats.org/officeDocument/2006/relationships/image" Target="../media/image32.wmf"/><Relationship Id="rId20" Type="http://schemas.openxmlformats.org/officeDocument/2006/relationships/image" Target="../media/image34.wmf"/><Relationship Id="rId1" Type="http://schemas.openxmlformats.org/officeDocument/2006/relationships/vmlDrawing" Target="../drawings/vmlDrawing3.vml"/><Relationship Id="rId6" Type="http://schemas.openxmlformats.org/officeDocument/2006/relationships/image" Target="../media/image27.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29.wmf"/><Relationship Id="rId19" Type="http://schemas.openxmlformats.org/officeDocument/2006/relationships/oleObject" Target="../embeddings/oleObject13.bin"/><Relationship Id="rId4" Type="http://schemas.openxmlformats.org/officeDocument/2006/relationships/image" Target="../media/image25.emf"/><Relationship Id="rId9" Type="http://schemas.openxmlformats.org/officeDocument/2006/relationships/oleObject" Target="../embeddings/oleObject8.bin"/><Relationship Id="rId14" Type="http://schemas.openxmlformats.org/officeDocument/2006/relationships/image" Target="../media/image31.wmf"/><Relationship Id="rId22" Type="http://schemas.openxmlformats.org/officeDocument/2006/relationships/image" Target="../media/image35.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40.wmf"/><Relationship Id="rId18" Type="http://schemas.openxmlformats.org/officeDocument/2006/relationships/oleObject" Target="../embeddings/oleObject22.bin"/><Relationship Id="rId3" Type="http://schemas.openxmlformats.org/officeDocument/2006/relationships/notesSlide" Target="../notesSlides/notesSlide36.xml"/><Relationship Id="rId21" Type="http://schemas.openxmlformats.org/officeDocument/2006/relationships/image" Target="../media/image44.wmf"/><Relationship Id="rId7" Type="http://schemas.openxmlformats.org/officeDocument/2006/relationships/image" Target="../media/image37.wmf"/><Relationship Id="rId12" Type="http://schemas.openxmlformats.org/officeDocument/2006/relationships/oleObject" Target="../embeddings/oleObject19.bin"/><Relationship Id="rId17" Type="http://schemas.openxmlformats.org/officeDocument/2006/relationships/image" Target="../media/image42.wmf"/><Relationship Id="rId25" Type="http://schemas.openxmlformats.org/officeDocument/2006/relationships/image" Target="../media/image46.wmf"/><Relationship Id="rId2" Type="http://schemas.openxmlformats.org/officeDocument/2006/relationships/slideLayout" Target="../slideLayouts/slideLayout15.xml"/><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image" Target="../media/image39.wmf"/><Relationship Id="rId24" Type="http://schemas.openxmlformats.org/officeDocument/2006/relationships/oleObject" Target="../embeddings/oleObject25.bin"/><Relationship Id="rId5" Type="http://schemas.openxmlformats.org/officeDocument/2006/relationships/image" Target="../media/image36.wmf"/><Relationship Id="rId15" Type="http://schemas.openxmlformats.org/officeDocument/2006/relationships/image" Target="../media/image41.wmf"/><Relationship Id="rId23" Type="http://schemas.openxmlformats.org/officeDocument/2006/relationships/image" Target="../media/image45.wmf"/><Relationship Id="rId10" Type="http://schemas.openxmlformats.org/officeDocument/2006/relationships/oleObject" Target="../embeddings/oleObject18.bin"/><Relationship Id="rId19" Type="http://schemas.openxmlformats.org/officeDocument/2006/relationships/image" Target="../media/image43.wmf"/><Relationship Id="rId4" Type="http://schemas.openxmlformats.org/officeDocument/2006/relationships/oleObject" Target="../embeddings/oleObject15.bin"/><Relationship Id="rId9" Type="http://schemas.openxmlformats.org/officeDocument/2006/relationships/image" Target="../media/image38.wmf"/><Relationship Id="rId14" Type="http://schemas.openxmlformats.org/officeDocument/2006/relationships/oleObject" Target="../embeddings/oleObject20.bin"/><Relationship Id="rId22" Type="http://schemas.openxmlformats.org/officeDocument/2006/relationships/oleObject" Target="../embeddings/oleObject24.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ctrTitle"/>
          </p:nvPr>
        </p:nvSpPr>
        <p:spPr>
          <a:xfrm>
            <a:off x="0" y="1894436"/>
            <a:ext cx="9144000" cy="1606572"/>
          </a:xfrm>
          <a:noFill/>
          <a:ln/>
        </p:spPr>
        <p:txBody>
          <a:bodyPr/>
          <a:lstStyle/>
          <a:p>
            <a:pPr>
              <a:lnSpc>
                <a:spcPct val="120000"/>
              </a:lnSpc>
            </a:pPr>
            <a:r>
              <a:rPr lang="zh-CN" altLang="en-US" sz="4000" b="1" dirty="0">
                <a:solidFill>
                  <a:srgbClr val="FFFF00"/>
                </a:solidFill>
                <a:latin typeface="微软雅黑" pitchFamily="34" charset="-122"/>
                <a:ea typeface="微软雅黑" pitchFamily="34" charset="-122"/>
              </a:rPr>
              <a:t>一体化遥感图像预处理</a:t>
            </a:r>
            <a:r>
              <a:rPr lang="zh-CN" altLang="en-US" sz="4000" b="1" dirty="0" smtClean="0">
                <a:solidFill>
                  <a:srgbClr val="FFFF00"/>
                </a:solidFill>
                <a:latin typeface="微软雅黑" pitchFamily="34" charset="-122"/>
                <a:ea typeface="微软雅黑" pitchFamily="34" charset="-122"/>
              </a:rPr>
              <a:t>系统</a:t>
            </a:r>
            <a:r>
              <a:rPr lang="en-US" altLang="zh-CN" sz="4000" b="1" dirty="0" smtClean="0">
                <a:solidFill>
                  <a:srgbClr val="FFFF00"/>
                </a:solidFill>
                <a:latin typeface="微软雅黑" pitchFamily="34" charset="-122"/>
                <a:ea typeface="微软雅黑" pitchFamily="34" charset="-122"/>
              </a:rPr>
              <a:t/>
            </a:r>
            <a:br>
              <a:rPr lang="en-US" altLang="zh-CN" sz="4000" b="1" dirty="0" smtClean="0">
                <a:solidFill>
                  <a:srgbClr val="FFFF00"/>
                </a:solidFill>
                <a:latin typeface="微软雅黑" pitchFamily="34" charset="-122"/>
                <a:ea typeface="微软雅黑" pitchFamily="34" charset="-122"/>
              </a:rPr>
            </a:br>
            <a:r>
              <a:rPr lang="zh-CN" altLang="en-US" sz="4000" b="1" dirty="0" smtClean="0">
                <a:solidFill>
                  <a:srgbClr val="FFFF00"/>
                </a:solidFill>
                <a:latin typeface="微软雅黑" pitchFamily="34" charset="-122"/>
                <a:ea typeface="微软雅黑" pitchFamily="34" charset="-122"/>
              </a:rPr>
              <a:t>产品生产与质量评价</a:t>
            </a:r>
            <a:endParaRPr lang="zh-CN" altLang="en-US" sz="4000" b="1" dirty="0">
              <a:solidFill>
                <a:srgbClr val="FFFF00"/>
              </a:solidFill>
              <a:latin typeface="微软雅黑" pitchFamily="34" charset="-122"/>
              <a:ea typeface="微软雅黑" pitchFamily="34" charset="-122"/>
            </a:endParaRPr>
          </a:p>
        </p:txBody>
      </p:sp>
      <p:sp>
        <p:nvSpPr>
          <p:cNvPr id="7" name="TextBox 6"/>
          <p:cNvSpPr txBox="1"/>
          <p:nvPr/>
        </p:nvSpPr>
        <p:spPr>
          <a:xfrm>
            <a:off x="44388" y="33291"/>
            <a:ext cx="9099612" cy="523220"/>
          </a:xfrm>
          <a:prstGeom prst="rect">
            <a:avLst/>
          </a:prstGeom>
          <a:noFill/>
        </p:spPr>
        <p:txBody>
          <a:bodyPr wrap="square" rtlCol="0">
            <a:spAutoFit/>
          </a:bodyPr>
          <a:lstStyle/>
          <a:p>
            <a:pPr defTabSz="1131888"/>
            <a:r>
              <a:rPr kumimoji="1" lang="en-US" altLang="zh-CN" sz="2800" b="1" dirty="0">
                <a:solidFill>
                  <a:schemeClr val="bg1"/>
                </a:solidFill>
                <a:latin typeface="微软雅黑" pitchFamily="34" charset="-122"/>
                <a:ea typeface="微软雅黑" pitchFamily="34" charset="-122"/>
              </a:rPr>
              <a:t>RSONE</a:t>
            </a:r>
            <a:r>
              <a:rPr kumimoji="1" lang="zh-CN" altLang="en-US" sz="2800" b="1" dirty="0">
                <a:solidFill>
                  <a:schemeClr val="bg1"/>
                </a:solidFill>
                <a:latin typeface="微软雅黑" pitchFamily="34" charset="-122"/>
                <a:ea typeface="微软雅黑" pitchFamily="34" charset="-122"/>
              </a:rPr>
              <a:t>内部培训材料</a:t>
            </a:r>
          </a:p>
        </p:txBody>
      </p:sp>
      <p:pic>
        <p:nvPicPr>
          <p:cNvPr id="9" name="Picture 4" descr="图片1"/>
          <p:cNvPicPr>
            <a:picLocks noChangeAspect="1" noChangeArrowheads="1"/>
          </p:cNvPicPr>
          <p:nvPr/>
        </p:nvPicPr>
        <p:blipFill>
          <a:blip r:embed="rId3" cstate="print"/>
          <a:srcRect/>
          <a:stretch>
            <a:fillRect/>
          </a:stretch>
        </p:blipFill>
        <p:spPr bwMode="auto">
          <a:xfrm>
            <a:off x="474669" y="3382087"/>
            <a:ext cx="8296326" cy="82408"/>
          </a:xfrm>
          <a:prstGeom prst="rect">
            <a:avLst/>
          </a:prstGeom>
          <a:noFill/>
          <a:ln w="9525">
            <a:noFill/>
            <a:miter lim="800000"/>
            <a:headEnd/>
            <a:tailEnd/>
          </a:ln>
        </p:spPr>
      </p:pic>
      <p:sp>
        <p:nvSpPr>
          <p:cNvPr id="14" name="矩形 13"/>
          <p:cNvSpPr/>
          <p:nvPr/>
        </p:nvSpPr>
        <p:spPr>
          <a:xfrm>
            <a:off x="7884368" y="6381328"/>
            <a:ext cx="3096344" cy="400110"/>
          </a:xfrm>
          <a:prstGeom prst="rect">
            <a:avLst/>
          </a:prstGeom>
        </p:spPr>
        <p:txBody>
          <a:bodyPr wrap="square">
            <a:spAutoFit/>
          </a:bodyPr>
          <a:lstStyle/>
          <a:p>
            <a:pPr algn="l"/>
            <a:r>
              <a:rPr lang="zh-CN" altLang="en-US" sz="2000" b="1" dirty="0">
                <a:solidFill>
                  <a:srgbClr val="FF0000"/>
                </a:solidFill>
                <a:latin typeface="微软雅黑" pitchFamily="34" charset="-122"/>
                <a:ea typeface="微软雅黑" pitchFamily="34" charset="-122"/>
              </a:rPr>
              <a:t>内部资料</a:t>
            </a:r>
            <a:endParaRPr lang="en-US" altLang="zh-CN" sz="2000" b="1" dirty="0">
              <a:solidFill>
                <a:srgbClr val="FF0000"/>
              </a:solidFill>
              <a:latin typeface="微软雅黑" pitchFamily="34" charset="-122"/>
              <a:ea typeface="微软雅黑" pitchFamily="34" charset="-122"/>
            </a:endParaRPr>
          </a:p>
        </p:txBody>
      </p:sp>
      <p:sp>
        <p:nvSpPr>
          <p:cNvPr id="2" name="矩形 1"/>
          <p:cNvSpPr/>
          <p:nvPr/>
        </p:nvSpPr>
        <p:spPr>
          <a:xfrm>
            <a:off x="3642319" y="4725144"/>
            <a:ext cx="1620957" cy="523220"/>
          </a:xfrm>
          <a:prstGeom prst="rect">
            <a:avLst/>
          </a:prstGeom>
        </p:spPr>
        <p:txBody>
          <a:bodyPr wrap="none">
            <a:spAutoFit/>
          </a:bodyPr>
          <a:lstStyle/>
          <a:p>
            <a:pPr algn="ctr"/>
            <a:r>
              <a:rPr lang="zh-CN" altLang="en-US" sz="2800" b="1" dirty="0">
                <a:solidFill>
                  <a:schemeClr val="bg1"/>
                </a:solidFill>
                <a:latin typeface="微软雅黑" pitchFamily="34" charset="-122"/>
                <a:ea typeface="微软雅黑" pitchFamily="34" charset="-122"/>
              </a:rPr>
              <a:t>武汉大学</a:t>
            </a:r>
            <a:endParaRPr lang="zh-CN" altLang="en-US" sz="2800" dirty="0"/>
          </a:p>
        </p:txBody>
      </p:sp>
    </p:spTree>
    <p:extLst>
      <p:ext uri="{BB962C8B-B14F-4D97-AF65-F5344CB8AC3E}">
        <p14:creationId xmlns:p14="http://schemas.microsoft.com/office/powerpoint/2010/main" val="2738641186"/>
      </p:ext>
    </p:extLst>
  </p:cSld>
  <p:clrMapOvr>
    <a:masterClrMapping/>
  </p:clrMapOvr>
  <p:transition advTm="1743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a:t>版本</a:t>
            </a:r>
            <a:endParaRPr lang="zh-CN" altLang="zh-CN" sz="2400" b="1" dirty="0"/>
          </a:p>
        </p:txBody>
      </p:sp>
      <p:sp>
        <p:nvSpPr>
          <p:cNvPr id="4" name="矩形 3"/>
          <p:cNvSpPr/>
          <p:nvPr/>
        </p:nvSpPr>
        <p:spPr>
          <a:xfrm>
            <a:off x="492762" y="1681317"/>
            <a:ext cx="8345436" cy="1200329"/>
          </a:xfrm>
          <a:prstGeom prst="rect">
            <a:avLst/>
          </a:prstGeom>
        </p:spPr>
        <p:txBody>
          <a:bodyPr wrap="square">
            <a:spAutoFit/>
          </a:bodyPr>
          <a:lstStyle/>
          <a:p>
            <a:r>
              <a:rPr lang="en-US" altLang="zh-CN" b="1" dirty="0"/>
              <a:t>Debian</a:t>
            </a:r>
          </a:p>
          <a:p>
            <a:r>
              <a:rPr lang="en-US" altLang="zh-CN" dirty="0" err="1" smtClean="0"/>
              <a:t>Debian</a:t>
            </a:r>
            <a:r>
              <a:rPr lang="zh-CN" altLang="en-US" dirty="0"/>
              <a:t>主要通过基于</a:t>
            </a:r>
            <a:r>
              <a:rPr lang="en-US" altLang="zh-CN" dirty="0"/>
              <a:t>Web</a:t>
            </a:r>
            <a:r>
              <a:rPr lang="zh-CN" altLang="en-US" dirty="0"/>
              <a:t>的论坛和邮件列表来提供技术支持。作为服务器平台，</a:t>
            </a:r>
            <a:r>
              <a:rPr lang="en-US" altLang="zh-CN" dirty="0"/>
              <a:t>Debian</a:t>
            </a:r>
            <a:r>
              <a:rPr lang="zh-CN" altLang="en-US" dirty="0"/>
              <a:t>提供一个稳定的环境</a:t>
            </a:r>
            <a:r>
              <a:rPr lang="zh-CN" altLang="en-US" dirty="0" smtClean="0"/>
              <a:t>。</a:t>
            </a:r>
            <a:r>
              <a:rPr lang="en-US" altLang="zh-CN" dirty="0" smtClean="0"/>
              <a:t>Debian</a:t>
            </a:r>
            <a:r>
              <a:rPr lang="zh-CN" altLang="en-US" dirty="0" smtClean="0"/>
              <a:t>用户可以</a:t>
            </a:r>
            <a:r>
              <a:rPr lang="zh-CN" altLang="en-US" dirty="0"/>
              <a:t>自由地选择是使用一个完全开源的系统还是添加一些闭源驱动。</a:t>
            </a:r>
          </a:p>
        </p:txBody>
      </p:sp>
      <p:sp>
        <p:nvSpPr>
          <p:cNvPr id="3" name="矩形 2"/>
          <p:cNvSpPr/>
          <p:nvPr/>
        </p:nvSpPr>
        <p:spPr>
          <a:xfrm>
            <a:off x="492762" y="3161302"/>
            <a:ext cx="8345436" cy="923330"/>
          </a:xfrm>
          <a:prstGeom prst="rect">
            <a:avLst/>
          </a:prstGeom>
        </p:spPr>
        <p:txBody>
          <a:bodyPr wrap="square">
            <a:spAutoFit/>
          </a:bodyPr>
          <a:lstStyle/>
          <a:p>
            <a:r>
              <a:rPr lang="en-US" altLang="zh-CN" dirty="0">
                <a:solidFill>
                  <a:srgbClr val="333333"/>
                </a:solidFill>
                <a:latin typeface="Microsoft YaHei" panose="020B0503020204020204" pitchFamily="34" charset="-122"/>
                <a:ea typeface="Microsoft YaHei" panose="020B0503020204020204" pitchFamily="34" charset="-122"/>
              </a:rPr>
              <a:t>Fedora Core</a:t>
            </a:r>
          </a:p>
          <a:p>
            <a:r>
              <a:rPr lang="en-US" altLang="zh-CN" dirty="0">
                <a:latin typeface="+mn-ea"/>
              </a:rPr>
              <a:t>Fedora Core</a:t>
            </a:r>
            <a:r>
              <a:rPr lang="zh-CN" altLang="en-US" dirty="0">
                <a:latin typeface="+mn-ea"/>
              </a:rPr>
              <a:t>（自第七版直接更名</a:t>
            </a:r>
            <a:r>
              <a:rPr lang="zh-CN" altLang="en-US" dirty="0" smtClean="0">
                <a:latin typeface="+mn-ea"/>
              </a:rPr>
              <a:t>为</a:t>
            </a:r>
            <a:r>
              <a:rPr lang="en-US" altLang="zh-CN" dirty="0" smtClean="0">
                <a:latin typeface="+mn-ea"/>
              </a:rPr>
              <a:t>Fedora</a:t>
            </a:r>
            <a:r>
              <a:rPr lang="zh-CN" altLang="en-US" dirty="0" smtClean="0">
                <a:latin typeface="+mn-ea"/>
              </a:rPr>
              <a:t>）</a:t>
            </a:r>
            <a:r>
              <a:rPr lang="zh-CN" altLang="en-US" dirty="0">
                <a:latin typeface="+mn-ea"/>
              </a:rPr>
              <a:t>是众多 </a:t>
            </a:r>
            <a:r>
              <a:rPr lang="en-US" altLang="zh-CN" dirty="0">
                <a:latin typeface="+mn-ea"/>
              </a:rPr>
              <a:t>Linux </a:t>
            </a:r>
            <a:r>
              <a:rPr lang="zh-CN" altLang="en-US" dirty="0">
                <a:latin typeface="+mn-ea"/>
              </a:rPr>
              <a:t>发行版之一。它是一套从</a:t>
            </a:r>
            <a:r>
              <a:rPr lang="en-US" altLang="zh-CN" dirty="0">
                <a:latin typeface="+mn-ea"/>
              </a:rPr>
              <a:t>Red Hat Linux</a:t>
            </a:r>
            <a:r>
              <a:rPr lang="zh-CN" altLang="en-US" dirty="0">
                <a:latin typeface="+mn-ea"/>
              </a:rPr>
              <a:t>发展出来的免费</a:t>
            </a:r>
            <a:r>
              <a:rPr lang="en-US" altLang="zh-CN" dirty="0">
                <a:latin typeface="+mn-ea"/>
              </a:rPr>
              <a:t>Linux</a:t>
            </a:r>
            <a:r>
              <a:rPr lang="zh-CN" altLang="en-US" dirty="0">
                <a:latin typeface="+mn-ea"/>
              </a:rPr>
              <a:t>系统。</a:t>
            </a:r>
          </a:p>
        </p:txBody>
      </p:sp>
      <p:sp>
        <p:nvSpPr>
          <p:cNvPr id="6" name="矩形 5"/>
          <p:cNvSpPr/>
          <p:nvPr/>
        </p:nvSpPr>
        <p:spPr>
          <a:xfrm>
            <a:off x="492762" y="4364288"/>
            <a:ext cx="8345436" cy="1200329"/>
          </a:xfrm>
          <a:prstGeom prst="rect">
            <a:avLst/>
          </a:prstGeom>
        </p:spPr>
        <p:txBody>
          <a:bodyPr wrap="square">
            <a:spAutoFit/>
          </a:bodyPr>
          <a:lstStyle/>
          <a:p>
            <a:r>
              <a:rPr lang="en-US" altLang="zh-CN" dirty="0">
                <a:solidFill>
                  <a:srgbClr val="333333"/>
                </a:solidFill>
                <a:latin typeface="Microsoft YaHei" panose="020B0503020204020204" pitchFamily="34" charset="-122"/>
                <a:ea typeface="Microsoft YaHei" panose="020B0503020204020204" pitchFamily="34" charset="-122"/>
              </a:rPr>
              <a:t>Mandrake</a:t>
            </a:r>
          </a:p>
          <a:p>
            <a:r>
              <a:rPr lang="en-US" altLang="zh-CN" dirty="0" smtClean="0">
                <a:solidFill>
                  <a:srgbClr val="333333"/>
                </a:solidFill>
                <a:latin typeface="arial" panose="020B0604020202020204" pitchFamily="34" charset="0"/>
              </a:rPr>
              <a:t>Mandrake</a:t>
            </a:r>
            <a:r>
              <a:rPr lang="zh-CN" altLang="en-US" dirty="0">
                <a:solidFill>
                  <a:srgbClr val="333333"/>
                </a:solidFill>
                <a:latin typeface="arial" panose="020B0604020202020204" pitchFamily="34" charset="0"/>
              </a:rPr>
              <a:t>主要通过邮件列表和</a:t>
            </a:r>
            <a:r>
              <a:rPr lang="en-US" altLang="zh-CN" dirty="0" err="1">
                <a:solidFill>
                  <a:srgbClr val="333333"/>
                </a:solidFill>
                <a:latin typeface="arial" panose="020B0604020202020204" pitchFamily="34" charset="0"/>
              </a:rPr>
              <a:t>Mandrak</a:t>
            </a:r>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自己的</a:t>
            </a:r>
            <a:r>
              <a:rPr lang="en-US" altLang="zh-CN" dirty="0">
                <a:solidFill>
                  <a:srgbClr val="333333"/>
                </a:solidFill>
                <a:latin typeface="arial" panose="020B0604020202020204" pitchFamily="34" charset="0"/>
              </a:rPr>
              <a:t>Web</a:t>
            </a:r>
            <a:r>
              <a:rPr lang="zh-CN" altLang="en-US" dirty="0">
                <a:solidFill>
                  <a:srgbClr val="333333"/>
                </a:solidFill>
                <a:latin typeface="arial" panose="020B0604020202020204" pitchFamily="34" charset="0"/>
              </a:rPr>
              <a:t>论坛提供技术支持</a:t>
            </a:r>
            <a:r>
              <a:rPr lang="zh-CN" altLang="en-US" dirty="0" smtClean="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尤其适合</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新手使用。它使用最新版本的内核，拥有许多用户需要在</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服务器环境中使用的软件</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数据库和</a:t>
            </a:r>
            <a:r>
              <a:rPr lang="en-US" altLang="zh-CN" dirty="0">
                <a:solidFill>
                  <a:srgbClr val="333333"/>
                </a:solidFill>
                <a:latin typeface="arial" panose="020B0604020202020204" pitchFamily="34" charset="0"/>
              </a:rPr>
              <a:t>Web</a:t>
            </a:r>
            <a:r>
              <a:rPr lang="zh-CN" altLang="en-US" dirty="0">
                <a:solidFill>
                  <a:srgbClr val="333333"/>
                </a:solidFill>
                <a:latin typeface="arial" panose="020B0604020202020204" pitchFamily="34" charset="0"/>
              </a:rPr>
              <a:t>服务器。</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45849284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a:t>版本</a:t>
            </a:r>
            <a:endParaRPr lang="zh-CN" altLang="zh-CN" sz="2400" b="1" dirty="0"/>
          </a:p>
        </p:txBody>
      </p:sp>
      <p:sp>
        <p:nvSpPr>
          <p:cNvPr id="4" name="矩形 3"/>
          <p:cNvSpPr/>
          <p:nvPr/>
        </p:nvSpPr>
        <p:spPr>
          <a:xfrm>
            <a:off x="492762" y="1681317"/>
            <a:ext cx="8345436" cy="1477328"/>
          </a:xfrm>
          <a:prstGeom prst="rect">
            <a:avLst/>
          </a:prstGeom>
        </p:spPr>
        <p:txBody>
          <a:bodyPr wrap="square">
            <a:spAutoFit/>
          </a:bodyPr>
          <a:lstStyle/>
          <a:p>
            <a:r>
              <a:rPr lang="en-US" altLang="zh-CN" dirty="0"/>
              <a:t>Red Hat Linux</a:t>
            </a:r>
          </a:p>
          <a:p>
            <a:r>
              <a:rPr lang="zh-CN" altLang="en-US" dirty="0"/>
              <a:t>可能这是最著名的</a:t>
            </a:r>
            <a:r>
              <a:rPr lang="en-US" altLang="zh-CN" dirty="0"/>
              <a:t>Linux</a:t>
            </a:r>
            <a:r>
              <a:rPr lang="zh-CN" altLang="en-US" dirty="0"/>
              <a:t>版本</a:t>
            </a:r>
            <a:r>
              <a:rPr lang="zh-CN" altLang="en-US" dirty="0" smtClean="0"/>
              <a:t>了。</a:t>
            </a:r>
            <a:r>
              <a:rPr lang="en-US" altLang="zh-CN" dirty="0" smtClean="0"/>
              <a:t>Red </a:t>
            </a:r>
            <a:r>
              <a:rPr lang="en-US" altLang="zh-CN" dirty="0"/>
              <a:t>Hat Linux</a:t>
            </a:r>
            <a:r>
              <a:rPr lang="zh-CN" altLang="en-US" dirty="0"/>
              <a:t>是公共环境中表现上佳的服务器</a:t>
            </a:r>
            <a:r>
              <a:rPr lang="zh-CN" altLang="en-US" dirty="0" smtClean="0"/>
              <a:t>。这个</a:t>
            </a:r>
            <a:r>
              <a:rPr lang="zh-CN" altLang="en-US" dirty="0"/>
              <a:t>版本的</a:t>
            </a:r>
            <a:r>
              <a:rPr lang="en-US" altLang="zh-CN" dirty="0"/>
              <a:t>Linux</a:t>
            </a:r>
            <a:r>
              <a:rPr lang="zh-CN" altLang="en-US" dirty="0"/>
              <a:t>也使用最新的内核，还拥有大多数人都需要使用的主体软件包。</a:t>
            </a:r>
          </a:p>
          <a:p>
            <a:r>
              <a:rPr lang="en-US" altLang="zh-CN" dirty="0"/>
              <a:t>Red Hat Linux</a:t>
            </a:r>
            <a:r>
              <a:rPr lang="zh-CN" altLang="en-US" dirty="0"/>
              <a:t>的安装过程也十分简单明了。它的图形安装过程提供简易设置服务器的全部信息</a:t>
            </a:r>
            <a:r>
              <a:rPr lang="zh-CN" altLang="en-US" dirty="0" smtClean="0"/>
              <a:t>。</a:t>
            </a:r>
            <a:r>
              <a:rPr lang="zh-CN" altLang="en-US" dirty="0" smtClean="0">
                <a:solidFill>
                  <a:srgbClr val="FF0000"/>
                </a:solidFill>
              </a:rPr>
              <a:t>目前是我们使用的</a:t>
            </a:r>
            <a:r>
              <a:rPr lang="en-US" altLang="zh-CN" dirty="0" err="1" smtClean="0">
                <a:solidFill>
                  <a:srgbClr val="FF0000"/>
                </a:solidFill>
              </a:rPr>
              <a:t>linux</a:t>
            </a:r>
            <a:r>
              <a:rPr lang="zh-CN" altLang="en-US" dirty="0" smtClean="0">
                <a:solidFill>
                  <a:srgbClr val="FF0000"/>
                </a:solidFill>
              </a:rPr>
              <a:t>版本。</a:t>
            </a:r>
            <a:endParaRPr lang="zh-CN" altLang="en-US" dirty="0">
              <a:solidFill>
                <a:srgbClr val="FF0000"/>
              </a:solidFill>
            </a:endParaRPr>
          </a:p>
        </p:txBody>
      </p:sp>
    </p:spTree>
    <p:extLst>
      <p:ext uri="{BB962C8B-B14F-4D97-AF65-F5344CB8AC3E}">
        <p14:creationId xmlns:p14="http://schemas.microsoft.com/office/powerpoint/2010/main" val="104723314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a:t>Linux</a:t>
            </a:r>
            <a:r>
              <a:rPr lang="zh-CN" altLang="zh-CN" sz="2400" b="1" dirty="0"/>
              <a:t>与</a:t>
            </a:r>
            <a:r>
              <a:rPr lang="en-US" altLang="zh-CN" sz="2400" b="1" dirty="0"/>
              <a:t>windows</a:t>
            </a:r>
            <a:endParaRPr lang="zh-CN" altLang="zh-CN" sz="2400" b="1" dirty="0"/>
          </a:p>
        </p:txBody>
      </p:sp>
      <p:sp>
        <p:nvSpPr>
          <p:cNvPr id="15" name="矩形 14"/>
          <p:cNvSpPr/>
          <p:nvPr/>
        </p:nvSpPr>
        <p:spPr>
          <a:xfrm>
            <a:off x="436470" y="1950441"/>
            <a:ext cx="8271059" cy="984885"/>
          </a:xfrm>
          <a:prstGeom prst="rect">
            <a:avLst/>
          </a:prstGeom>
        </p:spPr>
        <p:txBody>
          <a:bodyPr wrap="square">
            <a:spAutoFit/>
          </a:bodyPr>
          <a:lstStyle/>
          <a:p>
            <a:r>
              <a:rPr lang="zh-CN" altLang="zh-CN" dirty="0" smtClean="0"/>
              <a:t>我们</a:t>
            </a:r>
            <a:r>
              <a:rPr lang="zh-CN" altLang="zh-CN" dirty="0"/>
              <a:t>熟悉的</a:t>
            </a:r>
            <a:r>
              <a:rPr lang="en-US" altLang="zh-CN" dirty="0"/>
              <a:t>Windows</a:t>
            </a:r>
            <a:r>
              <a:rPr lang="zh-CN" altLang="zh-CN" dirty="0"/>
              <a:t>文件系统为多根系统，即有多个根目录，比如</a:t>
            </a:r>
            <a:r>
              <a:rPr lang="en-US" altLang="zh-CN" dirty="0"/>
              <a:t>C</a:t>
            </a:r>
            <a:r>
              <a:rPr lang="zh-CN" altLang="zh-CN" dirty="0"/>
              <a:t>、</a:t>
            </a:r>
            <a:r>
              <a:rPr lang="en-US" altLang="zh-CN" dirty="0"/>
              <a:t>D</a:t>
            </a:r>
            <a:r>
              <a:rPr lang="zh-CN" altLang="zh-CN" dirty="0"/>
              <a:t>、</a:t>
            </a:r>
            <a:r>
              <a:rPr lang="en-US" altLang="zh-CN" dirty="0"/>
              <a:t>E</a:t>
            </a:r>
            <a:r>
              <a:rPr lang="zh-CN" altLang="zh-CN" dirty="0"/>
              <a:t>盘，每个根目录下有很多子目录，子目录下又有很多。。。，如下图所示：</a:t>
            </a:r>
          </a:p>
          <a:p>
            <a:endParaRPr lang="zh-CN" altLang="en-US" sz="2000" b="1" dirty="0">
              <a:solidFill>
                <a:schemeClr val="accent6"/>
              </a:solidFill>
            </a:endParaRPr>
          </a:p>
        </p:txBody>
      </p:sp>
      <p:pic>
        <p:nvPicPr>
          <p:cNvPr id="22" name="图片 21"/>
          <p:cNvPicPr/>
          <p:nvPr/>
        </p:nvPicPr>
        <p:blipFill>
          <a:blip r:embed="rId3" cstate="print"/>
          <a:stretch>
            <a:fillRect/>
          </a:stretch>
        </p:blipFill>
        <p:spPr>
          <a:xfrm>
            <a:off x="640097" y="3431925"/>
            <a:ext cx="4032448" cy="2026375"/>
          </a:xfrm>
          <a:prstGeom prst="rect">
            <a:avLst/>
          </a:prstGeom>
        </p:spPr>
      </p:pic>
      <p:sp>
        <p:nvSpPr>
          <p:cNvPr id="3" name="矩形 2"/>
          <p:cNvSpPr/>
          <p:nvPr/>
        </p:nvSpPr>
        <p:spPr>
          <a:xfrm>
            <a:off x="4788024" y="3706448"/>
            <a:ext cx="3198176" cy="646331"/>
          </a:xfrm>
          <a:prstGeom prst="rect">
            <a:avLst/>
          </a:prstGeom>
        </p:spPr>
        <p:txBody>
          <a:bodyPr wrap="square">
            <a:spAutoFit/>
          </a:bodyPr>
          <a:lstStyle/>
          <a:p>
            <a:pPr latinLnBrk="1"/>
            <a:r>
              <a:rPr lang="zh-CN" altLang="zh-CN" dirty="0"/>
              <a:t>故</a:t>
            </a:r>
            <a:r>
              <a:rPr lang="en-US" altLang="zh-CN" dirty="0"/>
              <a:t>windows</a:t>
            </a:r>
            <a:r>
              <a:rPr lang="zh-CN" altLang="zh-CN" dirty="0"/>
              <a:t>中文件夹的路径形式如下</a:t>
            </a:r>
            <a:r>
              <a:rPr lang="zh-CN" altLang="zh-CN" dirty="0" smtClean="0"/>
              <a:t>：</a:t>
            </a:r>
            <a:endParaRPr lang="zh-CN" altLang="zh-CN" dirty="0"/>
          </a:p>
        </p:txBody>
      </p:sp>
      <p:sp>
        <p:nvSpPr>
          <p:cNvPr id="4" name="矩形 3"/>
          <p:cNvSpPr/>
          <p:nvPr/>
        </p:nvSpPr>
        <p:spPr>
          <a:xfrm>
            <a:off x="4665078" y="4445112"/>
            <a:ext cx="4173120" cy="646331"/>
          </a:xfrm>
          <a:prstGeom prst="rect">
            <a:avLst/>
          </a:prstGeom>
        </p:spPr>
        <p:txBody>
          <a:bodyPr wrap="square">
            <a:spAutoFit/>
          </a:bodyPr>
          <a:lstStyle/>
          <a:p>
            <a:pPr latinLnBrk="1"/>
            <a:r>
              <a:rPr lang="en-US" altLang="zh-CN" dirty="0">
                <a:solidFill>
                  <a:schemeClr val="accent2">
                    <a:lumMod val="40000"/>
                    <a:lumOff val="60000"/>
                  </a:schemeClr>
                </a:solidFill>
              </a:rPr>
              <a:t>D:\</a:t>
            </a:r>
            <a:r>
              <a:rPr lang="en-US" altLang="zh-CN" dirty="0" smtClean="0">
                <a:solidFill>
                  <a:schemeClr val="accent2">
                    <a:lumMod val="40000"/>
                    <a:lumOff val="60000"/>
                  </a:schemeClr>
                </a:solidFill>
              </a:rPr>
              <a:t>calibration\data_14A-1\xx14A-1_CCD_000152358_006_005_001_L1-new</a:t>
            </a:r>
            <a:endParaRPr lang="zh-CN" altLang="zh-CN" dirty="0">
              <a:solidFill>
                <a:schemeClr val="accent2">
                  <a:lumMod val="40000"/>
                  <a:lumOff val="60000"/>
                </a:schemeClr>
              </a:solidFill>
            </a:endParaRPr>
          </a:p>
        </p:txBody>
      </p:sp>
    </p:spTree>
    <p:extLst>
      <p:ext uri="{BB962C8B-B14F-4D97-AF65-F5344CB8AC3E}">
        <p14:creationId xmlns:p14="http://schemas.microsoft.com/office/powerpoint/2010/main" val="2199150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a:t>Linux</a:t>
            </a:r>
            <a:r>
              <a:rPr lang="zh-CN" altLang="zh-CN" sz="2400" b="1" dirty="0"/>
              <a:t>与</a:t>
            </a:r>
            <a:r>
              <a:rPr lang="en-US" altLang="zh-CN" sz="2400" b="1" dirty="0"/>
              <a:t>windows</a:t>
            </a:r>
            <a:endParaRPr lang="zh-CN" altLang="zh-CN" sz="2400" b="1" dirty="0"/>
          </a:p>
        </p:txBody>
      </p:sp>
      <p:sp>
        <p:nvSpPr>
          <p:cNvPr id="14" name="矩形 13"/>
          <p:cNvSpPr/>
          <p:nvPr/>
        </p:nvSpPr>
        <p:spPr>
          <a:xfrm>
            <a:off x="379284" y="1630541"/>
            <a:ext cx="8513195" cy="677108"/>
          </a:xfrm>
          <a:prstGeom prst="rect">
            <a:avLst/>
          </a:prstGeom>
        </p:spPr>
        <p:txBody>
          <a:bodyPr wrap="square">
            <a:spAutoFit/>
          </a:bodyPr>
          <a:lstStyle/>
          <a:p>
            <a:pPr algn="just" latinLnBrk="1"/>
            <a:r>
              <a:rPr lang="en-US" altLang="zh-CN" sz="2000" dirty="0" smtClean="0"/>
              <a:t>    </a:t>
            </a:r>
            <a:r>
              <a:rPr lang="en-US" altLang="zh-CN" b="1" dirty="0">
                <a:latin typeface="黑体" panose="02010609060101010101" pitchFamily="49" charset="-122"/>
                <a:ea typeface="黑体" panose="02010609060101010101" pitchFamily="49" charset="-122"/>
              </a:rPr>
              <a:t>Linux</a:t>
            </a:r>
            <a:r>
              <a:rPr lang="zh-CN" altLang="zh-CN" dirty="0">
                <a:latin typeface="黑体" panose="02010609060101010101" pitchFamily="49" charset="-122"/>
                <a:ea typeface="黑体" panose="02010609060101010101" pitchFamily="49" charset="-122"/>
              </a:rPr>
              <a:t>为单根系统，即只有唯一的</a:t>
            </a:r>
            <a:r>
              <a:rPr lang="zh-CN" altLang="zh-CN" dirty="0" smtClean="0">
                <a:latin typeface="黑体" panose="02010609060101010101" pitchFamily="49" charset="-122"/>
                <a:ea typeface="黑体" panose="02010609060101010101" pitchFamily="49" charset="-122"/>
              </a:rPr>
              <a:t>一个</a:t>
            </a:r>
            <a:r>
              <a:rPr lang="zh-CN" altLang="zh-CN" dirty="0">
                <a:latin typeface="黑体" panose="02010609060101010101" pitchFamily="49" charset="-122"/>
                <a:ea typeface="黑体" panose="02010609060101010101" pitchFamily="49" charset="-122"/>
              </a:rPr>
              <a:t>根目录</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，在这个根目录下有很多子目录，子目录下又有很多。。。，如下图所示：</a:t>
            </a:r>
          </a:p>
        </p:txBody>
      </p:sp>
      <p:pic>
        <p:nvPicPr>
          <p:cNvPr id="8" name="图片 7"/>
          <p:cNvPicPr/>
          <p:nvPr/>
        </p:nvPicPr>
        <p:blipFill>
          <a:blip r:embed="rId3" cstate="print"/>
          <a:stretch>
            <a:fillRect/>
          </a:stretch>
        </p:blipFill>
        <p:spPr>
          <a:xfrm>
            <a:off x="379285" y="2562011"/>
            <a:ext cx="3564377" cy="3819317"/>
          </a:xfrm>
          <a:prstGeom prst="rect">
            <a:avLst/>
          </a:prstGeom>
        </p:spPr>
      </p:pic>
      <p:sp>
        <p:nvSpPr>
          <p:cNvPr id="3" name="矩形 2"/>
          <p:cNvSpPr/>
          <p:nvPr/>
        </p:nvSpPr>
        <p:spPr>
          <a:xfrm>
            <a:off x="3851920" y="2994341"/>
            <a:ext cx="6228184" cy="1477328"/>
          </a:xfrm>
          <a:prstGeom prst="rect">
            <a:avLst/>
          </a:prstGeom>
        </p:spPr>
        <p:txBody>
          <a:bodyPr wrap="square">
            <a:spAutoFit/>
          </a:bodyPr>
          <a:lstStyle/>
          <a:p>
            <a:pPr latinLnBrk="1"/>
            <a:r>
              <a:rPr lang="zh-CN" altLang="zh-CN" dirty="0">
                <a:latin typeface="黑体" panose="02010609060101010101" pitchFamily="49" charset="-122"/>
                <a:ea typeface="黑体" panose="02010609060101010101" pitchFamily="49" charset="-122"/>
              </a:rPr>
              <a:t>故</a:t>
            </a:r>
            <a:r>
              <a:rPr lang="en-US" altLang="zh-CN" dirty="0">
                <a:latin typeface="黑体" panose="02010609060101010101" pitchFamily="49" charset="-122"/>
                <a:ea typeface="黑体" panose="02010609060101010101" pitchFamily="49" charset="-122"/>
              </a:rPr>
              <a:t>linux</a:t>
            </a:r>
            <a:r>
              <a:rPr lang="zh-CN" altLang="zh-CN" dirty="0">
                <a:latin typeface="黑体" panose="02010609060101010101" pitchFamily="49" charset="-122"/>
                <a:ea typeface="黑体" panose="02010609060101010101" pitchFamily="49" charset="-122"/>
              </a:rPr>
              <a:t>中文件夹的路径形式如下：</a:t>
            </a:r>
          </a:p>
          <a:p>
            <a:pPr latinLnBrk="1"/>
            <a:r>
              <a:rPr lang="en-US" altLang="zh-CN" dirty="0">
                <a:solidFill>
                  <a:schemeClr val="accent2">
                    <a:lumMod val="40000"/>
                    <a:lumOff val="60000"/>
                  </a:schemeClr>
                </a:solidFill>
                <a:latin typeface="黑体" panose="02010609060101010101" pitchFamily="49" charset="-122"/>
                <a:ea typeface="黑体" panose="02010609060101010101" pitchFamily="49" charset="-122"/>
              </a:rPr>
              <a:t>/</a:t>
            </a:r>
            <a:r>
              <a:rPr lang="en-US" altLang="zh-CN" dirty="0" smtClean="0">
                <a:solidFill>
                  <a:schemeClr val="accent2">
                    <a:lumMod val="40000"/>
                    <a:lumOff val="60000"/>
                  </a:schemeClr>
                </a:solidFill>
                <a:latin typeface="黑体" panose="02010609060101010101" pitchFamily="49" charset="-122"/>
                <a:ea typeface="黑体" panose="02010609060101010101" pitchFamily="49" charset="-122"/>
              </a:rPr>
              <a:t>home/raid/data/calidata/data_14A-1</a:t>
            </a:r>
          </a:p>
          <a:p>
            <a:pPr latinLnBrk="1"/>
            <a:endParaRPr lang="zh-CN" altLang="zh-CN" dirty="0">
              <a:solidFill>
                <a:schemeClr val="accent2">
                  <a:lumMod val="40000"/>
                  <a:lumOff val="60000"/>
                </a:schemeClr>
              </a:solidFill>
              <a:latin typeface="黑体" panose="02010609060101010101" pitchFamily="49" charset="-122"/>
              <a:ea typeface="黑体" panose="02010609060101010101" pitchFamily="49" charset="-122"/>
            </a:endParaRPr>
          </a:p>
          <a:p>
            <a:pPr latinLnBrk="1"/>
            <a:r>
              <a:rPr lang="zh-CN" altLang="zh-CN" b="1" dirty="0">
                <a:solidFill>
                  <a:srgbClr val="FF0000"/>
                </a:solidFill>
                <a:latin typeface="黑体" panose="02010609060101010101" pitchFamily="49" charset="-122"/>
                <a:ea typeface="黑体" panose="02010609060101010101" pitchFamily="49" charset="-122"/>
              </a:rPr>
              <a:t>注意：</a:t>
            </a:r>
            <a:r>
              <a:rPr lang="en-US" altLang="zh-CN" dirty="0">
                <a:solidFill>
                  <a:srgbClr val="FF0000"/>
                </a:solidFill>
                <a:latin typeface="黑体" panose="02010609060101010101" pitchFamily="49" charset="-122"/>
                <a:ea typeface="黑体" panose="02010609060101010101" pitchFamily="49" charset="-122"/>
              </a:rPr>
              <a:t>windows</a:t>
            </a:r>
            <a:r>
              <a:rPr lang="zh-CN" altLang="zh-CN" dirty="0">
                <a:solidFill>
                  <a:srgbClr val="FF0000"/>
                </a:solidFill>
                <a:latin typeface="黑体" panose="02010609060101010101" pitchFamily="49" charset="-122"/>
                <a:ea typeface="黑体" panose="02010609060101010101" pitchFamily="49" charset="-122"/>
              </a:rPr>
              <a:t>中路径分隔符为反斜杠</a:t>
            </a:r>
            <a:r>
              <a:rPr lang="en-US" altLang="zh-CN" dirty="0">
                <a:solidFill>
                  <a:srgbClr val="FF0000"/>
                </a:solidFill>
                <a:latin typeface="黑体" panose="02010609060101010101" pitchFamily="49" charset="-122"/>
                <a:ea typeface="黑体" panose="02010609060101010101" pitchFamily="49" charset="-122"/>
              </a:rPr>
              <a:t>\</a:t>
            </a:r>
            <a:r>
              <a:rPr lang="zh-CN" altLang="zh-CN" dirty="0" smtClean="0">
                <a:solidFill>
                  <a:srgbClr val="FF0000"/>
                </a:solidFill>
                <a:latin typeface="黑体" panose="02010609060101010101" pitchFamily="49" charset="-122"/>
                <a:ea typeface="黑体" panose="02010609060101010101" pitchFamily="49" charset="-122"/>
              </a:rPr>
              <a:t>，</a:t>
            </a:r>
            <a:endParaRPr lang="en-US" altLang="zh-CN" dirty="0" smtClean="0">
              <a:solidFill>
                <a:srgbClr val="FF0000"/>
              </a:solidFill>
              <a:latin typeface="黑体" panose="02010609060101010101" pitchFamily="49" charset="-122"/>
              <a:ea typeface="黑体" panose="02010609060101010101" pitchFamily="49" charset="-122"/>
            </a:endParaRPr>
          </a:p>
          <a:p>
            <a:pPr latinLnBrk="1"/>
            <a:r>
              <a:rPr lang="en-US" altLang="zh-CN" dirty="0">
                <a:solidFill>
                  <a:srgbClr val="FF0000"/>
                </a:solidFill>
                <a:latin typeface="黑体" panose="02010609060101010101" pitchFamily="49" charset="-122"/>
                <a:ea typeface="黑体" panose="02010609060101010101" pitchFamily="49" charset="-122"/>
              </a:rPr>
              <a:t> </a:t>
            </a:r>
            <a:r>
              <a:rPr lang="en-US" altLang="zh-CN" dirty="0" smtClean="0">
                <a:solidFill>
                  <a:srgbClr val="FF0000"/>
                </a:solidFill>
                <a:latin typeface="黑体" panose="02010609060101010101" pitchFamily="49" charset="-122"/>
                <a:ea typeface="黑体" panose="02010609060101010101" pitchFamily="49" charset="-122"/>
              </a:rPr>
              <a:t>     </a:t>
            </a:r>
            <a:r>
              <a:rPr lang="en-US" altLang="zh-CN" dirty="0" err="1" smtClean="0">
                <a:solidFill>
                  <a:srgbClr val="FF0000"/>
                </a:solidFill>
                <a:latin typeface="黑体" panose="02010609060101010101" pitchFamily="49" charset="-122"/>
                <a:ea typeface="黑体" panose="02010609060101010101" pitchFamily="49" charset="-122"/>
              </a:rPr>
              <a:t>linux</a:t>
            </a:r>
            <a:r>
              <a:rPr lang="zh-CN" altLang="zh-CN" dirty="0">
                <a:solidFill>
                  <a:srgbClr val="FF0000"/>
                </a:solidFill>
                <a:latin typeface="黑体" panose="02010609060101010101" pitchFamily="49" charset="-122"/>
                <a:ea typeface="黑体" panose="02010609060101010101" pitchFamily="49" charset="-122"/>
              </a:rPr>
              <a:t>中则为斜杠</a:t>
            </a:r>
            <a:r>
              <a:rPr lang="en-US" altLang="zh-CN" dirty="0">
                <a:solidFill>
                  <a:srgbClr val="FF0000"/>
                </a:solidFill>
                <a:latin typeface="黑体" panose="02010609060101010101" pitchFamily="49" charset="-122"/>
                <a:ea typeface="黑体" panose="02010609060101010101" pitchFamily="49" charset="-122"/>
              </a:rPr>
              <a:t>/</a:t>
            </a:r>
            <a:endParaRPr lang="zh-CN" altLang="zh-CN"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236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en-US" sz="2400" b="1" dirty="0">
                <a:latin typeface="+mj-ea"/>
                <a:ea typeface="+mj-ea"/>
              </a:rPr>
              <a:t>命令行</a:t>
            </a:r>
            <a:endParaRPr lang="zh-CN" altLang="zh-CN" sz="2400" b="1" dirty="0">
              <a:latin typeface="+mj-ea"/>
              <a:ea typeface="+mj-ea"/>
            </a:endParaRPr>
          </a:p>
        </p:txBody>
      </p:sp>
      <p:sp>
        <p:nvSpPr>
          <p:cNvPr id="3" name="矩形 2"/>
          <p:cNvSpPr/>
          <p:nvPr/>
        </p:nvSpPr>
        <p:spPr>
          <a:xfrm>
            <a:off x="323528" y="1628030"/>
            <a:ext cx="8136904" cy="369332"/>
          </a:xfrm>
          <a:prstGeom prst="rect">
            <a:avLst/>
          </a:prstGeom>
        </p:spPr>
        <p:txBody>
          <a:bodyPr wrap="square">
            <a:spAutoFit/>
          </a:bodyPr>
          <a:lstStyle/>
          <a:p>
            <a:pPr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Windows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系统在开始菜单左下方输入</a:t>
            </a:r>
            <a:r>
              <a:rPr lang="en-US" altLang="zh-CN" kern="100" dirty="0" err="1" smtClean="0">
                <a:latin typeface="黑体" panose="02010609060101010101" pitchFamily="49" charset="-122"/>
                <a:ea typeface="黑体" panose="02010609060101010101" pitchFamily="49" charset="-122"/>
                <a:cs typeface="Times New Roman" panose="02020603050405020304" pitchFamily="18" charset="0"/>
              </a:rPr>
              <a:t>cmd</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回车</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可以打开命令行程序，如下所示</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7" name="图片 6"/>
          <p:cNvPicPr/>
          <p:nvPr/>
        </p:nvPicPr>
        <p:blipFill>
          <a:blip r:embed="rId3" cstate="print"/>
          <a:stretch>
            <a:fillRect/>
          </a:stretch>
        </p:blipFill>
        <p:spPr>
          <a:xfrm>
            <a:off x="1259632" y="2448548"/>
            <a:ext cx="6696744" cy="3644748"/>
          </a:xfrm>
          <a:prstGeom prst="rect">
            <a:avLst/>
          </a:prstGeom>
        </p:spPr>
      </p:pic>
    </p:spTree>
    <p:extLst>
      <p:ext uri="{BB962C8B-B14F-4D97-AF65-F5344CB8AC3E}">
        <p14:creationId xmlns:p14="http://schemas.microsoft.com/office/powerpoint/2010/main" val="141719884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523220"/>
          </a:xfrm>
          <a:prstGeom prst="rect">
            <a:avLst/>
          </a:prstGeom>
        </p:spPr>
        <p:txBody>
          <a:bodyPr wrap="square">
            <a:spAutoFit/>
          </a:bodyPr>
          <a:lstStyle/>
          <a:p>
            <a:pPr lvl="1" latinLnBrk="1"/>
            <a:r>
              <a:rPr lang="zh-CN" altLang="en-US" sz="2800" b="1" dirty="0"/>
              <a:t>命令行</a:t>
            </a:r>
            <a:endParaRPr lang="zh-CN" altLang="zh-CN" sz="2800" b="1" dirty="0"/>
          </a:p>
        </p:txBody>
      </p:sp>
      <p:sp>
        <p:nvSpPr>
          <p:cNvPr id="14" name="矩形 13"/>
          <p:cNvSpPr/>
          <p:nvPr/>
        </p:nvSpPr>
        <p:spPr>
          <a:xfrm>
            <a:off x="611561" y="1630541"/>
            <a:ext cx="7848872" cy="923330"/>
          </a:xfrm>
          <a:prstGeom prst="rect">
            <a:avLst/>
          </a:prstGeom>
        </p:spPr>
        <p:txBody>
          <a:bodyPr wrap="square">
            <a:spAutoFit/>
          </a:bodyPr>
          <a:lstStyle/>
          <a:p>
            <a:pPr algn="just" latinLnBrk="1"/>
            <a:r>
              <a:rPr lang="en-US" altLang="zh-CN" dirty="0" smtClean="0">
                <a:latin typeface="黑体" panose="02010609060101010101" pitchFamily="49" charset="-122"/>
                <a:ea typeface="黑体" panose="02010609060101010101" pitchFamily="49" charset="-122"/>
              </a:rPr>
              <a:t>     Linux</a:t>
            </a:r>
            <a:r>
              <a:rPr lang="zh-CN" altLang="zh-CN" dirty="0">
                <a:latin typeface="黑体" panose="02010609060101010101" pitchFamily="49" charset="-122"/>
                <a:ea typeface="黑体" panose="02010609060101010101" pitchFamily="49" charset="-122"/>
              </a:rPr>
              <a:t>也有命令行程序</a:t>
            </a:r>
            <a:r>
              <a:rPr lang="en-US" altLang="zh-CN" dirty="0">
                <a:latin typeface="黑体" panose="02010609060101010101" pitchFamily="49" charset="-122"/>
                <a:ea typeface="黑体" panose="02010609060101010101" pitchFamily="49" charset="-122"/>
              </a:rPr>
              <a:t>shell</a:t>
            </a:r>
            <a:r>
              <a:rPr lang="zh-CN" altLang="zh-CN" dirty="0">
                <a:latin typeface="黑体" panose="02010609060101010101" pitchFamily="49" charset="-122"/>
                <a:ea typeface="黑体" panose="02010609060101010101" pitchFamily="49" charset="-122"/>
              </a:rPr>
              <a:t>，也有类似</a:t>
            </a:r>
            <a:r>
              <a:rPr lang="en-US" altLang="zh-CN" dirty="0">
                <a:latin typeface="黑体" panose="02010609060101010101" pitchFamily="49" charset="-122"/>
                <a:ea typeface="黑体" panose="02010609060101010101" pitchFamily="49" charset="-122"/>
              </a:rPr>
              <a:t>windows</a:t>
            </a:r>
            <a:r>
              <a:rPr lang="zh-CN" altLang="zh-CN" dirty="0">
                <a:latin typeface="黑体" panose="02010609060101010101" pitchFamily="49" charset="-122"/>
                <a:ea typeface="黑体" panose="02010609060101010101" pitchFamily="49" charset="-122"/>
              </a:rPr>
              <a:t>的命令，在</a:t>
            </a:r>
            <a:r>
              <a:rPr lang="en-US" altLang="zh-CN" dirty="0">
                <a:latin typeface="黑体" panose="02010609060101010101" pitchFamily="49" charset="-122"/>
                <a:ea typeface="黑体" panose="02010609060101010101" pitchFamily="49" charset="-122"/>
              </a:rPr>
              <a:t>windows</a:t>
            </a:r>
            <a:r>
              <a:rPr lang="zh-CN" altLang="zh-CN" dirty="0">
                <a:latin typeface="黑体" panose="02010609060101010101" pitchFamily="49" charset="-122"/>
                <a:ea typeface="黑体" panose="02010609060101010101" pitchFamily="49" charset="-122"/>
              </a:rPr>
              <a:t>下利用</a:t>
            </a:r>
            <a:r>
              <a:rPr lang="en-US" altLang="zh-CN" dirty="0">
                <a:latin typeface="黑体" panose="02010609060101010101" pitchFamily="49" charset="-122"/>
                <a:ea typeface="黑体" panose="02010609060101010101" pitchFamily="49" charset="-122"/>
              </a:rPr>
              <a:t>xshell</a:t>
            </a:r>
            <a:r>
              <a:rPr lang="zh-CN" altLang="zh-CN" dirty="0">
                <a:latin typeface="黑体" panose="02010609060101010101" pitchFamily="49" charset="-122"/>
                <a:ea typeface="黑体" panose="02010609060101010101" pitchFamily="49" charset="-122"/>
              </a:rPr>
              <a:t>软件可以连接到服务器使用命令行命令操作服务器上的</a:t>
            </a:r>
            <a:r>
              <a:rPr lang="en-US" altLang="zh-CN" dirty="0">
                <a:latin typeface="黑体" panose="02010609060101010101" pitchFamily="49" charset="-122"/>
                <a:ea typeface="黑体" panose="02010609060101010101" pitchFamily="49" charset="-122"/>
              </a:rPr>
              <a:t>linux</a:t>
            </a:r>
            <a:r>
              <a:rPr lang="zh-CN" altLang="zh-CN" dirty="0" smtClean="0">
                <a:latin typeface="黑体" panose="02010609060101010101" pitchFamily="49" charset="-122"/>
                <a:ea typeface="黑体" panose="02010609060101010101" pitchFamily="49" charset="-122"/>
              </a:rPr>
              <a:t>系统</a:t>
            </a:r>
            <a:r>
              <a:rPr lang="zh-CN" altLang="en-US" dirty="0" smtClean="0">
                <a:latin typeface="黑体" panose="02010609060101010101" pitchFamily="49" charset="-122"/>
                <a:ea typeface="黑体" panose="02010609060101010101" pitchFamily="49" charset="-122"/>
              </a:rPr>
              <a:t>，</a:t>
            </a:r>
            <a:r>
              <a:rPr lang="zh-CN" altLang="zh-CN" dirty="0" smtClean="0">
                <a:latin typeface="黑体" panose="02010609060101010101" pitchFamily="49" charset="-122"/>
                <a:ea typeface="黑体" panose="02010609060101010101" pitchFamily="49" charset="-122"/>
              </a:rPr>
              <a:t>下面</a:t>
            </a:r>
            <a:r>
              <a:rPr lang="zh-CN" altLang="zh-CN" dirty="0">
                <a:latin typeface="黑体" panose="02010609060101010101" pitchFamily="49" charset="-122"/>
                <a:ea typeface="黑体" panose="02010609060101010101" pitchFamily="49" charset="-122"/>
              </a:rPr>
              <a:t>列出常用的</a:t>
            </a:r>
            <a:r>
              <a:rPr lang="en-US" altLang="zh-CN" dirty="0">
                <a:latin typeface="黑体" panose="02010609060101010101" pitchFamily="49" charset="-122"/>
                <a:ea typeface="黑体" panose="02010609060101010101" pitchFamily="49" charset="-122"/>
              </a:rPr>
              <a:t>linux</a:t>
            </a:r>
            <a:r>
              <a:rPr lang="zh-CN" altLang="zh-CN" dirty="0">
                <a:latin typeface="黑体" panose="02010609060101010101" pitchFamily="49" charset="-122"/>
                <a:ea typeface="黑体" panose="02010609060101010101" pitchFamily="49" charset="-122"/>
              </a:rPr>
              <a:t>命令</a:t>
            </a:r>
            <a:r>
              <a:rPr lang="en-US" altLang="zh-CN"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579163619"/>
              </p:ext>
            </p:extLst>
          </p:nvPr>
        </p:nvGraphicFramePr>
        <p:xfrm>
          <a:off x="719572" y="2852936"/>
          <a:ext cx="7704856" cy="3041950"/>
        </p:xfrm>
        <a:graphic>
          <a:graphicData uri="http://schemas.openxmlformats.org/drawingml/2006/table">
            <a:tbl>
              <a:tblPr firstRow="1" firstCol="1" bandRow="1"/>
              <a:tblGrid>
                <a:gridCol w="3558591"/>
                <a:gridCol w="4146265"/>
              </a:tblGrid>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cd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转到指定路径</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mv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移动文件或者文件夹</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rm -rf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删除文件或者文件夹</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mdir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新建文件夹</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列出当先目录所有文件列表</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ll</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列出当先目录所有文件列表</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pwd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列出当前所在目录</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程序名</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执行程序，需先</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cd</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到所在路径</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export LD_LIBRARY_PATH=[</a:t>
                      </a:r>
                      <a:r>
                        <a:rPr lang="zh-CN" sz="1600" kern="10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加载依赖库</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df -h</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列出当前磁盘使用情况</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927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80020744"/>
      </p:ext>
    </p:extLst>
  </p:cSld>
  <p:clrMapOvr>
    <a:masterClrMapping/>
  </p:clrMapOvr>
  <p:transition advTm="432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a:solidFill>
                  <a:srgbClr val="FFFFFF"/>
                </a:solidFill>
                <a:ea typeface="微软雅黑" pitchFamily="34" charset="-122"/>
              </a:rPr>
              <a:t>产品</a:t>
            </a:r>
            <a:r>
              <a:rPr lang="zh-CN" altLang="en-US" sz="3200" b="1" dirty="0" smtClean="0">
                <a:solidFill>
                  <a:srgbClr val="FFFFFF"/>
                </a:solidFill>
                <a:ea typeface="微软雅黑" pitchFamily="34" charset="-122"/>
              </a:rPr>
              <a:t>生产流程</a:t>
            </a:r>
            <a:endParaRPr lang="zh-CN" altLang="en-US" sz="3200" b="1" dirty="0">
              <a:solidFill>
                <a:srgbClr val="FFFFFF"/>
              </a:solidFill>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0-3</a:t>
            </a:r>
            <a:r>
              <a:rPr lang="zh-CN" altLang="en-US" sz="2400" b="1" dirty="0" smtClean="0"/>
              <a:t>级产品生产流程</a:t>
            </a:r>
            <a:endParaRPr lang="zh-CN" altLang="zh-CN" sz="2400" b="1" dirty="0"/>
          </a:p>
        </p:txBody>
      </p:sp>
      <p:sp>
        <p:nvSpPr>
          <p:cNvPr id="6" name="矩形 5"/>
          <p:cNvSpPr/>
          <p:nvPr/>
        </p:nvSpPr>
        <p:spPr>
          <a:xfrm>
            <a:off x="755576" y="1484784"/>
            <a:ext cx="6647974" cy="369332"/>
          </a:xfrm>
          <a:prstGeom prst="rect">
            <a:avLst/>
          </a:prstGeom>
        </p:spPr>
        <p:txBody>
          <a:bodyPr wrap="none">
            <a:spAutoFit/>
          </a:bodyPr>
          <a:lstStyle/>
          <a:p>
            <a:r>
              <a:rPr lang="zh-CN" altLang="en-US" dirty="0" smtClean="0">
                <a:latin typeface="黑体" panose="02010609060101010101" pitchFamily="49" charset="-122"/>
                <a:ea typeface="黑体" panose="02010609060101010101" pitchFamily="49" charset="-122"/>
              </a:rPr>
              <a:t>主要接触的产品分为</a:t>
            </a:r>
            <a:r>
              <a:rPr lang="en-US" altLang="zh-CN" dirty="0" smtClean="0">
                <a:latin typeface="黑体" panose="02010609060101010101" pitchFamily="49" charset="-122"/>
                <a:ea typeface="黑体" panose="02010609060101010101" pitchFamily="49" charset="-122"/>
              </a:rPr>
              <a:t>0</a:t>
            </a:r>
            <a:r>
              <a:rPr lang="zh-CN" altLang="en-US" dirty="0" smtClean="0">
                <a:latin typeface="黑体" panose="02010609060101010101" pitchFamily="49" charset="-122"/>
                <a:ea typeface="黑体" panose="02010609060101010101" pitchFamily="49" charset="-122"/>
              </a:rPr>
              <a:t>级，</a:t>
            </a:r>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级，</a:t>
            </a:r>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级，</a:t>
            </a:r>
            <a:r>
              <a:rPr lang="en-US" altLang="zh-CN" dirty="0" smtClean="0">
                <a:latin typeface="黑体" panose="02010609060101010101" pitchFamily="49" charset="-122"/>
                <a:ea typeface="黑体" panose="02010609060101010101" pitchFamily="49" charset="-122"/>
              </a:rPr>
              <a:t>3</a:t>
            </a:r>
            <a:r>
              <a:rPr lang="zh-CN" altLang="en-US" dirty="0" smtClean="0">
                <a:latin typeface="黑体" panose="02010609060101010101" pitchFamily="49" charset="-122"/>
                <a:ea typeface="黑体" panose="02010609060101010101" pitchFamily="49" charset="-122"/>
              </a:rPr>
              <a:t>级产品。生产流程如下：</a:t>
            </a:r>
            <a:endParaRPr lang="zh-CN" altLang="en-US" dirty="0"/>
          </a:p>
        </p:txBody>
      </p:sp>
      <p:sp>
        <p:nvSpPr>
          <p:cNvPr id="74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44449" name="Object 1"/>
          <p:cNvGraphicFramePr>
            <a:graphicFrameLocks noChangeAspect="1"/>
          </p:cNvGraphicFramePr>
          <p:nvPr/>
        </p:nvGraphicFramePr>
        <p:xfrm>
          <a:off x="2267744" y="2060848"/>
          <a:ext cx="4783609" cy="4581128"/>
        </p:xfrm>
        <a:graphic>
          <a:graphicData uri="http://schemas.openxmlformats.org/presentationml/2006/ole">
            <mc:AlternateContent xmlns:mc="http://schemas.openxmlformats.org/markup-compatibility/2006">
              <mc:Choice xmlns:v="urn:schemas-microsoft-com:vml" Requires="v">
                <p:oleObj spid="_x0000_s745474" r:id="rId4" imgW="11697348" imgH="11189017" progId="Visio.Drawing.11">
                  <p:embed/>
                </p:oleObj>
              </mc:Choice>
              <mc:Fallback>
                <p:oleObj r:id="rId4" imgW="11697348" imgH="1118901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2060848"/>
                        <a:ext cx="4783609" cy="4581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6800531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产品生产</a:t>
            </a:r>
            <a:r>
              <a:rPr lang="zh-CN" altLang="zh-CN" sz="2400" b="1" dirty="0" smtClean="0"/>
              <a:t>程序结构</a:t>
            </a:r>
            <a:endParaRPr lang="zh-CN" altLang="zh-CN" sz="2400" b="1" dirty="0"/>
          </a:p>
        </p:txBody>
      </p:sp>
      <p:sp>
        <p:nvSpPr>
          <p:cNvPr id="14" name="矩形 13"/>
          <p:cNvSpPr/>
          <p:nvPr/>
        </p:nvSpPr>
        <p:spPr>
          <a:xfrm>
            <a:off x="683568" y="1630541"/>
            <a:ext cx="8127043" cy="954107"/>
          </a:xfrm>
          <a:prstGeom prst="rect">
            <a:avLst/>
          </a:prstGeom>
        </p:spPr>
        <p:txBody>
          <a:bodyPr wrap="square">
            <a:spAutoFit/>
          </a:bodyPr>
          <a:lstStyle/>
          <a:p>
            <a:pPr latinLnBrk="1"/>
            <a:r>
              <a:rPr lang="zh-CN" altLang="zh-CN" dirty="0">
                <a:latin typeface="黑体" panose="02010609060101010101" pitchFamily="49" charset="-122"/>
                <a:ea typeface="黑体" panose="02010609060101010101" pitchFamily="49" charset="-122"/>
              </a:rPr>
              <a:t>以实验室机房的</a:t>
            </a:r>
            <a:r>
              <a:rPr lang="en-US" altLang="zh-CN" dirty="0">
                <a:latin typeface="黑体" panose="02010609060101010101" pitchFamily="49" charset="-122"/>
                <a:ea typeface="黑体" panose="02010609060101010101" pitchFamily="49" charset="-122"/>
              </a:rPr>
              <a:t>xx11-1</a:t>
            </a:r>
            <a:r>
              <a:rPr lang="zh-CN" altLang="zh-CN" dirty="0">
                <a:latin typeface="黑体" panose="02010609060101010101" pitchFamily="49" charset="-122"/>
                <a:ea typeface="黑体" panose="02010609060101010101" pitchFamily="49" charset="-122"/>
              </a:rPr>
              <a:t>程序为例，程序路径为</a:t>
            </a:r>
            <a:r>
              <a:rPr lang="en-US" altLang="zh-CN" dirty="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home/opt/</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11</a:t>
            </a:r>
          </a:p>
          <a:p>
            <a:pPr latinLnBrk="1"/>
            <a:r>
              <a:rPr lang="zh-CN" altLang="zh-CN" dirty="0" smtClean="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77</a:t>
            </a:r>
            <a:r>
              <a:rPr lang="zh-CN" altLang="zh-CN" dirty="0">
                <a:latin typeface="黑体" panose="02010609060101010101" pitchFamily="49" charset="-122"/>
                <a:ea typeface="黑体" panose="02010609060101010101" pitchFamily="49" charset="-122"/>
              </a:rPr>
              <a:t>上为</a:t>
            </a:r>
            <a:r>
              <a:rPr lang="en-US" altLang="zh-CN" dirty="0">
                <a:latin typeface="黑体" panose="02010609060101010101" pitchFamily="49" charset="-122"/>
                <a:ea typeface="黑体" panose="02010609060101010101" pitchFamily="49" charset="-122"/>
              </a:rPr>
              <a:t>/home/raid/opt</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1011</a:t>
            </a:r>
            <a:r>
              <a:rPr lang="zh-CN" altLang="zh-CN" dirty="0">
                <a:latin typeface="黑体" panose="02010609060101010101" pitchFamily="49" charset="-122"/>
                <a:ea typeface="黑体" panose="02010609060101010101" pitchFamily="49" charset="-122"/>
              </a:rPr>
              <a:t>），结构如下图所示：</a:t>
            </a:r>
          </a:p>
          <a:p>
            <a:pPr latinLnBrk="1"/>
            <a:endParaRPr lang="zh-CN" altLang="zh-CN" sz="2000" dirty="0"/>
          </a:p>
        </p:txBody>
      </p:sp>
      <p:pic>
        <p:nvPicPr>
          <p:cNvPr id="6" name="图片 5"/>
          <p:cNvPicPr/>
          <p:nvPr/>
        </p:nvPicPr>
        <p:blipFill>
          <a:blip r:embed="rId3" cstate="print"/>
          <a:srcRect/>
          <a:stretch>
            <a:fillRect/>
          </a:stretch>
        </p:blipFill>
        <p:spPr bwMode="auto">
          <a:xfrm>
            <a:off x="611560" y="2646204"/>
            <a:ext cx="2762225" cy="2958817"/>
          </a:xfrm>
          <a:prstGeom prst="rect">
            <a:avLst/>
          </a:prstGeom>
          <a:noFill/>
          <a:ln w="9525">
            <a:noFill/>
            <a:miter lim="800000"/>
            <a:headEnd/>
            <a:tailEnd/>
          </a:ln>
        </p:spPr>
      </p:pic>
      <p:sp>
        <p:nvSpPr>
          <p:cNvPr id="3" name="矩形 2"/>
          <p:cNvSpPr/>
          <p:nvPr/>
        </p:nvSpPr>
        <p:spPr>
          <a:xfrm>
            <a:off x="3707904" y="2621119"/>
            <a:ext cx="5184575" cy="923330"/>
          </a:xfrm>
          <a:prstGeom prst="rect">
            <a:avLst/>
          </a:prstGeom>
        </p:spPr>
        <p:txBody>
          <a:bodyPr wrap="square">
            <a:spAutoFit/>
          </a:bodyPr>
          <a:lstStyle/>
          <a:p>
            <a:pPr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为可执行程序目录，里面包含了</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ipsJ11ProductProcess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（产品生产程序）、</a:t>
            </a:r>
            <a:r>
              <a:rPr lang="en-US" altLang="zh-CN" kern="100" dirty="0" err="1" smtClean="0">
                <a:latin typeface="黑体" panose="02010609060101010101" pitchFamily="49" charset="-122"/>
                <a:ea typeface="黑体" panose="02010609060101010101" pitchFamily="49" charset="-122"/>
                <a:cs typeface="Times New Roman" panose="02020603050405020304" pitchFamily="18" charset="0"/>
              </a:rPr>
              <a:t>ipsxxXICatalog</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（编目程序）等程序。</a:t>
            </a:r>
          </a:p>
        </p:txBody>
      </p:sp>
      <p:sp>
        <p:nvSpPr>
          <p:cNvPr id="4" name="矩形 3"/>
          <p:cNvSpPr/>
          <p:nvPr/>
        </p:nvSpPr>
        <p:spPr>
          <a:xfrm>
            <a:off x="3707904" y="4038947"/>
            <a:ext cx="4669929" cy="646331"/>
          </a:xfrm>
          <a:prstGeom prst="rect">
            <a:avLst/>
          </a:prstGeom>
        </p:spPr>
        <p:txBody>
          <a:bodyPr wrap="square">
            <a:spAutoFit/>
          </a:bodyPr>
          <a:lstStyle/>
          <a:p>
            <a:pPr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lib</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为程序的依赖库，运行</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里面的可执行程序需要先加载对应的库目录</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a:solidFill>
                  <a:srgbClr val="FFFFFF"/>
                </a:solidFill>
                <a:latin typeface="+mn-lt"/>
                <a:ea typeface="微软雅黑" pitchFamily="34" charset="-122"/>
              </a:rPr>
              <a:t>产品生产</a:t>
            </a:r>
            <a:r>
              <a:rPr lang="zh-CN" altLang="en-US" sz="3200" b="1" dirty="0" smtClean="0">
                <a:solidFill>
                  <a:srgbClr val="FFFFFF"/>
                </a:solidFill>
                <a:latin typeface="+mn-lt"/>
                <a:ea typeface="微软雅黑" pitchFamily="34" charset="-122"/>
              </a:rPr>
              <a:t>程序</a:t>
            </a:r>
            <a:endParaRPr lang="zh-CN" altLang="en-US" sz="3200" b="1" dirty="0">
              <a:solidFill>
                <a:srgbClr val="FFFFFF"/>
              </a:solidFill>
              <a:latin typeface="+mn-lt"/>
              <a:ea typeface="微软雅黑" pitchFamily="34" charset="-122"/>
            </a:endParaRPr>
          </a:p>
        </p:txBody>
      </p:sp>
    </p:spTree>
    <p:extLst>
      <p:ext uri="{BB962C8B-B14F-4D97-AF65-F5344CB8AC3E}">
        <p14:creationId xmlns:p14="http://schemas.microsoft.com/office/powerpoint/2010/main" val="8592811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产品生产程序结构</a:t>
            </a:r>
          </a:p>
        </p:txBody>
      </p:sp>
      <p:sp>
        <p:nvSpPr>
          <p:cNvPr id="14" name="矩形 13"/>
          <p:cNvSpPr/>
          <p:nvPr/>
        </p:nvSpPr>
        <p:spPr>
          <a:xfrm>
            <a:off x="179512" y="1630541"/>
            <a:ext cx="8631099" cy="1477328"/>
          </a:xfrm>
          <a:prstGeom prst="rect">
            <a:avLst/>
          </a:prstGeom>
        </p:spPr>
        <p:txBody>
          <a:bodyPr wrap="square">
            <a:spAutoFit/>
          </a:bodyPr>
          <a:lstStyle/>
          <a:p>
            <a:pPr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里面包含</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和</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plugins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文件夹里面是程序的各种参数文件，包括几何定标用的相机文件（</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geometric.txt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）、相对辐射定标的定标系数文件（</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rad</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）、处理参数文件（</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process.conf</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）等等；</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plugins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文件夹里面是</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中可执行程序运行时需要调用的插件，对应着产品生产的各个处理环节。</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文件夹的结构如下所示：</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7" name="图片 6"/>
          <p:cNvPicPr/>
          <p:nvPr/>
        </p:nvPicPr>
        <p:blipFill>
          <a:blip r:embed="rId3" cstate="print"/>
          <a:srcRect/>
          <a:stretch>
            <a:fillRect/>
          </a:stretch>
        </p:blipFill>
        <p:spPr bwMode="auto">
          <a:xfrm>
            <a:off x="683568" y="2924944"/>
            <a:ext cx="3312368" cy="3312368"/>
          </a:xfrm>
          <a:prstGeom prst="rect">
            <a:avLst/>
          </a:prstGeom>
          <a:noFill/>
          <a:ln w="9525">
            <a:noFill/>
            <a:miter lim="800000"/>
            <a:headEnd/>
            <a:tailEnd/>
          </a:ln>
        </p:spPr>
      </p:pic>
      <p:sp>
        <p:nvSpPr>
          <p:cNvPr id="3" name="矩形 2"/>
          <p:cNvSpPr/>
          <p:nvPr/>
        </p:nvSpPr>
        <p:spPr>
          <a:xfrm>
            <a:off x="3707904" y="3703965"/>
            <a:ext cx="4572000" cy="1754326"/>
          </a:xfrm>
          <a:prstGeom prst="rect">
            <a:avLst/>
          </a:prstGeom>
        </p:spPr>
        <p:txBody>
          <a:bodyPr>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其中，</a:t>
            </a:r>
            <a:r>
              <a:rPr lang="en-US"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home/opt/xx11/bin/data/**11-1/CCD/camera</a:t>
            </a:r>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77</a:t>
            </a:r>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上为</a:t>
            </a:r>
            <a:r>
              <a:rPr lang="en-US"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/home/raid/opt</a:t>
            </a:r>
            <a:r>
              <a:rPr lang="en-US" altLang="zh-CN"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/**1011/bin/data/</a:t>
            </a:r>
            <a:r>
              <a:rPr lang="zh-CN" altLang="en-US"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11-1/CCD/camera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）即为</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xx11-1</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卫星</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CCD</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载荷的相机文件的路径，其他卫星的其他载荷也都是这种文件结构，只是更改了卫星名和载荷名。</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8"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a:solidFill>
                  <a:srgbClr val="FFFFFF"/>
                </a:solidFill>
                <a:latin typeface="+mn-lt"/>
                <a:ea typeface="微软雅黑" pitchFamily="34" charset="-122"/>
              </a:rPr>
              <a:t>产品生产</a:t>
            </a:r>
            <a:r>
              <a:rPr lang="zh-CN" altLang="en-US" sz="3200" b="1" dirty="0" smtClean="0">
                <a:solidFill>
                  <a:srgbClr val="FFFFFF"/>
                </a:solidFill>
                <a:latin typeface="+mn-lt"/>
                <a:ea typeface="微软雅黑" pitchFamily="34" charset="-122"/>
              </a:rPr>
              <a:t>程序</a:t>
            </a:r>
            <a:endParaRPr lang="zh-CN" altLang="en-US" sz="3200" b="1" dirty="0">
              <a:solidFill>
                <a:srgbClr val="FFFFFF"/>
              </a:solidFill>
              <a:latin typeface="+mn-lt"/>
              <a:ea typeface="微软雅黑" pitchFamily="34" charset="-122"/>
            </a:endParaRPr>
          </a:p>
        </p:txBody>
      </p:sp>
    </p:spTree>
    <p:extLst>
      <p:ext uri="{BB962C8B-B14F-4D97-AF65-F5344CB8AC3E}">
        <p14:creationId xmlns:p14="http://schemas.microsoft.com/office/powerpoint/2010/main" val="391794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27329724"/>
      </p:ext>
    </p:extLst>
  </p:cSld>
  <p:clrMapOvr>
    <a:masterClrMapping/>
  </p:clrMapOvr>
  <p:transition advTm="432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en-US" altLang="zh-CN" sz="3200" b="1" dirty="0" smtClean="0">
                <a:solidFill>
                  <a:srgbClr val="FFFFFF"/>
                </a:solidFill>
                <a:latin typeface="+mn-lt"/>
                <a:ea typeface="微软雅黑" pitchFamily="34" charset="-122"/>
              </a:rPr>
              <a:t> </a:t>
            </a: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产品生产</a:t>
            </a:r>
          </a:p>
        </p:txBody>
      </p:sp>
      <p:sp>
        <p:nvSpPr>
          <p:cNvPr id="14" name="矩形 13"/>
          <p:cNvSpPr/>
          <p:nvPr/>
        </p:nvSpPr>
        <p:spPr>
          <a:xfrm>
            <a:off x="611560" y="1630541"/>
            <a:ext cx="8199051" cy="2308324"/>
          </a:xfrm>
          <a:prstGeom prst="rect">
            <a:avLst/>
          </a:prstGeom>
        </p:spPr>
        <p:txBody>
          <a:bodyPr wrap="square">
            <a:spAutoFit/>
          </a:bodyPr>
          <a:lstStyle/>
          <a:p>
            <a:pPr latinLnBrk="1"/>
            <a:r>
              <a:rPr lang="zh-CN" altLang="zh-CN" dirty="0">
                <a:latin typeface="黑体" panose="02010609060101010101" pitchFamily="49" charset="-122"/>
                <a:ea typeface="黑体" panose="02010609060101010101" pitchFamily="49" charset="-122"/>
              </a:rPr>
              <a:t>产品生产有两种</a:t>
            </a:r>
            <a:r>
              <a:rPr lang="zh-CN" altLang="zh-CN" dirty="0" smtClean="0">
                <a:latin typeface="黑体" panose="02010609060101010101" pitchFamily="49" charset="-122"/>
                <a:ea typeface="黑体" panose="02010609060101010101" pitchFamily="49" charset="-122"/>
              </a:rPr>
              <a:t>方法</a:t>
            </a:r>
            <a:r>
              <a:rPr lang="en-US" altLang="zh-CN" dirty="0" smtClean="0">
                <a:latin typeface="黑体" panose="02010609060101010101" pitchFamily="49" charset="-122"/>
                <a:ea typeface="黑体" panose="02010609060101010101" pitchFamily="49" charset="-122"/>
              </a:rPr>
              <a:t>:</a:t>
            </a:r>
          </a:p>
          <a:p>
            <a:pPr latinLnBrk="1"/>
            <a:endParaRPr lang="zh-CN" altLang="zh-CN" dirty="0">
              <a:latin typeface="黑体" panose="02010609060101010101" pitchFamily="49" charset="-122"/>
              <a:ea typeface="黑体" panose="02010609060101010101" pitchFamily="49" charset="-122"/>
            </a:endParaRPr>
          </a:p>
          <a:p>
            <a:pPr lvl="0" latinLnBrk="1"/>
            <a:r>
              <a:rPr lang="zh-CN" altLang="zh-CN" b="1" dirty="0">
                <a:latin typeface="黑体" panose="02010609060101010101" pitchFamily="49" charset="-122"/>
                <a:ea typeface="黑体" panose="02010609060101010101" pitchFamily="49" charset="-122"/>
              </a:rPr>
              <a:t>一种是直接使用电子所的软件</a:t>
            </a:r>
            <a:r>
              <a:rPr lang="zh-CN" altLang="zh-CN" dirty="0">
                <a:latin typeface="黑体" panose="02010609060101010101" pitchFamily="49" charset="-122"/>
                <a:ea typeface="黑体" panose="02010609060101010101" pitchFamily="49" charset="-122"/>
              </a:rPr>
              <a:t>，此种方法比较</a:t>
            </a:r>
            <a:r>
              <a:rPr lang="zh-CN" altLang="zh-CN" dirty="0" smtClean="0">
                <a:latin typeface="黑体" panose="02010609060101010101" pitchFamily="49" charset="-122"/>
                <a:ea typeface="黑体" panose="02010609060101010101" pitchFamily="49" charset="-122"/>
              </a:rPr>
              <a:t>简单</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0" latinLnBrk="1"/>
            <a:endParaRPr lang="en-US" altLang="zh-CN" b="1" dirty="0">
              <a:latin typeface="黑体" panose="02010609060101010101" pitchFamily="49" charset="-122"/>
              <a:ea typeface="黑体" panose="02010609060101010101" pitchFamily="49" charset="-122"/>
            </a:endParaRPr>
          </a:p>
          <a:p>
            <a:pPr lvl="0" latinLnBrk="1"/>
            <a:endParaRPr lang="en-US" altLang="zh-CN" b="1" dirty="0" smtClean="0">
              <a:latin typeface="黑体" panose="02010609060101010101" pitchFamily="49" charset="-122"/>
              <a:ea typeface="黑体" panose="02010609060101010101" pitchFamily="49" charset="-122"/>
            </a:endParaRPr>
          </a:p>
          <a:p>
            <a:pPr lvl="0" latinLnBrk="1"/>
            <a:r>
              <a:rPr lang="zh-CN" altLang="zh-CN" b="1" dirty="0" smtClean="0">
                <a:latin typeface="黑体" panose="02010609060101010101" pitchFamily="49" charset="-122"/>
                <a:ea typeface="黑体" panose="02010609060101010101" pitchFamily="49" charset="-122"/>
              </a:rPr>
              <a:t>另</a:t>
            </a:r>
            <a:r>
              <a:rPr lang="zh-CN" altLang="zh-CN" b="1" dirty="0">
                <a:latin typeface="黑体" panose="02010609060101010101" pitchFamily="49" charset="-122"/>
                <a:ea typeface="黑体" panose="02010609060101010101" pitchFamily="49" charset="-122"/>
              </a:rPr>
              <a:t>一种是手动修改订单，并利用命令行</a:t>
            </a:r>
            <a:r>
              <a:rPr lang="zh-CN" altLang="zh-CN" b="1" dirty="0" smtClean="0">
                <a:latin typeface="黑体" panose="02010609060101010101" pitchFamily="49" charset="-122"/>
                <a:ea typeface="黑体" panose="02010609060101010101" pitchFamily="49" charset="-122"/>
              </a:rPr>
              <a:t>生产</a:t>
            </a:r>
            <a:endParaRPr lang="en-US" altLang="zh-CN" b="1" dirty="0" smtClean="0">
              <a:latin typeface="黑体" panose="02010609060101010101" pitchFamily="49" charset="-122"/>
              <a:ea typeface="黑体" panose="02010609060101010101" pitchFamily="49" charset="-122"/>
            </a:endParaRPr>
          </a:p>
          <a:p>
            <a:pPr lvl="0" latinLnBrk="1"/>
            <a:r>
              <a:rPr lang="zh-CN" altLang="zh-CN" dirty="0" smtClean="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此种方法前提是已有一个订单，且原始数据</a:t>
            </a:r>
            <a:r>
              <a:rPr lang="zh-CN" altLang="zh-CN" dirty="0" smtClean="0">
                <a:latin typeface="黑体" panose="02010609060101010101" pitchFamily="49" charset="-122"/>
                <a:ea typeface="黑体" panose="02010609060101010101" pitchFamily="49" charset="-122"/>
              </a:rPr>
              <a:t>存在</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0" latinLnBrk="1"/>
            <a:endParaRPr lang="zh-CN" altLang="zh-CN"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937615994"/>
              </p:ext>
            </p:extLst>
          </p:nvPr>
        </p:nvGraphicFramePr>
        <p:xfrm>
          <a:off x="468312" y="4149081"/>
          <a:ext cx="8207375" cy="1368152"/>
        </p:xfrm>
        <a:graphic>
          <a:graphicData uri="http://schemas.openxmlformats.org/drawingml/2006/table">
            <a:tbl>
              <a:tblPr firstRow="1" firstCol="1" bandRow="1"/>
              <a:tblGrid>
                <a:gridCol w="8207375"/>
              </a:tblGrid>
              <a:tr h="1368152">
                <a:tc>
                  <a:txBody>
                    <a:bodyPr/>
                    <a:lstStyle/>
                    <a:p>
                      <a:pPr indent="127000" algn="just"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cd </a:t>
                      </a:r>
                      <a:r>
                        <a:rPr lang="en-US" sz="16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/home/opt/JB11/bin</a:t>
                      </a:r>
                      <a:endParaRPr lang="zh-CN" sz="16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6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export LD_LIBRARY_PATH=../lib</a:t>
                      </a:r>
                      <a:endParaRPr lang="zh-CN" sz="16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6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./ipsJ11ProductProcess /</a:t>
                      </a:r>
                      <a:r>
                        <a:rPr lang="en-US" sz="1600" kern="1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mnt</a:t>
                      </a:r>
                      <a:r>
                        <a:rPr lang="en-US" sz="16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/raid/data/</a:t>
                      </a:r>
                      <a:r>
                        <a:rPr lang="en-US" sz="1600" kern="100" dirty="0" err="1">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calidata</a:t>
                      </a:r>
                      <a:r>
                        <a:rPr lang="en-US" sz="16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/xx11-1_20140729/products/JB11-1_CCD_000125711_008_012_calib/order.xml</a:t>
                      </a:r>
                      <a:endParaRPr lang="zh-CN" sz="16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95000"/>
                        <a:lumOff val="5000"/>
                      </a:schemeClr>
                    </a:solidFill>
                  </a:tcPr>
                </a:tc>
              </a:tr>
            </a:tbl>
          </a:graphicData>
        </a:graphic>
      </p:graphicFrame>
    </p:spTree>
    <p:extLst>
      <p:ext uri="{BB962C8B-B14F-4D97-AF65-F5344CB8AC3E}">
        <p14:creationId xmlns:p14="http://schemas.microsoft.com/office/powerpoint/2010/main" val="18334481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a:solidFill>
                  <a:srgbClr val="FFFFFF"/>
                </a:solidFill>
                <a:latin typeface="+mn-lt"/>
                <a:ea typeface="微软雅黑" pitchFamily="34" charset="-122"/>
              </a:rPr>
              <a:t>产品生产</a:t>
            </a:r>
            <a:r>
              <a:rPr lang="zh-CN" altLang="en-US" sz="3200" b="1" dirty="0" smtClean="0">
                <a:solidFill>
                  <a:srgbClr val="FFFFFF"/>
                </a:solidFill>
                <a:latin typeface="+mn-lt"/>
                <a:ea typeface="微软雅黑" pitchFamily="34" charset="-122"/>
              </a:rPr>
              <a:t>程序</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599844"/>
          </a:xfrm>
          <a:prstGeom prst="rect">
            <a:avLst/>
          </a:prstGeom>
        </p:spPr>
        <p:txBody>
          <a:bodyPr wrap="square">
            <a:spAutoFit/>
          </a:bodyPr>
          <a:lstStyle/>
          <a:p>
            <a:pPr lvl="1" latinLnBrk="1">
              <a:lnSpc>
                <a:spcPct val="157000"/>
              </a:lnSpc>
              <a:spcBef>
                <a:spcPts val="1400"/>
              </a:spcBef>
              <a:spcAft>
                <a:spcPts val="1450"/>
              </a:spcAft>
            </a:pPr>
            <a:r>
              <a:rPr lang="zh-CN" altLang="zh-CN" sz="2400" b="1" dirty="0"/>
              <a:t>产品生产命令</a:t>
            </a:r>
          </a:p>
        </p:txBody>
      </p:sp>
      <p:sp>
        <p:nvSpPr>
          <p:cNvPr id="15" name="矩形 14"/>
          <p:cNvSpPr/>
          <p:nvPr/>
        </p:nvSpPr>
        <p:spPr>
          <a:xfrm>
            <a:off x="323528" y="1844824"/>
            <a:ext cx="8243272" cy="707886"/>
          </a:xfrm>
          <a:prstGeom prst="rect">
            <a:avLst/>
          </a:prstGeom>
        </p:spPr>
        <p:txBody>
          <a:bodyPr wrap="square">
            <a:spAutoFit/>
          </a:bodyPr>
          <a:lstStyle/>
          <a:p>
            <a:pPr indent="266700" algn="just" latinLnBrk="1">
              <a:spcAft>
                <a:spcPts val="0"/>
              </a:spcAft>
            </a:pPr>
            <a:r>
              <a:rPr lang="zh-CN" altLang="zh-CN" sz="2000" kern="100" dirty="0" smtClean="0">
                <a:latin typeface="Calibri" panose="020F0502020204030204" pitchFamily="34" charset="0"/>
                <a:ea typeface="宋体" panose="02010600030101010101" pitchFamily="2" charset="-122"/>
                <a:cs typeface="Times New Roman" panose="02020603050405020304" pitchFamily="18" charset="0"/>
              </a:rPr>
              <a:t>产品</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生产需要用到三个命令，如下（</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11-1</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为例）：</a:t>
            </a:r>
          </a:p>
          <a:p>
            <a:endParaRPr lang="zh-CN" altLang="en-US" sz="2000" b="1" dirty="0">
              <a:solidFill>
                <a:schemeClr val="accent6"/>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1634816047"/>
              </p:ext>
            </p:extLst>
          </p:nvPr>
        </p:nvGraphicFramePr>
        <p:xfrm>
          <a:off x="539552" y="2376114"/>
          <a:ext cx="7560840" cy="2205014"/>
        </p:xfrm>
        <a:graphic>
          <a:graphicData uri="http://schemas.openxmlformats.org/drawingml/2006/table">
            <a:tbl>
              <a:tblPr firstRow="1" firstCol="1" bandRow="1"/>
              <a:tblGrid>
                <a:gridCol w="4120223"/>
                <a:gridCol w="3440617"/>
              </a:tblGrid>
              <a:tr h="315002">
                <a:tc>
                  <a:txBody>
                    <a:bodyPr/>
                    <a:lstStyle/>
                    <a:p>
                      <a:pPr indent="127000" algn="ctr"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cd /</a:t>
                      </a:r>
                      <a:r>
                        <a:rPr lang="en-US" sz="1600" kern="100" dirty="0" smtClean="0">
                          <a:effectLst/>
                          <a:latin typeface="宋体" panose="02010600030101010101" pitchFamily="2" charset="-122"/>
                          <a:ea typeface="宋体" panose="02010600030101010101" pitchFamily="2" charset="-122"/>
                          <a:cs typeface="Times New Roman" panose="02020603050405020304" pitchFamily="18" charset="0"/>
                        </a:rPr>
                        <a:t>home/opt/xx</a:t>
                      </a:r>
                      <a:r>
                        <a:rPr lang="zh-CN" altLang="en-US" sz="1600" kern="100" dirty="0" smtClean="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smtClean="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bin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转到可执行程序目录</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bin</a:t>
                      </a:r>
                      <a:r>
                        <a:rPr lang="zh-CN" sz="1600" kern="100">
                          <a:effectLst/>
                          <a:latin typeface="Calibri" panose="020F0502020204030204" pitchFamily="34" charset="0"/>
                          <a:ea typeface="宋体" panose="02010600030101010101" pitchFamily="2" charset="-122"/>
                          <a:cs typeface="Times New Roman" panose="02020603050405020304" pitchFamily="18" charset="0"/>
                        </a:rPr>
                        <a:t>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5006">
                <a:tc>
                  <a:txBody>
                    <a:bodyPr/>
                    <a:lstStyle/>
                    <a:p>
                      <a:pPr indent="127000" algn="ctr"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export LD_LIBRARY_PATH=../lib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加载可执行程序的依赖库目录，</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代表当前目录的上一级目录，一般</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bin</a:t>
                      </a:r>
                      <a:r>
                        <a:rPr lang="zh-CN" sz="1600" kern="100">
                          <a:effectLst/>
                          <a:latin typeface="Calibri" panose="020F0502020204030204" pitchFamily="34" charset="0"/>
                          <a:ea typeface="宋体" panose="02010600030101010101" pitchFamily="2" charset="-122"/>
                          <a:cs typeface="Times New Roman" panose="02020603050405020304" pitchFamily="18" charset="0"/>
                        </a:rPr>
                        <a:t>和</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lib</a:t>
                      </a:r>
                      <a:r>
                        <a:rPr lang="zh-CN" sz="1600" kern="100">
                          <a:effectLst/>
                          <a:latin typeface="Calibri" panose="020F0502020204030204" pitchFamily="34" charset="0"/>
                          <a:ea typeface="宋体" panose="02010600030101010101" pitchFamily="2" charset="-122"/>
                          <a:cs typeface="Times New Roman" panose="02020603050405020304" pitchFamily="18" charset="0"/>
                        </a:rPr>
                        <a:t>都在同级目录下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5006">
                <a:tc>
                  <a:txBody>
                    <a:bodyPr/>
                    <a:lstStyle/>
                    <a:p>
                      <a:pPr indent="127000" algn="ctr"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./ipsJ11ProductProcess ***/order.xml</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执行产品生产的程序</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ipsJ11ProductProcess</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，参数是订单文件</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order</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的绝对路径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755576" y="4797152"/>
            <a:ext cx="4572000" cy="954107"/>
          </a:xfrm>
          <a:prstGeom prst="rect">
            <a:avLst/>
          </a:prstGeom>
        </p:spPr>
        <p:txBody>
          <a:bodyPr>
            <a:spAutoFit/>
          </a:bodyPr>
          <a:lstStyle/>
          <a:p>
            <a:pPr latinLnBrk="1"/>
            <a:r>
              <a:rPr lang="zh-CN" altLang="zh-CN" dirty="0">
                <a:latin typeface="黑体" panose="02010609060101010101" pitchFamily="49" charset="-122"/>
                <a:ea typeface="黑体" panose="02010609060101010101" pitchFamily="49" charset="-122"/>
              </a:rPr>
              <a:t>以</a:t>
            </a:r>
            <a:r>
              <a:rPr lang="en-US" altLang="zh-CN" dirty="0">
                <a:latin typeface="黑体" panose="02010609060101010101" pitchFamily="49" charset="-122"/>
                <a:ea typeface="黑体" panose="02010609060101010101" pitchFamily="49" charset="-122"/>
              </a:rPr>
              <a:t>xx11-1</a:t>
            </a:r>
            <a:r>
              <a:rPr lang="zh-CN" altLang="zh-CN" dirty="0">
                <a:latin typeface="黑体" panose="02010609060101010101" pitchFamily="49" charset="-122"/>
                <a:ea typeface="黑体" panose="02010609060101010101" pitchFamily="49" charset="-122"/>
              </a:rPr>
              <a:t>为例。</a:t>
            </a:r>
          </a:p>
          <a:p>
            <a:pPr latinLnBrk="1"/>
            <a:r>
              <a:rPr lang="zh-CN" altLang="en-US" dirty="0">
                <a:latin typeface="黑体" panose="02010609060101010101" pitchFamily="49" charset="-122"/>
                <a:ea typeface="黑体" panose="02010609060101010101" pitchFamily="49" charset="-122"/>
              </a:rPr>
              <a:t>生产</a:t>
            </a:r>
            <a:r>
              <a:rPr lang="zh-CN" altLang="zh-CN" dirty="0" smtClean="0">
                <a:latin typeface="黑体" panose="02010609060101010101" pitchFamily="49" charset="-122"/>
                <a:ea typeface="黑体" panose="02010609060101010101" pitchFamily="49" charset="-122"/>
              </a:rPr>
              <a:t>订单</a:t>
            </a:r>
            <a:r>
              <a:rPr lang="zh-CN" altLang="zh-CN" dirty="0">
                <a:latin typeface="黑体" panose="02010609060101010101" pitchFamily="49" charset="-122"/>
                <a:ea typeface="黑体" panose="02010609060101010101" pitchFamily="49" charset="-122"/>
              </a:rPr>
              <a:t>（黄色为需要修改的地方</a:t>
            </a:r>
            <a:r>
              <a:rPr lang="zh-CN"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如下</a:t>
            </a:r>
            <a:r>
              <a:rPr lang="zh-CN" altLang="zh-CN" dirty="0" smtClean="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latinLnBrk="1"/>
            <a:endParaRPr lang="zh-CN" altLang="zh-CN" sz="2000" dirty="0"/>
          </a:p>
        </p:txBody>
      </p:sp>
    </p:spTree>
    <p:extLst>
      <p:ext uri="{BB962C8B-B14F-4D97-AF65-F5344CB8AC3E}">
        <p14:creationId xmlns:p14="http://schemas.microsoft.com/office/powerpoint/2010/main" val="5611284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980837377"/>
              </p:ext>
            </p:extLst>
          </p:nvPr>
        </p:nvGraphicFramePr>
        <p:xfrm>
          <a:off x="467544" y="1124744"/>
          <a:ext cx="7776864" cy="5574412"/>
        </p:xfrm>
        <a:graphic>
          <a:graphicData uri="http://schemas.openxmlformats.org/drawingml/2006/table">
            <a:tbl>
              <a:tblPr firstRow="1" firstCol="1" bandRow="1"/>
              <a:tblGrid>
                <a:gridCol w="7776864"/>
              </a:tblGrid>
              <a:tr h="5574412">
                <a:tc>
                  <a:txBody>
                    <a:bodyPr/>
                    <a:lstStyle/>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Message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messageType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PROD_STD_ORDER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Order</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prio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LOW</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t>
                      </a:r>
                      <a:r>
                        <a:rPr lang="en-US" sz="1000" kern="0" dirty="0" err="1">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productId</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xx11-1_CCD_000075862_031_007_005_</a:t>
                      </a:r>
                      <a:r>
                        <a:rPr lang="en-US" sz="1000" kern="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centerTarget</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autoDegrade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zh-CN" sz="1000" kern="0" dirty="0">
                          <a:solidFill>
                            <a:srgbClr val="000000"/>
                          </a:solidFill>
                          <a:effectLst/>
                          <a:highlight>
                            <a:srgbClr val="FFFFFF"/>
                          </a:highlight>
                          <a:latin typeface="Calibri" panose="020F0502020204030204" pitchFamily="34" charset="0"/>
                          <a:ea typeface="宋体" panose="02010600030101010101" pitchFamily="2" charset="-122"/>
                          <a:cs typeface="Times New Roman" panose="02020603050405020304" pitchFamily="18" charset="0"/>
                        </a:rPr>
                        <a: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segment</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satellite</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/xx11-1_CCD_000075862_031_007_CCD1.FRED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2</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/xx11-1_CCD_000075862_031_007_CCD2.FRED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/xx11-1_CCD_000075862_031_007_CCD3.FRED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4</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/xx11-1_CCD_000075862_031_007_CCD4.FRED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5</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/xx11-1_CCD_000075862_031_007_CCD5.FRED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6</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/xx11-1_CCD_000075862_031_007_CCD6.FRED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/xx11-1_CCD_000075862_031_007_CCD7.FRED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8</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/xx11-1_CCD_000075862_031_007_CCD8.FRED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/xx11-1_CCD_000075862_031.aux.xml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/xx11-1_CCD_000075862_031_007.meta.xml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source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Laboratory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/raid/data/xx11/products/</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henan_calidata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/xx11-1_CCD_000075862_031_007_005/L1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ramdisk</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Params</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zh-CN" sz="1050" kern="0" dirty="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824" marR="498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747766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sp>
        <p:nvSpPr>
          <p:cNvPr id="14" name="矩形 13"/>
          <p:cNvSpPr/>
          <p:nvPr/>
        </p:nvSpPr>
        <p:spPr>
          <a:xfrm>
            <a:off x="179512" y="1630541"/>
            <a:ext cx="8631099" cy="4250394"/>
          </a:xfrm>
          <a:prstGeom prst="rect">
            <a:avLst/>
          </a:prstGeom>
        </p:spPr>
        <p:txBody>
          <a:bodyPr wrap="square">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需要修改的地方有三个：</a:t>
            </a:r>
          </a:p>
          <a:p>
            <a:pPr marL="342900" lvl="0" indent="-342900" algn="just">
              <a:lnSpc>
                <a:spcPct val="130000"/>
              </a:lnSpc>
              <a:buFont typeface="Wingdings" panose="05000000000000000000" pitchFamily="2" charset="2"/>
              <a:buChar char=""/>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产品等级；</a:t>
            </a: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前两个黄色修改处，（以下“</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”前后分别代表前后两个产品等级修改处）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L1/1</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代表一级产品，</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L2/2</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代表二级产品，</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L1/L11</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代表分片一级产品</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a:lnSpc>
                <a:spcPct val="130000"/>
              </a:lnSpc>
              <a:buFont typeface="Wingdings" panose="05000000000000000000" pitchFamily="2" charset="2"/>
              <a:buChar char=""/>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原始数据、辅助数据和元数据路径；</a:t>
            </a: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原始数据、辅助数据和元数据绝对路径</a:t>
            </a:r>
            <a:r>
              <a:rPr lang="zh-CN"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分别对应</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RawData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AuxData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MetaData</a:t>
            </a:r>
            <a:r>
              <a:rPr lang="zh-CN" altLang="zh-CN" kern="0" dirty="0">
                <a:latin typeface="黑体" panose="02010609060101010101" pitchFamily="49" charset="-122"/>
                <a:ea typeface="黑体" panose="02010609060101010101" pitchFamily="49" charset="-122"/>
                <a:cs typeface="Times New Roman" panose="02020603050405020304" pitchFamily="18" charset="0"/>
              </a:rPr>
              <a:t>元素，其中</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RawData</a:t>
            </a:r>
            <a:r>
              <a:rPr lang="zh-CN" altLang="zh-CN" kern="0" dirty="0">
                <a:latin typeface="黑体" panose="02010609060101010101" pitchFamily="49" charset="-122"/>
                <a:ea typeface="黑体" panose="02010609060101010101" pitchFamily="49" charset="-122"/>
                <a:cs typeface="Times New Roman" panose="02020603050405020304" pitchFamily="18" charset="0"/>
              </a:rPr>
              <a:t>有多片取决于相机有多少片</a:t>
            </a:r>
            <a:r>
              <a:rPr lang="en-US" altLang="zh-CN" kern="0" dirty="0">
                <a:latin typeface="黑体" panose="02010609060101010101" pitchFamily="49" charset="-122"/>
                <a:ea typeface="黑体" panose="02010609060101010101" pitchFamily="49" charset="-122"/>
                <a:cs typeface="Times New Roman" panose="02020603050405020304" pitchFamily="18" charset="0"/>
              </a:rPr>
              <a:t>CCD</a:t>
            </a:r>
            <a:r>
              <a:rPr lang="zh-CN" altLang="zh-CN" kern="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a:lnSpc>
                <a:spcPct val="130000"/>
              </a:lnSpc>
              <a:buFont typeface="Wingdings" panose="05000000000000000000" pitchFamily="2" charset="2"/>
              <a:buChar char=""/>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输出目录。</a:t>
            </a: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最后一个黄色修改处，为</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linux</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下的产品输出路径</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r>
              <a:rPr lang="zh-CN" altLang="en-US" kern="100" dirty="0" smtClean="0">
                <a:latin typeface="黑体" panose="02010609060101010101" pitchFamily="49" charset="-122"/>
                <a:ea typeface="黑体" panose="02010609060101010101" pitchFamily="49" charset="-122"/>
                <a:cs typeface="Times New Roman" panose="02020603050405020304" pitchFamily="18" charset="0"/>
              </a:rPr>
              <a:t>修改后：</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latinLnBrk="1"/>
            <a:endParaRPr lang="zh-CN" altLang="zh-CN" sz="2000" dirty="0"/>
          </a:p>
        </p:txBody>
      </p:sp>
    </p:spTree>
    <p:extLst>
      <p:ext uri="{BB962C8B-B14F-4D97-AF65-F5344CB8AC3E}">
        <p14:creationId xmlns:p14="http://schemas.microsoft.com/office/powerpoint/2010/main" val="3377769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199781006"/>
              </p:ext>
            </p:extLst>
          </p:nvPr>
        </p:nvGraphicFramePr>
        <p:xfrm>
          <a:off x="827584" y="980728"/>
          <a:ext cx="7200800" cy="5638800"/>
        </p:xfrm>
        <a:graphic>
          <a:graphicData uri="http://schemas.openxmlformats.org/drawingml/2006/table">
            <a:tbl>
              <a:tblPr firstRow="1" firstCol="1" bandRow="1"/>
              <a:tblGrid>
                <a:gridCol w="7200800"/>
              </a:tblGrid>
              <a:tr h="4896544">
                <a:tc>
                  <a:txBody>
                    <a:bodyPr/>
                    <a:lstStyle/>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Message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messageType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PROD_STD_ORDER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Order</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prio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LOW</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t>
                      </a:r>
                      <a:r>
                        <a:rPr lang="en-US" sz="1000" kern="0" dirty="0" err="1">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productId</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xx11-1_CCD_000075862_031_007_005_</a:t>
                      </a:r>
                      <a:r>
                        <a:rPr lang="en-US" sz="1000" kern="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centerTarget</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autoDegrade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FF"/>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L11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zh-CN" sz="1000" kern="0" dirty="0">
                          <a:solidFill>
                            <a:srgbClr val="000000"/>
                          </a:solidFill>
                          <a:effectLst/>
                          <a:highlight>
                            <a:srgbClr val="FFFFFF"/>
                          </a:highlight>
                          <a:latin typeface="Calibri" panose="020F0502020204030204" pitchFamily="34" charset="0"/>
                          <a:ea typeface="宋体" panose="02010600030101010101" pitchFamily="2" charset="-122"/>
                          <a:cs typeface="Times New Roman" panose="02020603050405020304" pitchFamily="18" charset="0"/>
                        </a:rPr>
                        <a: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segment</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satellite</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/xx11-1_CCD_000075862_031_007_CCD1.FRED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2</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/xx11-1_CCD_000075862_031_007_CCD2.FRED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/xx11-1_CCD_000075862_031_007_CCD3.FRED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4</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/xx11-1_CCD_000075862_031_007_CCD4.FRED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5</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/xx11-1_CCD_000075862_031_007_CCD5.FRED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6</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/xx11-1_CCD_000075862_031_007_CCD6.FRED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/xx11-1_CCD_000075862_031_007_CCD7.FRED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8</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/xx11-1_CCD_000075862_031_007_CCD8.FRED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/xx11-1_CCD_000075862_031.aux.xml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/xx11-1_CCD_000075862_031_007.meta.xml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source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Laboratory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/xx11-1_20140729/products/xx11-1_CCD_000075862_031_007_005_L11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ramdisk</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Params</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zh-CN" sz="1000" kern="0" dirty="0">
                          <a:effectLst/>
                          <a:latin typeface="Calibri" panose="020F0502020204030204" pitchFamily="34" charset="0"/>
                          <a:ea typeface="宋体" panose="02010600030101010101" pitchFamily="2" charset="-122"/>
                          <a:cs typeface="Times New Roman" panose="02020603050405020304" pitchFamily="18" charset="0"/>
                        </a:rPr>
                        <a: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746" marR="37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0788626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en-US" altLang="zh-CN" sz="3200" b="1" dirty="0" smtClean="0">
                <a:solidFill>
                  <a:srgbClr val="FFFFFF"/>
                </a:solidFill>
                <a:latin typeface="+mn-lt"/>
                <a:ea typeface="微软雅黑" pitchFamily="34" charset="-122"/>
              </a:rPr>
              <a:t> </a:t>
            </a:r>
            <a:r>
              <a:rPr lang="zh-CN" altLang="en-US" sz="3200" b="1" dirty="0" smtClean="0">
                <a:solidFill>
                  <a:srgbClr val="FFFFFF"/>
                </a:solidFill>
                <a:latin typeface="+mn-lt"/>
                <a:ea typeface="微软雅黑" pitchFamily="34" charset="-122"/>
              </a:rPr>
              <a:t>产品</a:t>
            </a:r>
            <a:r>
              <a:rPr lang="zh-CN" altLang="en-US" sz="3200" b="1" dirty="0" smtClean="0">
                <a:solidFill>
                  <a:srgbClr val="FFFFFF"/>
                </a:solidFill>
                <a:latin typeface="+mn-lt"/>
                <a:ea typeface="微软雅黑" pitchFamily="34" charset="-122"/>
              </a:rPr>
              <a:t>生产结果</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a:t>
            </a:r>
            <a:r>
              <a:rPr lang="zh-CN" altLang="zh-CN" sz="2400" b="1" dirty="0" smtClean="0"/>
              <a:t>品</a:t>
            </a:r>
            <a:r>
              <a:rPr lang="zh-CN" altLang="en-US" sz="2400" b="1" dirty="0" smtClean="0"/>
              <a:t>结构</a:t>
            </a:r>
            <a:endParaRPr lang="zh-CN" altLang="zh-CN" sz="2400" b="1" dirty="0"/>
          </a:p>
        </p:txBody>
      </p:sp>
      <p:sp>
        <p:nvSpPr>
          <p:cNvPr id="6" name="矩形 5"/>
          <p:cNvSpPr/>
          <p:nvPr/>
        </p:nvSpPr>
        <p:spPr>
          <a:xfrm>
            <a:off x="755576" y="1484784"/>
            <a:ext cx="2377574" cy="369332"/>
          </a:xfrm>
          <a:prstGeom prst="rect">
            <a:avLst/>
          </a:prstGeom>
        </p:spPr>
        <p:txBody>
          <a:bodyPr wrap="none">
            <a:spAutoFit/>
          </a:bodyPr>
          <a:lstStyle/>
          <a:p>
            <a:r>
              <a:rPr lang="en-US" altLang="zh-CN" dirty="0" smtClean="0">
                <a:latin typeface="黑体" panose="02010609060101010101" pitchFamily="49" charset="-122"/>
                <a:ea typeface="黑体" panose="02010609060101010101" pitchFamily="49" charset="-122"/>
              </a:rPr>
              <a:t>0</a:t>
            </a:r>
            <a:r>
              <a:rPr lang="zh-CN" altLang="en-US" dirty="0" smtClean="0">
                <a:latin typeface="黑体" panose="02010609060101010101" pitchFamily="49" charset="-122"/>
                <a:ea typeface="黑体" panose="02010609060101010101" pitchFamily="49" charset="-122"/>
              </a:rPr>
              <a:t>级产品文件夹内有：</a:t>
            </a:r>
            <a:endParaRPr lang="zh-CN" altLang="en-US" dirty="0"/>
          </a:p>
        </p:txBody>
      </p:sp>
      <p:sp>
        <p:nvSpPr>
          <p:cNvPr id="74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1988840"/>
            <a:ext cx="3858766" cy="4000500"/>
          </a:xfrm>
          <a:prstGeom prst="rect">
            <a:avLst/>
          </a:prstGeom>
        </p:spPr>
      </p:pic>
    </p:spTree>
    <p:extLst>
      <p:ext uri="{BB962C8B-B14F-4D97-AF65-F5344CB8AC3E}">
        <p14:creationId xmlns:p14="http://schemas.microsoft.com/office/powerpoint/2010/main" val="227711179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a:solidFill>
                  <a:srgbClr val="FFFFFF"/>
                </a:solidFill>
                <a:ea typeface="微软雅黑" pitchFamily="34" charset="-122"/>
              </a:rPr>
              <a:t>产品生产结果</a:t>
            </a: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a:t>
            </a:r>
            <a:r>
              <a:rPr lang="zh-CN" altLang="zh-CN" sz="2400" b="1" dirty="0" smtClean="0"/>
              <a:t>品</a:t>
            </a:r>
            <a:r>
              <a:rPr lang="zh-CN" altLang="en-US" sz="2400" b="1" dirty="0" smtClean="0"/>
              <a:t>结构</a:t>
            </a:r>
            <a:endParaRPr lang="zh-CN" altLang="zh-CN" sz="2400" b="1" dirty="0"/>
          </a:p>
        </p:txBody>
      </p:sp>
      <p:sp>
        <p:nvSpPr>
          <p:cNvPr id="6" name="矩形 5"/>
          <p:cNvSpPr/>
          <p:nvPr/>
        </p:nvSpPr>
        <p:spPr>
          <a:xfrm>
            <a:off x="755576" y="1484784"/>
            <a:ext cx="2377574" cy="369332"/>
          </a:xfrm>
          <a:prstGeom prst="rect">
            <a:avLst/>
          </a:prstGeom>
        </p:spPr>
        <p:txBody>
          <a:bodyPr wrap="none">
            <a:spAutoFit/>
          </a:bodyPr>
          <a:lstStyle/>
          <a:p>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级产品文件夹内有：</a:t>
            </a:r>
            <a:endParaRPr lang="zh-CN" altLang="en-US" dirty="0"/>
          </a:p>
        </p:txBody>
      </p:sp>
      <p:sp>
        <p:nvSpPr>
          <p:cNvPr id="74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2132856"/>
            <a:ext cx="5112568" cy="3137258"/>
          </a:xfrm>
          <a:prstGeom prst="rect">
            <a:avLst/>
          </a:prstGeom>
        </p:spPr>
      </p:pic>
    </p:spTree>
    <p:extLst>
      <p:ext uri="{BB962C8B-B14F-4D97-AF65-F5344CB8AC3E}">
        <p14:creationId xmlns:p14="http://schemas.microsoft.com/office/powerpoint/2010/main" val="279043531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a:solidFill>
                  <a:srgbClr val="FFFFFF"/>
                </a:solidFill>
                <a:ea typeface="微软雅黑" pitchFamily="34" charset="-122"/>
              </a:rPr>
              <a:t>产品生产结果</a:t>
            </a: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a:t>
            </a:r>
            <a:r>
              <a:rPr lang="zh-CN" altLang="zh-CN" sz="2400" b="1" dirty="0" smtClean="0"/>
              <a:t>品</a:t>
            </a:r>
            <a:r>
              <a:rPr lang="zh-CN" altLang="en-US" sz="2400" b="1" dirty="0" smtClean="0"/>
              <a:t>结构</a:t>
            </a:r>
            <a:endParaRPr lang="zh-CN" altLang="zh-CN" sz="2400" b="1" dirty="0"/>
          </a:p>
        </p:txBody>
      </p:sp>
      <p:sp>
        <p:nvSpPr>
          <p:cNvPr id="6" name="矩形 5"/>
          <p:cNvSpPr/>
          <p:nvPr/>
        </p:nvSpPr>
        <p:spPr>
          <a:xfrm>
            <a:off x="755576" y="1484784"/>
            <a:ext cx="2377574" cy="369332"/>
          </a:xfrm>
          <a:prstGeom prst="rect">
            <a:avLst/>
          </a:prstGeom>
        </p:spPr>
        <p:txBody>
          <a:bodyPr wrap="none">
            <a:spAutoFit/>
          </a:bodyPr>
          <a:lstStyle/>
          <a:p>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级产品文件夹内有：</a:t>
            </a:r>
            <a:endParaRPr lang="zh-CN" altLang="en-US" dirty="0"/>
          </a:p>
        </p:txBody>
      </p:sp>
      <p:sp>
        <p:nvSpPr>
          <p:cNvPr id="74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988840"/>
            <a:ext cx="4675080" cy="3584228"/>
          </a:xfrm>
          <a:prstGeom prst="rect">
            <a:avLst/>
          </a:prstGeom>
        </p:spPr>
      </p:pic>
    </p:spTree>
    <p:extLst>
      <p:ext uri="{BB962C8B-B14F-4D97-AF65-F5344CB8AC3E}">
        <p14:creationId xmlns:p14="http://schemas.microsoft.com/office/powerpoint/2010/main" val="60589990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a:solidFill>
                  <a:srgbClr val="FFFFFF"/>
                </a:solidFill>
                <a:ea typeface="微软雅黑" pitchFamily="34" charset="-122"/>
              </a:rPr>
              <a:t>产品生产结果</a:t>
            </a: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a:t>
            </a:r>
            <a:r>
              <a:rPr lang="zh-CN" altLang="zh-CN" sz="2400" b="1" dirty="0" smtClean="0"/>
              <a:t>品</a:t>
            </a:r>
            <a:r>
              <a:rPr lang="zh-CN" altLang="en-US" sz="2400" b="1" dirty="0" smtClean="0"/>
              <a:t>结构</a:t>
            </a:r>
            <a:endParaRPr lang="zh-CN" altLang="zh-CN" sz="2400" b="1" dirty="0"/>
          </a:p>
        </p:txBody>
      </p:sp>
      <p:sp>
        <p:nvSpPr>
          <p:cNvPr id="6" name="矩形 5"/>
          <p:cNvSpPr/>
          <p:nvPr/>
        </p:nvSpPr>
        <p:spPr>
          <a:xfrm>
            <a:off x="755576" y="1484784"/>
            <a:ext cx="2377574" cy="369332"/>
          </a:xfrm>
          <a:prstGeom prst="rect">
            <a:avLst/>
          </a:prstGeom>
        </p:spPr>
        <p:txBody>
          <a:bodyPr wrap="none">
            <a:spAutoFit/>
          </a:bodyPr>
          <a:lstStyle/>
          <a:p>
            <a:r>
              <a:rPr lang="en-US" altLang="zh-CN" dirty="0" smtClean="0">
                <a:latin typeface="黑体" panose="02010609060101010101" pitchFamily="49" charset="-122"/>
                <a:ea typeface="黑体" panose="02010609060101010101" pitchFamily="49" charset="-122"/>
              </a:rPr>
              <a:t>3</a:t>
            </a:r>
            <a:r>
              <a:rPr lang="zh-CN" altLang="en-US" dirty="0" smtClean="0">
                <a:latin typeface="黑体" panose="02010609060101010101" pitchFamily="49" charset="-122"/>
                <a:ea typeface="黑体" panose="02010609060101010101" pitchFamily="49" charset="-122"/>
              </a:rPr>
              <a:t>级产品文件夹内有：</a:t>
            </a:r>
            <a:endParaRPr lang="zh-CN" altLang="en-US" dirty="0"/>
          </a:p>
        </p:txBody>
      </p:sp>
      <p:sp>
        <p:nvSpPr>
          <p:cNvPr id="74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132856"/>
            <a:ext cx="4795800" cy="2952328"/>
          </a:xfrm>
          <a:prstGeom prst="rect">
            <a:avLst/>
          </a:prstGeom>
        </p:spPr>
      </p:pic>
    </p:spTree>
    <p:extLst>
      <p:ext uri="{BB962C8B-B14F-4D97-AF65-F5344CB8AC3E}">
        <p14:creationId xmlns:p14="http://schemas.microsoft.com/office/powerpoint/2010/main" val="354898097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23529054"/>
      </p:ext>
    </p:extLst>
  </p:cSld>
  <p:clrMapOvr>
    <a:masterClrMapping/>
  </p:clrMapOvr>
  <p:transition advTm="432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6382834"/>
      </p:ext>
    </p:extLst>
  </p:cSld>
  <p:clrMapOvr>
    <a:masterClrMapping/>
  </p:clrMapOvr>
  <p:transition advTm="4321"/>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9980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885825" indent="-885825" algn="ctr" defTabSz="1131888">
              <a:lnSpc>
                <a:spcPct val="120000"/>
              </a:lnSpc>
              <a:spcBef>
                <a:spcPct val="25000"/>
              </a:spcBef>
              <a:buClr>
                <a:srgbClr val="FF9900"/>
              </a:buClr>
            </a:pPr>
            <a:r>
              <a:rPr lang="zh-CN" altLang="en-US" sz="3600" b="1" dirty="0">
                <a:solidFill>
                  <a:srgbClr val="FFFFFF"/>
                </a:solidFill>
                <a:ea typeface="微软雅黑" pitchFamily="34" charset="-122"/>
              </a:rPr>
              <a:t>遥感影像几何质量主要评价指标</a:t>
            </a:r>
            <a:endParaRPr lang="en-US" altLang="zh-CN" sz="3600" b="1" dirty="0">
              <a:solidFill>
                <a:srgbClr val="FFFFFF"/>
              </a:solidFill>
              <a:ea typeface="微软雅黑" pitchFamily="34" charset="-122"/>
            </a:endParaRPr>
          </a:p>
        </p:txBody>
      </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6" name="组合 5"/>
          <p:cNvGrpSpPr/>
          <p:nvPr/>
        </p:nvGrpSpPr>
        <p:grpSpPr>
          <a:xfrm>
            <a:off x="2370671" y="1372744"/>
            <a:ext cx="4267200" cy="915120"/>
            <a:chOff x="0" y="2170361"/>
            <a:chExt cx="4267200" cy="915120"/>
          </a:xfrm>
        </p:grpSpPr>
        <p:sp>
          <p:nvSpPr>
            <p:cNvPr id="7" name="圆角矩形 6"/>
            <p:cNvSpPr/>
            <p:nvPr/>
          </p:nvSpPr>
          <p:spPr>
            <a:xfrm>
              <a:off x="0" y="2170361"/>
              <a:ext cx="4267200"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圆角矩形 4"/>
            <p:cNvSpPr/>
            <p:nvPr/>
          </p:nvSpPr>
          <p:spPr>
            <a:xfrm>
              <a:off x="44672" y="2215033"/>
              <a:ext cx="4177856"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zh-CN" altLang="zh-CN" sz="3200" b="1" kern="1200" dirty="0" smtClean="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波段配准精度</a:t>
              </a:r>
              <a:endParaRPr lang="zh-CN" altLang="en-US" sz="3200" kern="1200" dirty="0"/>
            </a:p>
          </p:txBody>
        </p:sp>
      </p:grpSp>
      <p:grpSp>
        <p:nvGrpSpPr>
          <p:cNvPr id="9" name="组合 8"/>
          <p:cNvGrpSpPr/>
          <p:nvPr/>
        </p:nvGrpSpPr>
        <p:grpSpPr>
          <a:xfrm>
            <a:off x="2370671" y="2784204"/>
            <a:ext cx="4267199" cy="1053760"/>
            <a:chOff x="998683" y="513624"/>
            <a:chExt cx="4267200" cy="1387440"/>
          </a:xfrm>
        </p:grpSpPr>
        <p:sp>
          <p:nvSpPr>
            <p:cNvPr id="10" name="圆角矩形 9"/>
            <p:cNvSpPr/>
            <p:nvPr/>
          </p:nvSpPr>
          <p:spPr>
            <a:xfrm>
              <a:off x="998683" y="513624"/>
              <a:ext cx="4267200" cy="13874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4"/>
            <p:cNvSpPr/>
            <p:nvPr/>
          </p:nvSpPr>
          <p:spPr>
            <a:xfrm>
              <a:off x="1066412" y="581353"/>
              <a:ext cx="4131742" cy="12519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2089150">
                <a:lnSpc>
                  <a:spcPct val="90000"/>
                </a:lnSpc>
                <a:spcBef>
                  <a:spcPct val="0"/>
                </a:spcBef>
                <a:spcAft>
                  <a:spcPct val="35000"/>
                </a:spcAft>
              </a:pPr>
              <a:r>
                <a:rPr lang="zh-CN" altLang="zh-CN" sz="3200" b="1" kern="1200" dirty="0" smtClean="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绝对定位精度</a:t>
              </a:r>
              <a:endParaRPr lang="zh-CN" altLang="en-US" sz="3200" kern="1200" dirty="0"/>
            </a:p>
          </p:txBody>
        </p:sp>
      </p:grpSp>
      <p:grpSp>
        <p:nvGrpSpPr>
          <p:cNvPr id="12" name="组合 11"/>
          <p:cNvGrpSpPr/>
          <p:nvPr/>
        </p:nvGrpSpPr>
        <p:grpSpPr>
          <a:xfrm>
            <a:off x="2370671" y="4334304"/>
            <a:ext cx="4267198" cy="1038912"/>
            <a:chOff x="1018824" y="1627478"/>
            <a:chExt cx="4267200" cy="1446480"/>
          </a:xfrm>
        </p:grpSpPr>
        <p:sp>
          <p:nvSpPr>
            <p:cNvPr id="13" name="圆角矩形 12"/>
            <p:cNvSpPr/>
            <p:nvPr/>
          </p:nvSpPr>
          <p:spPr>
            <a:xfrm>
              <a:off x="1018824" y="1627478"/>
              <a:ext cx="4267200" cy="14464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圆角矩形 4"/>
            <p:cNvSpPr/>
            <p:nvPr/>
          </p:nvSpPr>
          <p:spPr>
            <a:xfrm>
              <a:off x="1089435" y="1698089"/>
              <a:ext cx="4125978" cy="13052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2178050">
                <a:lnSpc>
                  <a:spcPct val="90000"/>
                </a:lnSpc>
                <a:spcBef>
                  <a:spcPct val="0"/>
                </a:spcBef>
                <a:spcAft>
                  <a:spcPct val="35000"/>
                </a:spcAft>
              </a:pPr>
              <a:r>
                <a:rPr lang="zh-CN" altLang="zh-CN" sz="3200" b="1" kern="1200" dirty="0" smtClean="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相对定位精度</a:t>
              </a:r>
              <a:endParaRPr lang="zh-CN" altLang="en-US" sz="3200" kern="1200" dirty="0"/>
            </a:p>
          </p:txBody>
        </p:sp>
      </p:grpSp>
    </p:spTree>
    <p:extLst>
      <p:ext uri="{BB962C8B-B14F-4D97-AF65-F5344CB8AC3E}">
        <p14:creationId xmlns:p14="http://schemas.microsoft.com/office/powerpoint/2010/main" val="2899023709"/>
      </p:ext>
    </p:extLst>
  </p:cSld>
  <p:clrMapOvr>
    <a:masterClrMapping/>
  </p:clrMapOvr>
  <p:transition advTm="4321"/>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79512" y="908720"/>
            <a:ext cx="3816424" cy="648072"/>
            <a:chOff x="0" y="77378"/>
            <a:chExt cx="6096000" cy="930735"/>
          </a:xfrm>
        </p:grpSpPr>
        <p:sp>
          <p:nvSpPr>
            <p:cNvPr id="7" name="圆角矩形 6"/>
            <p:cNvSpPr/>
            <p:nvPr/>
          </p:nvSpPr>
          <p:spPr>
            <a:xfrm>
              <a:off x="0" y="77378"/>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sp>
        <p:sp>
          <p:nvSpPr>
            <p:cNvPr id="8" name="圆角矩形 4"/>
            <p:cNvSpPr/>
            <p:nvPr/>
          </p:nvSpPr>
          <p:spPr>
            <a:xfrm>
              <a:off x="45435" y="122813"/>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rPr>
                <a:t>波段配准精度</a:t>
              </a:r>
            </a:p>
          </p:txBody>
        </p:sp>
      </p:grpSp>
      <p:sp>
        <p:nvSpPr>
          <p:cNvPr id="9" name="矩形 8"/>
          <p:cNvSpPr/>
          <p:nvPr/>
        </p:nvSpPr>
        <p:spPr>
          <a:xfrm>
            <a:off x="323528" y="1700808"/>
            <a:ext cx="7920880" cy="1200329"/>
          </a:xfrm>
          <a:prstGeom prst="rect">
            <a:avLst/>
          </a:prstGeom>
        </p:spPr>
        <p:txBody>
          <a:bodyPr wrap="square">
            <a:spAutoFit/>
          </a:bodyPr>
          <a:lstStyle/>
          <a:p>
            <a:r>
              <a:rPr lang="zh-CN" altLang="zh-CN" dirty="0" smtClean="0">
                <a:solidFill>
                  <a:srgbClr val="000000"/>
                </a:solidFill>
                <a:latin typeface="黑体" pitchFamily="49" charset="-122"/>
                <a:ea typeface="黑体" pitchFamily="49" charset="-122"/>
              </a:rPr>
              <a:t>波段配准精度评定的方法是选取参考波段，然后在参考波段和待检测波段上选取一定数量的控制点，最后计算配准中误差。</a:t>
            </a:r>
            <a:r>
              <a:rPr lang="zh-CN" altLang="zh-CN" b="1" dirty="0" smtClean="0">
                <a:solidFill>
                  <a:srgbClr val="000000"/>
                </a:solidFill>
              </a:rPr>
              <a:t>主要以</a:t>
            </a:r>
            <a:r>
              <a:rPr lang="zh-CN" altLang="zh-CN" b="1" dirty="0" smtClean="0">
                <a:solidFill>
                  <a:srgbClr val="005CE7">
                    <a:lumMod val="75000"/>
                  </a:srgbClr>
                </a:solidFill>
              </a:rPr>
              <a:t>影像匹配技术</a:t>
            </a:r>
            <a:r>
              <a:rPr lang="zh-CN" altLang="zh-CN" b="1" dirty="0" smtClean="0">
                <a:solidFill>
                  <a:srgbClr val="000000"/>
                </a:solidFill>
              </a:rPr>
              <a:t>为依托，采用高精度、高可靠性的匹配算法和策略，</a:t>
            </a:r>
            <a:r>
              <a:rPr lang="zh-CN" altLang="zh-CN" b="1" dirty="0" smtClean="0">
                <a:solidFill>
                  <a:srgbClr val="005CE7">
                    <a:lumMod val="75000"/>
                  </a:srgbClr>
                </a:solidFill>
              </a:rPr>
              <a:t>提取分布均匀的特征点</a:t>
            </a:r>
            <a:r>
              <a:rPr lang="zh-CN" altLang="zh-CN" b="1" dirty="0" smtClean="0">
                <a:solidFill>
                  <a:srgbClr val="000000"/>
                </a:solidFill>
              </a:rPr>
              <a:t>进行同名点匹配，</a:t>
            </a:r>
            <a:r>
              <a:rPr lang="zh-CN" altLang="zh-CN" b="1" dirty="0" smtClean="0">
                <a:solidFill>
                  <a:srgbClr val="005CE7">
                    <a:lumMod val="75000"/>
                  </a:srgbClr>
                </a:solidFill>
              </a:rPr>
              <a:t>统计分析同名点的坐标差</a:t>
            </a:r>
            <a:r>
              <a:rPr lang="zh-CN" altLang="zh-CN" b="1" dirty="0" smtClean="0">
                <a:solidFill>
                  <a:srgbClr val="000000"/>
                </a:solidFill>
              </a:rPr>
              <a:t>，对配准精度进行定量评价。</a:t>
            </a:r>
            <a:endParaRPr lang="zh-CN" altLang="en-US" b="1" dirty="0">
              <a:solidFill>
                <a:srgbClr val="000000"/>
              </a:solidFill>
              <a:latin typeface="黑体" pitchFamily="49" charset="-122"/>
              <a:ea typeface="黑体" pitchFamily="49" charset="-122"/>
            </a:endParaRPr>
          </a:p>
        </p:txBody>
      </p:sp>
      <p:sp>
        <p:nvSpPr>
          <p:cNvPr id="167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0" name="矩形 9"/>
          <p:cNvSpPr/>
          <p:nvPr/>
        </p:nvSpPr>
        <p:spPr>
          <a:xfrm>
            <a:off x="827584" y="6519446"/>
            <a:ext cx="2236510" cy="338554"/>
          </a:xfrm>
          <a:prstGeom prst="rect">
            <a:avLst/>
          </a:prstGeom>
        </p:spPr>
        <p:txBody>
          <a:bodyPr wrap="none">
            <a:spAutoFit/>
          </a:bodyPr>
          <a:lstStyle/>
          <a:p>
            <a:r>
              <a:rPr lang="zh-CN" altLang="en-US" sz="1600" dirty="0" smtClean="0">
                <a:solidFill>
                  <a:srgbClr val="000000"/>
                </a:solidFill>
                <a:latin typeface="黑体" pitchFamily="49" charset="-122"/>
                <a:ea typeface="黑体" pitchFamily="49" charset="-122"/>
              </a:rPr>
              <a:t>波段配准精度评定流程</a:t>
            </a:r>
            <a:endParaRPr lang="zh-CN" altLang="en-US" sz="1600" dirty="0">
              <a:solidFill>
                <a:srgbClr val="000000"/>
              </a:solidFill>
            </a:endParaRPr>
          </a:p>
        </p:txBody>
      </p:sp>
      <p:sp>
        <p:nvSpPr>
          <p:cNvPr id="168991"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169005" name="Picture 45"/>
          <p:cNvPicPr>
            <a:picLocks noChangeAspect="1" noChangeArrowheads="1"/>
          </p:cNvPicPr>
          <p:nvPr/>
        </p:nvPicPr>
        <p:blipFill>
          <a:blip r:embed="rId4" cstate="print"/>
          <a:srcRect/>
          <a:stretch>
            <a:fillRect/>
          </a:stretch>
        </p:blipFill>
        <p:spPr bwMode="auto">
          <a:xfrm>
            <a:off x="755576" y="2996952"/>
            <a:ext cx="2520280" cy="3477987"/>
          </a:xfrm>
          <a:prstGeom prst="rect">
            <a:avLst/>
          </a:prstGeom>
          <a:noFill/>
          <a:ln w="9525">
            <a:noFill/>
            <a:miter lim="800000"/>
            <a:headEnd/>
            <a:tailEnd/>
          </a:ln>
        </p:spPr>
      </p:pic>
      <p:sp>
        <p:nvSpPr>
          <p:cNvPr id="169007"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69006" name="Object 46"/>
          <p:cNvGraphicFramePr>
            <a:graphicFrameLocks noChangeAspect="1"/>
          </p:cNvGraphicFramePr>
          <p:nvPr/>
        </p:nvGraphicFramePr>
        <p:xfrm>
          <a:off x="6012160" y="3861048"/>
          <a:ext cx="1657429" cy="889778"/>
        </p:xfrm>
        <a:graphic>
          <a:graphicData uri="http://schemas.openxmlformats.org/presentationml/2006/ole">
            <mc:AlternateContent xmlns:mc="http://schemas.openxmlformats.org/markup-compatibility/2006">
              <mc:Choice xmlns:v="urn:schemas-microsoft-com:vml" Requires="v">
                <p:oleObj spid="_x0000_s642130" r:id="rId5" imgW="901309" imgH="482391" progId="Equation.KSEE3">
                  <p:embed/>
                </p:oleObj>
              </mc:Choice>
              <mc:Fallback>
                <p:oleObj r:id="rId5" imgW="901309" imgH="482391" progId="Equation.KSEE3">
                  <p:embed/>
                  <p:pic>
                    <p:nvPicPr>
                      <p:cNvPr id="0" name="Picture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2160" y="3861048"/>
                        <a:ext cx="1657429" cy="8897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009"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69008" name="Object 48"/>
          <p:cNvGraphicFramePr>
            <a:graphicFrameLocks noChangeAspect="1"/>
          </p:cNvGraphicFramePr>
          <p:nvPr/>
        </p:nvGraphicFramePr>
        <p:xfrm>
          <a:off x="6372200" y="4869160"/>
          <a:ext cx="1368152" cy="1859624"/>
        </p:xfrm>
        <a:graphic>
          <a:graphicData uri="http://schemas.openxmlformats.org/presentationml/2006/ole">
            <mc:AlternateContent xmlns:mc="http://schemas.openxmlformats.org/markup-compatibility/2006">
              <mc:Choice xmlns:v="urn:schemas-microsoft-com:vml" Requires="v">
                <p:oleObj spid="_x0000_s642131" r:id="rId7" imgW="977900" imgH="1346200" progId="Equation.KSEE3">
                  <p:embed/>
                </p:oleObj>
              </mc:Choice>
              <mc:Fallback>
                <p:oleObj r:id="rId7" imgW="977900" imgH="1346200" progId="Equation.KSEE3">
                  <p:embed/>
                  <p:pic>
                    <p:nvPicPr>
                      <p:cNvPr id="0" name="Picture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00" y="4869160"/>
                        <a:ext cx="1368152" cy="1859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矩形 48"/>
          <p:cNvSpPr/>
          <p:nvPr/>
        </p:nvSpPr>
        <p:spPr>
          <a:xfrm>
            <a:off x="4139952" y="5301208"/>
            <a:ext cx="2262158" cy="369332"/>
          </a:xfrm>
          <a:prstGeom prst="rect">
            <a:avLst/>
          </a:prstGeom>
        </p:spPr>
        <p:txBody>
          <a:bodyPr wrap="none">
            <a:spAutoFit/>
          </a:bodyPr>
          <a:lstStyle/>
          <a:p>
            <a:r>
              <a:rPr lang="zh-CN" altLang="zh-CN" dirty="0" smtClean="0">
                <a:solidFill>
                  <a:srgbClr val="000000"/>
                </a:solidFill>
              </a:rPr>
              <a:t>列方向的配准中误差</a:t>
            </a:r>
            <a:endParaRPr lang="zh-CN" altLang="en-US" dirty="0">
              <a:solidFill>
                <a:srgbClr val="000000"/>
              </a:solidFill>
            </a:endParaRPr>
          </a:p>
        </p:txBody>
      </p:sp>
      <p:sp>
        <p:nvSpPr>
          <p:cNvPr id="50" name="矩形 49"/>
          <p:cNvSpPr/>
          <p:nvPr/>
        </p:nvSpPr>
        <p:spPr>
          <a:xfrm>
            <a:off x="4139952" y="6165304"/>
            <a:ext cx="2262158" cy="369332"/>
          </a:xfrm>
          <a:prstGeom prst="rect">
            <a:avLst/>
          </a:prstGeom>
        </p:spPr>
        <p:txBody>
          <a:bodyPr wrap="none">
            <a:spAutoFit/>
          </a:bodyPr>
          <a:lstStyle/>
          <a:p>
            <a:r>
              <a:rPr lang="zh-CN" altLang="en-US" dirty="0" smtClean="0">
                <a:solidFill>
                  <a:srgbClr val="000000"/>
                </a:solidFill>
              </a:rPr>
              <a:t>行</a:t>
            </a:r>
            <a:r>
              <a:rPr lang="zh-CN" altLang="zh-CN" dirty="0" smtClean="0">
                <a:solidFill>
                  <a:srgbClr val="000000"/>
                </a:solidFill>
              </a:rPr>
              <a:t>方向的配准中误差</a:t>
            </a:r>
            <a:endParaRPr lang="zh-CN" altLang="en-US" dirty="0">
              <a:solidFill>
                <a:srgbClr val="000000"/>
              </a:solidFill>
            </a:endParaRPr>
          </a:p>
        </p:txBody>
      </p:sp>
      <p:graphicFrame>
        <p:nvGraphicFramePr>
          <p:cNvPr id="169011" name="Object 51"/>
          <p:cNvGraphicFramePr>
            <a:graphicFrameLocks noChangeAspect="1"/>
          </p:cNvGraphicFramePr>
          <p:nvPr/>
        </p:nvGraphicFramePr>
        <p:xfrm>
          <a:off x="6948264" y="3066671"/>
          <a:ext cx="677416" cy="290322"/>
        </p:xfrm>
        <a:graphic>
          <a:graphicData uri="http://schemas.openxmlformats.org/presentationml/2006/ole">
            <mc:AlternateContent xmlns:mc="http://schemas.openxmlformats.org/markup-compatibility/2006">
              <mc:Choice xmlns:v="urn:schemas-microsoft-com:vml" Requires="v">
                <p:oleObj spid="_x0000_s642132" r:id="rId9" imgW="533169" imgH="228501" progId="Equation.KSEE3">
                  <p:embed/>
                </p:oleObj>
              </mc:Choice>
              <mc:Fallback>
                <p:oleObj r:id="rId9" imgW="533169" imgH="228501" progId="Equation.KSEE3">
                  <p:embed/>
                  <p:pic>
                    <p:nvPicPr>
                      <p:cNvPr id="0" name="Picture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8264" y="3066671"/>
                        <a:ext cx="677416" cy="290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010" name="Object 50"/>
          <p:cNvGraphicFramePr>
            <a:graphicFrameLocks noChangeAspect="1"/>
          </p:cNvGraphicFramePr>
          <p:nvPr/>
        </p:nvGraphicFramePr>
        <p:xfrm>
          <a:off x="6948264" y="3429000"/>
          <a:ext cx="708079" cy="288032"/>
        </p:xfrm>
        <a:graphic>
          <a:graphicData uri="http://schemas.openxmlformats.org/presentationml/2006/ole">
            <mc:AlternateContent xmlns:mc="http://schemas.openxmlformats.org/markup-compatibility/2006">
              <mc:Choice xmlns:v="urn:schemas-microsoft-com:vml" Requires="v">
                <p:oleObj spid="_x0000_s642133" r:id="rId11" imgW="558558" imgH="241195" progId="Equation.KSEE3">
                  <p:embed/>
                </p:oleObj>
              </mc:Choice>
              <mc:Fallback>
                <p:oleObj r:id="rId11" imgW="558558" imgH="241195" progId="Equation.KSEE3">
                  <p:embed/>
                  <p:pic>
                    <p:nvPicPr>
                      <p:cNvPr id="0" name="Picture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8264" y="3429000"/>
                        <a:ext cx="708079"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012" name="Rectangle 52"/>
          <p:cNvSpPr>
            <a:spLocks noChangeArrowheads="1"/>
          </p:cNvSpPr>
          <p:nvPr/>
        </p:nvSpPr>
        <p:spPr bwMode="auto">
          <a:xfrm>
            <a:off x="4211960" y="3073896"/>
            <a:ext cx="280831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400" dirty="0" smtClean="0">
                <a:solidFill>
                  <a:srgbClr val="000000"/>
                </a:solidFill>
                <a:latin typeface="Calibri" pitchFamily="34" charset="0"/>
                <a:cs typeface="Times New Roman" pitchFamily="18" charset="0"/>
              </a:rPr>
              <a:t>设波段一的第</a:t>
            </a:r>
            <a:r>
              <a:rPr lang="en-US" altLang="zh-CN" sz="1400" dirty="0" smtClean="0">
                <a:solidFill>
                  <a:srgbClr val="000000"/>
                </a:solidFill>
                <a:latin typeface="Calibri" pitchFamily="34" charset="0"/>
                <a:cs typeface="Times New Roman" pitchFamily="18" charset="0"/>
              </a:rPr>
              <a:t>i</a:t>
            </a:r>
            <a:r>
              <a:rPr lang="zh-CN" altLang="en-US" sz="1400" dirty="0" smtClean="0">
                <a:solidFill>
                  <a:srgbClr val="000000"/>
                </a:solidFill>
                <a:latin typeface="Calibri" pitchFamily="34" charset="0"/>
                <a:cs typeface="Times New Roman" pitchFamily="18" charset="0"/>
              </a:rPr>
              <a:t>个点的像素坐标为</a:t>
            </a:r>
            <a:endParaRPr lang="zh-CN" altLang="en-US" sz="1400" dirty="0" smtClean="0">
              <a:solidFill>
                <a:srgbClr val="000000"/>
              </a:solidFill>
              <a:cs typeface="宋体" pitchFamily="2" charset="-122"/>
            </a:endParaRPr>
          </a:p>
        </p:txBody>
      </p:sp>
      <p:sp>
        <p:nvSpPr>
          <p:cNvPr id="169013" name="Rectangle 53"/>
          <p:cNvSpPr>
            <a:spLocks noChangeArrowheads="1"/>
          </p:cNvSpPr>
          <p:nvPr/>
        </p:nvSpPr>
        <p:spPr bwMode="auto">
          <a:xfrm>
            <a:off x="4283968" y="3413611"/>
            <a:ext cx="295232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400" dirty="0" smtClean="0">
                <a:solidFill>
                  <a:srgbClr val="000000"/>
                </a:solidFill>
                <a:latin typeface="Calibri" pitchFamily="34" charset="0"/>
                <a:cs typeface="Times New Roman" pitchFamily="18" charset="0"/>
              </a:rPr>
              <a:t>在第</a:t>
            </a:r>
            <a:r>
              <a:rPr lang="en-US" altLang="zh-CN" sz="1400" dirty="0" smtClean="0">
                <a:solidFill>
                  <a:srgbClr val="000000"/>
                </a:solidFill>
                <a:latin typeface="Calibri" pitchFamily="34" charset="0"/>
                <a:cs typeface="Times New Roman" pitchFamily="18" charset="0"/>
              </a:rPr>
              <a:t>j</a:t>
            </a:r>
            <a:r>
              <a:rPr lang="zh-CN" altLang="en-US" sz="1400" dirty="0" smtClean="0">
                <a:solidFill>
                  <a:srgbClr val="000000"/>
                </a:solidFill>
                <a:latin typeface="Calibri" pitchFamily="34" charset="0"/>
                <a:cs typeface="Times New Roman" pitchFamily="18" charset="0"/>
              </a:rPr>
              <a:t>个波段的同名点像素坐标为</a:t>
            </a:r>
            <a:endParaRPr lang="zh-CN" altLang="en-US" sz="1400" dirty="0" smtClean="0">
              <a:solidFill>
                <a:srgbClr val="000000"/>
              </a:solidFill>
              <a:cs typeface="宋体" pitchFamily="2" charset="-122"/>
            </a:endParaRPr>
          </a:p>
        </p:txBody>
      </p:sp>
      <p:sp>
        <p:nvSpPr>
          <p:cNvPr id="169014" name="Rectangle 54"/>
          <p:cNvSpPr>
            <a:spLocks noChangeArrowheads="1"/>
          </p:cNvSpPr>
          <p:nvPr/>
        </p:nvSpPr>
        <p:spPr bwMode="auto">
          <a:xfrm>
            <a:off x="4355976" y="3989675"/>
            <a:ext cx="151216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400" dirty="0" smtClean="0">
                <a:solidFill>
                  <a:srgbClr val="000000"/>
                </a:solidFill>
                <a:latin typeface="Calibri" pitchFamily="34" charset="0"/>
                <a:cs typeface="Times New Roman" pitchFamily="18" charset="0"/>
              </a:rPr>
              <a:t>则其配准误差为</a:t>
            </a:r>
            <a:endParaRPr lang="zh-CN" altLang="en-US" sz="1400" dirty="0" smtClean="0">
              <a:solidFill>
                <a:srgbClr val="000000"/>
              </a:solidFill>
              <a:cs typeface="宋体" pitchFamily="2" charset="-122"/>
            </a:endParaRPr>
          </a:p>
        </p:txBody>
      </p:sp>
    </p:spTree>
    <p:extLst>
      <p:ext uri="{BB962C8B-B14F-4D97-AF65-F5344CB8AC3E}">
        <p14:creationId xmlns:p14="http://schemas.microsoft.com/office/powerpoint/2010/main" val="205243058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79512" y="908720"/>
            <a:ext cx="3816424" cy="648072"/>
            <a:chOff x="0" y="77378"/>
            <a:chExt cx="6096000" cy="930735"/>
          </a:xfrm>
        </p:grpSpPr>
        <p:sp>
          <p:nvSpPr>
            <p:cNvPr id="7" name="圆角矩形 6"/>
            <p:cNvSpPr/>
            <p:nvPr/>
          </p:nvSpPr>
          <p:spPr>
            <a:xfrm>
              <a:off x="0" y="77378"/>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sp>
        <p:sp>
          <p:nvSpPr>
            <p:cNvPr id="8" name="圆角矩形 4"/>
            <p:cNvSpPr/>
            <p:nvPr/>
          </p:nvSpPr>
          <p:spPr>
            <a:xfrm>
              <a:off x="45435" y="122813"/>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rPr>
                <a:t>波段配准精度</a:t>
              </a:r>
            </a:p>
          </p:txBody>
        </p:sp>
      </p:grpSp>
      <p:sp>
        <p:nvSpPr>
          <p:cNvPr id="167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68991"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69007"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69009"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22" name="图片 21" descr="E:\北京昌平\1-2.JPG"/>
          <p:cNvPicPr/>
          <p:nvPr/>
        </p:nvPicPr>
        <p:blipFill>
          <a:blip r:embed="rId3" cstate="print"/>
          <a:srcRect/>
          <a:stretch>
            <a:fillRect/>
          </a:stretch>
        </p:blipFill>
        <p:spPr bwMode="auto">
          <a:xfrm>
            <a:off x="611560" y="1700808"/>
            <a:ext cx="2110585" cy="2448272"/>
          </a:xfrm>
          <a:prstGeom prst="rect">
            <a:avLst/>
          </a:prstGeom>
          <a:noFill/>
          <a:ln w="9525">
            <a:noFill/>
            <a:miter lim="800000"/>
            <a:headEnd/>
            <a:tailEnd/>
          </a:ln>
        </p:spPr>
      </p:pic>
      <p:graphicFrame>
        <p:nvGraphicFramePr>
          <p:cNvPr id="23" name="表格 22"/>
          <p:cNvGraphicFramePr>
            <a:graphicFrameLocks noGrp="1"/>
          </p:cNvGraphicFramePr>
          <p:nvPr/>
        </p:nvGraphicFramePr>
        <p:xfrm>
          <a:off x="827584" y="4509120"/>
          <a:ext cx="7272808" cy="2304256"/>
        </p:xfrm>
        <a:graphic>
          <a:graphicData uri="http://schemas.openxmlformats.org/drawingml/2006/table">
            <a:tbl>
              <a:tblPr>
                <a:tableStyleId>{8A107856-5554-42FB-B03E-39F5DBC370BA}</a:tableStyleId>
              </a:tblPr>
              <a:tblGrid>
                <a:gridCol w="1413793"/>
                <a:gridCol w="1084858"/>
                <a:gridCol w="1084858"/>
                <a:gridCol w="1085750"/>
                <a:gridCol w="1085750"/>
                <a:gridCol w="1517799"/>
              </a:tblGrid>
              <a:tr h="288032">
                <a:tc rowSpan="2">
                  <a:txBody>
                    <a:bodyPr/>
                    <a:lstStyle/>
                    <a:p>
                      <a:pPr indent="127000" algn="ctr">
                        <a:lnSpc>
                          <a:spcPct val="150000"/>
                        </a:lnSpc>
                        <a:spcAft>
                          <a:spcPts val="0"/>
                        </a:spcAft>
                      </a:pPr>
                      <a:r>
                        <a:rPr lang="zh-CN" sz="1200" b="1" kern="100" dirty="0">
                          <a:solidFill>
                            <a:srgbClr val="7030A0"/>
                          </a:solidFill>
                          <a:latin typeface="+mj-lt"/>
                        </a:rPr>
                        <a:t>项目</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gridSpan="2">
                  <a:txBody>
                    <a:bodyPr/>
                    <a:lstStyle/>
                    <a:p>
                      <a:pPr indent="127000" algn="ctr">
                        <a:lnSpc>
                          <a:spcPct val="150000"/>
                        </a:lnSpc>
                        <a:spcAft>
                          <a:spcPts val="0"/>
                        </a:spcAft>
                      </a:pPr>
                      <a:r>
                        <a:rPr lang="zh-CN" sz="1200" b="1" kern="100" dirty="0">
                          <a:solidFill>
                            <a:srgbClr val="7030A0"/>
                          </a:solidFill>
                          <a:latin typeface="+mj-lt"/>
                        </a:rPr>
                        <a:t>平均值（像素）</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hMerge="1">
                  <a:txBody>
                    <a:bodyPr/>
                    <a:lstStyle/>
                    <a:p>
                      <a:endParaRPr lang="zh-CN" altLang="en-US"/>
                    </a:p>
                  </a:txBody>
                  <a:tcPr/>
                </a:tc>
                <a:tc gridSpan="3">
                  <a:txBody>
                    <a:bodyPr/>
                    <a:lstStyle/>
                    <a:p>
                      <a:pPr indent="127000" algn="ctr">
                        <a:lnSpc>
                          <a:spcPct val="150000"/>
                        </a:lnSpc>
                        <a:spcAft>
                          <a:spcPts val="0"/>
                        </a:spcAft>
                      </a:pPr>
                      <a:r>
                        <a:rPr lang="zh-CN" sz="1200" b="1" kern="100" dirty="0">
                          <a:solidFill>
                            <a:srgbClr val="7030A0"/>
                          </a:solidFill>
                          <a:latin typeface="+mj-lt"/>
                        </a:rPr>
                        <a:t>中误差（像素）</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hMerge="1">
                  <a:txBody>
                    <a:bodyPr/>
                    <a:lstStyle/>
                    <a:p>
                      <a:endParaRPr lang="zh-CN" altLang="en-US"/>
                    </a:p>
                  </a:txBody>
                  <a:tcPr/>
                </a:tc>
                <a:tc hMerge="1">
                  <a:txBody>
                    <a:bodyPr/>
                    <a:lstStyle/>
                    <a:p>
                      <a:endParaRPr lang="zh-CN" altLang="en-US"/>
                    </a:p>
                  </a:txBody>
                  <a:tcPr/>
                </a:tc>
              </a:tr>
              <a:tr h="288032">
                <a:tc vMerge="1">
                  <a:txBody>
                    <a:bodyPr/>
                    <a:lstStyle/>
                    <a:p>
                      <a:endParaRPr lang="zh-CN" altLang="en-US"/>
                    </a:p>
                  </a:txBody>
                  <a:tcPr/>
                </a:tc>
                <a:tc>
                  <a:txBody>
                    <a:bodyPr/>
                    <a:lstStyle/>
                    <a:p>
                      <a:pPr indent="127000" algn="ctr">
                        <a:lnSpc>
                          <a:spcPct val="150000"/>
                        </a:lnSpc>
                        <a:spcAft>
                          <a:spcPts val="0"/>
                        </a:spcAft>
                      </a:pPr>
                      <a:r>
                        <a:rPr lang="zh-CN" sz="1200" b="1" kern="100" dirty="0">
                          <a:solidFill>
                            <a:srgbClr val="7030A0"/>
                          </a:solidFill>
                          <a:latin typeface="+mj-lt"/>
                        </a:rPr>
                        <a:t>列方向</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dirty="0">
                          <a:solidFill>
                            <a:srgbClr val="7030A0"/>
                          </a:solidFill>
                          <a:latin typeface="+mj-lt"/>
                        </a:rPr>
                        <a:t>行方向</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dirty="0">
                          <a:solidFill>
                            <a:srgbClr val="7030A0"/>
                          </a:solidFill>
                          <a:latin typeface="+mj-lt"/>
                        </a:rPr>
                        <a:t>列方向</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a:solidFill>
                            <a:srgbClr val="7030A0"/>
                          </a:solidFill>
                          <a:latin typeface="+mj-lt"/>
                        </a:rPr>
                        <a:t>行方向</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a:solidFill>
                            <a:srgbClr val="7030A0"/>
                          </a:solidFill>
                          <a:latin typeface="+mj-lt"/>
                        </a:rPr>
                        <a:t>平面</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r h="576064">
                <a:tc>
                  <a:txBody>
                    <a:bodyPr/>
                    <a:lstStyle/>
                    <a:p>
                      <a:pPr indent="127000" algn="ctr">
                        <a:lnSpc>
                          <a:spcPct val="150000"/>
                        </a:lnSpc>
                        <a:spcAft>
                          <a:spcPts val="0"/>
                        </a:spcAft>
                      </a:pPr>
                      <a:r>
                        <a:rPr lang="zh-CN" sz="1200" b="1" kern="100">
                          <a:solidFill>
                            <a:srgbClr val="7030A0"/>
                          </a:solidFill>
                          <a:latin typeface="+mj-lt"/>
                        </a:rPr>
                        <a:t>第一波段与第二波段</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-0.003</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0.001</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0.128</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0.139</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100" dirty="0" smtClean="0">
                          <a:solidFill>
                            <a:srgbClr val="7030A0"/>
                          </a:solidFill>
                          <a:latin typeface="+mj-lt"/>
                        </a:rPr>
                        <a:t>0.188958&lt;0.3</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r h="576064">
                <a:tc>
                  <a:txBody>
                    <a:bodyPr/>
                    <a:lstStyle/>
                    <a:p>
                      <a:pPr indent="127000" algn="ctr">
                        <a:lnSpc>
                          <a:spcPct val="150000"/>
                        </a:lnSpc>
                        <a:spcAft>
                          <a:spcPts val="0"/>
                        </a:spcAft>
                      </a:pPr>
                      <a:r>
                        <a:rPr lang="zh-CN" sz="1200" b="1" kern="100">
                          <a:solidFill>
                            <a:srgbClr val="7030A0"/>
                          </a:solidFill>
                          <a:latin typeface="+mj-lt"/>
                        </a:rPr>
                        <a:t>第三波段与第二波段</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0.002</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-0.016</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0.135</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0.132</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100" dirty="0" smtClean="0">
                          <a:solidFill>
                            <a:srgbClr val="7030A0"/>
                          </a:solidFill>
                          <a:latin typeface="+mj-lt"/>
                        </a:rPr>
                        <a:t>0.188809&lt;0.3</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r h="576064">
                <a:tc>
                  <a:txBody>
                    <a:bodyPr/>
                    <a:lstStyle/>
                    <a:p>
                      <a:pPr indent="127000" algn="ctr">
                        <a:lnSpc>
                          <a:spcPct val="150000"/>
                        </a:lnSpc>
                        <a:spcAft>
                          <a:spcPts val="0"/>
                        </a:spcAft>
                      </a:pPr>
                      <a:r>
                        <a:rPr lang="zh-CN" sz="1200" b="1" kern="100">
                          <a:solidFill>
                            <a:srgbClr val="7030A0"/>
                          </a:solidFill>
                          <a:latin typeface="+mj-lt"/>
                        </a:rPr>
                        <a:t>第四波段与第二波段</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0.053</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-0.044</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0.164</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0.181</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100" dirty="0" smtClean="0">
                          <a:solidFill>
                            <a:srgbClr val="7030A0"/>
                          </a:solidFill>
                          <a:latin typeface="+mj-lt"/>
                        </a:rPr>
                        <a:t>0.244248&lt;0.3</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bl>
          </a:graphicData>
        </a:graphic>
      </p:graphicFrame>
      <p:pic>
        <p:nvPicPr>
          <p:cNvPr id="24" name="图片 23" descr="E:\北京昌平\3-2.JPG"/>
          <p:cNvPicPr/>
          <p:nvPr/>
        </p:nvPicPr>
        <p:blipFill>
          <a:blip r:embed="rId4" cstate="print"/>
          <a:srcRect/>
          <a:stretch>
            <a:fillRect/>
          </a:stretch>
        </p:blipFill>
        <p:spPr bwMode="auto">
          <a:xfrm>
            <a:off x="3419872" y="1701080"/>
            <a:ext cx="2102400" cy="2448000"/>
          </a:xfrm>
          <a:prstGeom prst="rect">
            <a:avLst/>
          </a:prstGeom>
          <a:noFill/>
          <a:ln w="9525">
            <a:noFill/>
            <a:miter lim="800000"/>
            <a:headEnd/>
            <a:tailEnd/>
          </a:ln>
        </p:spPr>
      </p:pic>
      <p:pic>
        <p:nvPicPr>
          <p:cNvPr id="25" name="图片 24" descr="E:\北京昌平\4-2.JPG"/>
          <p:cNvPicPr/>
          <p:nvPr/>
        </p:nvPicPr>
        <p:blipFill>
          <a:blip r:embed="rId5" cstate="print"/>
          <a:srcRect/>
          <a:stretch>
            <a:fillRect/>
          </a:stretch>
        </p:blipFill>
        <p:spPr bwMode="auto">
          <a:xfrm>
            <a:off x="6228416" y="1701080"/>
            <a:ext cx="2088000" cy="2448000"/>
          </a:xfrm>
          <a:prstGeom prst="rect">
            <a:avLst/>
          </a:prstGeom>
          <a:noFill/>
          <a:ln w="9525">
            <a:noFill/>
            <a:miter lim="800000"/>
            <a:headEnd/>
            <a:tailEnd/>
          </a:ln>
        </p:spPr>
      </p:pic>
      <p:sp>
        <p:nvSpPr>
          <p:cNvPr id="26" name="矩形 25"/>
          <p:cNvSpPr/>
          <p:nvPr/>
        </p:nvSpPr>
        <p:spPr>
          <a:xfrm>
            <a:off x="4355976" y="1124744"/>
            <a:ext cx="4248472" cy="369332"/>
          </a:xfrm>
          <a:prstGeom prst="rect">
            <a:avLst/>
          </a:prstGeom>
        </p:spPr>
        <p:txBody>
          <a:bodyPr wrap="square">
            <a:spAutoFit/>
          </a:bodyPr>
          <a:lstStyle/>
          <a:p>
            <a:r>
              <a:rPr lang="zh-CN" altLang="zh-CN" b="1" dirty="0" smtClean="0">
                <a:solidFill>
                  <a:srgbClr val="FF0000"/>
                </a:solidFill>
                <a:latin typeface="黑体" pitchFamily="49" charset="-122"/>
                <a:ea typeface="黑体" pitchFamily="49" charset="-122"/>
              </a:rPr>
              <a:t>资源三号</a:t>
            </a:r>
            <a:r>
              <a:rPr lang="en-US" altLang="zh-CN" b="1" dirty="0" smtClean="0">
                <a:solidFill>
                  <a:srgbClr val="FF0000"/>
                </a:solidFill>
                <a:latin typeface="黑体" pitchFamily="49" charset="-122"/>
                <a:ea typeface="黑体" pitchFamily="49" charset="-122"/>
              </a:rPr>
              <a:t>MUX</a:t>
            </a:r>
            <a:r>
              <a:rPr lang="zh-CN" altLang="zh-CN" b="1" dirty="0" smtClean="0">
                <a:solidFill>
                  <a:srgbClr val="FF0000"/>
                </a:solidFill>
                <a:latin typeface="黑体" pitchFamily="49" charset="-122"/>
                <a:ea typeface="黑体" pitchFamily="49" charset="-122"/>
              </a:rPr>
              <a:t>影像</a:t>
            </a:r>
            <a:r>
              <a:rPr lang="zh-CN" altLang="en-US" b="1" dirty="0" smtClean="0">
                <a:solidFill>
                  <a:srgbClr val="FF0000"/>
                </a:solidFill>
                <a:latin typeface="黑体" pitchFamily="49" charset="-122"/>
                <a:ea typeface="黑体" pitchFamily="49" charset="-122"/>
              </a:rPr>
              <a:t>波段配准精度评定结果</a:t>
            </a:r>
            <a:endParaRPr lang="zh-CN" altLang="en-US" b="1" dirty="0">
              <a:solidFill>
                <a:srgbClr val="FF0000"/>
              </a:solidFill>
              <a:latin typeface="黑体" pitchFamily="49" charset="-122"/>
              <a:ea typeface="黑体" pitchFamily="49" charset="-122"/>
            </a:endParaRPr>
          </a:p>
        </p:txBody>
      </p:sp>
      <p:sp>
        <p:nvSpPr>
          <p:cNvPr id="27" name="矩形 26"/>
          <p:cNvSpPr/>
          <p:nvPr/>
        </p:nvSpPr>
        <p:spPr>
          <a:xfrm>
            <a:off x="251520" y="4183196"/>
            <a:ext cx="2952328" cy="253916"/>
          </a:xfrm>
          <a:prstGeom prst="rect">
            <a:avLst/>
          </a:prstGeom>
        </p:spPr>
        <p:txBody>
          <a:bodyPr wrap="square">
            <a:spAutoFit/>
          </a:bodyPr>
          <a:lstStyle/>
          <a:p>
            <a:r>
              <a:rPr lang="zh-CN" altLang="zh-CN" sz="1050" b="1" dirty="0" smtClean="0">
                <a:solidFill>
                  <a:srgbClr val="005CE7">
                    <a:lumMod val="75000"/>
                  </a:srgbClr>
                </a:solidFill>
                <a:latin typeface="Arial Black"/>
              </a:rPr>
              <a:t>第一波段与第二波段波段配准精度检查点分布</a:t>
            </a:r>
            <a:endParaRPr lang="zh-CN" altLang="en-US" sz="1050" b="1" dirty="0">
              <a:solidFill>
                <a:srgbClr val="005CE7">
                  <a:lumMod val="75000"/>
                </a:srgbClr>
              </a:solidFill>
              <a:latin typeface="Arial Black"/>
            </a:endParaRPr>
          </a:p>
        </p:txBody>
      </p:sp>
      <p:sp>
        <p:nvSpPr>
          <p:cNvPr id="28" name="矩形 27"/>
          <p:cNvSpPr/>
          <p:nvPr/>
        </p:nvSpPr>
        <p:spPr>
          <a:xfrm>
            <a:off x="3059832" y="4183196"/>
            <a:ext cx="2952328" cy="253916"/>
          </a:xfrm>
          <a:prstGeom prst="rect">
            <a:avLst/>
          </a:prstGeom>
        </p:spPr>
        <p:txBody>
          <a:bodyPr wrap="square">
            <a:spAutoFit/>
          </a:bodyPr>
          <a:lstStyle/>
          <a:p>
            <a:r>
              <a:rPr lang="zh-CN" altLang="zh-CN" sz="1050" b="1" dirty="0" smtClean="0">
                <a:solidFill>
                  <a:srgbClr val="005CE7">
                    <a:lumMod val="75000"/>
                  </a:srgbClr>
                </a:solidFill>
                <a:latin typeface="Arial Black"/>
              </a:rPr>
              <a:t>第</a:t>
            </a:r>
            <a:r>
              <a:rPr lang="zh-CN" altLang="en-US" sz="1050" b="1" dirty="0" smtClean="0">
                <a:solidFill>
                  <a:srgbClr val="005CE7">
                    <a:lumMod val="75000"/>
                  </a:srgbClr>
                </a:solidFill>
                <a:latin typeface="Arial Black"/>
              </a:rPr>
              <a:t>三</a:t>
            </a:r>
            <a:r>
              <a:rPr lang="zh-CN" altLang="zh-CN" sz="1050" b="1" dirty="0" smtClean="0">
                <a:solidFill>
                  <a:srgbClr val="005CE7">
                    <a:lumMod val="75000"/>
                  </a:srgbClr>
                </a:solidFill>
                <a:latin typeface="Arial Black"/>
              </a:rPr>
              <a:t>波段与第二波段波段配准精度检查点分布</a:t>
            </a:r>
            <a:endParaRPr lang="zh-CN" altLang="en-US" sz="1050" b="1" dirty="0">
              <a:solidFill>
                <a:srgbClr val="005CE7">
                  <a:lumMod val="75000"/>
                </a:srgbClr>
              </a:solidFill>
              <a:latin typeface="Arial Black"/>
            </a:endParaRPr>
          </a:p>
        </p:txBody>
      </p:sp>
      <p:sp>
        <p:nvSpPr>
          <p:cNvPr id="29" name="矩形 28"/>
          <p:cNvSpPr/>
          <p:nvPr/>
        </p:nvSpPr>
        <p:spPr>
          <a:xfrm>
            <a:off x="5917551" y="4185645"/>
            <a:ext cx="2952328" cy="253916"/>
          </a:xfrm>
          <a:prstGeom prst="rect">
            <a:avLst/>
          </a:prstGeom>
        </p:spPr>
        <p:txBody>
          <a:bodyPr wrap="square">
            <a:spAutoFit/>
          </a:bodyPr>
          <a:lstStyle/>
          <a:p>
            <a:r>
              <a:rPr lang="zh-CN" altLang="zh-CN" sz="1050" b="1" dirty="0" smtClean="0">
                <a:solidFill>
                  <a:srgbClr val="005CE7">
                    <a:lumMod val="75000"/>
                  </a:srgbClr>
                </a:solidFill>
                <a:latin typeface="Arial Black"/>
              </a:rPr>
              <a:t>第</a:t>
            </a:r>
            <a:r>
              <a:rPr lang="zh-CN" altLang="en-US" sz="1050" b="1" dirty="0" smtClean="0">
                <a:solidFill>
                  <a:srgbClr val="005CE7">
                    <a:lumMod val="75000"/>
                  </a:srgbClr>
                </a:solidFill>
                <a:latin typeface="Arial Black"/>
              </a:rPr>
              <a:t>四</a:t>
            </a:r>
            <a:r>
              <a:rPr lang="zh-CN" altLang="zh-CN" sz="1050" b="1" dirty="0" smtClean="0">
                <a:solidFill>
                  <a:srgbClr val="005CE7">
                    <a:lumMod val="75000"/>
                  </a:srgbClr>
                </a:solidFill>
                <a:latin typeface="Arial Black"/>
              </a:rPr>
              <a:t>波段与第二波段波段配准精度检查点分布</a:t>
            </a:r>
            <a:endParaRPr lang="zh-CN" altLang="en-US" sz="1050" b="1" dirty="0">
              <a:solidFill>
                <a:srgbClr val="005CE7">
                  <a:lumMod val="75000"/>
                </a:srgbClr>
              </a:solidFill>
              <a:latin typeface="Arial Black"/>
            </a:endParaRPr>
          </a:p>
        </p:txBody>
      </p:sp>
    </p:spTree>
    <p:extLst>
      <p:ext uri="{BB962C8B-B14F-4D97-AF65-F5344CB8AC3E}">
        <p14:creationId xmlns:p14="http://schemas.microsoft.com/office/powerpoint/2010/main" val="388969493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6" name="组合 5"/>
          <p:cNvGrpSpPr/>
          <p:nvPr/>
        </p:nvGrpSpPr>
        <p:grpSpPr>
          <a:xfrm>
            <a:off x="107504" y="980729"/>
            <a:ext cx="3528392" cy="648071"/>
            <a:chOff x="0" y="1047984"/>
            <a:chExt cx="6096000" cy="930735"/>
          </a:xfrm>
        </p:grpSpPr>
        <p:sp>
          <p:nvSpPr>
            <p:cNvPr id="7" name="圆角矩形 6"/>
            <p:cNvSpPr/>
            <p:nvPr/>
          </p:nvSpPr>
          <p:spPr>
            <a:xfrm>
              <a:off x="0" y="1047984"/>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13333"/>
              </a:schemeClr>
            </a:fillRef>
            <a:effectRef idx="0">
              <a:schemeClr val="accent2">
                <a:alpha val="90000"/>
                <a:hueOff val="0"/>
                <a:satOff val="0"/>
                <a:lumOff val="0"/>
                <a:alphaOff val="-13333"/>
              </a:schemeClr>
            </a:effectRef>
            <a:fontRef idx="minor">
              <a:schemeClr val="lt1"/>
            </a:fontRef>
          </p:style>
        </p:sp>
        <p:sp>
          <p:nvSpPr>
            <p:cNvPr id="8" name="圆角矩形 4"/>
            <p:cNvSpPr/>
            <p:nvPr/>
          </p:nvSpPr>
          <p:spPr>
            <a:xfrm>
              <a:off x="45435" y="1093419"/>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绝对定位精度</a:t>
              </a:r>
              <a:endPar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grpSp>
      <p:sp>
        <p:nvSpPr>
          <p:cNvPr id="9" name="矩形 8"/>
          <p:cNvSpPr/>
          <p:nvPr/>
        </p:nvSpPr>
        <p:spPr>
          <a:xfrm>
            <a:off x="251520" y="1700808"/>
            <a:ext cx="8496944" cy="1200329"/>
          </a:xfrm>
          <a:prstGeom prst="rect">
            <a:avLst/>
          </a:prstGeom>
        </p:spPr>
        <p:txBody>
          <a:bodyPr wrap="square">
            <a:spAutoFit/>
          </a:bodyPr>
          <a:lstStyle/>
          <a:p>
            <a:r>
              <a:rPr lang="zh-CN" altLang="zh-CN" b="1" dirty="0" smtClean="0">
                <a:solidFill>
                  <a:srgbClr val="FF0000"/>
                </a:solidFill>
              </a:rPr>
              <a:t>绝对定位</a:t>
            </a:r>
            <a:r>
              <a:rPr lang="zh-CN" altLang="zh-CN" dirty="0" smtClean="0">
                <a:solidFill>
                  <a:srgbClr val="000000"/>
                </a:solidFill>
              </a:rPr>
              <a:t>，是指利用卫星轨道星历、姿态、星时数据以及相机参数等建立严密几何成像模型，计算遥感影像上任一点对应于地面上的地理位置。</a:t>
            </a:r>
            <a:endParaRPr lang="en-US" altLang="zh-CN" dirty="0" smtClean="0">
              <a:solidFill>
                <a:srgbClr val="000000"/>
              </a:solidFill>
            </a:endParaRPr>
          </a:p>
          <a:p>
            <a:r>
              <a:rPr lang="zh-CN" altLang="zh-CN" dirty="0" smtClean="0">
                <a:solidFill>
                  <a:srgbClr val="000000"/>
                </a:solidFill>
              </a:rPr>
              <a:t>通过该模型计算出的几何定位结果与真实坐标之间的误差即为该点的</a:t>
            </a:r>
            <a:r>
              <a:rPr lang="zh-CN" altLang="zh-CN" dirty="0" smtClean="0">
                <a:solidFill>
                  <a:srgbClr val="FF0000"/>
                </a:solidFill>
              </a:rPr>
              <a:t>绝对定位精度</a:t>
            </a:r>
            <a:r>
              <a:rPr lang="zh-CN" altLang="zh-CN" dirty="0" smtClean="0">
                <a:solidFill>
                  <a:srgbClr val="000000"/>
                </a:solidFill>
              </a:rPr>
              <a:t>。</a:t>
            </a:r>
            <a:endParaRPr lang="en-US" altLang="zh-CN" dirty="0" smtClean="0">
              <a:solidFill>
                <a:srgbClr val="000000"/>
              </a:solidFill>
            </a:endParaRPr>
          </a:p>
          <a:p>
            <a:r>
              <a:rPr lang="zh-CN" altLang="zh-CN" dirty="0" smtClean="0">
                <a:solidFill>
                  <a:srgbClr val="000000"/>
                </a:solidFill>
              </a:rPr>
              <a:t>绝对定位精度分为</a:t>
            </a:r>
            <a:r>
              <a:rPr lang="zh-CN" altLang="zh-CN" dirty="0" smtClean="0">
                <a:solidFill>
                  <a:srgbClr val="FF0000"/>
                </a:solidFill>
              </a:rPr>
              <a:t>无控制绝对定位精度</a:t>
            </a:r>
            <a:r>
              <a:rPr lang="zh-CN" altLang="zh-CN" dirty="0" smtClean="0">
                <a:solidFill>
                  <a:srgbClr val="000000"/>
                </a:solidFill>
              </a:rPr>
              <a:t>和</a:t>
            </a:r>
            <a:r>
              <a:rPr lang="zh-CN" altLang="zh-CN" dirty="0" smtClean="0">
                <a:solidFill>
                  <a:srgbClr val="FF0000"/>
                </a:solidFill>
              </a:rPr>
              <a:t>有控制绝对定位精度</a:t>
            </a:r>
            <a:r>
              <a:rPr lang="zh-CN" altLang="zh-CN" dirty="0" smtClean="0">
                <a:solidFill>
                  <a:srgbClr val="000000"/>
                </a:solidFill>
              </a:rPr>
              <a:t>。</a:t>
            </a:r>
            <a:endParaRPr lang="zh-CN" altLang="zh-CN" dirty="0">
              <a:solidFill>
                <a:srgbClr val="000000"/>
              </a:solidFill>
            </a:endParaRPr>
          </a:p>
        </p:txBody>
      </p:sp>
      <p:pic>
        <p:nvPicPr>
          <p:cNvPr id="172034" name="Picture 2"/>
          <p:cNvPicPr>
            <a:picLocks noChangeAspect="1" noChangeArrowheads="1"/>
          </p:cNvPicPr>
          <p:nvPr/>
        </p:nvPicPr>
        <p:blipFill>
          <a:blip r:embed="rId3" cstate="print"/>
          <a:srcRect/>
          <a:stretch>
            <a:fillRect/>
          </a:stretch>
        </p:blipFill>
        <p:spPr bwMode="auto">
          <a:xfrm>
            <a:off x="1691680" y="2924944"/>
            <a:ext cx="4676775" cy="3733800"/>
          </a:xfrm>
          <a:prstGeom prst="rect">
            <a:avLst/>
          </a:prstGeom>
          <a:noFill/>
          <a:ln w="9525">
            <a:noFill/>
            <a:miter lim="800000"/>
            <a:headEnd/>
            <a:tailEnd/>
          </a:ln>
        </p:spPr>
      </p:pic>
      <p:sp>
        <p:nvSpPr>
          <p:cNvPr id="10" name="矩形 9"/>
          <p:cNvSpPr/>
          <p:nvPr/>
        </p:nvSpPr>
        <p:spPr>
          <a:xfrm>
            <a:off x="3851920" y="6309320"/>
            <a:ext cx="2509020" cy="369332"/>
          </a:xfrm>
          <a:prstGeom prst="rect">
            <a:avLst/>
          </a:prstGeom>
        </p:spPr>
        <p:txBody>
          <a:bodyPr wrap="none">
            <a:spAutoFit/>
          </a:bodyPr>
          <a:lstStyle/>
          <a:p>
            <a:r>
              <a:rPr lang="zh-CN" altLang="zh-CN" b="1" dirty="0" smtClean="0">
                <a:solidFill>
                  <a:srgbClr val="005CE7">
                    <a:lumMod val="50000"/>
                  </a:srgbClr>
                </a:solidFill>
                <a:latin typeface="方正姚体" pitchFamily="2" charset="-122"/>
                <a:ea typeface="方正姚体" pitchFamily="2" charset="-122"/>
              </a:rPr>
              <a:t>绝对定位</a:t>
            </a:r>
            <a:r>
              <a:rPr lang="zh-CN" altLang="en-US" b="1" dirty="0" smtClean="0">
                <a:solidFill>
                  <a:srgbClr val="005CE7">
                    <a:lumMod val="50000"/>
                  </a:srgbClr>
                </a:solidFill>
                <a:latin typeface="方正姚体" pitchFamily="2" charset="-122"/>
                <a:ea typeface="方正姚体" pitchFamily="2" charset="-122"/>
              </a:rPr>
              <a:t>精度评价流程</a:t>
            </a:r>
            <a:endParaRPr lang="zh-CN" altLang="en-US" dirty="0">
              <a:solidFill>
                <a:srgbClr val="005CE7">
                  <a:lumMod val="50000"/>
                </a:srgbClr>
              </a:solidFill>
              <a:latin typeface="方正姚体" pitchFamily="2" charset="-122"/>
              <a:ea typeface="方正姚体" pitchFamily="2" charset="-122"/>
            </a:endParaRPr>
          </a:p>
        </p:txBody>
      </p:sp>
    </p:spTree>
    <p:extLst>
      <p:ext uri="{BB962C8B-B14F-4D97-AF65-F5344CB8AC3E}">
        <p14:creationId xmlns:p14="http://schemas.microsoft.com/office/powerpoint/2010/main" val="46218669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07504" y="980729"/>
            <a:ext cx="3528392" cy="648071"/>
            <a:chOff x="0" y="1047984"/>
            <a:chExt cx="6096000" cy="930735"/>
          </a:xfrm>
        </p:grpSpPr>
        <p:sp>
          <p:nvSpPr>
            <p:cNvPr id="7" name="圆角矩形 6"/>
            <p:cNvSpPr/>
            <p:nvPr/>
          </p:nvSpPr>
          <p:spPr>
            <a:xfrm>
              <a:off x="0" y="1047984"/>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13333"/>
              </a:schemeClr>
            </a:fillRef>
            <a:effectRef idx="0">
              <a:schemeClr val="accent2">
                <a:alpha val="90000"/>
                <a:hueOff val="0"/>
                <a:satOff val="0"/>
                <a:lumOff val="0"/>
                <a:alphaOff val="-13333"/>
              </a:schemeClr>
            </a:effectRef>
            <a:fontRef idx="minor">
              <a:schemeClr val="lt1"/>
            </a:fontRef>
          </p:style>
        </p:sp>
        <p:sp>
          <p:nvSpPr>
            <p:cNvPr id="8" name="圆角矩形 4"/>
            <p:cNvSpPr/>
            <p:nvPr/>
          </p:nvSpPr>
          <p:spPr>
            <a:xfrm>
              <a:off x="45435" y="1093419"/>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绝对定位精度</a:t>
              </a:r>
              <a:endPar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grpSp>
      <p:pic>
        <p:nvPicPr>
          <p:cNvPr id="172034" name="Picture 2"/>
          <p:cNvPicPr>
            <a:picLocks noChangeAspect="1" noChangeArrowheads="1"/>
          </p:cNvPicPr>
          <p:nvPr/>
        </p:nvPicPr>
        <p:blipFill>
          <a:blip r:embed="rId3" cstate="print"/>
          <a:srcRect/>
          <a:stretch>
            <a:fillRect/>
          </a:stretch>
        </p:blipFill>
        <p:spPr bwMode="auto">
          <a:xfrm>
            <a:off x="0" y="1844824"/>
            <a:ext cx="4392488" cy="3733800"/>
          </a:xfrm>
          <a:prstGeom prst="rect">
            <a:avLst/>
          </a:prstGeom>
          <a:noFill/>
          <a:ln w="9525">
            <a:noFill/>
            <a:miter lim="800000"/>
            <a:headEnd/>
            <a:tailEnd/>
          </a:ln>
        </p:spPr>
      </p:pic>
      <p:sp>
        <p:nvSpPr>
          <p:cNvPr id="10" name="矩形 9"/>
          <p:cNvSpPr/>
          <p:nvPr/>
        </p:nvSpPr>
        <p:spPr>
          <a:xfrm>
            <a:off x="157746" y="4519168"/>
            <a:ext cx="1872208" cy="442585"/>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n>
                <a:solidFill>
                  <a:srgbClr val="FF0000"/>
                </a:solidFill>
              </a:ln>
              <a:noFill/>
            </a:endParaRPr>
          </a:p>
        </p:txBody>
      </p:sp>
      <p:sp>
        <p:nvSpPr>
          <p:cNvPr id="13" name="圆角矩形 4"/>
          <p:cNvSpPr/>
          <p:nvPr/>
        </p:nvSpPr>
        <p:spPr>
          <a:xfrm>
            <a:off x="4572000" y="1772816"/>
            <a:ext cx="2397567" cy="324889"/>
          </a:xfrm>
          <a:prstGeom prst="rect">
            <a:avLst/>
          </a:prstGeom>
          <a:solidFill>
            <a:schemeClr val="accent6">
              <a:lumMod val="20000"/>
              <a:lumOff val="80000"/>
            </a:schemeClr>
          </a:solidFill>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b="1" dirty="0" smtClean="0" bmk="_Toc329080242">
                <a:solidFill>
                  <a:srgbClr val="FF0000"/>
                </a:solidFill>
                <a:latin typeface="黑体" pitchFamily="49" charset="-122"/>
                <a:ea typeface="黑体" pitchFamily="49" charset="-122"/>
                <a:cs typeface="Times New Roman" pitchFamily="18" charset="0"/>
              </a:rPr>
              <a:t>误差分析与统计</a:t>
            </a:r>
          </a:p>
        </p:txBody>
      </p:sp>
      <p:sp>
        <p:nvSpPr>
          <p:cNvPr id="14" name="矩形 13"/>
          <p:cNvSpPr/>
          <p:nvPr/>
        </p:nvSpPr>
        <p:spPr>
          <a:xfrm>
            <a:off x="4427984" y="2204864"/>
            <a:ext cx="4932040" cy="923330"/>
          </a:xfrm>
          <a:prstGeom prst="rect">
            <a:avLst/>
          </a:prstGeom>
        </p:spPr>
        <p:txBody>
          <a:bodyPr wrap="square">
            <a:spAutoFit/>
          </a:bodyPr>
          <a:lstStyle/>
          <a:p>
            <a:r>
              <a:rPr lang="zh-CN" altLang="en-US" dirty="0" smtClean="0">
                <a:solidFill>
                  <a:srgbClr val="000000"/>
                </a:solidFill>
              </a:rPr>
              <a:t>国外统计方法：</a:t>
            </a:r>
            <a:endParaRPr lang="en-US" altLang="zh-CN" dirty="0" smtClean="0">
              <a:solidFill>
                <a:srgbClr val="000000"/>
              </a:solidFill>
            </a:endParaRPr>
          </a:p>
          <a:p>
            <a:r>
              <a:rPr lang="en-US" altLang="zh-CN" dirty="0" smtClean="0">
                <a:solidFill>
                  <a:srgbClr val="000000"/>
                </a:solidFill>
              </a:rPr>
              <a:t>    CE(90)</a:t>
            </a:r>
            <a:r>
              <a:rPr lang="zh-CN" altLang="en-US" dirty="0" smtClean="0">
                <a:solidFill>
                  <a:srgbClr val="000000"/>
                </a:solidFill>
              </a:rPr>
              <a:t>标准：</a:t>
            </a:r>
            <a:r>
              <a:rPr lang="zh-CN" altLang="zh-CN" dirty="0" smtClean="0">
                <a:solidFill>
                  <a:srgbClr val="000000"/>
                </a:solidFill>
              </a:rPr>
              <a:t>统计水平方向</a:t>
            </a:r>
            <a:r>
              <a:rPr lang="en-US" altLang="zh-CN" dirty="0" smtClean="0">
                <a:solidFill>
                  <a:srgbClr val="000000"/>
                </a:solidFill>
              </a:rPr>
              <a:t>90%</a:t>
            </a:r>
            <a:r>
              <a:rPr lang="zh-CN" altLang="zh-CN" dirty="0" smtClean="0">
                <a:solidFill>
                  <a:srgbClr val="000000"/>
                </a:solidFill>
              </a:rPr>
              <a:t>的圆误差</a:t>
            </a:r>
            <a:endParaRPr lang="en-US" altLang="zh-CN" dirty="0" smtClean="0">
              <a:solidFill>
                <a:srgbClr val="000000"/>
              </a:solidFill>
            </a:endParaRPr>
          </a:p>
          <a:p>
            <a:r>
              <a:rPr lang="en-US" altLang="zh-CN" dirty="0" smtClean="0">
                <a:solidFill>
                  <a:srgbClr val="000000"/>
                </a:solidFill>
              </a:rPr>
              <a:t>   </a:t>
            </a:r>
            <a:r>
              <a:rPr lang="zh-CN" altLang="zh-CN" dirty="0" smtClean="0">
                <a:solidFill>
                  <a:srgbClr val="000000"/>
                </a:solidFill>
              </a:rPr>
              <a:t> </a:t>
            </a:r>
            <a:r>
              <a:rPr lang="en-US" altLang="zh-CN" dirty="0" smtClean="0">
                <a:solidFill>
                  <a:srgbClr val="000000"/>
                </a:solidFill>
              </a:rPr>
              <a:t>LE(90)</a:t>
            </a:r>
            <a:r>
              <a:rPr lang="zh-CN" altLang="zh-CN" dirty="0" smtClean="0">
                <a:solidFill>
                  <a:srgbClr val="000000"/>
                </a:solidFill>
              </a:rPr>
              <a:t>标准</a:t>
            </a:r>
            <a:r>
              <a:rPr lang="zh-CN" altLang="en-US" dirty="0" smtClean="0">
                <a:solidFill>
                  <a:srgbClr val="000000"/>
                </a:solidFill>
              </a:rPr>
              <a:t>：</a:t>
            </a:r>
            <a:r>
              <a:rPr lang="zh-CN" altLang="zh-CN" dirty="0" smtClean="0">
                <a:solidFill>
                  <a:srgbClr val="000000"/>
                </a:solidFill>
              </a:rPr>
              <a:t>统计垂直方向</a:t>
            </a:r>
            <a:r>
              <a:rPr lang="en-US" altLang="zh-CN" dirty="0" smtClean="0">
                <a:solidFill>
                  <a:srgbClr val="000000"/>
                </a:solidFill>
              </a:rPr>
              <a:t>90%</a:t>
            </a:r>
            <a:r>
              <a:rPr lang="zh-CN" altLang="zh-CN" dirty="0" smtClean="0">
                <a:solidFill>
                  <a:srgbClr val="000000"/>
                </a:solidFill>
              </a:rPr>
              <a:t>的线误差</a:t>
            </a:r>
            <a:endParaRPr lang="en-US" altLang="zh-CN" dirty="0" smtClean="0">
              <a:solidFill>
                <a:srgbClr val="000000"/>
              </a:solidFill>
            </a:endParaRPr>
          </a:p>
        </p:txBody>
      </p:sp>
      <p:pic>
        <p:nvPicPr>
          <p:cNvPr id="15" name="图片 14"/>
          <p:cNvPicPr/>
          <p:nvPr/>
        </p:nvPicPr>
        <p:blipFill>
          <a:blip r:embed="rId4" cstate="print"/>
          <a:srcRect/>
          <a:stretch>
            <a:fillRect/>
          </a:stretch>
        </p:blipFill>
        <p:spPr bwMode="auto">
          <a:xfrm>
            <a:off x="4932040" y="3501008"/>
            <a:ext cx="2520280" cy="2088232"/>
          </a:xfrm>
          <a:prstGeom prst="rect">
            <a:avLst/>
          </a:prstGeom>
          <a:noFill/>
          <a:ln w="9525">
            <a:noFill/>
            <a:miter lim="800000"/>
            <a:headEnd/>
            <a:tailEnd/>
          </a:ln>
        </p:spPr>
      </p:pic>
      <p:sp>
        <p:nvSpPr>
          <p:cNvPr id="16" name="矩形 15"/>
          <p:cNvSpPr/>
          <p:nvPr/>
        </p:nvSpPr>
        <p:spPr>
          <a:xfrm>
            <a:off x="4716016" y="5949280"/>
            <a:ext cx="3711272" cy="369332"/>
          </a:xfrm>
          <a:prstGeom prst="rect">
            <a:avLst/>
          </a:prstGeom>
        </p:spPr>
        <p:txBody>
          <a:bodyPr wrap="none">
            <a:spAutoFit/>
          </a:bodyPr>
          <a:lstStyle/>
          <a:p>
            <a:r>
              <a:rPr lang="en-US" altLang="zh-CN" dirty="0" smtClean="0">
                <a:solidFill>
                  <a:srgbClr val="000000"/>
                </a:solidFill>
                <a:latin typeface="方正姚体" pitchFamily="2" charset="-122"/>
                <a:ea typeface="方正姚体" pitchFamily="2" charset="-122"/>
              </a:rPr>
              <a:t>IKONOS</a:t>
            </a:r>
            <a:r>
              <a:rPr lang="zh-CN" altLang="zh-CN" dirty="0" smtClean="0">
                <a:solidFill>
                  <a:srgbClr val="000000"/>
                </a:solidFill>
                <a:latin typeface="方正姚体" pitchFamily="2" charset="-122"/>
                <a:ea typeface="方正姚体" pitchFamily="2" charset="-122"/>
              </a:rPr>
              <a:t>几何定位精度</a:t>
            </a:r>
            <a:r>
              <a:rPr lang="zh-CN" altLang="en-US" dirty="0" smtClean="0">
                <a:solidFill>
                  <a:srgbClr val="000000"/>
                </a:solidFill>
                <a:latin typeface="方正姚体" pitchFamily="2" charset="-122"/>
                <a:ea typeface="方正姚体" pitchFamily="2" charset="-122"/>
              </a:rPr>
              <a:t>统计</a:t>
            </a:r>
            <a:r>
              <a:rPr lang="zh-CN" altLang="zh-CN" dirty="0" smtClean="0">
                <a:solidFill>
                  <a:srgbClr val="000000"/>
                </a:solidFill>
                <a:latin typeface="方正姚体" pitchFamily="2" charset="-122"/>
                <a:ea typeface="方正姚体" pitchFamily="2" charset="-122"/>
              </a:rPr>
              <a:t>（</a:t>
            </a:r>
            <a:r>
              <a:rPr lang="en-US" altLang="zh-CN" dirty="0" smtClean="0">
                <a:solidFill>
                  <a:srgbClr val="000000"/>
                </a:solidFill>
                <a:latin typeface="方正姚体" pitchFamily="2" charset="-122"/>
                <a:ea typeface="方正姚体" pitchFamily="2" charset="-122"/>
              </a:rPr>
              <a:t>CE90</a:t>
            </a:r>
            <a:r>
              <a:rPr lang="zh-CN" altLang="zh-CN" dirty="0" smtClean="0">
                <a:solidFill>
                  <a:srgbClr val="000000"/>
                </a:solidFill>
                <a:latin typeface="方正姚体" pitchFamily="2" charset="-122"/>
                <a:ea typeface="方正姚体" pitchFamily="2" charset="-122"/>
              </a:rPr>
              <a:t>）</a:t>
            </a:r>
            <a:endParaRPr lang="zh-CN" altLang="en-US" dirty="0">
              <a:solidFill>
                <a:srgbClr val="000000"/>
              </a:solidFill>
              <a:latin typeface="方正姚体" pitchFamily="2" charset="-122"/>
              <a:ea typeface="方正姚体" pitchFamily="2" charset="-122"/>
            </a:endParaRPr>
          </a:p>
        </p:txBody>
      </p:sp>
    </p:spTree>
    <p:extLst>
      <p:ext uri="{BB962C8B-B14F-4D97-AF65-F5344CB8AC3E}">
        <p14:creationId xmlns:p14="http://schemas.microsoft.com/office/powerpoint/2010/main" val="135814495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07504" y="980729"/>
            <a:ext cx="3528392" cy="648071"/>
            <a:chOff x="0" y="1047984"/>
            <a:chExt cx="6096000" cy="930735"/>
          </a:xfrm>
        </p:grpSpPr>
        <p:sp>
          <p:nvSpPr>
            <p:cNvPr id="7" name="圆角矩形 6"/>
            <p:cNvSpPr/>
            <p:nvPr/>
          </p:nvSpPr>
          <p:spPr>
            <a:xfrm>
              <a:off x="0" y="1047984"/>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13333"/>
              </a:schemeClr>
            </a:fillRef>
            <a:effectRef idx="0">
              <a:schemeClr val="accent2">
                <a:alpha val="90000"/>
                <a:hueOff val="0"/>
                <a:satOff val="0"/>
                <a:lumOff val="0"/>
                <a:alphaOff val="-13333"/>
              </a:schemeClr>
            </a:effectRef>
            <a:fontRef idx="minor">
              <a:schemeClr val="lt1"/>
            </a:fontRef>
          </p:style>
        </p:sp>
        <p:sp>
          <p:nvSpPr>
            <p:cNvPr id="8" name="圆角矩形 4"/>
            <p:cNvSpPr/>
            <p:nvPr/>
          </p:nvSpPr>
          <p:spPr>
            <a:xfrm>
              <a:off x="45435" y="1093419"/>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绝对定位精度</a:t>
              </a:r>
              <a:endPar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grpSp>
      <p:pic>
        <p:nvPicPr>
          <p:cNvPr id="172034" name="Picture 2"/>
          <p:cNvPicPr>
            <a:picLocks noChangeAspect="1" noChangeArrowheads="1"/>
          </p:cNvPicPr>
          <p:nvPr/>
        </p:nvPicPr>
        <p:blipFill>
          <a:blip r:embed="rId4" cstate="print"/>
          <a:srcRect/>
          <a:stretch>
            <a:fillRect/>
          </a:stretch>
        </p:blipFill>
        <p:spPr bwMode="auto">
          <a:xfrm>
            <a:off x="-36512" y="1844824"/>
            <a:ext cx="4392488" cy="4464496"/>
          </a:xfrm>
          <a:prstGeom prst="rect">
            <a:avLst/>
          </a:prstGeom>
          <a:noFill/>
          <a:ln w="9525">
            <a:noFill/>
            <a:miter lim="800000"/>
            <a:headEnd/>
            <a:tailEnd/>
          </a:ln>
        </p:spPr>
      </p:pic>
      <p:sp>
        <p:nvSpPr>
          <p:cNvPr id="10" name="矩形 9"/>
          <p:cNvSpPr/>
          <p:nvPr/>
        </p:nvSpPr>
        <p:spPr>
          <a:xfrm>
            <a:off x="107504" y="4365104"/>
            <a:ext cx="1872208" cy="442585"/>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n>
                <a:solidFill>
                  <a:srgbClr val="FF0000"/>
                </a:solidFill>
              </a:ln>
              <a:noFill/>
            </a:endParaRPr>
          </a:p>
        </p:txBody>
      </p:sp>
      <p:sp>
        <p:nvSpPr>
          <p:cNvPr id="13" name="圆角矩形 4"/>
          <p:cNvSpPr/>
          <p:nvPr/>
        </p:nvSpPr>
        <p:spPr>
          <a:xfrm>
            <a:off x="4572000" y="1772816"/>
            <a:ext cx="2397567" cy="324889"/>
          </a:xfrm>
          <a:prstGeom prst="rect">
            <a:avLst/>
          </a:prstGeom>
          <a:solidFill>
            <a:schemeClr val="accent6">
              <a:lumMod val="20000"/>
              <a:lumOff val="80000"/>
            </a:schemeClr>
          </a:solidFill>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b="1" dirty="0" smtClean="0" bmk="_Toc329080242">
                <a:solidFill>
                  <a:srgbClr val="FF0000"/>
                </a:solidFill>
                <a:latin typeface="黑体" pitchFamily="49" charset="-122"/>
                <a:ea typeface="黑体" pitchFamily="49" charset="-122"/>
                <a:cs typeface="Times New Roman" pitchFamily="18" charset="0"/>
              </a:rPr>
              <a:t>误差分析与统计</a:t>
            </a:r>
          </a:p>
        </p:txBody>
      </p:sp>
      <p:sp>
        <p:nvSpPr>
          <p:cNvPr id="14" name="矩形 13"/>
          <p:cNvSpPr/>
          <p:nvPr/>
        </p:nvSpPr>
        <p:spPr>
          <a:xfrm>
            <a:off x="4427984" y="2204864"/>
            <a:ext cx="4932040" cy="369332"/>
          </a:xfrm>
          <a:prstGeom prst="rect">
            <a:avLst/>
          </a:prstGeom>
        </p:spPr>
        <p:txBody>
          <a:bodyPr wrap="square">
            <a:spAutoFit/>
          </a:bodyPr>
          <a:lstStyle/>
          <a:p>
            <a:r>
              <a:rPr lang="zh-CN" altLang="en-US" dirty="0" smtClean="0">
                <a:solidFill>
                  <a:srgbClr val="000000"/>
                </a:solidFill>
              </a:rPr>
              <a:t>国内统计方法：</a:t>
            </a:r>
            <a:r>
              <a:rPr lang="zh-CN" altLang="zh-CN" dirty="0" smtClean="0">
                <a:solidFill>
                  <a:srgbClr val="000000"/>
                </a:solidFill>
              </a:rPr>
              <a:t>多采用三倍中误差标准</a:t>
            </a:r>
            <a:endParaRPr lang="en-US" altLang="zh-CN" dirty="0" smtClean="0">
              <a:solidFill>
                <a:srgbClr val="000000"/>
              </a:solidFill>
            </a:endParaRPr>
          </a:p>
        </p:txBody>
      </p:sp>
      <p:sp>
        <p:nvSpPr>
          <p:cNvPr id="175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05" name="Object 1"/>
          <p:cNvGraphicFramePr>
            <a:graphicFrameLocks noChangeAspect="1"/>
          </p:cNvGraphicFramePr>
          <p:nvPr/>
        </p:nvGraphicFramePr>
        <p:xfrm>
          <a:off x="5508104" y="2780928"/>
          <a:ext cx="933450" cy="476250"/>
        </p:xfrm>
        <a:graphic>
          <a:graphicData uri="http://schemas.openxmlformats.org/presentationml/2006/ole">
            <mc:AlternateContent xmlns:mc="http://schemas.openxmlformats.org/markup-compatibility/2006">
              <mc:Choice xmlns:v="urn:schemas-microsoft-com:vml" Requires="v">
                <p:oleObj spid="_x0000_s643254" r:id="rId5" imgW="939392" imgH="482391" progId="Equation.KSEE3">
                  <p:embed/>
                </p:oleObj>
              </mc:Choice>
              <mc:Fallback>
                <p:oleObj r:id="rId5" imgW="939392" imgH="482391" progId="Equation.KSEE3">
                  <p:embed/>
                  <p:pic>
                    <p:nvPicPr>
                      <p:cNvPr id="0" name="Picture 1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2780928"/>
                        <a:ext cx="9334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07" name="Object 3"/>
          <p:cNvGraphicFramePr>
            <a:graphicFrameLocks noChangeAspect="1"/>
          </p:cNvGraphicFramePr>
          <p:nvPr/>
        </p:nvGraphicFramePr>
        <p:xfrm>
          <a:off x="7092280" y="2924944"/>
          <a:ext cx="1381125" cy="304800"/>
        </p:xfrm>
        <a:graphic>
          <a:graphicData uri="http://schemas.openxmlformats.org/presentationml/2006/ole">
            <mc:AlternateContent xmlns:mc="http://schemas.openxmlformats.org/markup-compatibility/2006">
              <mc:Choice xmlns:v="urn:schemas-microsoft-com:vml" Requires="v">
                <p:oleObj spid="_x0000_s643255" r:id="rId7" imgW="1384300" imgH="304800" progId="Equation.KSEE3">
                  <p:embed/>
                </p:oleObj>
              </mc:Choice>
              <mc:Fallback>
                <p:oleObj r:id="rId7" imgW="1384300" imgH="304800" progId="Equation.KSEE3">
                  <p:embed/>
                  <p:pic>
                    <p:nvPicPr>
                      <p:cNvPr id="0" name="Picture 1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280" y="2924944"/>
                        <a:ext cx="13811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09" name="Object 5"/>
          <p:cNvGraphicFramePr>
            <a:graphicFrameLocks noChangeAspect="1"/>
          </p:cNvGraphicFramePr>
          <p:nvPr/>
        </p:nvGraphicFramePr>
        <p:xfrm>
          <a:off x="5220072" y="3573016"/>
          <a:ext cx="1562100" cy="476250"/>
        </p:xfrm>
        <a:graphic>
          <a:graphicData uri="http://schemas.openxmlformats.org/presentationml/2006/ole">
            <mc:AlternateContent xmlns:mc="http://schemas.openxmlformats.org/markup-compatibility/2006">
              <mc:Choice xmlns:v="urn:schemas-microsoft-com:vml" Requires="v">
                <p:oleObj spid="_x0000_s643256" r:id="rId9" imgW="1562100" imgH="482600" progId="Equation.KSEE3">
                  <p:embed/>
                </p:oleObj>
              </mc:Choice>
              <mc:Fallback>
                <p:oleObj r:id="rId9" imgW="1562100" imgH="482600" progId="Equation.KSEE3">
                  <p:embed/>
                  <p:pic>
                    <p:nvPicPr>
                      <p:cNvPr id="0" name="Picture 1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0072" y="3573016"/>
                        <a:ext cx="15621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1" name="Object 7"/>
          <p:cNvGraphicFramePr>
            <a:graphicFrameLocks noChangeAspect="1"/>
          </p:cNvGraphicFramePr>
          <p:nvPr/>
        </p:nvGraphicFramePr>
        <p:xfrm>
          <a:off x="5220072" y="4077072"/>
          <a:ext cx="1514475" cy="476250"/>
        </p:xfrm>
        <a:graphic>
          <a:graphicData uri="http://schemas.openxmlformats.org/presentationml/2006/ole">
            <mc:AlternateContent xmlns:mc="http://schemas.openxmlformats.org/markup-compatibility/2006">
              <mc:Choice xmlns:v="urn:schemas-microsoft-com:vml" Requires="v">
                <p:oleObj spid="_x0000_s643257" r:id="rId11" imgW="1511300" imgH="482600" progId="Equation.KSEE3">
                  <p:embed/>
                </p:oleObj>
              </mc:Choice>
              <mc:Fallback>
                <p:oleObj r:id="rId11" imgW="1511300" imgH="482600" progId="Equation.KSEE3">
                  <p:embed/>
                  <p:pic>
                    <p:nvPicPr>
                      <p:cNvPr id="0" name="Picture 1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20072" y="4077072"/>
                        <a:ext cx="15144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3" name="Object 9"/>
          <p:cNvGraphicFramePr>
            <a:graphicFrameLocks noChangeAspect="1"/>
          </p:cNvGraphicFramePr>
          <p:nvPr/>
        </p:nvGraphicFramePr>
        <p:xfrm>
          <a:off x="6876256" y="3861048"/>
          <a:ext cx="2105025" cy="285750"/>
        </p:xfrm>
        <a:graphic>
          <a:graphicData uri="http://schemas.openxmlformats.org/presentationml/2006/ole">
            <mc:AlternateContent xmlns:mc="http://schemas.openxmlformats.org/markup-compatibility/2006">
              <mc:Choice xmlns:v="urn:schemas-microsoft-com:vml" Requires="v">
                <p:oleObj spid="_x0000_s643258" r:id="rId13" imgW="2108200" imgH="292100" progId="Equation.KSEE3">
                  <p:embed/>
                </p:oleObj>
              </mc:Choice>
              <mc:Fallback>
                <p:oleObj r:id="rId13" imgW="2108200" imgH="292100" progId="Equation.KSEE3">
                  <p:embed/>
                  <p:pic>
                    <p:nvPicPr>
                      <p:cNvPr id="0" name="Picture 1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6256" y="3861048"/>
                        <a:ext cx="210502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矩形 21"/>
          <p:cNvSpPr/>
          <p:nvPr/>
        </p:nvSpPr>
        <p:spPr>
          <a:xfrm>
            <a:off x="4355976" y="4581128"/>
            <a:ext cx="110799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zh-CN" dirty="0" smtClean="0">
                <a:solidFill>
                  <a:srgbClr val="000000"/>
                </a:solidFill>
              </a:rPr>
              <a:t>立体像对</a:t>
            </a:r>
            <a:endParaRPr lang="zh-CN" altLang="en-US" dirty="0">
              <a:solidFill>
                <a:srgbClr val="000000"/>
              </a:solidFill>
            </a:endParaRPr>
          </a:p>
        </p:txBody>
      </p:sp>
      <p:sp>
        <p:nvSpPr>
          <p:cNvPr id="23" name="矩形 22"/>
          <p:cNvSpPr/>
          <p:nvPr/>
        </p:nvSpPr>
        <p:spPr>
          <a:xfrm>
            <a:off x="4355976" y="2708920"/>
            <a:ext cx="110799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smtClean="0">
                <a:solidFill>
                  <a:srgbClr val="000000"/>
                </a:solidFill>
              </a:rPr>
              <a:t>单景影像</a:t>
            </a:r>
            <a:endParaRPr lang="zh-CN" altLang="en-US" dirty="0">
              <a:solidFill>
                <a:srgbClr val="000000"/>
              </a:solidFill>
            </a:endParaRPr>
          </a:p>
        </p:txBody>
      </p:sp>
      <p:sp>
        <p:nvSpPr>
          <p:cNvPr id="17511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5" name="Object 11"/>
          <p:cNvGraphicFramePr>
            <a:graphicFrameLocks noChangeAspect="1"/>
          </p:cNvGraphicFramePr>
          <p:nvPr/>
        </p:nvGraphicFramePr>
        <p:xfrm>
          <a:off x="5543525" y="4653136"/>
          <a:ext cx="828675" cy="704850"/>
        </p:xfrm>
        <a:graphic>
          <a:graphicData uri="http://schemas.openxmlformats.org/presentationml/2006/ole">
            <mc:AlternateContent xmlns:mc="http://schemas.openxmlformats.org/markup-compatibility/2006">
              <mc:Choice xmlns:v="urn:schemas-microsoft-com:vml" Requires="v">
                <p:oleObj spid="_x0000_s643259" r:id="rId15" imgW="825500" imgH="698500" progId="Equation.KSEE3">
                  <p:embed/>
                </p:oleObj>
              </mc:Choice>
              <mc:Fallback>
                <p:oleObj r:id="rId15" imgW="825500" imgH="698500" progId="Equation.KSEE3">
                  <p:embed/>
                  <p:pic>
                    <p:nvPicPr>
                      <p:cNvPr id="0" name="Picture 1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43525" y="4653136"/>
                        <a:ext cx="828675"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7" name="Object 13"/>
          <p:cNvGraphicFramePr>
            <a:graphicFrameLocks noChangeAspect="1"/>
          </p:cNvGraphicFramePr>
          <p:nvPr/>
        </p:nvGraphicFramePr>
        <p:xfrm>
          <a:off x="6992441" y="4725144"/>
          <a:ext cx="1323975" cy="247650"/>
        </p:xfrm>
        <a:graphic>
          <a:graphicData uri="http://schemas.openxmlformats.org/presentationml/2006/ole">
            <mc:AlternateContent xmlns:mc="http://schemas.openxmlformats.org/markup-compatibility/2006">
              <mc:Choice xmlns:v="urn:schemas-microsoft-com:vml" Requires="v">
                <p:oleObj spid="_x0000_s643260" r:id="rId17" imgW="1320227" imgH="241195" progId="Equation.KSEE3">
                  <p:embed/>
                </p:oleObj>
              </mc:Choice>
              <mc:Fallback>
                <p:oleObj r:id="rId17" imgW="1320227" imgH="241195" progId="Equation.KSEE3">
                  <p:embed/>
                  <p:pic>
                    <p:nvPicPr>
                      <p:cNvPr id="0" name="Picture 17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92441" y="4725144"/>
                        <a:ext cx="132397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20" name="Object 16"/>
          <p:cNvGraphicFramePr>
            <a:graphicFrameLocks noChangeAspect="1"/>
          </p:cNvGraphicFramePr>
          <p:nvPr/>
        </p:nvGraphicFramePr>
        <p:xfrm>
          <a:off x="5334347" y="5617046"/>
          <a:ext cx="1685925" cy="476250"/>
        </p:xfrm>
        <a:graphic>
          <a:graphicData uri="http://schemas.openxmlformats.org/presentationml/2006/ole">
            <mc:AlternateContent xmlns:mc="http://schemas.openxmlformats.org/markup-compatibility/2006">
              <mc:Choice xmlns:v="urn:schemas-microsoft-com:vml" Requires="v">
                <p:oleObj spid="_x0000_s643261" r:id="rId19" imgW="1676400" imgH="482600" progId="Equation.KSEE3">
                  <p:embed/>
                </p:oleObj>
              </mc:Choice>
              <mc:Fallback>
                <p:oleObj r:id="rId19" imgW="1676400" imgH="482600" progId="Equation.KSEE3">
                  <p:embed/>
                  <p:pic>
                    <p:nvPicPr>
                      <p:cNvPr id="0" name="Picture 17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347" y="5617046"/>
                        <a:ext cx="168592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19" name="Object 15"/>
          <p:cNvGraphicFramePr>
            <a:graphicFrameLocks noChangeAspect="1"/>
          </p:cNvGraphicFramePr>
          <p:nvPr/>
        </p:nvGraphicFramePr>
        <p:xfrm>
          <a:off x="5292080" y="6237312"/>
          <a:ext cx="1543050" cy="476250"/>
        </p:xfrm>
        <a:graphic>
          <a:graphicData uri="http://schemas.openxmlformats.org/presentationml/2006/ole">
            <mc:AlternateContent xmlns:mc="http://schemas.openxmlformats.org/markup-compatibility/2006">
              <mc:Choice xmlns:v="urn:schemas-microsoft-com:vml" Requires="v">
                <p:oleObj spid="_x0000_s643262" r:id="rId21" imgW="1536700" imgH="482600" progId="Equation.KSEE3">
                  <p:embed/>
                </p:oleObj>
              </mc:Choice>
              <mc:Fallback>
                <p:oleObj r:id="rId21" imgW="1536700" imgH="482600" progId="Equation.KSEE3">
                  <p:embed/>
                  <p:pic>
                    <p:nvPicPr>
                      <p:cNvPr id="0" name="Picture 17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2080" y="6237312"/>
                        <a:ext cx="15430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2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5122" name="Rectangle 18"/>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Tree>
    <p:extLst>
      <p:ext uri="{BB962C8B-B14F-4D97-AF65-F5344CB8AC3E}">
        <p14:creationId xmlns:p14="http://schemas.microsoft.com/office/powerpoint/2010/main" val="111873782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6" name="组合 5"/>
          <p:cNvGrpSpPr/>
          <p:nvPr/>
        </p:nvGrpSpPr>
        <p:grpSpPr>
          <a:xfrm>
            <a:off x="35496" y="980728"/>
            <a:ext cx="3672408" cy="720080"/>
            <a:chOff x="0" y="2085280"/>
            <a:chExt cx="6096000" cy="930735"/>
          </a:xfrm>
        </p:grpSpPr>
        <p:sp>
          <p:nvSpPr>
            <p:cNvPr id="7" name="圆角矩形 6"/>
            <p:cNvSpPr/>
            <p:nvPr/>
          </p:nvSpPr>
          <p:spPr>
            <a:xfrm>
              <a:off x="0" y="2085280"/>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26667"/>
              </a:schemeClr>
            </a:fillRef>
            <a:effectRef idx="0">
              <a:schemeClr val="accent2">
                <a:alpha val="90000"/>
                <a:hueOff val="0"/>
                <a:satOff val="0"/>
                <a:lumOff val="0"/>
                <a:alphaOff val="-26667"/>
              </a:schemeClr>
            </a:effectRef>
            <a:fontRef idx="minor">
              <a:schemeClr val="lt1"/>
            </a:fontRef>
          </p:style>
        </p:sp>
        <p:sp>
          <p:nvSpPr>
            <p:cNvPr id="8" name="圆角矩形 4"/>
            <p:cNvSpPr/>
            <p:nvPr/>
          </p:nvSpPr>
          <p:spPr>
            <a:xfrm>
              <a:off x="45435" y="2130715"/>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相对定位精度</a:t>
              </a:r>
            </a:p>
          </p:txBody>
        </p:sp>
      </p:grpSp>
      <p:sp>
        <p:nvSpPr>
          <p:cNvPr id="9" name="矩形 8"/>
          <p:cNvSpPr/>
          <p:nvPr/>
        </p:nvSpPr>
        <p:spPr>
          <a:xfrm>
            <a:off x="395536" y="1772816"/>
            <a:ext cx="8424936" cy="646331"/>
          </a:xfrm>
          <a:prstGeom prst="rect">
            <a:avLst/>
          </a:prstGeom>
        </p:spPr>
        <p:txBody>
          <a:bodyPr wrap="square">
            <a:spAutoFit/>
          </a:bodyPr>
          <a:lstStyle/>
          <a:p>
            <a:pPr algn="just"/>
            <a:r>
              <a:rPr lang="zh-CN" altLang="zh-CN" dirty="0" smtClean="0">
                <a:solidFill>
                  <a:srgbClr val="005CE7">
                    <a:lumMod val="50000"/>
                  </a:srgbClr>
                </a:solidFill>
                <a:latin typeface="黑体" pitchFamily="49" charset="-122"/>
                <a:ea typeface="黑体" pitchFamily="49" charset="-122"/>
              </a:rPr>
              <a:t>相对定位</a:t>
            </a:r>
            <a:r>
              <a:rPr lang="zh-CN" altLang="zh-CN" dirty="0" smtClean="0">
                <a:solidFill>
                  <a:srgbClr val="000000"/>
                </a:solidFill>
                <a:latin typeface="黑体" pitchFamily="49" charset="-122"/>
                <a:ea typeface="黑体" pitchFamily="49" charset="-122"/>
              </a:rPr>
              <a:t>是指在影像产品上</a:t>
            </a:r>
            <a:r>
              <a:rPr lang="zh-CN" altLang="zh-CN" dirty="0" smtClean="0">
                <a:solidFill>
                  <a:srgbClr val="005CE7">
                    <a:lumMod val="75000"/>
                  </a:srgbClr>
                </a:solidFill>
                <a:latin typeface="黑体" pitchFamily="49" charset="-122"/>
                <a:ea typeface="黑体" pitchFamily="49" charset="-122"/>
              </a:rPr>
              <a:t>选取明显的地物特征为基准</a:t>
            </a:r>
            <a:r>
              <a:rPr lang="zh-CN" altLang="zh-CN" dirty="0" smtClean="0">
                <a:solidFill>
                  <a:srgbClr val="000000"/>
                </a:solidFill>
                <a:latin typeface="黑体" pitchFamily="49" charset="-122"/>
                <a:ea typeface="黑体" pitchFamily="49" charset="-122"/>
              </a:rPr>
              <a:t>，量测并计算</a:t>
            </a:r>
            <a:r>
              <a:rPr lang="zh-CN" altLang="zh-CN" dirty="0" smtClean="0">
                <a:solidFill>
                  <a:srgbClr val="005CE7">
                    <a:lumMod val="75000"/>
                  </a:srgbClr>
                </a:solidFill>
                <a:latin typeface="黑体" pitchFamily="49" charset="-122"/>
                <a:ea typeface="黑体" pitchFamily="49" charset="-122"/>
              </a:rPr>
              <a:t>其它地物特征</a:t>
            </a:r>
            <a:r>
              <a:rPr lang="zh-CN" altLang="zh-CN" dirty="0" smtClean="0">
                <a:solidFill>
                  <a:srgbClr val="000000"/>
                </a:solidFill>
                <a:latin typeface="黑体" pitchFamily="49" charset="-122"/>
                <a:ea typeface="黑体" pitchFamily="49" charset="-122"/>
              </a:rPr>
              <a:t>与选取的基准特征</a:t>
            </a:r>
            <a:r>
              <a:rPr lang="zh-CN" altLang="zh-CN" dirty="0" smtClean="0">
                <a:solidFill>
                  <a:srgbClr val="005CE7">
                    <a:lumMod val="75000"/>
                  </a:srgbClr>
                </a:solidFill>
                <a:latin typeface="黑体" pitchFamily="49" charset="-122"/>
                <a:ea typeface="黑体" pitchFamily="49" charset="-122"/>
              </a:rPr>
              <a:t>相对几何位置</a:t>
            </a:r>
            <a:r>
              <a:rPr lang="zh-CN" altLang="zh-CN" dirty="0" smtClean="0">
                <a:solidFill>
                  <a:srgbClr val="000000"/>
                </a:solidFill>
                <a:latin typeface="黑体" pitchFamily="49" charset="-122"/>
                <a:ea typeface="黑体" pitchFamily="49" charset="-122"/>
              </a:rPr>
              <a:t>的过程。</a:t>
            </a:r>
            <a:endParaRPr lang="zh-CN" altLang="zh-CN" dirty="0">
              <a:solidFill>
                <a:srgbClr val="000000"/>
              </a:solidFill>
              <a:latin typeface="黑体" pitchFamily="49" charset="-122"/>
              <a:ea typeface="黑体" pitchFamily="49" charset="-122"/>
            </a:endParaRPr>
          </a:p>
        </p:txBody>
      </p:sp>
      <p:sp>
        <p:nvSpPr>
          <p:cNvPr id="10" name="矩形 9"/>
          <p:cNvSpPr/>
          <p:nvPr/>
        </p:nvSpPr>
        <p:spPr>
          <a:xfrm>
            <a:off x="467544" y="2492896"/>
            <a:ext cx="8352928" cy="923330"/>
          </a:xfrm>
          <a:prstGeom prst="rect">
            <a:avLst/>
          </a:prstGeom>
        </p:spPr>
        <p:txBody>
          <a:bodyPr wrap="square">
            <a:spAutoFit/>
          </a:bodyPr>
          <a:lstStyle/>
          <a:p>
            <a:pPr algn="just"/>
            <a:r>
              <a:rPr lang="zh-CN" altLang="zh-CN" dirty="0" smtClean="0">
                <a:solidFill>
                  <a:srgbClr val="000000"/>
                </a:solidFill>
              </a:rPr>
              <a:t>相对定位精度是评价影像相对几何定位精确程度的一个重要指标，是指在影像上量测获得的相对位置与真实相对位置的误差。评价影像的相对定位精度旨在消除一景之内短时间系统误差的影响，反映景内不同位置成像的随机误差大小。</a:t>
            </a:r>
            <a:endParaRPr lang="zh-CN" altLang="en-US" dirty="0">
              <a:solidFill>
                <a:srgbClr val="000000"/>
              </a:solidFill>
            </a:endParaRPr>
          </a:p>
        </p:txBody>
      </p:sp>
      <p:sp>
        <p:nvSpPr>
          <p:cNvPr id="11" name="矩形 10"/>
          <p:cNvSpPr/>
          <p:nvPr/>
        </p:nvSpPr>
        <p:spPr>
          <a:xfrm>
            <a:off x="460283" y="3525125"/>
            <a:ext cx="3888432" cy="1477328"/>
          </a:xfrm>
          <a:prstGeom prst="rect">
            <a:avLst/>
          </a:prstGeom>
        </p:spPr>
        <p:txBody>
          <a:bodyPr wrap="square">
            <a:spAutoFit/>
          </a:bodyPr>
          <a:lstStyle/>
          <a:p>
            <a:r>
              <a:rPr lang="en-US" altLang="zh-CN" dirty="0" smtClean="0">
                <a:solidFill>
                  <a:srgbClr val="000000"/>
                </a:solidFill>
              </a:rPr>
              <a:t>1</a:t>
            </a:r>
            <a:r>
              <a:rPr lang="zh-CN" altLang="zh-CN" dirty="0" smtClean="0">
                <a:solidFill>
                  <a:srgbClr val="000000"/>
                </a:solidFill>
              </a:rPr>
              <a:t>）待检测影像与参考数据准备；</a:t>
            </a:r>
          </a:p>
          <a:p>
            <a:r>
              <a:rPr lang="en-US" altLang="zh-CN" dirty="0" smtClean="0">
                <a:solidFill>
                  <a:srgbClr val="000000"/>
                </a:solidFill>
              </a:rPr>
              <a:t>2</a:t>
            </a:r>
            <a:r>
              <a:rPr lang="zh-CN" altLang="zh-CN" dirty="0" smtClean="0">
                <a:solidFill>
                  <a:srgbClr val="000000"/>
                </a:solidFill>
              </a:rPr>
              <a:t>）检查点自动匹配或人工选取；</a:t>
            </a:r>
          </a:p>
          <a:p>
            <a:r>
              <a:rPr lang="en-US" altLang="zh-CN" dirty="0" smtClean="0">
                <a:solidFill>
                  <a:srgbClr val="000000"/>
                </a:solidFill>
              </a:rPr>
              <a:t>3</a:t>
            </a:r>
            <a:r>
              <a:rPr lang="zh-CN" altLang="zh-CN" dirty="0" smtClean="0">
                <a:solidFill>
                  <a:srgbClr val="000000"/>
                </a:solidFill>
              </a:rPr>
              <a:t>）粗差剔除；</a:t>
            </a:r>
          </a:p>
          <a:p>
            <a:r>
              <a:rPr lang="en-US" altLang="zh-CN" dirty="0" smtClean="0">
                <a:solidFill>
                  <a:srgbClr val="000000"/>
                </a:solidFill>
              </a:rPr>
              <a:t>4</a:t>
            </a:r>
            <a:r>
              <a:rPr lang="zh-CN" altLang="zh-CN" dirty="0" smtClean="0">
                <a:solidFill>
                  <a:srgbClr val="000000"/>
                </a:solidFill>
              </a:rPr>
              <a:t>）精度统计；</a:t>
            </a:r>
          </a:p>
          <a:p>
            <a:r>
              <a:rPr lang="en-US" altLang="zh-CN" dirty="0" smtClean="0">
                <a:solidFill>
                  <a:srgbClr val="000000"/>
                </a:solidFill>
              </a:rPr>
              <a:t>5</a:t>
            </a:r>
            <a:r>
              <a:rPr lang="zh-CN" altLang="zh-CN" dirty="0" smtClean="0">
                <a:solidFill>
                  <a:srgbClr val="000000"/>
                </a:solidFill>
              </a:rPr>
              <a:t>）精度报告输出。</a:t>
            </a:r>
            <a:endParaRPr lang="zh-CN" altLang="zh-CN" dirty="0">
              <a:solidFill>
                <a:srgbClr val="000000"/>
              </a:solidFill>
            </a:endParaRPr>
          </a:p>
        </p:txBody>
      </p:sp>
      <p:graphicFrame>
        <p:nvGraphicFramePr>
          <p:cNvPr id="176130" name="Object 2"/>
          <p:cNvGraphicFramePr>
            <a:graphicFrameLocks noChangeAspect="1"/>
          </p:cNvGraphicFramePr>
          <p:nvPr>
            <p:extLst>
              <p:ext uri="{D42A27DB-BD31-4B8C-83A1-F6EECF244321}">
                <p14:modId xmlns:p14="http://schemas.microsoft.com/office/powerpoint/2010/main" val="1782802916"/>
              </p:ext>
            </p:extLst>
          </p:nvPr>
        </p:nvGraphicFramePr>
        <p:xfrm>
          <a:off x="6660232" y="3573016"/>
          <a:ext cx="523875" cy="228600"/>
        </p:xfrm>
        <a:graphic>
          <a:graphicData uri="http://schemas.openxmlformats.org/presentationml/2006/ole">
            <mc:AlternateContent xmlns:mc="http://schemas.openxmlformats.org/markup-compatibility/2006">
              <mc:Choice xmlns:v="urn:schemas-microsoft-com:vml" Requires="v">
                <p:oleObj spid="_x0000_s644318" name="Equation" r:id="rId4" imgW="520700" imgH="228600" progId="">
                  <p:embed/>
                </p:oleObj>
              </mc:Choice>
              <mc:Fallback>
                <p:oleObj name="Equation" r:id="rId4" imgW="520700" imgH="228600" progId="">
                  <p:embed/>
                  <p:pic>
                    <p:nvPicPr>
                      <p:cNvPr id="0" name="Picture 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3573016"/>
                        <a:ext cx="5238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29" name="Object 1"/>
          <p:cNvGraphicFramePr>
            <a:graphicFrameLocks noChangeAspect="1"/>
          </p:cNvGraphicFramePr>
          <p:nvPr>
            <p:extLst>
              <p:ext uri="{D42A27DB-BD31-4B8C-83A1-F6EECF244321}">
                <p14:modId xmlns:p14="http://schemas.microsoft.com/office/powerpoint/2010/main" val="1196631985"/>
              </p:ext>
            </p:extLst>
          </p:nvPr>
        </p:nvGraphicFramePr>
        <p:xfrm>
          <a:off x="6156176" y="3861048"/>
          <a:ext cx="523875" cy="238125"/>
        </p:xfrm>
        <a:graphic>
          <a:graphicData uri="http://schemas.openxmlformats.org/presentationml/2006/ole">
            <mc:AlternateContent xmlns:mc="http://schemas.openxmlformats.org/markup-compatibility/2006">
              <mc:Choice xmlns:v="urn:schemas-microsoft-com:vml" Requires="v">
                <p:oleObj spid="_x0000_s644319" name="Equation" r:id="rId6" imgW="520474" imgH="241195" progId="">
                  <p:embed/>
                </p:oleObj>
              </mc:Choice>
              <mc:Fallback>
                <p:oleObj name="Equation" r:id="rId6" imgW="520474" imgH="241195" progId="">
                  <p:embed/>
                  <p:pic>
                    <p:nvPicPr>
                      <p:cNvPr id="0" name="Picture 2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176" y="3861048"/>
                        <a:ext cx="5238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31" name="Rectangle 3"/>
          <p:cNvSpPr>
            <a:spLocks noChangeArrowheads="1"/>
          </p:cNvSpPr>
          <p:nvPr/>
        </p:nvSpPr>
        <p:spPr bwMode="auto">
          <a:xfrm>
            <a:off x="3923928" y="3573016"/>
            <a:ext cx="288032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景内基准点在影像产品上的量测坐标为</a:t>
            </a:r>
            <a:endParaRPr lang="zh-CN" altLang="en-US" dirty="0" smtClean="0">
              <a:solidFill>
                <a:srgbClr val="000000"/>
              </a:solidFill>
              <a:cs typeface="宋体" pitchFamily="2" charset="-122"/>
            </a:endParaRPr>
          </a:p>
        </p:txBody>
      </p:sp>
      <p:sp>
        <p:nvSpPr>
          <p:cNvPr id="176132" name="Rectangle 4"/>
          <p:cNvSpPr>
            <a:spLocks noChangeArrowheads="1"/>
          </p:cNvSpPr>
          <p:nvPr/>
        </p:nvSpPr>
        <p:spPr bwMode="auto">
          <a:xfrm>
            <a:off x="3923928" y="3861048"/>
            <a:ext cx="2880320" cy="288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其在参考数据中的真实坐标为</a:t>
            </a:r>
            <a:endParaRPr lang="zh-CN" altLang="en-US" dirty="0" smtClean="0">
              <a:solidFill>
                <a:srgbClr val="000000"/>
              </a:solidFill>
              <a:cs typeface="宋体" pitchFamily="2"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graphicFrame>
        <p:nvGraphicFramePr>
          <p:cNvPr id="176135" name="Object 7"/>
          <p:cNvGraphicFramePr>
            <a:graphicFrameLocks noChangeAspect="1"/>
          </p:cNvGraphicFramePr>
          <p:nvPr>
            <p:extLst>
              <p:ext uri="{D42A27DB-BD31-4B8C-83A1-F6EECF244321}">
                <p14:modId xmlns:p14="http://schemas.microsoft.com/office/powerpoint/2010/main" val="2503373407"/>
              </p:ext>
            </p:extLst>
          </p:nvPr>
        </p:nvGraphicFramePr>
        <p:xfrm>
          <a:off x="7236296" y="4221088"/>
          <a:ext cx="485775" cy="228600"/>
        </p:xfrm>
        <a:graphic>
          <a:graphicData uri="http://schemas.openxmlformats.org/presentationml/2006/ole">
            <mc:AlternateContent xmlns:mc="http://schemas.openxmlformats.org/markup-compatibility/2006">
              <mc:Choice xmlns:v="urn:schemas-microsoft-com:vml" Requires="v">
                <p:oleObj spid="_x0000_s644320" name="Equation" r:id="rId8" imgW="482391" imgH="228501" progId="">
                  <p:embed/>
                </p:oleObj>
              </mc:Choice>
              <mc:Fallback>
                <p:oleObj name="Equation" r:id="rId8" imgW="482391" imgH="228501" progId="">
                  <p:embed/>
                  <p:pic>
                    <p:nvPicPr>
                      <p:cNvPr id="0" name="Picture 2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6296" y="4221088"/>
                        <a:ext cx="4857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4" name="Object 6"/>
          <p:cNvGraphicFramePr>
            <a:graphicFrameLocks noChangeAspect="1"/>
          </p:cNvGraphicFramePr>
          <p:nvPr>
            <p:extLst>
              <p:ext uri="{D42A27DB-BD31-4B8C-83A1-F6EECF244321}">
                <p14:modId xmlns:p14="http://schemas.microsoft.com/office/powerpoint/2010/main" val="1583621645"/>
              </p:ext>
            </p:extLst>
          </p:nvPr>
        </p:nvGraphicFramePr>
        <p:xfrm>
          <a:off x="7812360" y="4221088"/>
          <a:ext cx="485775" cy="238125"/>
        </p:xfrm>
        <a:graphic>
          <a:graphicData uri="http://schemas.openxmlformats.org/presentationml/2006/ole">
            <mc:AlternateContent xmlns:mc="http://schemas.openxmlformats.org/markup-compatibility/2006">
              <mc:Choice xmlns:v="urn:schemas-microsoft-com:vml" Requires="v">
                <p:oleObj spid="_x0000_s644321" name="Equation" r:id="rId10" imgW="482391" imgH="241195" progId="">
                  <p:embed/>
                </p:oleObj>
              </mc:Choice>
              <mc:Fallback>
                <p:oleObj name="Equation" r:id="rId10" imgW="482391" imgH="241195" progId="">
                  <p:embed/>
                  <p:pic>
                    <p:nvPicPr>
                      <p:cNvPr id="0" name="Picture 2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12360" y="4221088"/>
                        <a:ext cx="4857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36" name="Rectangle 8"/>
          <p:cNvSpPr>
            <a:spLocks noChangeArrowheads="1"/>
          </p:cNvSpPr>
          <p:nvPr/>
        </p:nvSpPr>
        <p:spPr bwMode="auto">
          <a:xfrm>
            <a:off x="3923928" y="4149080"/>
            <a:ext cx="3384376" cy="288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其他</a:t>
            </a:r>
            <a:r>
              <a:rPr lang="en-US" altLang="zh-CN" sz="1200" dirty="0" smtClean="0">
                <a:solidFill>
                  <a:srgbClr val="000000"/>
                </a:solidFill>
                <a:latin typeface="Calibri" pitchFamily="34" charset="0"/>
                <a:cs typeface="Calibri" pitchFamily="34" charset="0"/>
              </a:rPr>
              <a:t>n-1</a:t>
            </a:r>
            <a:r>
              <a:rPr lang="zh-CN" altLang="en-US" sz="1200" dirty="0" smtClean="0">
                <a:solidFill>
                  <a:srgbClr val="000000"/>
                </a:solidFill>
                <a:latin typeface="Calibri" pitchFamily="34" charset="0"/>
                <a:cs typeface="Times New Roman" pitchFamily="18" charset="0"/>
              </a:rPr>
              <a:t>个检查点的量测坐标和真实坐标分别为</a:t>
            </a:r>
            <a:endParaRPr lang="zh-CN" altLang="en-US" dirty="0"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graphicFrame>
        <p:nvGraphicFramePr>
          <p:cNvPr id="176140" name="Object 12"/>
          <p:cNvGraphicFramePr>
            <a:graphicFrameLocks noChangeAspect="1"/>
          </p:cNvGraphicFramePr>
          <p:nvPr>
            <p:extLst>
              <p:ext uri="{D42A27DB-BD31-4B8C-83A1-F6EECF244321}">
                <p14:modId xmlns:p14="http://schemas.microsoft.com/office/powerpoint/2010/main" val="1944839165"/>
              </p:ext>
            </p:extLst>
          </p:nvPr>
        </p:nvGraphicFramePr>
        <p:xfrm>
          <a:off x="7093793" y="4455023"/>
          <a:ext cx="609600" cy="228600"/>
        </p:xfrm>
        <a:graphic>
          <a:graphicData uri="http://schemas.openxmlformats.org/presentationml/2006/ole">
            <mc:AlternateContent xmlns:mc="http://schemas.openxmlformats.org/markup-compatibility/2006">
              <mc:Choice xmlns:v="urn:schemas-microsoft-com:vml" Requires="v">
                <p:oleObj spid="_x0000_s644322" name="Equation" r:id="rId12" imgW="609600" imgH="228600" progId="">
                  <p:embed/>
                </p:oleObj>
              </mc:Choice>
              <mc:Fallback>
                <p:oleObj name="Equation" r:id="rId12" imgW="609600" imgH="228600" progId="">
                  <p:embed/>
                  <p:pic>
                    <p:nvPicPr>
                      <p:cNvPr id="0" name="Picture 2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93793" y="4455023"/>
                        <a:ext cx="609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9" name="Object 11"/>
          <p:cNvGraphicFramePr>
            <a:graphicFrameLocks noChangeAspect="1"/>
          </p:cNvGraphicFramePr>
          <p:nvPr>
            <p:extLst>
              <p:ext uri="{D42A27DB-BD31-4B8C-83A1-F6EECF244321}">
                <p14:modId xmlns:p14="http://schemas.microsoft.com/office/powerpoint/2010/main" val="1637090328"/>
              </p:ext>
            </p:extLst>
          </p:nvPr>
        </p:nvGraphicFramePr>
        <p:xfrm>
          <a:off x="8525504" y="4459213"/>
          <a:ext cx="609600" cy="238125"/>
        </p:xfrm>
        <a:graphic>
          <a:graphicData uri="http://schemas.openxmlformats.org/presentationml/2006/ole">
            <mc:AlternateContent xmlns:mc="http://schemas.openxmlformats.org/markup-compatibility/2006">
              <mc:Choice xmlns:v="urn:schemas-microsoft-com:vml" Requires="v">
                <p:oleObj spid="_x0000_s644323" name="Equation" r:id="rId14" imgW="609336" imgH="241195" progId="">
                  <p:embed/>
                </p:oleObj>
              </mc:Choice>
              <mc:Fallback>
                <p:oleObj name="Equation" r:id="rId14" imgW="609336" imgH="241195" progId="">
                  <p:embed/>
                  <p:pic>
                    <p:nvPicPr>
                      <p:cNvPr id="0" name="Picture 20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25504" y="4459213"/>
                        <a:ext cx="6096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41" name="Rectangle 13"/>
          <p:cNvSpPr>
            <a:spLocks noChangeArrowheads="1"/>
          </p:cNvSpPr>
          <p:nvPr/>
        </p:nvSpPr>
        <p:spPr bwMode="auto">
          <a:xfrm>
            <a:off x="3923928" y="4437112"/>
            <a:ext cx="3384376"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分别计算</a:t>
            </a:r>
            <a:r>
              <a:rPr lang="en-US" altLang="zh-CN" sz="1200" dirty="0" smtClean="0">
                <a:solidFill>
                  <a:srgbClr val="000000"/>
                </a:solidFill>
                <a:latin typeface="Calibri" pitchFamily="34" charset="0"/>
                <a:cs typeface="Calibri" pitchFamily="34" charset="0"/>
              </a:rPr>
              <a:t>n-1</a:t>
            </a:r>
            <a:r>
              <a:rPr lang="zh-CN" altLang="en-US" sz="1200" dirty="0" smtClean="0">
                <a:solidFill>
                  <a:srgbClr val="000000"/>
                </a:solidFill>
                <a:latin typeface="Calibri" pitchFamily="34" charset="0"/>
                <a:cs typeface="Times New Roman" pitchFamily="18" charset="0"/>
              </a:rPr>
              <a:t>个点以基准点为原点的量测坐标为</a:t>
            </a:r>
            <a:endParaRPr lang="zh-CN" altLang="en-US" dirty="0" smtClean="0">
              <a:solidFill>
                <a:srgbClr val="000000"/>
              </a:solidFill>
              <a:cs typeface="宋体" pitchFamily="2" charset="-122"/>
            </a:endParaRPr>
          </a:p>
        </p:txBody>
      </p:sp>
      <p:sp>
        <p:nvSpPr>
          <p:cNvPr id="176142" name="Rectangle 14"/>
          <p:cNvSpPr>
            <a:spLocks noChangeArrowheads="1"/>
          </p:cNvSpPr>
          <p:nvPr/>
        </p:nvSpPr>
        <p:spPr bwMode="auto">
          <a:xfrm>
            <a:off x="7668344" y="4437112"/>
            <a:ext cx="108012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和真实坐标</a:t>
            </a:r>
            <a:endParaRPr lang="zh-CN" altLang="en-US" dirty="0"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graphicFrame>
        <p:nvGraphicFramePr>
          <p:cNvPr id="176145" name="Object 17"/>
          <p:cNvGraphicFramePr>
            <a:graphicFrameLocks noChangeAspect="1"/>
          </p:cNvGraphicFramePr>
          <p:nvPr>
            <p:extLst>
              <p:ext uri="{D42A27DB-BD31-4B8C-83A1-F6EECF244321}">
                <p14:modId xmlns:p14="http://schemas.microsoft.com/office/powerpoint/2010/main" val="3053867864"/>
              </p:ext>
            </p:extLst>
          </p:nvPr>
        </p:nvGraphicFramePr>
        <p:xfrm>
          <a:off x="4355976" y="4725144"/>
          <a:ext cx="990600" cy="485775"/>
        </p:xfrm>
        <a:graphic>
          <a:graphicData uri="http://schemas.openxmlformats.org/presentationml/2006/ole">
            <mc:AlternateContent xmlns:mc="http://schemas.openxmlformats.org/markup-compatibility/2006">
              <mc:Choice xmlns:v="urn:schemas-microsoft-com:vml" Requires="v">
                <p:oleObj spid="_x0000_s644324" name="Equation" r:id="rId16" imgW="990170" imgH="482391" progId="">
                  <p:embed/>
                </p:oleObj>
              </mc:Choice>
              <mc:Fallback>
                <p:oleObj name="Equation" r:id="rId16" imgW="990170" imgH="482391" progId="">
                  <p:embed/>
                  <p:pic>
                    <p:nvPicPr>
                      <p:cNvPr id="0" name="Picture 20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5976" y="4725144"/>
                        <a:ext cx="9906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44" name="Object 16"/>
          <p:cNvGraphicFramePr>
            <a:graphicFrameLocks noChangeAspect="1"/>
          </p:cNvGraphicFramePr>
          <p:nvPr>
            <p:extLst>
              <p:ext uri="{D42A27DB-BD31-4B8C-83A1-F6EECF244321}">
                <p14:modId xmlns:p14="http://schemas.microsoft.com/office/powerpoint/2010/main" val="2852311181"/>
              </p:ext>
            </p:extLst>
          </p:nvPr>
        </p:nvGraphicFramePr>
        <p:xfrm>
          <a:off x="5796136" y="4725144"/>
          <a:ext cx="990600" cy="485775"/>
        </p:xfrm>
        <a:graphic>
          <a:graphicData uri="http://schemas.openxmlformats.org/presentationml/2006/ole">
            <mc:AlternateContent xmlns:mc="http://schemas.openxmlformats.org/markup-compatibility/2006">
              <mc:Choice xmlns:v="urn:schemas-microsoft-com:vml" Requires="v">
                <p:oleObj spid="_x0000_s644325" name="Equation" r:id="rId18" imgW="990170" imgH="482391" progId="">
                  <p:embed/>
                </p:oleObj>
              </mc:Choice>
              <mc:Fallback>
                <p:oleObj name="Equation" r:id="rId18" imgW="990170" imgH="482391" progId="">
                  <p:embed/>
                  <p:pic>
                    <p:nvPicPr>
                      <p:cNvPr id="0" name="Picture 20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96136" y="4725144"/>
                        <a:ext cx="9906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49" name="Rectangle 21"/>
          <p:cNvSpPr>
            <a:spLocks noChangeArrowheads="1"/>
          </p:cNvSpPr>
          <p:nvPr/>
        </p:nvSpPr>
        <p:spPr bwMode="auto">
          <a:xfrm>
            <a:off x="3779912" y="5373216"/>
            <a:ext cx="252028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lang="zh-CN" altLang="en-US" sz="1200" dirty="0" smtClean="0">
                <a:solidFill>
                  <a:srgbClr val="000000"/>
                </a:solidFill>
                <a:latin typeface="Calibri" pitchFamily="34" charset="0"/>
                <a:cs typeface="Times New Roman" pitchFamily="18" charset="0"/>
              </a:rPr>
              <a:t>坐标误差计算公式为：</a:t>
            </a:r>
            <a:endParaRPr lang="zh-CN" altLang="en-US" dirty="0" smtClean="0">
              <a:solidFill>
                <a:srgbClr val="000000"/>
              </a:solidFill>
              <a:cs typeface="宋体" pitchFamily="2" charset="-122"/>
            </a:endParaRPr>
          </a:p>
        </p:txBody>
      </p:sp>
      <p:graphicFrame>
        <p:nvGraphicFramePr>
          <p:cNvPr id="176148" name="Object 20"/>
          <p:cNvGraphicFramePr>
            <a:graphicFrameLocks noChangeAspect="1"/>
          </p:cNvGraphicFramePr>
          <p:nvPr>
            <p:extLst>
              <p:ext uri="{D42A27DB-BD31-4B8C-83A1-F6EECF244321}">
                <p14:modId xmlns:p14="http://schemas.microsoft.com/office/powerpoint/2010/main" val="1610813343"/>
              </p:ext>
            </p:extLst>
          </p:nvPr>
        </p:nvGraphicFramePr>
        <p:xfrm>
          <a:off x="5796136" y="5373216"/>
          <a:ext cx="1076325" cy="504825"/>
        </p:xfrm>
        <a:graphic>
          <a:graphicData uri="http://schemas.openxmlformats.org/presentationml/2006/ole">
            <mc:AlternateContent xmlns:mc="http://schemas.openxmlformats.org/markup-compatibility/2006">
              <mc:Choice xmlns:v="urn:schemas-microsoft-com:vml" Requires="v">
                <p:oleObj spid="_x0000_s644326" name="Equation" r:id="rId20" imgW="1079500" imgH="508000" progId="">
                  <p:embed/>
                </p:oleObj>
              </mc:Choice>
              <mc:Fallback>
                <p:oleObj name="Equation" r:id="rId20" imgW="1079500" imgH="508000" progId="">
                  <p:embed/>
                  <p:pic>
                    <p:nvPicPr>
                      <p:cNvPr id="0" name="Picture 20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96136" y="5373216"/>
                        <a:ext cx="10763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6150" name="Object 22"/>
          <p:cNvGraphicFramePr>
            <a:graphicFrameLocks noChangeAspect="1"/>
          </p:cNvGraphicFramePr>
          <p:nvPr>
            <p:extLst>
              <p:ext uri="{D42A27DB-BD31-4B8C-83A1-F6EECF244321}">
                <p14:modId xmlns:p14="http://schemas.microsoft.com/office/powerpoint/2010/main" val="1139480293"/>
              </p:ext>
            </p:extLst>
          </p:nvPr>
        </p:nvGraphicFramePr>
        <p:xfrm>
          <a:off x="4211960" y="5967561"/>
          <a:ext cx="1762125" cy="485775"/>
        </p:xfrm>
        <a:graphic>
          <a:graphicData uri="http://schemas.openxmlformats.org/presentationml/2006/ole">
            <mc:AlternateContent xmlns:mc="http://schemas.openxmlformats.org/markup-compatibility/2006">
              <mc:Choice xmlns:v="urn:schemas-microsoft-com:vml" Requires="v">
                <p:oleObj spid="_x0000_s644327" name="Equation" r:id="rId22" imgW="1765300" imgH="482600" progId="">
                  <p:embed/>
                </p:oleObj>
              </mc:Choice>
              <mc:Fallback>
                <p:oleObj name="Equation" r:id="rId22" imgW="1765300" imgH="482600" progId="">
                  <p:embed/>
                  <p:pic>
                    <p:nvPicPr>
                      <p:cNvPr id="0" name="Picture 20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11960" y="5967561"/>
                        <a:ext cx="176212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6152" name="Object 24"/>
          <p:cNvGraphicFramePr>
            <a:graphicFrameLocks noChangeAspect="1"/>
          </p:cNvGraphicFramePr>
          <p:nvPr>
            <p:extLst>
              <p:ext uri="{D42A27DB-BD31-4B8C-83A1-F6EECF244321}">
                <p14:modId xmlns:p14="http://schemas.microsoft.com/office/powerpoint/2010/main" val="2751814539"/>
              </p:ext>
            </p:extLst>
          </p:nvPr>
        </p:nvGraphicFramePr>
        <p:xfrm>
          <a:off x="6156176" y="5967561"/>
          <a:ext cx="1704975" cy="485775"/>
        </p:xfrm>
        <a:graphic>
          <a:graphicData uri="http://schemas.openxmlformats.org/presentationml/2006/ole">
            <mc:AlternateContent xmlns:mc="http://schemas.openxmlformats.org/markup-compatibility/2006">
              <mc:Choice xmlns:v="urn:schemas-microsoft-com:vml" Requires="v">
                <p:oleObj spid="_x0000_s644328" name="Equation" r:id="rId24" imgW="1701800" imgH="482600" progId="">
                  <p:embed/>
                </p:oleObj>
              </mc:Choice>
              <mc:Fallback>
                <p:oleObj name="Equation" r:id="rId24" imgW="1701800" imgH="482600" progId="">
                  <p:embed/>
                  <p:pic>
                    <p:nvPicPr>
                      <p:cNvPr id="0" name="Picture 21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156176" y="5967561"/>
                        <a:ext cx="17049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85579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93418303"/>
      </p:ext>
    </p:extLst>
  </p:cSld>
  <p:clrMapOvr>
    <a:masterClrMapping/>
  </p:clrMapOvr>
  <p:transition advTm="4321"/>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波段配准精度评价方法</a:t>
            </a:r>
            <a:endParaRPr lang="en-US" altLang="zh-CN" sz="3600" b="1" dirty="0" smtClean="0">
              <a:solidFill>
                <a:srgbClr val="FFFFFF"/>
              </a:solidFill>
              <a:ea typeface="微软雅黑" pitchFamily="34" charset="-122"/>
            </a:endParaRPr>
          </a:p>
        </p:txBody>
      </p:sp>
      <p:sp>
        <p:nvSpPr>
          <p:cNvPr id="8" name="圆角矩形 4"/>
          <p:cNvSpPr/>
          <p:nvPr/>
        </p:nvSpPr>
        <p:spPr>
          <a:xfrm>
            <a:off x="62867" y="1015880"/>
            <a:ext cx="3617665" cy="6497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endPar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1030146"/>
            <a:ext cx="7848872" cy="727571"/>
          </a:xfrm>
          <a:prstGeom prst="rect">
            <a:avLst/>
          </a:prstGeom>
        </p:spPr>
        <p:txBody>
          <a:bodyPr wrap="square">
            <a:spAutoFit/>
          </a:bodyPr>
          <a:lstStyle/>
          <a:p>
            <a:pPr lvl="2" algn="just" latinLnBrk="1">
              <a:lnSpc>
                <a:spcPct val="172000"/>
              </a:lnSpc>
              <a:spcBef>
                <a:spcPts val="1300"/>
              </a:spcBef>
              <a:spcAft>
                <a:spcPts val="1300"/>
              </a:spcAft>
            </a:pPr>
            <a:r>
              <a:rPr lang="zh-CN" altLang="zh-CN" sz="2400" b="1" kern="100" dirty="0">
                <a:latin typeface="Calibri" panose="020F0502020204030204" pitchFamily="34" charset="0"/>
                <a:ea typeface="宋体" panose="02010600030101010101" pitchFamily="2" charset="-122"/>
              </a:rPr>
              <a:t>波段配准精度程序</a:t>
            </a:r>
            <a:r>
              <a:rPr lang="en-US" altLang="zh-CN" sz="2400" b="1" kern="100" dirty="0">
                <a:latin typeface="Calibri" panose="020F0502020204030204" pitchFamily="34" charset="0"/>
              </a:rPr>
              <a:t>BandMatchCheckforCheck.exe</a:t>
            </a:r>
            <a:endParaRPr lang="zh-CN" altLang="zh-CN" sz="2400" b="1" kern="100" dirty="0">
              <a:effectLst/>
              <a:latin typeface="Calibri" panose="020F0502020204030204" pitchFamily="34" charset="0"/>
            </a:endParaRPr>
          </a:p>
        </p:txBody>
      </p:sp>
      <p:sp>
        <p:nvSpPr>
          <p:cNvPr id="3" name="矩形 2"/>
          <p:cNvSpPr/>
          <p:nvPr/>
        </p:nvSpPr>
        <p:spPr>
          <a:xfrm>
            <a:off x="107570" y="1738561"/>
            <a:ext cx="5328526" cy="369332"/>
          </a:xfrm>
          <a:prstGeom prst="rect">
            <a:avLst/>
          </a:prstGeom>
        </p:spPr>
        <p:txBody>
          <a:bodyPr wrap="square">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点击</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BandMatchCheck.exe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运行程序，界面如下：</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35" name="图片 34"/>
          <p:cNvPicPr/>
          <p:nvPr/>
        </p:nvPicPr>
        <p:blipFill>
          <a:blip r:embed="rId3" cstate="print"/>
          <a:srcRect/>
          <a:stretch>
            <a:fillRect/>
          </a:stretch>
        </p:blipFill>
        <p:spPr bwMode="auto">
          <a:xfrm>
            <a:off x="539552" y="2374072"/>
            <a:ext cx="3744416" cy="3906649"/>
          </a:xfrm>
          <a:prstGeom prst="rect">
            <a:avLst/>
          </a:prstGeom>
          <a:noFill/>
          <a:ln w="9525">
            <a:noFill/>
            <a:miter lim="800000"/>
            <a:headEnd/>
            <a:tailEnd/>
          </a:ln>
        </p:spPr>
      </p:pic>
      <p:sp>
        <p:nvSpPr>
          <p:cNvPr id="5" name="矩形 4"/>
          <p:cNvSpPr/>
          <p:nvPr/>
        </p:nvSpPr>
        <p:spPr>
          <a:xfrm>
            <a:off x="4290594" y="2310403"/>
            <a:ext cx="4572000" cy="3970318"/>
          </a:xfrm>
          <a:prstGeom prst="rect">
            <a:avLst/>
          </a:prstGeom>
        </p:spPr>
        <p:txBody>
          <a:bodyPr>
            <a:spAutoFit/>
          </a:bodyPr>
          <a:lstStyle/>
          <a:p>
            <a:pPr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首先选择图像类型：</a:t>
            </a:r>
          </a:p>
          <a:p>
            <a:pPr marL="342900" lvl="0" indent="-342900" algn="just" latinLnBrk="1">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单波段影像，则输入单波段待检测影像和单波段的参考影像；</a:t>
            </a:r>
          </a:p>
          <a:p>
            <a:pPr marL="342900" lvl="0" indent="-342900" algn="just" latinLnBrk="1">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多波段影像，则输入多波段影像和参考波段的波段号，一般为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266700"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一下参数一般不用修改，保持默认值即可：</a:t>
            </a:r>
          </a:p>
          <a:p>
            <a:pPr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设置格网大小，即检查点的密度大小；相关系数，是提高检查点可靠性的参数，防止匹配错误，系数越大，匹配到的可靠性越高。</a:t>
            </a:r>
          </a:p>
          <a:p>
            <a:pPr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最后点击执行即可。如果是单波段影像即在影像目录下只输出一个</a:t>
            </a:r>
            <a:r>
              <a:rPr lang="en-US" altLang="zh-CN" kern="100" dirty="0">
                <a:latin typeface="Calibri" panose="020F0502020204030204" pitchFamily="34" charset="0"/>
                <a:ea typeface="宋体" panose="02010600030101010101" pitchFamily="2" charset="-122"/>
                <a:cs typeface="Times New Roman" panose="02020603050405020304" pitchFamily="18" charset="0"/>
              </a:rPr>
              <a:t>txt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文件；如果是多波段影像，波段数为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，则在影像目录下输出</a:t>
            </a:r>
            <a:r>
              <a:rPr lang="en-US" altLang="zh-CN" kern="100" dirty="0">
                <a:latin typeface="Calibri" panose="020F0502020204030204" pitchFamily="34" charset="0"/>
                <a:ea typeface="宋体" panose="02010600030101010101" pitchFamily="2" charset="-122"/>
                <a:cs typeface="Times New Roman" panose="02020603050405020304" pitchFamily="18" charset="0"/>
              </a:rPr>
              <a:t>n-1</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个</a:t>
            </a:r>
            <a:r>
              <a:rPr lang="en-US" altLang="zh-CN" kern="100" dirty="0">
                <a:latin typeface="Calibri" panose="020F0502020204030204" pitchFamily="34" charset="0"/>
                <a:ea typeface="宋体" panose="02010600030101010101" pitchFamily="2" charset="-122"/>
                <a:cs typeface="Times New Roman" panose="02020603050405020304" pitchFamily="18" charset="0"/>
              </a:rPr>
              <a:t>txt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74170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942975"/>
            <a:ext cx="7488832" cy="647678"/>
          </a:xfrm>
          <a:prstGeom prst="rect">
            <a:avLst/>
          </a:prstGeom>
        </p:spPr>
        <p:txBody>
          <a:bodyPr wrap="square">
            <a:spAutoFit/>
          </a:bodyPr>
          <a:lstStyle/>
          <a:p>
            <a:pPr lvl="2" algn="just" latinLnBrk="1">
              <a:lnSpc>
                <a:spcPct val="172000"/>
              </a:lnSpc>
              <a:spcBef>
                <a:spcPts val="1300"/>
              </a:spcBef>
              <a:spcAft>
                <a:spcPts val="1300"/>
              </a:spcAft>
            </a:pPr>
            <a:r>
              <a:rPr lang="en-US" altLang="zh-CN" sz="2400" dirty="0"/>
              <a:t>openRS.exe</a:t>
            </a:r>
            <a:endParaRPr lang="zh-CN" altLang="zh-CN" sz="2400" b="1" kern="100" dirty="0">
              <a:latin typeface="Calibri" panose="020F0502020204030204" pitchFamily="34" charset="0"/>
            </a:endParaRPr>
          </a:p>
        </p:txBody>
      </p:sp>
      <p:sp>
        <p:nvSpPr>
          <p:cNvPr id="3" name="矩形 2"/>
          <p:cNvSpPr/>
          <p:nvPr/>
        </p:nvSpPr>
        <p:spPr>
          <a:xfrm>
            <a:off x="-180528" y="1882236"/>
            <a:ext cx="4060920" cy="369332"/>
          </a:xfrm>
          <a:prstGeom prst="rect">
            <a:avLst/>
          </a:prstGeom>
        </p:spPr>
        <p:txBody>
          <a:bodyPr wrap="none">
            <a:spAutoFit/>
          </a:bodyPr>
          <a:lstStyle/>
          <a:p>
            <a:pPr marL="266700" indent="1270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openRS</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的主界面，打开后如下：</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2" name="图片 11"/>
          <p:cNvPicPr/>
          <p:nvPr/>
        </p:nvPicPr>
        <p:blipFill>
          <a:blip r:embed="rId3" cstate="print"/>
          <a:stretch>
            <a:fillRect/>
          </a:stretch>
        </p:blipFill>
        <p:spPr>
          <a:xfrm>
            <a:off x="294117" y="2533628"/>
            <a:ext cx="8352928" cy="1258196"/>
          </a:xfrm>
          <a:prstGeom prst="rect">
            <a:avLst/>
          </a:prstGeom>
        </p:spPr>
      </p:pic>
      <p:sp>
        <p:nvSpPr>
          <p:cNvPr id="5" name="矩形 4"/>
          <p:cNvSpPr/>
          <p:nvPr/>
        </p:nvSpPr>
        <p:spPr>
          <a:xfrm>
            <a:off x="395536" y="4073884"/>
            <a:ext cx="8064896" cy="2031325"/>
          </a:xfrm>
          <a:prstGeom prst="rect">
            <a:avLst/>
          </a:prstGeom>
        </p:spPr>
        <p:txBody>
          <a:bodyPr wrap="square">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其中“纠正与配准”、“综合处理”两个按钮点击后将分别打开下面两个程序，即分别对应</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ImageRegister_gui.exe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和</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orsVIewer.exe</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r>
              <a:rPr lang="zh-CN" altLang="en-US" kern="100" dirty="0" smtClean="0">
                <a:latin typeface="黑体" panose="02010609060101010101" pitchFamily="49" charset="-122"/>
                <a:ea typeface="黑体" panose="02010609060101010101" pitchFamily="49" charset="-122"/>
                <a:cs typeface="Times New Roman" panose="02020603050405020304" pitchFamily="18" charset="0"/>
              </a:rPr>
              <a:t>纠正</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与</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配准</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ImageRegister_gui.exe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是测试精度的主要程序。精度测试，导出精度报告都是依赖这个程序完成的</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综合处理</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orsVIewer.exe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主要用来浏览图像。</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8764144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a:t>简介</a:t>
            </a:r>
            <a:endParaRPr lang="zh-CN" altLang="zh-CN" sz="2400" b="1" dirty="0"/>
          </a:p>
        </p:txBody>
      </p:sp>
      <p:sp>
        <p:nvSpPr>
          <p:cNvPr id="5" name="矩形 4"/>
          <p:cNvSpPr/>
          <p:nvPr/>
        </p:nvSpPr>
        <p:spPr>
          <a:xfrm>
            <a:off x="611560" y="1681317"/>
            <a:ext cx="7488832" cy="3693319"/>
          </a:xfrm>
          <a:prstGeom prst="rect">
            <a:avLst/>
          </a:prstGeom>
        </p:spPr>
        <p:txBody>
          <a:bodyPr wrap="square">
            <a:spAutoFit/>
          </a:bodyPr>
          <a:lstStyle/>
          <a:p>
            <a:r>
              <a:rPr lang="en-US" altLang="zh-CN" dirty="0" smtClean="0">
                <a:solidFill>
                  <a:srgbClr val="333333"/>
                </a:solidFill>
                <a:latin typeface="arial" panose="020B0604020202020204" pitchFamily="34" charset="0"/>
              </a:rPr>
              <a:t>        Linux</a:t>
            </a:r>
            <a:r>
              <a:rPr lang="zh-CN" altLang="en-US" dirty="0">
                <a:solidFill>
                  <a:srgbClr val="333333"/>
                </a:solidFill>
                <a:latin typeface="arial" panose="020B0604020202020204" pitchFamily="34" charset="0"/>
              </a:rPr>
              <a:t>是一套免费使用和自由传播的类</a:t>
            </a:r>
            <a:r>
              <a:rPr lang="en-US" altLang="zh-CN" dirty="0">
                <a:solidFill>
                  <a:srgbClr val="333333"/>
                </a:solidFill>
                <a:latin typeface="arial" panose="020B0604020202020204" pitchFamily="34" charset="0"/>
              </a:rPr>
              <a:t>Unix</a:t>
            </a:r>
            <a:r>
              <a:rPr lang="zh-CN" altLang="en-US" dirty="0">
                <a:solidFill>
                  <a:srgbClr val="333333"/>
                </a:solidFill>
                <a:latin typeface="arial" panose="020B0604020202020204" pitchFamily="34" charset="0"/>
              </a:rPr>
              <a:t>操作系统，是一个基于</a:t>
            </a:r>
            <a:r>
              <a:rPr lang="en-US" altLang="zh-CN" dirty="0">
                <a:solidFill>
                  <a:srgbClr val="333333"/>
                </a:solidFill>
                <a:latin typeface="arial" panose="020B0604020202020204" pitchFamily="34" charset="0"/>
              </a:rPr>
              <a:t>POSIX</a:t>
            </a:r>
            <a:r>
              <a:rPr lang="zh-CN" altLang="en-US" dirty="0">
                <a:solidFill>
                  <a:srgbClr val="333333"/>
                </a:solidFill>
                <a:latin typeface="arial" panose="020B0604020202020204" pitchFamily="34" charset="0"/>
              </a:rPr>
              <a:t>和</a:t>
            </a:r>
            <a:r>
              <a:rPr lang="en-US" altLang="zh-CN" dirty="0">
                <a:solidFill>
                  <a:srgbClr val="333333"/>
                </a:solidFill>
                <a:latin typeface="arial" panose="020B0604020202020204" pitchFamily="34" charset="0"/>
              </a:rPr>
              <a:t>UNIX</a:t>
            </a:r>
            <a:r>
              <a:rPr lang="zh-CN" altLang="en-US" dirty="0">
                <a:solidFill>
                  <a:srgbClr val="333333"/>
                </a:solidFill>
                <a:latin typeface="arial" panose="020B0604020202020204" pitchFamily="34" charset="0"/>
              </a:rPr>
              <a:t>的多用户、多任务、支持多线程和多</a:t>
            </a:r>
            <a:r>
              <a:rPr lang="en-US" altLang="zh-CN" dirty="0">
                <a:solidFill>
                  <a:srgbClr val="333333"/>
                </a:solidFill>
                <a:latin typeface="arial" panose="020B0604020202020204" pitchFamily="34" charset="0"/>
              </a:rPr>
              <a:t>CPU</a:t>
            </a:r>
            <a:r>
              <a:rPr lang="zh-CN" altLang="en-US" dirty="0">
                <a:solidFill>
                  <a:srgbClr val="333333"/>
                </a:solidFill>
                <a:latin typeface="arial" panose="020B0604020202020204" pitchFamily="34" charset="0"/>
              </a:rPr>
              <a:t>的操作系统。它能运行主要的</a:t>
            </a:r>
            <a:r>
              <a:rPr lang="en-US" altLang="zh-CN" dirty="0">
                <a:solidFill>
                  <a:srgbClr val="333333"/>
                </a:solidFill>
                <a:latin typeface="arial" panose="020B0604020202020204" pitchFamily="34" charset="0"/>
              </a:rPr>
              <a:t>UNIX</a:t>
            </a:r>
            <a:r>
              <a:rPr lang="zh-CN" altLang="en-US" dirty="0">
                <a:solidFill>
                  <a:srgbClr val="333333"/>
                </a:solidFill>
                <a:latin typeface="arial" panose="020B0604020202020204" pitchFamily="34" charset="0"/>
              </a:rPr>
              <a:t>工具软件、应用程序和网络协议。它支持</a:t>
            </a:r>
            <a:r>
              <a:rPr lang="en-US" altLang="zh-CN" dirty="0">
                <a:solidFill>
                  <a:srgbClr val="333333"/>
                </a:solidFill>
                <a:latin typeface="arial" panose="020B0604020202020204" pitchFamily="34" charset="0"/>
              </a:rPr>
              <a:t>32</a:t>
            </a:r>
            <a:r>
              <a:rPr lang="zh-CN" altLang="en-US" dirty="0">
                <a:solidFill>
                  <a:srgbClr val="333333"/>
                </a:solidFill>
                <a:latin typeface="arial" panose="020B0604020202020204" pitchFamily="34" charset="0"/>
              </a:rPr>
              <a:t>位和</a:t>
            </a:r>
            <a:r>
              <a:rPr lang="en-US" altLang="zh-CN" dirty="0">
                <a:solidFill>
                  <a:srgbClr val="333333"/>
                </a:solidFill>
                <a:latin typeface="arial" panose="020B0604020202020204" pitchFamily="34" charset="0"/>
              </a:rPr>
              <a:t>64</a:t>
            </a:r>
            <a:r>
              <a:rPr lang="zh-CN" altLang="en-US" dirty="0">
                <a:solidFill>
                  <a:srgbClr val="333333"/>
                </a:solidFill>
                <a:latin typeface="arial" panose="020B0604020202020204" pitchFamily="34" charset="0"/>
              </a:rPr>
              <a:t>位硬件。</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继承了</a:t>
            </a:r>
            <a:r>
              <a:rPr lang="en-US" altLang="zh-CN" dirty="0">
                <a:solidFill>
                  <a:srgbClr val="333333"/>
                </a:solidFill>
                <a:latin typeface="arial" panose="020B0604020202020204" pitchFamily="34" charset="0"/>
              </a:rPr>
              <a:t>Unix</a:t>
            </a:r>
            <a:r>
              <a:rPr lang="zh-CN" altLang="en-US" dirty="0">
                <a:solidFill>
                  <a:srgbClr val="333333"/>
                </a:solidFill>
                <a:latin typeface="arial" panose="020B0604020202020204" pitchFamily="34" charset="0"/>
              </a:rPr>
              <a:t>以网络为核心的设计思想，是一个性能稳定的多用户网络操作系统</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endParaRPr lang="zh-CN" altLang="en-US" dirty="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Linux</a:t>
            </a:r>
            <a:r>
              <a:rPr lang="zh-CN" altLang="en-US" dirty="0">
                <a:solidFill>
                  <a:srgbClr val="333333"/>
                </a:solidFill>
                <a:latin typeface="arial" panose="020B0604020202020204" pitchFamily="34" charset="0"/>
              </a:rPr>
              <a:t>操作系统诞生于</a:t>
            </a:r>
            <a:r>
              <a:rPr lang="en-US" altLang="zh-CN" dirty="0">
                <a:solidFill>
                  <a:srgbClr val="333333"/>
                </a:solidFill>
                <a:latin typeface="arial" panose="020B0604020202020204" pitchFamily="34" charset="0"/>
              </a:rPr>
              <a:t>1991 </a:t>
            </a:r>
            <a:r>
              <a:rPr lang="zh-CN" altLang="en-US" dirty="0">
                <a:solidFill>
                  <a:srgbClr val="333333"/>
                </a:solidFill>
                <a:latin typeface="arial" panose="020B0604020202020204" pitchFamily="34" charset="0"/>
              </a:rPr>
              <a:t>年</a:t>
            </a:r>
            <a:r>
              <a:rPr lang="en-US" altLang="zh-CN" dirty="0">
                <a:solidFill>
                  <a:srgbClr val="333333"/>
                </a:solidFill>
                <a:latin typeface="arial" panose="020B0604020202020204" pitchFamily="34" charset="0"/>
              </a:rPr>
              <a:t>10 </a:t>
            </a:r>
            <a:r>
              <a:rPr lang="zh-CN" altLang="en-US" dirty="0">
                <a:solidFill>
                  <a:srgbClr val="333333"/>
                </a:solidFill>
                <a:latin typeface="arial" panose="020B0604020202020204" pitchFamily="34" charset="0"/>
              </a:rPr>
              <a:t>月</a:t>
            </a:r>
            <a:r>
              <a:rPr lang="en-US" altLang="zh-CN" dirty="0">
                <a:solidFill>
                  <a:srgbClr val="333333"/>
                </a:solidFill>
                <a:latin typeface="arial" panose="020B0604020202020204" pitchFamily="34" charset="0"/>
              </a:rPr>
              <a:t>5 </a:t>
            </a:r>
            <a:r>
              <a:rPr lang="zh-CN" altLang="en-US" dirty="0">
                <a:solidFill>
                  <a:srgbClr val="333333"/>
                </a:solidFill>
                <a:latin typeface="arial" panose="020B0604020202020204" pitchFamily="34" charset="0"/>
              </a:rPr>
              <a:t>日（这是第一次正式向外公布时间）。</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存在着许多不同的</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版本，但它们都使用了</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内核。</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可安装在各种计算机硬件设备中，比如手机、平板电脑、路由器、视频游戏控制台、台式计算机、大型机和超级计算机。</a:t>
            </a:r>
          </a:p>
          <a:p>
            <a:r>
              <a:rPr lang="zh-CN" altLang="en-US" dirty="0">
                <a:solidFill>
                  <a:srgbClr val="333333"/>
                </a:solidFill>
                <a:latin typeface="arial" panose="020B0604020202020204" pitchFamily="34" charset="0"/>
              </a:rPr>
              <a:t>严格来讲，</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这个词本身只表示</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内核，但实际上人们已经习惯了用</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来形容整个基于</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内核，并且使用</a:t>
            </a:r>
            <a:r>
              <a:rPr lang="en-US" altLang="zh-CN" dirty="0">
                <a:solidFill>
                  <a:srgbClr val="333333"/>
                </a:solidFill>
                <a:latin typeface="arial" panose="020B0604020202020204" pitchFamily="34" charset="0"/>
              </a:rPr>
              <a:t>GNU </a:t>
            </a:r>
            <a:r>
              <a:rPr lang="zh-CN" altLang="en-US" dirty="0">
                <a:solidFill>
                  <a:srgbClr val="333333"/>
                </a:solidFill>
                <a:latin typeface="arial" panose="020B0604020202020204" pitchFamily="34" charset="0"/>
              </a:rPr>
              <a:t>工程各种工具和数据库的操作系统。</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69835553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942975"/>
            <a:ext cx="7488832" cy="568745"/>
          </a:xfrm>
          <a:prstGeom prst="rect">
            <a:avLst/>
          </a:prstGeom>
        </p:spPr>
        <p:txBody>
          <a:bodyPr wrap="square">
            <a:spAutoFit/>
          </a:bodyPr>
          <a:lstStyle/>
          <a:p>
            <a:pPr lvl="2" algn="just" latinLnBrk="1">
              <a:lnSpc>
                <a:spcPct val="172000"/>
              </a:lnSpc>
              <a:spcBef>
                <a:spcPts val="1300"/>
              </a:spcBef>
              <a:spcAft>
                <a:spcPts val="1300"/>
              </a:spcAft>
            </a:pPr>
            <a:r>
              <a:rPr lang="en-US" altLang="zh-CN" dirty="0" smtClean="0"/>
              <a:t>ImageRegister_gui.exe</a:t>
            </a:r>
            <a:r>
              <a:rPr lang="zh-CN" altLang="zh-CN" dirty="0"/>
              <a:t>为测精度的主要程序，打开后如下</a:t>
            </a:r>
            <a:endParaRPr lang="zh-CN" altLang="zh-CN" b="1" kern="100" dirty="0">
              <a:latin typeface="Calibri" panose="020F0502020204030204" pitchFamily="34" charset="0"/>
            </a:endParaRPr>
          </a:p>
        </p:txBody>
      </p:sp>
      <p:pic>
        <p:nvPicPr>
          <p:cNvPr id="14" name="图片 13"/>
          <p:cNvPicPr/>
          <p:nvPr/>
        </p:nvPicPr>
        <p:blipFill>
          <a:blip r:embed="rId3" cstate="print"/>
          <a:stretch>
            <a:fillRect/>
          </a:stretch>
        </p:blipFill>
        <p:spPr>
          <a:xfrm>
            <a:off x="539552" y="1664808"/>
            <a:ext cx="7776864" cy="4500496"/>
          </a:xfrm>
          <a:prstGeom prst="rect">
            <a:avLst/>
          </a:prstGeom>
        </p:spPr>
      </p:pic>
    </p:spTree>
    <p:extLst>
      <p:ext uri="{BB962C8B-B14F-4D97-AF65-F5344CB8AC3E}">
        <p14:creationId xmlns:p14="http://schemas.microsoft.com/office/powerpoint/2010/main" val="185201876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3" name="矩形 2"/>
          <p:cNvSpPr/>
          <p:nvPr/>
        </p:nvSpPr>
        <p:spPr>
          <a:xfrm>
            <a:off x="350033" y="1233379"/>
            <a:ext cx="4572000" cy="923330"/>
          </a:xfrm>
          <a:prstGeom prst="rect">
            <a:avLst/>
          </a:prstGeom>
        </p:spPr>
        <p:txBody>
          <a:bodyPr>
            <a:spAutoFit/>
          </a:bodyPr>
          <a:lstStyle/>
          <a:p>
            <a:pPr marL="266700" indent="1270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精度</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测试</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流程</a:t>
            </a:r>
            <a:r>
              <a:rPr lang="zh-CN" altLang="zh-CN" kern="100" dirty="0">
                <a:latin typeface="Calibri" panose="020F0502020204030204" pitchFamily="34" charset="0"/>
                <a:ea typeface="宋体" panose="02010600030101010101" pitchFamily="2" charset="-122"/>
                <a:cs typeface="Times New Roman" panose="02020603050405020304" pitchFamily="18" charset="0"/>
              </a:rPr>
              <a:t>如下：</a:t>
            </a:r>
          </a:p>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1.    </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首先</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，加载原始</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影像。</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latinLnBrk="1">
              <a:spcAft>
                <a:spcPts val="0"/>
              </a:spcAft>
              <a:buFont typeface="+mj-lt"/>
              <a:buAutoNum type="romanLcPeriod"/>
            </a:pP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p:cNvSpPr/>
          <p:nvPr/>
        </p:nvSpPr>
        <p:spPr>
          <a:xfrm>
            <a:off x="360040" y="2156709"/>
            <a:ext cx="8460432" cy="1477328"/>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2.    </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然后加载</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参考影像</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dom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，有两种方法，</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第一种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方法是点击左上角“文件〉添加参考影像”，在弹出的对话框中选择需要加载的参考影像；</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第二种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方法是点击左上角“文件〉自动加载参考影像”，此方法前提是已经配置好</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openRS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目录下</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etc\geoData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indexedDOMs.txt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p:cNvSpPr/>
          <p:nvPr/>
        </p:nvSpPr>
        <p:spPr>
          <a:xfrm>
            <a:off x="350032" y="3861048"/>
            <a:ext cx="8326423" cy="1754326"/>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3.     </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加载</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参考</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，同上也有两种方法，</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第一种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是点击左上角“文件〉添加参考</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”，在弹出的对话框中选择需要加载的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第二种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方法是点击左上角“文件〉自动加载</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”，此方法前提是已经配置好</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openRS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目录下</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etc\geoData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indexedDEMs.txt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p>
          <a:p>
            <a:pPr marL="533400"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indexedDEMs.txt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中的内容如下：</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0594500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942975"/>
            <a:ext cx="7488832" cy="568745"/>
          </a:xfrm>
          <a:prstGeom prst="rect">
            <a:avLst/>
          </a:prstGeom>
        </p:spPr>
        <p:txBody>
          <a:bodyPr wrap="square">
            <a:spAutoFit/>
          </a:bodyPr>
          <a:lstStyle/>
          <a:p>
            <a:pPr lvl="2" algn="just" latinLnBrk="1">
              <a:lnSpc>
                <a:spcPct val="172000"/>
              </a:lnSpc>
              <a:spcBef>
                <a:spcPts val="1300"/>
              </a:spcBef>
              <a:spcAft>
                <a:spcPts val="1300"/>
              </a:spcAft>
            </a:pPr>
            <a:r>
              <a:rPr lang="zh-CN" altLang="en-US" dirty="0" smtClean="0">
                <a:latin typeface="黑体" panose="02010609060101010101" pitchFamily="49" charset="-122"/>
                <a:ea typeface="黑体" panose="02010609060101010101" pitchFamily="49" charset="-122"/>
              </a:rPr>
              <a:t>加载完后如图</a:t>
            </a:r>
            <a:r>
              <a:rPr lang="zh-CN" altLang="en-US" dirty="0" smtClean="0"/>
              <a:t>：</a:t>
            </a:r>
            <a:endParaRPr lang="zh-CN" altLang="zh-CN" b="1" kern="100" dirty="0">
              <a:latin typeface="Calibri" panose="020F0502020204030204" pitchFamily="34" charset="0"/>
            </a:endParaRPr>
          </a:p>
        </p:txBody>
      </p:sp>
      <p:pic>
        <p:nvPicPr>
          <p:cNvPr id="12" name="图片 11"/>
          <p:cNvPicPr/>
          <p:nvPr/>
        </p:nvPicPr>
        <p:blipFill>
          <a:blip r:embed="rId3" cstate="print"/>
          <a:stretch>
            <a:fillRect/>
          </a:stretch>
        </p:blipFill>
        <p:spPr>
          <a:xfrm>
            <a:off x="494684" y="1670895"/>
            <a:ext cx="7965747" cy="4206377"/>
          </a:xfrm>
          <a:prstGeom prst="rect">
            <a:avLst/>
          </a:prstGeom>
        </p:spPr>
      </p:pic>
    </p:spTree>
    <p:extLst>
      <p:ext uri="{BB962C8B-B14F-4D97-AF65-F5344CB8AC3E}">
        <p14:creationId xmlns:p14="http://schemas.microsoft.com/office/powerpoint/2010/main" val="337301917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3" name="矩形 2"/>
          <p:cNvSpPr/>
          <p:nvPr/>
        </p:nvSpPr>
        <p:spPr>
          <a:xfrm>
            <a:off x="741276" y="1340768"/>
            <a:ext cx="1569660" cy="369332"/>
          </a:xfrm>
          <a:prstGeom prst="rect">
            <a:avLst/>
          </a:prstGeom>
        </p:spPr>
        <p:txBody>
          <a:bodyPr wrap="none">
            <a:spAutoFit/>
          </a:bodyPr>
          <a:lstStyle/>
          <a:p>
            <a:pPr lvl="0" algn="just" latinLnBrk="1">
              <a:spcAft>
                <a:spcPts val="0"/>
              </a:spcAft>
            </a:pPr>
            <a:r>
              <a:rPr lang="en-US" altLang="zh-CN" kern="100" dirty="0" smtClean="0">
                <a:latin typeface="黑体" panose="02010609060101010101" pitchFamily="49" charset="-122"/>
                <a:ea typeface="黑体" panose="02010609060101010101" pitchFamily="49" charset="-122"/>
                <a:cs typeface="Times New Roman" panose="02020603050405020304" pitchFamily="18" charset="0"/>
              </a:rPr>
              <a:t>4.</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匹配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控制点</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14" name="图片 13"/>
          <p:cNvPicPr/>
          <p:nvPr/>
        </p:nvPicPr>
        <p:blipFill>
          <a:blip r:embed="rId3" cstate="print"/>
          <a:stretch>
            <a:fillRect/>
          </a:stretch>
        </p:blipFill>
        <p:spPr>
          <a:xfrm>
            <a:off x="769328" y="1916832"/>
            <a:ext cx="7115040" cy="4392488"/>
          </a:xfrm>
          <a:prstGeom prst="rect">
            <a:avLst/>
          </a:prstGeom>
        </p:spPr>
      </p:pic>
    </p:spTree>
    <p:extLst>
      <p:ext uri="{BB962C8B-B14F-4D97-AF65-F5344CB8AC3E}">
        <p14:creationId xmlns:p14="http://schemas.microsoft.com/office/powerpoint/2010/main" val="388507438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6" name="矩形 5"/>
          <p:cNvSpPr/>
          <p:nvPr/>
        </p:nvSpPr>
        <p:spPr>
          <a:xfrm>
            <a:off x="323528" y="1128821"/>
            <a:ext cx="8208912" cy="3139321"/>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5.   </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剔除</a:t>
            </a:r>
            <a:r>
              <a:rPr lang="zh-CN" altLang="zh-CN" kern="100" dirty="0">
                <a:latin typeface="Calibri" panose="020F0502020204030204" pitchFamily="34" charset="0"/>
                <a:ea typeface="宋体" panose="02010600030101010101" pitchFamily="2" charset="-122"/>
                <a:cs typeface="Times New Roman" panose="02020603050405020304" pitchFamily="18" charset="0"/>
              </a:rPr>
              <a:t>错误匹配</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点</a:t>
            </a:r>
          </a:p>
          <a:p>
            <a:pPr marL="533400" indent="2667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如上图所示，右下角区域中有很多控制点信息，从左到右依次为：</a:t>
            </a:r>
          </a:p>
          <a:p>
            <a:pPr marL="533400" indent="2667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点</a:t>
            </a:r>
            <a:r>
              <a:rPr lang="zh-CN" altLang="zh-CN" kern="100" dirty="0">
                <a:latin typeface="Calibri" panose="020F0502020204030204" pitchFamily="34" charset="0"/>
                <a:ea typeface="宋体" panose="02010600030101010101" pitchFamily="2" charset="-122"/>
                <a:cs typeface="Times New Roman" panose="02020603050405020304" pitchFamily="18" charset="0"/>
              </a:rPr>
              <a:t>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（控制点大地经度）、</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（控制点大地纬度）、</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gcpZ</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（控制点大地高）、</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gcpImgX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（控制点在参考影像上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gcpImgY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（控制点在参考影像上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orgImgX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（控制点在原始影像上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orgImgY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（控制点在原始影像上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distX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方向绝对误差）、</a:t>
            </a:r>
            <a:r>
              <a:rPr lang="en-US" altLang="zh-CN" kern="100" dirty="0">
                <a:latin typeface="Calibri" panose="020F0502020204030204" pitchFamily="34" charset="0"/>
                <a:ea typeface="宋体" panose="02010600030101010101" pitchFamily="2" charset="-122"/>
                <a:cs typeface="Times New Roman" panose="02020603050405020304" pitchFamily="18" charset="0"/>
              </a:rPr>
              <a:t>distY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方向绝对误差）、</a:t>
            </a:r>
            <a:r>
              <a:rPr lang="en-US" altLang="zh-CN" kern="100" dirty="0">
                <a:latin typeface="Calibri" panose="020F0502020204030204" pitchFamily="34" charset="0"/>
                <a:ea typeface="宋体" panose="02010600030101010101" pitchFamily="2" charset="-122"/>
                <a:cs typeface="Times New Roman" panose="02020603050405020304" pitchFamily="18" charset="0"/>
              </a:rPr>
              <a:t>VX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方向标准差即内畸变）、</a:t>
            </a:r>
            <a:r>
              <a:rPr lang="en-US" altLang="zh-CN" kern="100" dirty="0">
                <a:latin typeface="Calibri" panose="020F0502020204030204" pitchFamily="34" charset="0"/>
                <a:ea typeface="宋体" panose="02010600030101010101" pitchFamily="2" charset="-122"/>
                <a:cs typeface="Times New Roman" panose="02020603050405020304" pitchFamily="18" charset="0"/>
              </a:rPr>
              <a:t>VY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方向标准差即内畸变）、权重。</a:t>
            </a:r>
          </a:p>
          <a:p>
            <a:pPr marL="533400" indent="266700" algn="just" latinLnBrk="1">
              <a:spcAft>
                <a:spcPts val="0"/>
              </a:spcAft>
            </a:pP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indent="2667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剔除</a:t>
            </a:r>
            <a:r>
              <a:rPr lang="zh-CN" altLang="zh-CN" kern="100" dirty="0">
                <a:latin typeface="Calibri" panose="020F0502020204030204" pitchFamily="34" charset="0"/>
                <a:ea typeface="宋体" panose="02010600030101010101" pitchFamily="2" charset="-122"/>
                <a:cs typeface="Times New Roman" panose="02020603050405020304" pitchFamily="18" charset="0"/>
              </a:rPr>
              <a:t>错误匹配点主要依据的就是</a:t>
            </a:r>
            <a:r>
              <a:rPr lang="en-US" altLang="zh-CN" kern="100" dirty="0">
                <a:latin typeface="Calibri" panose="020F0502020204030204" pitchFamily="34" charset="0"/>
                <a:ea typeface="宋体" panose="02010600030101010101" pitchFamily="2" charset="-122"/>
                <a:cs typeface="Times New Roman" panose="02020603050405020304" pitchFamily="18" charset="0"/>
              </a:rPr>
              <a:t>VX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VY</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较大的点有最大的可能性是误匹配，这里较大的概念是相对别的点明显较大，与整体偏差较大</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325800" y="4653136"/>
            <a:ext cx="7920880" cy="923330"/>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6.   </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导出</a:t>
            </a:r>
            <a:r>
              <a:rPr lang="zh-CN" altLang="zh-CN" kern="100" dirty="0">
                <a:latin typeface="Calibri" panose="020F0502020204030204" pitchFamily="34" charset="0"/>
                <a:ea typeface="宋体" panose="02010600030101010101" pitchFamily="2" charset="-122"/>
                <a:cs typeface="Times New Roman" panose="02020603050405020304" pitchFamily="18" charset="0"/>
              </a:rPr>
              <a:t>精度报告</a:t>
            </a:r>
          </a:p>
          <a:p>
            <a:pPr marL="533400"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点击“文件〉导出精度报告”，在弹出的对话框中选择需要保存的文件夹并输入保存的文件名，保存精度报告，导出的报告名为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*.report.txt</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1848453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2" name="图片 1"/>
          <p:cNvPicPr>
            <a:picLocks noChangeAspect="1"/>
          </p:cNvPicPr>
          <p:nvPr/>
        </p:nvPicPr>
        <p:blipFill>
          <a:blip r:embed="rId3" cstate="print"/>
          <a:stretch>
            <a:fillRect/>
          </a:stretch>
        </p:blipFill>
        <p:spPr>
          <a:xfrm>
            <a:off x="388590" y="1713462"/>
            <a:ext cx="7879668" cy="4847061"/>
          </a:xfrm>
          <a:prstGeom prst="rect">
            <a:avLst/>
          </a:prstGeom>
        </p:spPr>
      </p:pic>
      <p:sp>
        <p:nvSpPr>
          <p:cNvPr id="3" name="矩形 2"/>
          <p:cNvSpPr/>
          <p:nvPr/>
        </p:nvSpPr>
        <p:spPr>
          <a:xfrm>
            <a:off x="360040" y="1306008"/>
            <a:ext cx="4572000" cy="369332"/>
          </a:xfrm>
          <a:prstGeom prst="rect">
            <a:avLst/>
          </a:prstGeom>
        </p:spPr>
        <p:txBody>
          <a:bodyPr>
            <a:spAutoFit/>
          </a:bodyPr>
          <a:lstStyle/>
          <a:p>
            <a:r>
              <a:rPr lang="zh-CN" altLang="en-US" dirty="0" smtClean="0">
                <a:latin typeface="黑体" panose="02010609060101010101" pitchFamily="49" charset="-122"/>
                <a:ea typeface="黑体" panose="02010609060101010101" pitchFamily="49" charset="-122"/>
              </a:rPr>
              <a:t>精度报告如下：</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7723272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smtClean="0"/>
              <a:t>主要特性</a:t>
            </a:r>
            <a:endParaRPr lang="zh-CN" altLang="zh-CN" sz="2400" b="1" dirty="0"/>
          </a:p>
        </p:txBody>
      </p:sp>
      <p:sp>
        <p:nvSpPr>
          <p:cNvPr id="3" name="矩形 2"/>
          <p:cNvSpPr/>
          <p:nvPr/>
        </p:nvSpPr>
        <p:spPr>
          <a:xfrm>
            <a:off x="611560" y="1654573"/>
            <a:ext cx="7560840" cy="1754326"/>
          </a:xfrm>
          <a:prstGeom prst="rect">
            <a:avLst/>
          </a:prstGeom>
        </p:spPr>
        <p:txBody>
          <a:bodyPr wrap="square">
            <a:spAutoFit/>
          </a:bodyPr>
          <a:lstStyle/>
          <a:p>
            <a:r>
              <a:rPr lang="zh-CN" altLang="en-US" b="1" dirty="0">
                <a:solidFill>
                  <a:srgbClr val="333333"/>
                </a:solidFill>
                <a:latin typeface="arial" panose="020B0604020202020204" pitchFamily="34" charset="0"/>
              </a:rPr>
              <a:t>基本</a:t>
            </a:r>
            <a:r>
              <a:rPr lang="zh-CN" altLang="en-US" b="1" dirty="0" smtClean="0">
                <a:solidFill>
                  <a:srgbClr val="333333"/>
                </a:solidFill>
                <a:latin typeface="arial" panose="020B0604020202020204" pitchFamily="34" charset="0"/>
              </a:rPr>
              <a:t>思想</a:t>
            </a:r>
            <a:endParaRPr lang="en-US" altLang="zh-CN" dirty="0" smtClean="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第一</a:t>
            </a:r>
            <a:r>
              <a:rPr lang="zh-CN" altLang="en-US" dirty="0">
                <a:solidFill>
                  <a:srgbClr val="333333"/>
                </a:solidFill>
                <a:latin typeface="arial" panose="020B0604020202020204" pitchFamily="34" charset="0"/>
              </a:rPr>
              <a:t>，一切都是文件</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第二</a:t>
            </a:r>
            <a:r>
              <a:rPr lang="zh-CN" altLang="en-US" dirty="0">
                <a:solidFill>
                  <a:srgbClr val="333333"/>
                </a:solidFill>
                <a:latin typeface="arial" panose="020B0604020202020204" pitchFamily="34" charset="0"/>
              </a:rPr>
              <a:t>，每个软件都有确定的用途。其中第一条详细来讲就是系统中的所有都归结为一个文件，包括命令、硬件和软件设备、操作系统、进程等等对于操作系统内核而言，都被视为拥有各自特性或类型的文件。至于说</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是基于</a:t>
            </a:r>
            <a:r>
              <a:rPr lang="en-US" altLang="zh-CN" dirty="0">
                <a:solidFill>
                  <a:srgbClr val="333333"/>
                </a:solidFill>
                <a:latin typeface="arial" panose="020B0604020202020204" pitchFamily="34" charset="0"/>
              </a:rPr>
              <a:t>Unix</a:t>
            </a:r>
            <a:r>
              <a:rPr lang="zh-CN" altLang="en-US" dirty="0">
                <a:solidFill>
                  <a:srgbClr val="333333"/>
                </a:solidFill>
                <a:latin typeface="arial" panose="020B0604020202020204" pitchFamily="34" charset="0"/>
              </a:rPr>
              <a:t>的，很大程度上也是因为这两者的基本思想十分</a:t>
            </a:r>
            <a:r>
              <a:rPr lang="zh-CN" altLang="en-US" dirty="0" smtClean="0">
                <a:solidFill>
                  <a:srgbClr val="333333"/>
                </a:solidFill>
                <a:latin typeface="arial" panose="020B0604020202020204" pitchFamily="34" charset="0"/>
              </a:rPr>
              <a:t>相近。</a:t>
            </a:r>
            <a:endParaRPr lang="zh-CN" altLang="en-US" b="0" i="0" dirty="0">
              <a:solidFill>
                <a:srgbClr val="333333"/>
              </a:solidFill>
              <a:effectLst/>
              <a:latin typeface="arial" panose="020B0604020202020204" pitchFamily="34" charset="0"/>
            </a:endParaRPr>
          </a:p>
        </p:txBody>
      </p:sp>
      <p:sp>
        <p:nvSpPr>
          <p:cNvPr id="4" name="矩形 3"/>
          <p:cNvSpPr/>
          <p:nvPr/>
        </p:nvSpPr>
        <p:spPr>
          <a:xfrm>
            <a:off x="607836" y="3603134"/>
            <a:ext cx="7564564" cy="1754326"/>
          </a:xfrm>
          <a:prstGeom prst="rect">
            <a:avLst/>
          </a:prstGeom>
        </p:spPr>
        <p:txBody>
          <a:bodyPr wrap="square">
            <a:spAutoFit/>
          </a:bodyPr>
          <a:lstStyle/>
          <a:p>
            <a:r>
              <a:rPr lang="zh-CN" altLang="en-US" b="1" dirty="0">
                <a:solidFill>
                  <a:srgbClr val="333333"/>
                </a:solidFill>
                <a:latin typeface="arial" panose="020B0604020202020204" pitchFamily="34" charset="0"/>
              </a:rPr>
              <a:t>完全免费</a:t>
            </a:r>
            <a:endParaRPr lang="zh-CN" altLang="en-US"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是一款免费的操作系统，用户可以通过网络或其他途径免费获得，并可以任意修改其源代码。这是其他的操作系统所做不到的。正是由于这一点，来自全世界的无数程序员参与了</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的修改、编写工作，程序员可以根据自己的兴趣和灵感对其进行改变，这让</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吸收了无数程序员的精华，不断壮大。</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53314999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smtClean="0"/>
              <a:t>主要特性</a:t>
            </a:r>
            <a:endParaRPr lang="zh-CN" altLang="zh-CN" sz="2400" b="1" dirty="0"/>
          </a:p>
        </p:txBody>
      </p:sp>
      <p:sp>
        <p:nvSpPr>
          <p:cNvPr id="5" name="矩形 4"/>
          <p:cNvSpPr/>
          <p:nvPr/>
        </p:nvSpPr>
        <p:spPr>
          <a:xfrm>
            <a:off x="607836" y="1848808"/>
            <a:ext cx="7564564" cy="1200329"/>
          </a:xfrm>
          <a:prstGeom prst="rect">
            <a:avLst/>
          </a:prstGeom>
        </p:spPr>
        <p:txBody>
          <a:bodyPr wrap="square">
            <a:spAutoFit/>
          </a:bodyPr>
          <a:lstStyle/>
          <a:p>
            <a:r>
              <a:rPr lang="zh-CN" altLang="en-US" b="1" dirty="0">
                <a:solidFill>
                  <a:srgbClr val="333333"/>
                </a:solidFill>
                <a:latin typeface="arial" panose="020B0604020202020204" pitchFamily="34" charset="0"/>
              </a:rPr>
              <a:t>多用户、多任务</a:t>
            </a:r>
            <a:endParaRPr lang="zh-CN" altLang="en-US"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支持多用户，各个用户对于自己的文件设备有自己特殊的权利，保证了各用户之间互不影响。多任务则是现在电脑最主要的一个特点，</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可以使多个程序同时并独立地运行</a:t>
            </a:r>
            <a:endParaRPr lang="zh-CN" altLang="en-US" b="0" i="0" dirty="0">
              <a:solidFill>
                <a:srgbClr val="333333"/>
              </a:solidFill>
              <a:effectLst/>
              <a:latin typeface="arial" panose="020B0604020202020204" pitchFamily="34" charset="0"/>
            </a:endParaRPr>
          </a:p>
        </p:txBody>
      </p:sp>
      <p:sp>
        <p:nvSpPr>
          <p:cNvPr id="6" name="矩形 5"/>
          <p:cNvSpPr/>
          <p:nvPr/>
        </p:nvSpPr>
        <p:spPr>
          <a:xfrm>
            <a:off x="607836" y="3444102"/>
            <a:ext cx="7564564" cy="1477328"/>
          </a:xfrm>
          <a:prstGeom prst="rect">
            <a:avLst/>
          </a:prstGeom>
        </p:spPr>
        <p:txBody>
          <a:bodyPr wrap="square">
            <a:spAutoFit/>
          </a:bodyPr>
          <a:lstStyle/>
          <a:p>
            <a:r>
              <a:rPr lang="zh-CN" altLang="en-US" b="1" dirty="0">
                <a:solidFill>
                  <a:srgbClr val="333333"/>
                </a:solidFill>
                <a:latin typeface="arial" panose="020B0604020202020204" pitchFamily="34" charset="0"/>
              </a:rPr>
              <a:t>良好的界面</a:t>
            </a:r>
            <a:endParaRPr lang="zh-CN" altLang="en-US"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同时具有字符界面和图形界面。在字符界面用户可以通过键盘输入相应的指令来进行操作。它同时也提供了类似</a:t>
            </a:r>
            <a:r>
              <a:rPr lang="en-US" altLang="zh-CN" dirty="0">
                <a:solidFill>
                  <a:srgbClr val="333333"/>
                </a:solidFill>
                <a:latin typeface="arial" panose="020B0604020202020204" pitchFamily="34" charset="0"/>
              </a:rPr>
              <a:t>Windows</a:t>
            </a:r>
            <a:r>
              <a:rPr lang="zh-CN" altLang="en-US" dirty="0">
                <a:solidFill>
                  <a:srgbClr val="333333"/>
                </a:solidFill>
                <a:latin typeface="arial" panose="020B0604020202020204" pitchFamily="34" charset="0"/>
              </a:rPr>
              <a:t>图形界面的</a:t>
            </a:r>
            <a:r>
              <a:rPr lang="en-US" altLang="zh-CN" dirty="0">
                <a:solidFill>
                  <a:srgbClr val="333333"/>
                </a:solidFill>
                <a:latin typeface="arial" panose="020B0604020202020204" pitchFamily="34" charset="0"/>
              </a:rPr>
              <a:t>X-Window</a:t>
            </a:r>
            <a:r>
              <a:rPr lang="zh-CN" altLang="en-US" dirty="0">
                <a:solidFill>
                  <a:srgbClr val="333333"/>
                </a:solidFill>
                <a:latin typeface="arial" panose="020B0604020202020204" pitchFamily="34" charset="0"/>
              </a:rPr>
              <a:t>系统，用户可以使用鼠标对其进行操作。在</a:t>
            </a:r>
            <a:r>
              <a:rPr lang="en-US" altLang="zh-CN" dirty="0">
                <a:solidFill>
                  <a:srgbClr val="333333"/>
                </a:solidFill>
                <a:latin typeface="arial" panose="020B0604020202020204" pitchFamily="34" charset="0"/>
              </a:rPr>
              <a:t>X-Window</a:t>
            </a:r>
            <a:r>
              <a:rPr lang="zh-CN" altLang="en-US" dirty="0">
                <a:solidFill>
                  <a:srgbClr val="333333"/>
                </a:solidFill>
                <a:latin typeface="arial" panose="020B0604020202020204" pitchFamily="34" charset="0"/>
              </a:rPr>
              <a:t>环境中就和在</a:t>
            </a:r>
            <a:r>
              <a:rPr lang="en-US" altLang="zh-CN" dirty="0">
                <a:solidFill>
                  <a:srgbClr val="333333"/>
                </a:solidFill>
                <a:latin typeface="arial" panose="020B0604020202020204" pitchFamily="34" charset="0"/>
              </a:rPr>
              <a:t>Windows</a:t>
            </a:r>
            <a:r>
              <a:rPr lang="zh-CN" altLang="en-US" dirty="0">
                <a:solidFill>
                  <a:srgbClr val="333333"/>
                </a:solidFill>
                <a:latin typeface="arial" panose="020B0604020202020204" pitchFamily="34" charset="0"/>
              </a:rPr>
              <a:t>中相似，可以说是一个</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版的</a:t>
            </a:r>
            <a:r>
              <a:rPr lang="en-US" altLang="zh-CN" dirty="0">
                <a:solidFill>
                  <a:srgbClr val="333333"/>
                </a:solidFill>
                <a:latin typeface="arial" panose="020B0604020202020204" pitchFamily="34" charset="0"/>
              </a:rPr>
              <a:t>Windows</a:t>
            </a:r>
            <a:r>
              <a:rPr lang="zh-CN" altLang="en-US" dirty="0">
                <a:solidFill>
                  <a:srgbClr val="333333"/>
                </a:solidFill>
                <a:latin typeface="arial" panose="020B0604020202020204" pitchFamily="34" charset="0"/>
              </a:rPr>
              <a:t>。</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73749548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smtClean="0"/>
              <a:t>主要特性</a:t>
            </a:r>
            <a:endParaRPr lang="zh-CN" altLang="zh-CN" sz="2400" b="1" dirty="0"/>
          </a:p>
        </p:txBody>
      </p:sp>
      <p:sp>
        <p:nvSpPr>
          <p:cNvPr id="3" name="矩形 2"/>
          <p:cNvSpPr/>
          <p:nvPr/>
        </p:nvSpPr>
        <p:spPr>
          <a:xfrm>
            <a:off x="539552" y="1916832"/>
            <a:ext cx="7776864" cy="1754326"/>
          </a:xfrm>
          <a:prstGeom prst="rect">
            <a:avLst/>
          </a:prstGeom>
        </p:spPr>
        <p:txBody>
          <a:bodyPr wrap="square">
            <a:spAutoFit/>
          </a:bodyPr>
          <a:lstStyle/>
          <a:p>
            <a:r>
              <a:rPr lang="zh-CN" altLang="en-US" b="1" dirty="0">
                <a:solidFill>
                  <a:srgbClr val="333333"/>
                </a:solidFill>
                <a:latin typeface="arial" panose="020B0604020202020204" pitchFamily="34" charset="0"/>
              </a:rPr>
              <a:t>支持多种平台</a:t>
            </a:r>
            <a:endParaRPr lang="zh-CN" altLang="en-US"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可以运行在多种硬件平台上，如具有</a:t>
            </a:r>
            <a:r>
              <a:rPr lang="en-US" altLang="zh-CN" dirty="0">
                <a:solidFill>
                  <a:srgbClr val="333333"/>
                </a:solidFill>
                <a:latin typeface="arial" panose="020B0604020202020204" pitchFamily="34" charset="0"/>
              </a:rPr>
              <a:t>x86</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680x0</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SPARC</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Alpha</a:t>
            </a:r>
            <a:r>
              <a:rPr lang="zh-CN" altLang="en-US" dirty="0">
                <a:solidFill>
                  <a:srgbClr val="333333"/>
                </a:solidFill>
                <a:latin typeface="arial" panose="020B0604020202020204" pitchFamily="34" charset="0"/>
              </a:rPr>
              <a:t>等处理器的平台。此外</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还是一种嵌入式操作系统，可以运行在掌上电脑、机顶盒或游戏机上。</a:t>
            </a:r>
            <a:r>
              <a:rPr lang="en-US" altLang="zh-CN" dirty="0">
                <a:solidFill>
                  <a:srgbClr val="333333"/>
                </a:solidFill>
                <a:latin typeface="arial" panose="020B0604020202020204" pitchFamily="34" charset="0"/>
              </a:rPr>
              <a:t>2001</a:t>
            </a:r>
            <a:r>
              <a:rPr lang="zh-CN" altLang="en-US" dirty="0">
                <a:solidFill>
                  <a:srgbClr val="333333"/>
                </a:solidFill>
                <a:latin typeface="arial" panose="020B0604020202020204" pitchFamily="34" charset="0"/>
              </a:rPr>
              <a:t>年</a:t>
            </a:r>
            <a:r>
              <a:rPr lang="en-US" altLang="zh-CN" dirty="0">
                <a:solidFill>
                  <a:srgbClr val="333333"/>
                </a:solidFill>
                <a:latin typeface="arial" panose="020B0604020202020204" pitchFamily="34" charset="0"/>
              </a:rPr>
              <a:t>1</a:t>
            </a:r>
            <a:r>
              <a:rPr lang="zh-CN" altLang="en-US" dirty="0">
                <a:solidFill>
                  <a:srgbClr val="333333"/>
                </a:solidFill>
                <a:latin typeface="arial" panose="020B0604020202020204" pitchFamily="34" charset="0"/>
              </a:rPr>
              <a:t>月份发布的</a:t>
            </a:r>
            <a:r>
              <a:rPr lang="en-US" altLang="zh-CN" dirty="0">
                <a:solidFill>
                  <a:srgbClr val="333333"/>
                </a:solidFill>
                <a:latin typeface="arial" panose="020B0604020202020204" pitchFamily="34" charset="0"/>
              </a:rPr>
              <a:t>Linux 2.4</a:t>
            </a:r>
            <a:r>
              <a:rPr lang="zh-CN" altLang="en-US" dirty="0">
                <a:solidFill>
                  <a:srgbClr val="333333"/>
                </a:solidFill>
                <a:latin typeface="arial" panose="020B0604020202020204" pitchFamily="34" charset="0"/>
              </a:rPr>
              <a:t>版内核已经能够完全支持</a:t>
            </a:r>
            <a:r>
              <a:rPr lang="en-US" altLang="zh-CN" dirty="0">
                <a:solidFill>
                  <a:srgbClr val="333333"/>
                </a:solidFill>
                <a:latin typeface="arial" panose="020B0604020202020204" pitchFamily="34" charset="0"/>
              </a:rPr>
              <a:t>Intel 64</a:t>
            </a:r>
            <a:r>
              <a:rPr lang="zh-CN" altLang="en-US" dirty="0">
                <a:solidFill>
                  <a:srgbClr val="333333"/>
                </a:solidFill>
                <a:latin typeface="arial" panose="020B0604020202020204" pitchFamily="34" charset="0"/>
              </a:rPr>
              <a:t>位芯片架构。同时</a:t>
            </a:r>
            <a:r>
              <a:rPr lang="en-US" altLang="zh-CN" dirty="0">
                <a:solidFill>
                  <a:srgbClr val="333333"/>
                </a:solidFill>
                <a:latin typeface="arial" panose="020B0604020202020204" pitchFamily="34" charset="0"/>
              </a:rPr>
              <a:t>Linux</a:t>
            </a:r>
            <a:r>
              <a:rPr lang="zh-CN" altLang="en-US" dirty="0">
                <a:solidFill>
                  <a:srgbClr val="333333"/>
                </a:solidFill>
                <a:latin typeface="arial" panose="020B0604020202020204" pitchFamily="34" charset="0"/>
              </a:rPr>
              <a:t>也支持多处理器技术。多个处理器同时工作，使系统性能大大提高。</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73971387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smtClean="0"/>
              <a:t>文件类型</a:t>
            </a:r>
            <a:endParaRPr lang="zh-CN" altLang="zh-CN" sz="2400" b="1" dirty="0"/>
          </a:p>
        </p:txBody>
      </p:sp>
      <p:sp>
        <p:nvSpPr>
          <p:cNvPr id="4" name="矩形 3"/>
          <p:cNvSpPr/>
          <p:nvPr/>
        </p:nvSpPr>
        <p:spPr>
          <a:xfrm>
            <a:off x="492762" y="1681317"/>
            <a:ext cx="8345436" cy="923330"/>
          </a:xfrm>
          <a:prstGeom prst="rect">
            <a:avLst/>
          </a:prstGeom>
        </p:spPr>
        <p:txBody>
          <a:bodyPr wrap="square">
            <a:spAutoFit/>
          </a:bodyPr>
          <a:lstStyle/>
          <a:p>
            <a:r>
              <a:rPr lang="zh-CN" altLang="en-US" b="1" dirty="0">
                <a:solidFill>
                  <a:srgbClr val="333333"/>
                </a:solidFill>
                <a:latin typeface="arial" panose="020B0604020202020204" pitchFamily="34" charset="0"/>
              </a:rPr>
              <a:t>普通文件</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regular file</a:t>
            </a:r>
            <a:r>
              <a:rPr lang="zh-CN" altLang="en-US" dirty="0">
                <a:solidFill>
                  <a:srgbClr val="333333"/>
                </a:solidFill>
                <a:latin typeface="arial" panose="020B0604020202020204" pitchFamily="34" charset="0"/>
              </a:rPr>
              <a:t>）：就是一般存取的文件，由</a:t>
            </a:r>
            <a:r>
              <a:rPr lang="en-US" altLang="zh-CN" dirty="0">
                <a:solidFill>
                  <a:srgbClr val="333333"/>
                </a:solidFill>
                <a:latin typeface="arial" panose="020B0604020202020204" pitchFamily="34" charset="0"/>
              </a:rPr>
              <a:t>ls -al</a:t>
            </a:r>
            <a:r>
              <a:rPr lang="zh-CN" altLang="en-US" dirty="0">
                <a:solidFill>
                  <a:srgbClr val="333333"/>
                </a:solidFill>
                <a:latin typeface="arial" panose="020B0604020202020204" pitchFamily="34" charset="0"/>
              </a:rPr>
              <a:t>显示出来的属性中，第一个属性为 </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，例如 </a:t>
            </a:r>
            <a:r>
              <a:rPr lang="en-US" altLang="zh-CN" dirty="0">
                <a:solidFill>
                  <a:srgbClr val="333333"/>
                </a:solidFill>
                <a:latin typeface="arial" panose="020B0604020202020204" pitchFamily="34" charset="0"/>
              </a:rPr>
              <a:t>[-</a:t>
            </a:r>
            <a:r>
              <a:rPr lang="en-US" altLang="zh-CN" dirty="0" err="1">
                <a:solidFill>
                  <a:srgbClr val="333333"/>
                </a:solidFill>
                <a:latin typeface="arial" panose="020B0604020202020204" pitchFamily="34" charset="0"/>
              </a:rPr>
              <a:t>rwxrwxrwx</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。另外，依照文件的内容，又大致可以分为</a:t>
            </a:r>
            <a:r>
              <a:rPr lang="zh-CN" altLang="en-US" dirty="0" smtClean="0">
                <a:solidFill>
                  <a:srgbClr val="333333"/>
                </a:solidFill>
                <a:latin typeface="arial" panose="020B0604020202020204" pitchFamily="34" charset="0"/>
              </a:rPr>
              <a:t>：纯文本文件、</a:t>
            </a:r>
            <a:r>
              <a:rPr lang="zh-CN" altLang="en-US" dirty="0">
                <a:solidFill>
                  <a:srgbClr val="333333"/>
                </a:solidFill>
                <a:latin typeface="arial" panose="020B0604020202020204" pitchFamily="34" charset="0"/>
              </a:rPr>
              <a:t>二进制</a:t>
            </a:r>
            <a:r>
              <a:rPr lang="zh-CN" altLang="en-US" dirty="0" smtClean="0">
                <a:solidFill>
                  <a:srgbClr val="333333"/>
                </a:solidFill>
                <a:latin typeface="arial" panose="020B0604020202020204" pitchFamily="34" charset="0"/>
              </a:rPr>
              <a:t>文件、</a:t>
            </a:r>
            <a:r>
              <a:rPr lang="zh-CN" altLang="en-US" dirty="0">
                <a:solidFill>
                  <a:srgbClr val="333333"/>
                </a:solidFill>
                <a:latin typeface="arial" panose="020B0604020202020204" pitchFamily="34" charset="0"/>
              </a:rPr>
              <a:t>数据格式的</a:t>
            </a:r>
            <a:r>
              <a:rPr lang="zh-CN" altLang="en-US" dirty="0" smtClean="0">
                <a:solidFill>
                  <a:srgbClr val="333333"/>
                </a:solidFill>
                <a:latin typeface="arial" panose="020B0604020202020204" pitchFamily="34" charset="0"/>
              </a:rPr>
              <a:t>文件。</a:t>
            </a:r>
            <a:endParaRPr lang="zh-CN" altLang="en-US" b="0" i="0" dirty="0">
              <a:solidFill>
                <a:srgbClr val="333333"/>
              </a:solidFill>
              <a:effectLst/>
              <a:latin typeface="arial" panose="020B0604020202020204" pitchFamily="34" charset="0"/>
            </a:endParaRPr>
          </a:p>
        </p:txBody>
      </p:sp>
      <p:sp>
        <p:nvSpPr>
          <p:cNvPr id="5" name="矩形 4"/>
          <p:cNvSpPr/>
          <p:nvPr/>
        </p:nvSpPr>
        <p:spPr>
          <a:xfrm>
            <a:off x="492762" y="2852031"/>
            <a:ext cx="8345436" cy="369332"/>
          </a:xfrm>
          <a:prstGeom prst="rect">
            <a:avLst/>
          </a:prstGeom>
        </p:spPr>
        <p:txBody>
          <a:bodyPr wrap="square">
            <a:spAutoFit/>
          </a:bodyPr>
          <a:lstStyle/>
          <a:p>
            <a:r>
              <a:rPr lang="zh-CN" altLang="en-US" b="1" dirty="0">
                <a:solidFill>
                  <a:srgbClr val="333333"/>
                </a:solidFill>
                <a:latin typeface="arial" panose="020B0604020202020204" pitchFamily="34" charset="0"/>
              </a:rPr>
              <a:t>目录文件</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directory</a:t>
            </a:r>
            <a:r>
              <a:rPr lang="zh-CN" altLang="en-US" dirty="0">
                <a:solidFill>
                  <a:srgbClr val="333333"/>
                </a:solidFill>
                <a:latin typeface="arial" panose="020B0604020202020204" pitchFamily="34" charset="0"/>
              </a:rPr>
              <a:t>）：就是目录，第一个属性为 </a:t>
            </a:r>
            <a:r>
              <a:rPr lang="en-US" altLang="zh-CN" dirty="0">
                <a:solidFill>
                  <a:srgbClr val="333333"/>
                </a:solidFill>
                <a:latin typeface="arial" panose="020B0604020202020204" pitchFamily="34" charset="0"/>
              </a:rPr>
              <a:t>[d]</a:t>
            </a:r>
            <a:r>
              <a:rPr lang="zh-CN" altLang="en-US" dirty="0">
                <a:solidFill>
                  <a:srgbClr val="333333"/>
                </a:solidFill>
                <a:latin typeface="arial" panose="020B0604020202020204" pitchFamily="34" charset="0"/>
              </a:rPr>
              <a:t>，例如 </a:t>
            </a:r>
            <a:r>
              <a:rPr lang="en-US" altLang="zh-CN" dirty="0">
                <a:solidFill>
                  <a:srgbClr val="333333"/>
                </a:solidFill>
                <a:latin typeface="arial" panose="020B0604020202020204" pitchFamily="34" charset="0"/>
              </a:rPr>
              <a:t>[</a:t>
            </a:r>
            <a:r>
              <a:rPr lang="en-US" altLang="zh-CN" dirty="0" err="1">
                <a:solidFill>
                  <a:srgbClr val="333333"/>
                </a:solidFill>
                <a:latin typeface="arial" panose="020B0604020202020204" pitchFamily="34" charset="0"/>
              </a:rPr>
              <a:t>drwxrwxrwx</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a:t>
            </a:r>
            <a:endParaRPr lang="zh-CN" altLang="en-US" dirty="0"/>
          </a:p>
        </p:txBody>
      </p:sp>
      <p:sp>
        <p:nvSpPr>
          <p:cNvPr id="6" name="矩形 5"/>
          <p:cNvSpPr/>
          <p:nvPr/>
        </p:nvSpPr>
        <p:spPr>
          <a:xfrm>
            <a:off x="492762" y="3789040"/>
            <a:ext cx="8345436" cy="646331"/>
          </a:xfrm>
          <a:prstGeom prst="rect">
            <a:avLst/>
          </a:prstGeom>
        </p:spPr>
        <p:txBody>
          <a:bodyPr wrap="square">
            <a:spAutoFit/>
          </a:bodyPr>
          <a:lstStyle/>
          <a:p>
            <a:r>
              <a:rPr lang="zh-CN" altLang="en-US" b="1" dirty="0">
                <a:solidFill>
                  <a:srgbClr val="333333"/>
                </a:solidFill>
                <a:latin typeface="arial" panose="020B0604020202020204" pitchFamily="34" charset="0"/>
              </a:rPr>
              <a:t>连接文件</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link</a:t>
            </a:r>
            <a:r>
              <a:rPr lang="zh-CN" altLang="en-US" dirty="0">
                <a:solidFill>
                  <a:srgbClr val="333333"/>
                </a:solidFill>
                <a:latin typeface="arial" panose="020B0604020202020204" pitchFamily="34" charset="0"/>
              </a:rPr>
              <a:t>）：类似</a:t>
            </a:r>
            <a:r>
              <a:rPr lang="en-US" altLang="zh-CN" dirty="0">
                <a:solidFill>
                  <a:srgbClr val="333333"/>
                </a:solidFill>
                <a:latin typeface="arial" panose="020B0604020202020204" pitchFamily="34" charset="0"/>
              </a:rPr>
              <a:t>Windows</a:t>
            </a:r>
            <a:r>
              <a:rPr lang="zh-CN" altLang="en-US" dirty="0">
                <a:solidFill>
                  <a:srgbClr val="333333"/>
                </a:solidFill>
                <a:latin typeface="arial" panose="020B0604020202020204" pitchFamily="34" charset="0"/>
              </a:rPr>
              <a:t>下面的快捷方式。第一个属性为 </a:t>
            </a:r>
            <a:r>
              <a:rPr lang="en-US" altLang="zh-CN" dirty="0">
                <a:solidFill>
                  <a:srgbClr val="333333"/>
                </a:solidFill>
                <a:latin typeface="arial" panose="020B0604020202020204" pitchFamily="34" charset="0"/>
              </a:rPr>
              <a:t>[l]</a:t>
            </a:r>
            <a:r>
              <a:rPr lang="zh-CN" altLang="en-US" dirty="0">
                <a:solidFill>
                  <a:srgbClr val="333333"/>
                </a:solidFill>
                <a:latin typeface="arial" panose="020B0604020202020204" pitchFamily="34" charset="0"/>
              </a:rPr>
              <a:t>，例如 </a:t>
            </a:r>
            <a:r>
              <a:rPr lang="en-US" altLang="zh-CN" dirty="0">
                <a:solidFill>
                  <a:srgbClr val="333333"/>
                </a:solidFill>
                <a:latin typeface="arial" panose="020B0604020202020204" pitchFamily="34" charset="0"/>
              </a:rPr>
              <a:t>[</a:t>
            </a:r>
            <a:r>
              <a:rPr lang="en-US" altLang="zh-CN" dirty="0" err="1">
                <a:solidFill>
                  <a:srgbClr val="333333"/>
                </a:solidFill>
                <a:latin typeface="arial" panose="020B0604020202020204" pitchFamily="34" charset="0"/>
              </a:rPr>
              <a:t>lrwxrwxrwx</a:t>
            </a:r>
            <a:r>
              <a:rPr lang="en-US" altLang="zh-CN" dirty="0">
                <a:solidFill>
                  <a:srgbClr val="333333"/>
                </a:solidFill>
                <a:latin typeface="arial" panose="020B0604020202020204" pitchFamily="34" charset="0"/>
              </a:rPr>
              <a:t>]</a:t>
            </a:r>
            <a:endParaRPr lang="zh-CN" altLang="en-US" dirty="0"/>
          </a:p>
        </p:txBody>
      </p:sp>
      <p:sp>
        <p:nvSpPr>
          <p:cNvPr id="7" name="矩形 6"/>
          <p:cNvSpPr/>
          <p:nvPr/>
        </p:nvSpPr>
        <p:spPr>
          <a:xfrm>
            <a:off x="497300" y="4939351"/>
            <a:ext cx="8340897" cy="646331"/>
          </a:xfrm>
          <a:prstGeom prst="rect">
            <a:avLst/>
          </a:prstGeom>
        </p:spPr>
        <p:txBody>
          <a:bodyPr wrap="square">
            <a:spAutoFit/>
          </a:bodyPr>
          <a:lstStyle/>
          <a:p>
            <a:r>
              <a:rPr lang="zh-CN" altLang="en-US" b="1" dirty="0">
                <a:solidFill>
                  <a:srgbClr val="333333"/>
                </a:solidFill>
                <a:latin typeface="arial" panose="020B0604020202020204" pitchFamily="34" charset="0"/>
              </a:rPr>
              <a:t>设备与设备文件</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device</a:t>
            </a:r>
            <a:r>
              <a:rPr lang="zh-CN" altLang="en-US" dirty="0">
                <a:solidFill>
                  <a:srgbClr val="333333"/>
                </a:solidFill>
                <a:latin typeface="arial" panose="020B0604020202020204" pitchFamily="34" charset="0"/>
              </a:rPr>
              <a:t>）：与系统外设及存储等相关的一些文件，通常都集中在 </a:t>
            </a:r>
            <a:r>
              <a:rPr lang="en-US" altLang="zh-CN" dirty="0">
                <a:solidFill>
                  <a:srgbClr val="333333"/>
                </a:solidFill>
                <a:latin typeface="arial" panose="020B0604020202020204" pitchFamily="34" charset="0"/>
              </a:rPr>
              <a:t>/dev</a:t>
            </a:r>
            <a:r>
              <a:rPr lang="zh-CN" altLang="en-US" dirty="0">
                <a:solidFill>
                  <a:srgbClr val="333333"/>
                </a:solidFill>
                <a:latin typeface="arial" panose="020B0604020202020204" pitchFamily="34" charset="0"/>
              </a:rPr>
              <a:t>目录。</a:t>
            </a:r>
            <a:endParaRPr lang="zh-CN" altLang="en-US" dirty="0"/>
          </a:p>
        </p:txBody>
      </p:sp>
    </p:spTree>
    <p:extLst>
      <p:ext uri="{BB962C8B-B14F-4D97-AF65-F5344CB8AC3E}">
        <p14:creationId xmlns:p14="http://schemas.microsoft.com/office/powerpoint/2010/main" val="47845776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smtClean="0"/>
              <a:t>Linux</a:t>
            </a:r>
            <a:r>
              <a:rPr lang="zh-CN" altLang="en-US" sz="2400" b="1" dirty="0" smtClean="0"/>
              <a:t>文件类型</a:t>
            </a:r>
            <a:endParaRPr lang="zh-CN" altLang="zh-CN" sz="2400" b="1" dirty="0"/>
          </a:p>
        </p:txBody>
      </p:sp>
      <p:sp>
        <p:nvSpPr>
          <p:cNvPr id="4" name="矩形 3"/>
          <p:cNvSpPr/>
          <p:nvPr/>
        </p:nvSpPr>
        <p:spPr>
          <a:xfrm>
            <a:off x="492762" y="1681317"/>
            <a:ext cx="8345436" cy="923330"/>
          </a:xfrm>
          <a:prstGeom prst="rect">
            <a:avLst/>
          </a:prstGeom>
        </p:spPr>
        <p:txBody>
          <a:bodyPr wrap="square">
            <a:spAutoFit/>
          </a:bodyPr>
          <a:lstStyle/>
          <a:p>
            <a:r>
              <a:rPr lang="zh-CN" altLang="en-US" b="1" dirty="0"/>
              <a:t>套接字</a:t>
            </a:r>
            <a:r>
              <a:rPr lang="zh-CN" altLang="en-US" dirty="0"/>
              <a:t>（</a:t>
            </a:r>
            <a:r>
              <a:rPr lang="en-US" altLang="zh-CN" dirty="0"/>
              <a:t>sockets</a:t>
            </a:r>
            <a:r>
              <a:rPr lang="zh-CN" altLang="en-US" dirty="0"/>
              <a:t>）：这类文件通常用在网络数据连接。可以启动一个程序来监听客户端的要求，客户端就可以通过套接字来进行数据通信。第一个属性为 </a:t>
            </a:r>
            <a:r>
              <a:rPr lang="en-US" altLang="zh-CN" dirty="0"/>
              <a:t>[s]</a:t>
            </a:r>
            <a:r>
              <a:rPr lang="zh-CN" altLang="en-US" dirty="0"/>
              <a:t>，最常在 </a:t>
            </a:r>
            <a:r>
              <a:rPr lang="en-US" altLang="zh-CN" dirty="0"/>
              <a:t>/</a:t>
            </a:r>
            <a:r>
              <a:rPr lang="en-US" altLang="zh-CN" dirty="0" err="1"/>
              <a:t>var</a:t>
            </a:r>
            <a:r>
              <a:rPr lang="en-US" altLang="zh-CN" dirty="0"/>
              <a:t>/run</a:t>
            </a:r>
            <a:r>
              <a:rPr lang="zh-CN" altLang="en-US" dirty="0"/>
              <a:t>目录中看到这种文件类型</a:t>
            </a:r>
            <a:endParaRPr lang="zh-CN" altLang="en-US" b="0" i="0" dirty="0">
              <a:solidFill>
                <a:srgbClr val="333333"/>
              </a:solidFill>
              <a:effectLst/>
              <a:latin typeface="arial" panose="020B0604020202020204" pitchFamily="34" charset="0"/>
            </a:endParaRPr>
          </a:p>
        </p:txBody>
      </p:sp>
      <p:sp>
        <p:nvSpPr>
          <p:cNvPr id="5" name="矩形 4"/>
          <p:cNvSpPr/>
          <p:nvPr/>
        </p:nvSpPr>
        <p:spPr>
          <a:xfrm>
            <a:off x="492762" y="2852031"/>
            <a:ext cx="8345436" cy="923330"/>
          </a:xfrm>
          <a:prstGeom prst="rect">
            <a:avLst/>
          </a:prstGeom>
        </p:spPr>
        <p:txBody>
          <a:bodyPr wrap="square">
            <a:spAutoFit/>
          </a:bodyPr>
          <a:lstStyle/>
          <a:p>
            <a:r>
              <a:rPr lang="zh-CN" altLang="en-US" b="1" dirty="0"/>
              <a:t>管道</a:t>
            </a:r>
            <a:r>
              <a:rPr lang="zh-CN" altLang="en-US" dirty="0"/>
              <a:t>（</a:t>
            </a:r>
            <a:r>
              <a:rPr lang="en-US" altLang="zh-CN" dirty="0" err="1"/>
              <a:t>FIFO,pipe</a:t>
            </a:r>
            <a:r>
              <a:rPr lang="zh-CN" altLang="en-US" dirty="0"/>
              <a:t>）：</a:t>
            </a:r>
            <a:r>
              <a:rPr lang="en-US" altLang="zh-CN" dirty="0"/>
              <a:t>FIFO</a:t>
            </a:r>
            <a:r>
              <a:rPr lang="zh-CN" altLang="en-US" dirty="0"/>
              <a:t>也是一种特殊的文件类型，它主要的目的是，解决多个程序同时存取一个文件所造成的错误。</a:t>
            </a:r>
            <a:r>
              <a:rPr lang="en-US" altLang="zh-CN" dirty="0"/>
              <a:t>FIFO</a:t>
            </a:r>
            <a:r>
              <a:rPr lang="zh-CN" altLang="en-US" dirty="0"/>
              <a:t>是</a:t>
            </a:r>
            <a:r>
              <a:rPr lang="en-US" altLang="zh-CN" dirty="0"/>
              <a:t>first-in-first-out</a:t>
            </a:r>
            <a:r>
              <a:rPr lang="zh-CN" altLang="en-US" dirty="0"/>
              <a:t>（先进先出）的缩写。第一个属性为 </a:t>
            </a:r>
            <a:r>
              <a:rPr lang="en-US" altLang="zh-CN" dirty="0"/>
              <a:t>[p]</a:t>
            </a:r>
            <a:endParaRPr lang="zh-CN" altLang="en-US" dirty="0"/>
          </a:p>
        </p:txBody>
      </p:sp>
    </p:spTree>
    <p:extLst>
      <p:ext uri="{BB962C8B-B14F-4D97-AF65-F5344CB8AC3E}">
        <p14:creationId xmlns:p14="http://schemas.microsoft.com/office/powerpoint/2010/main" val="52176895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7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1131888" rtl="0" eaLnBrk="1" fontAlgn="base" latinLnBrk="0" hangingPunct="1">
          <a:lnSpc>
            <a:spcPct val="100000"/>
          </a:lnSpc>
          <a:spcBef>
            <a:spcPct val="0"/>
          </a:spcBef>
          <a:spcAft>
            <a:spcPct val="0"/>
          </a:spcAft>
          <a:buClrTx/>
          <a:buSzTx/>
          <a:buFontTx/>
          <a:buNone/>
          <a:tabLst/>
          <a:defRPr kumimoji="0" lang="zh-CN" altLang="en-US" sz="2200" b="0" i="0"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1131888" rtl="0" eaLnBrk="1" fontAlgn="base" latinLnBrk="0" hangingPunct="1">
          <a:lnSpc>
            <a:spcPct val="100000"/>
          </a:lnSpc>
          <a:spcBef>
            <a:spcPct val="0"/>
          </a:spcBef>
          <a:spcAft>
            <a:spcPct val="0"/>
          </a:spcAft>
          <a:buClrTx/>
          <a:buSzTx/>
          <a:buFontTx/>
          <a:buNone/>
          <a:tabLst/>
          <a:defRPr kumimoji="0" lang="zh-CN" altLang="en-US" sz="2200" b="0" i="0"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CONTNTF">
  <a:themeElements>
    <a:clrScheme name="CCONTNTF 1">
      <a:dk1>
        <a:srgbClr val="000000"/>
      </a:dk1>
      <a:lt1>
        <a:srgbClr val="FFFFFF"/>
      </a:lt1>
      <a:dk2>
        <a:srgbClr val="666699"/>
      </a:dk2>
      <a:lt2>
        <a:srgbClr val="F09500"/>
      </a:lt2>
      <a:accent1>
        <a:srgbClr val="FFFF99"/>
      </a:accent1>
      <a:accent2>
        <a:srgbClr val="0066FF"/>
      </a:accent2>
      <a:accent3>
        <a:srgbClr val="FFFFFF"/>
      </a:accent3>
      <a:accent4>
        <a:srgbClr val="000000"/>
      </a:accent4>
      <a:accent5>
        <a:srgbClr val="FFFFCA"/>
      </a:accent5>
      <a:accent6>
        <a:srgbClr val="005CE7"/>
      </a:accent6>
      <a:hlink>
        <a:srgbClr val="000099"/>
      </a:hlink>
      <a:folHlink>
        <a:srgbClr val="008080"/>
      </a:folHlink>
    </a:clrScheme>
    <a:fontScheme name="CCONTNTF">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ONTNTF 1">
        <a:dk1>
          <a:srgbClr val="000000"/>
        </a:dk1>
        <a:lt1>
          <a:srgbClr val="FFFFFF"/>
        </a:lt1>
        <a:dk2>
          <a:srgbClr val="666699"/>
        </a:dk2>
        <a:lt2>
          <a:srgbClr val="F09500"/>
        </a:lt2>
        <a:accent1>
          <a:srgbClr val="FFFF99"/>
        </a:accent1>
        <a:accent2>
          <a:srgbClr val="0066FF"/>
        </a:accent2>
        <a:accent3>
          <a:srgbClr val="FFFFFF"/>
        </a:accent3>
        <a:accent4>
          <a:srgbClr val="000000"/>
        </a:accent4>
        <a:accent5>
          <a:srgbClr val="FFFFCA"/>
        </a:accent5>
        <a:accent6>
          <a:srgbClr val="005CE7"/>
        </a:accent6>
        <a:hlink>
          <a:srgbClr val="000099"/>
        </a:hlink>
        <a:folHlink>
          <a:srgbClr val="008080"/>
        </a:folHlink>
      </a:clrScheme>
      <a:clrMap bg1="lt1" tx1="dk1" bg2="lt2" tx2="dk2" accent1="accent1" accent2="accent2" accent3="accent3" accent4="accent4" accent5="accent5" accent6="accent6" hlink="hlink" folHlink="folHlink"/>
    </a:extraClrScheme>
    <a:extraClrScheme>
      <a:clrScheme name="CCONTNTF 2">
        <a:dk1>
          <a:srgbClr val="003300"/>
        </a:dk1>
        <a:lt1>
          <a:srgbClr val="FFFFFF"/>
        </a:lt1>
        <a:dk2>
          <a:srgbClr val="800000"/>
        </a:dk2>
        <a:lt2>
          <a:srgbClr val="F09500"/>
        </a:lt2>
        <a:accent1>
          <a:srgbClr val="96B58F"/>
        </a:accent1>
        <a:accent2>
          <a:srgbClr val="F8F8F8"/>
        </a:accent2>
        <a:accent3>
          <a:srgbClr val="FFFFFF"/>
        </a:accent3>
        <a:accent4>
          <a:srgbClr val="002A00"/>
        </a:accent4>
        <a:accent5>
          <a:srgbClr val="C9D7C6"/>
        </a:accent5>
        <a:accent6>
          <a:srgbClr val="E1E1E1"/>
        </a:accent6>
        <a:hlink>
          <a:srgbClr val="66FFFF"/>
        </a:hlink>
        <a:folHlink>
          <a:srgbClr val="0066FF"/>
        </a:folHlink>
      </a:clrScheme>
      <a:clrMap bg1="lt1" tx1="dk1" bg2="lt2" tx2="dk2" accent1="accent1" accent2="accent2" accent3="accent3" accent4="accent4" accent5="accent5" accent6="accent6" hlink="hlink" folHlink="folHlink"/>
    </a:extraClrScheme>
    <a:extraClrScheme>
      <a:clrScheme name="CCONTNTF 3">
        <a:dk1>
          <a:srgbClr val="000099"/>
        </a:dk1>
        <a:lt1>
          <a:srgbClr val="FFFFFF"/>
        </a:lt1>
        <a:dk2>
          <a:srgbClr val="005400"/>
        </a:dk2>
        <a:lt2>
          <a:srgbClr val="F09500"/>
        </a:lt2>
        <a:accent1>
          <a:srgbClr val="9EC894"/>
        </a:accent1>
        <a:accent2>
          <a:srgbClr val="A50021"/>
        </a:accent2>
        <a:accent3>
          <a:srgbClr val="FFFFFF"/>
        </a:accent3>
        <a:accent4>
          <a:srgbClr val="000082"/>
        </a:accent4>
        <a:accent5>
          <a:srgbClr val="CCE0C8"/>
        </a:accent5>
        <a:accent6>
          <a:srgbClr val="95001D"/>
        </a:accent6>
        <a:hlink>
          <a:srgbClr val="FFFFFF"/>
        </a:hlink>
        <a:folHlink>
          <a:srgbClr val="969696"/>
        </a:folHlink>
      </a:clrScheme>
      <a:clrMap bg1="lt1" tx1="dk1" bg2="lt2" tx2="dk2" accent1="accent1" accent2="accent2" accent3="accent3" accent4="accent4" accent5="accent5" accent6="accent6" hlink="hlink" folHlink="folHlink"/>
    </a:extraClrScheme>
    <a:extraClrScheme>
      <a:clrScheme name="CCONTNTF 4">
        <a:dk1>
          <a:srgbClr val="000000"/>
        </a:dk1>
        <a:lt1>
          <a:srgbClr val="FFFFFF"/>
        </a:lt1>
        <a:dk2>
          <a:srgbClr val="990000"/>
        </a:dk2>
        <a:lt2>
          <a:srgbClr val="C0C0C0"/>
        </a:lt2>
        <a:accent1>
          <a:srgbClr val="FFCCCC"/>
        </a:accent1>
        <a:accent2>
          <a:srgbClr val="006600"/>
        </a:accent2>
        <a:accent3>
          <a:srgbClr val="FFFFFF"/>
        </a:accent3>
        <a:accent4>
          <a:srgbClr val="000000"/>
        </a:accent4>
        <a:accent5>
          <a:srgbClr val="FFE2E2"/>
        </a:accent5>
        <a:accent6>
          <a:srgbClr val="005C00"/>
        </a:accent6>
        <a:hlink>
          <a:srgbClr val="0000CC"/>
        </a:hlink>
        <a:folHlink>
          <a:srgbClr val="F8F8F8"/>
        </a:folHlink>
      </a:clrScheme>
      <a:clrMap bg1="lt1" tx1="dk1" bg2="lt2" tx2="dk2" accent1="accent1" accent2="accent2" accent3="accent3" accent4="accent4" accent5="accent5" accent6="accent6" hlink="hlink" folHlink="folHlink"/>
    </a:extraClrScheme>
    <a:extraClrScheme>
      <a:clrScheme name="CCONTNTF 5">
        <a:dk1>
          <a:srgbClr val="990000"/>
        </a:dk1>
        <a:lt1>
          <a:srgbClr val="FFFFFF"/>
        </a:lt1>
        <a:dk2>
          <a:srgbClr val="000000"/>
        </a:dk2>
        <a:lt2>
          <a:srgbClr val="F09500"/>
        </a:lt2>
        <a:accent1>
          <a:srgbClr val="FFCCCC"/>
        </a:accent1>
        <a:accent2>
          <a:srgbClr val="009900"/>
        </a:accent2>
        <a:accent3>
          <a:srgbClr val="FFFFFF"/>
        </a:accent3>
        <a:accent4>
          <a:srgbClr val="820000"/>
        </a:accent4>
        <a:accent5>
          <a:srgbClr val="FFE2E2"/>
        </a:accent5>
        <a:accent6>
          <a:srgbClr val="008A00"/>
        </a:accent6>
        <a:hlink>
          <a:srgbClr val="000099"/>
        </a:hlink>
        <a:folHlink>
          <a:srgbClr val="FFFF00"/>
        </a:folHlink>
      </a:clrScheme>
      <a:clrMap bg1="lt1" tx1="dk1" bg2="lt2" tx2="dk2" accent1="accent1" accent2="accent2" accent3="accent3" accent4="accent4" accent5="accent5" accent6="accent6" hlink="hlink" folHlink="folHlink"/>
    </a:extraClrScheme>
    <a:extraClrScheme>
      <a:clrScheme name="CCONTNTF 6">
        <a:dk1>
          <a:srgbClr val="822B00"/>
        </a:dk1>
        <a:lt1>
          <a:srgbClr val="FFFFFF"/>
        </a:lt1>
        <a:dk2>
          <a:srgbClr val="000099"/>
        </a:dk2>
        <a:lt2>
          <a:srgbClr val="F09500"/>
        </a:lt2>
        <a:accent1>
          <a:srgbClr val="F8F8F8"/>
        </a:accent1>
        <a:accent2>
          <a:srgbClr val="0066FF"/>
        </a:accent2>
        <a:accent3>
          <a:srgbClr val="FFFFFF"/>
        </a:accent3>
        <a:accent4>
          <a:srgbClr val="6E2300"/>
        </a:accent4>
        <a:accent5>
          <a:srgbClr val="FBFBFB"/>
        </a:accent5>
        <a:accent6>
          <a:srgbClr val="005CE7"/>
        </a:accent6>
        <a:hlink>
          <a:srgbClr val="000000"/>
        </a:hlink>
        <a:folHlink>
          <a:srgbClr val="008000"/>
        </a:folHlink>
      </a:clrScheme>
      <a:clrMap bg1="lt1" tx1="dk1" bg2="lt2" tx2="dk2" accent1="accent1" accent2="accent2" accent3="accent3" accent4="accent4" accent5="accent5" accent6="accent6" hlink="hlink" folHlink="folHlink"/>
    </a:extraClrScheme>
    <a:extraClrScheme>
      <a:clrScheme name="CCONTNTF 7">
        <a:dk1>
          <a:srgbClr val="FF0000"/>
        </a:dk1>
        <a:lt1>
          <a:srgbClr val="FFFFFF"/>
        </a:lt1>
        <a:dk2>
          <a:srgbClr val="800000"/>
        </a:dk2>
        <a:lt2>
          <a:srgbClr val="F09500"/>
        </a:lt2>
        <a:accent1>
          <a:srgbClr val="FFFFCC"/>
        </a:accent1>
        <a:accent2>
          <a:srgbClr val="3399FF"/>
        </a:accent2>
        <a:accent3>
          <a:srgbClr val="FFFFFF"/>
        </a:accent3>
        <a:accent4>
          <a:srgbClr val="DA0000"/>
        </a:accent4>
        <a:accent5>
          <a:srgbClr val="FFFFE2"/>
        </a:accent5>
        <a:accent6>
          <a:srgbClr val="2D8AE7"/>
        </a:accent6>
        <a:hlink>
          <a:srgbClr val="006600"/>
        </a:hlink>
        <a:folHlink>
          <a:srgbClr val="FFFFFF"/>
        </a:folHlink>
      </a:clrScheme>
      <a:clrMap bg1="lt1" tx1="dk1" bg2="lt2" tx2="dk2" accent1="accent1" accent2="accent2" accent3="accent3" accent4="accent4" accent5="accent5" accent6="accent6" hlink="hlink" folHlink="folHlink"/>
    </a:extraClrScheme>
    <a:extraClrScheme>
      <a:clrScheme name="CCONTNTF 8">
        <a:dk1>
          <a:srgbClr val="990099"/>
        </a:dk1>
        <a:lt1>
          <a:srgbClr val="FFFFFF"/>
        </a:lt1>
        <a:dk2>
          <a:srgbClr val="000000"/>
        </a:dk2>
        <a:lt2>
          <a:srgbClr val="F09500"/>
        </a:lt2>
        <a:accent1>
          <a:srgbClr val="B9B9D1"/>
        </a:accent1>
        <a:accent2>
          <a:srgbClr val="009900"/>
        </a:accent2>
        <a:accent3>
          <a:srgbClr val="FFFFFF"/>
        </a:accent3>
        <a:accent4>
          <a:srgbClr val="820082"/>
        </a:accent4>
        <a:accent5>
          <a:srgbClr val="D9D9E5"/>
        </a:accent5>
        <a:accent6>
          <a:srgbClr val="008A00"/>
        </a:accent6>
        <a:hlink>
          <a:srgbClr val="FF0000"/>
        </a:hlink>
        <a:folHlink>
          <a:srgbClr val="FFFF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53936</TotalTime>
  <Words>4553</Words>
  <Application>Microsoft Office PowerPoint</Application>
  <PresentationFormat>全屏显示(4:3)</PresentationFormat>
  <Paragraphs>490</Paragraphs>
  <Slides>45</Slides>
  <Notes>45</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3</vt:i4>
      </vt:variant>
      <vt:variant>
        <vt:lpstr>幻灯片标题</vt:lpstr>
      </vt:variant>
      <vt:variant>
        <vt:i4>45</vt:i4>
      </vt:variant>
    </vt:vector>
  </HeadingPairs>
  <TitlesOfParts>
    <vt:vector size="65" baseType="lpstr">
      <vt:lpstr>方正姚体</vt:lpstr>
      <vt:lpstr>黑体</vt:lpstr>
      <vt:lpstr>华文新魏</vt:lpstr>
      <vt:lpstr>宋体</vt:lpstr>
      <vt:lpstr>Microsoft YaHei</vt:lpstr>
      <vt:lpstr>Microsoft YaHei</vt:lpstr>
      <vt:lpstr>arial</vt:lpstr>
      <vt:lpstr>arial</vt:lpstr>
      <vt:lpstr>Arial Black</vt:lpstr>
      <vt:lpstr>Calibri</vt:lpstr>
      <vt:lpstr>Tahoma</vt:lpstr>
      <vt:lpstr>Times New Roman</vt:lpstr>
      <vt:lpstr>Wingdings</vt:lpstr>
      <vt:lpstr>Wingdings 2</vt:lpstr>
      <vt:lpstr>默认设计模板</vt:lpstr>
      <vt:lpstr>27_Copyright (c) 2007-2010 NordriDesign™ _light</vt:lpstr>
      <vt:lpstr>CCONTNTF</vt:lpstr>
      <vt:lpstr>Equation.KSEE3</vt:lpstr>
      <vt:lpstr>Equation</vt:lpstr>
      <vt:lpstr>Microsoft Visio 2003-2010 绘图</vt:lpstr>
      <vt:lpstr>一体化遥感图像预处理系统 产品生产与质量评价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WHU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海量空间信息稀疏表征与在轨实时智能化处理</dc:title>
  <dc:creator>ZhuYing</dc:creator>
  <cp:lastModifiedBy>Susie</cp:lastModifiedBy>
  <cp:revision>1902</cp:revision>
  <dcterms:created xsi:type="dcterms:W3CDTF">2013-08-20T01:39:05Z</dcterms:created>
  <dcterms:modified xsi:type="dcterms:W3CDTF">2017-06-14T12:46:07Z</dcterms:modified>
</cp:coreProperties>
</file>