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657F-C426-B464-6BB8-7E3471313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C2CF86-E7ED-A8CA-B963-2E70D731D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06B826-394F-2C2E-2AA5-A28215069393}"/>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5" name="Footer Placeholder 4">
            <a:extLst>
              <a:ext uri="{FF2B5EF4-FFF2-40B4-BE49-F238E27FC236}">
                <a16:creationId xmlns:a16="http://schemas.microsoft.com/office/drawing/2014/main" id="{34C82FB8-BD6F-C573-4F1F-0A29E2063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A0051-349A-29A7-0685-06A11485C3D5}"/>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168030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5B2C-3015-F2EC-3F07-48070A70B8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38F9B9-8A9E-9BDA-7326-45D1E1C1D2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17367-295C-ECEF-DED9-0846C24E2240}"/>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5" name="Footer Placeholder 4">
            <a:extLst>
              <a:ext uri="{FF2B5EF4-FFF2-40B4-BE49-F238E27FC236}">
                <a16:creationId xmlns:a16="http://schemas.microsoft.com/office/drawing/2014/main" id="{C413EE7C-291C-59C6-385A-6C1092588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DAB05-75DE-D847-EB26-6FF5FBBA08F4}"/>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139804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13A51-A57C-3DE2-A77B-CC96C8D68C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DFE868-51A9-FC50-65AA-EB5F0C7926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6000E-ABF3-52E9-A0CE-54EFCF804C3C}"/>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5" name="Footer Placeholder 4">
            <a:extLst>
              <a:ext uri="{FF2B5EF4-FFF2-40B4-BE49-F238E27FC236}">
                <a16:creationId xmlns:a16="http://schemas.microsoft.com/office/drawing/2014/main" id="{8F543813-54E5-CF5D-42B5-C59FD9D80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81A0B-1474-01C1-571D-F9EEC8A63FCF}"/>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4149223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AEBB-73D7-48DC-3EAD-0EB236392F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9F96CA-FCA8-164F-78BE-B1D3F1DE5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8693A7-0E17-90AB-6AC8-FFEFA76BBE6C}"/>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5" name="Footer Placeholder 4">
            <a:extLst>
              <a:ext uri="{FF2B5EF4-FFF2-40B4-BE49-F238E27FC236}">
                <a16:creationId xmlns:a16="http://schemas.microsoft.com/office/drawing/2014/main" id="{2B648D4D-9AA9-74C6-56F2-C96B14AE2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10B88-9349-5E70-183C-5FB7261BF316}"/>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414118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141C-681D-FE91-A383-63B7EE226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F2CB0A-41A5-008C-2F43-AFF4EE58B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2F12F-9CFD-E1C3-A90C-F6EF5AAA1CE7}"/>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5" name="Footer Placeholder 4">
            <a:extLst>
              <a:ext uri="{FF2B5EF4-FFF2-40B4-BE49-F238E27FC236}">
                <a16:creationId xmlns:a16="http://schemas.microsoft.com/office/drawing/2014/main" id="{7B3080C2-7745-B53B-0E0B-8751E73AC9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E53F7-8FC8-D550-A259-BC980CD6BF19}"/>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257070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E8EB-497A-F096-881F-32C145070B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1BD650-285F-5EE0-2D04-8FA037AA3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17876C-110F-B66F-81F5-21C520C68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864453-049E-F42F-F8B1-392D7B8A6F7E}"/>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6" name="Footer Placeholder 5">
            <a:extLst>
              <a:ext uri="{FF2B5EF4-FFF2-40B4-BE49-F238E27FC236}">
                <a16:creationId xmlns:a16="http://schemas.microsoft.com/office/drawing/2014/main" id="{142BAB7C-8133-7B1B-ACCD-1B2C7171C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33C4A2-0DD5-2EBD-573F-63A25E851804}"/>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24717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2413-AF13-84C7-696A-49C49AE7FB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4CF8E-A8C8-87E1-2234-80FE3D122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778D-41D9-3EA7-3471-523BBCECE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AC40B4-82DC-EC45-F217-1D4E9465A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7EEF3-9A5C-FA03-6EDB-D9BFC3E44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A92A9D-27A4-96E6-EE06-C6086D2CB750}"/>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8" name="Footer Placeholder 7">
            <a:extLst>
              <a:ext uri="{FF2B5EF4-FFF2-40B4-BE49-F238E27FC236}">
                <a16:creationId xmlns:a16="http://schemas.microsoft.com/office/drawing/2014/main" id="{0B041062-48AD-02DB-F8AF-4169A30E9B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65526F-95A1-AE31-EC60-288476E8B63C}"/>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288483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0B36-7329-A8BD-714F-28230D5E5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DB009A-AE9E-23FB-0BD6-665A20DBAA99}"/>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4" name="Footer Placeholder 3">
            <a:extLst>
              <a:ext uri="{FF2B5EF4-FFF2-40B4-BE49-F238E27FC236}">
                <a16:creationId xmlns:a16="http://schemas.microsoft.com/office/drawing/2014/main" id="{641E71E9-8958-3AC1-DC1F-5DA8E7497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6D73E7-085C-2D53-B532-DB54AE94369B}"/>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8849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8B353-5A09-0D11-3732-692E5BB6A2AC}"/>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3" name="Footer Placeholder 2">
            <a:extLst>
              <a:ext uri="{FF2B5EF4-FFF2-40B4-BE49-F238E27FC236}">
                <a16:creationId xmlns:a16="http://schemas.microsoft.com/office/drawing/2014/main" id="{F802F9CC-8228-1B74-EA5A-FFFE203EE5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2880FE-9CA5-C5B5-5F8D-DA66248E32A3}"/>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25759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78D-65F9-0C62-8433-A4E55F338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598828-BB45-0B1B-BAD4-A0C16BA65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640F66-0F1C-D076-67DE-D05F6C654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77E22-483E-CC1B-1279-709DFECB48EF}"/>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6" name="Footer Placeholder 5">
            <a:extLst>
              <a:ext uri="{FF2B5EF4-FFF2-40B4-BE49-F238E27FC236}">
                <a16:creationId xmlns:a16="http://schemas.microsoft.com/office/drawing/2014/main" id="{7A894BBF-9331-AE1A-BDDB-FB7A98F37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5EFE5-4619-9605-B5D8-5D952C0A3C37}"/>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399260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B34D-657A-5FBC-1B96-2988AE959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ED87CC-B677-4374-F6DC-7AD8B5F8A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E928AD-29B8-0478-D420-B82A2E280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6C5CF-2FBC-90F5-C20E-142B6D5B810A}"/>
              </a:ext>
            </a:extLst>
          </p:cNvPr>
          <p:cNvSpPr>
            <a:spLocks noGrp="1"/>
          </p:cNvSpPr>
          <p:nvPr>
            <p:ph type="dt" sz="half" idx="10"/>
          </p:nvPr>
        </p:nvSpPr>
        <p:spPr/>
        <p:txBody>
          <a:bodyPr/>
          <a:lstStyle/>
          <a:p>
            <a:fld id="{11020BBB-F475-4B13-AC2C-B9E2241125C9}" type="datetimeFigureOut">
              <a:rPr lang="en-IN" smtClean="0"/>
              <a:t>04-12-2023</a:t>
            </a:fld>
            <a:endParaRPr lang="en-IN"/>
          </a:p>
        </p:txBody>
      </p:sp>
      <p:sp>
        <p:nvSpPr>
          <p:cNvPr id="6" name="Footer Placeholder 5">
            <a:extLst>
              <a:ext uri="{FF2B5EF4-FFF2-40B4-BE49-F238E27FC236}">
                <a16:creationId xmlns:a16="http://schemas.microsoft.com/office/drawing/2014/main" id="{0373B301-494B-6535-4CE7-0F282E8D5F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1E0FC-1A20-3E57-185C-97A93CE2F378}"/>
              </a:ext>
            </a:extLst>
          </p:cNvPr>
          <p:cNvSpPr>
            <a:spLocks noGrp="1"/>
          </p:cNvSpPr>
          <p:nvPr>
            <p:ph type="sldNum" sz="quarter" idx="12"/>
          </p:nvPr>
        </p:nvSpPr>
        <p:spPr/>
        <p:txBody>
          <a:bodyPr/>
          <a:lstStyle/>
          <a:p>
            <a:fld id="{A7BBAE1C-1B66-49DD-AD52-DA694B83657B}" type="slidenum">
              <a:rPr lang="en-IN" smtClean="0"/>
              <a:t>‹#›</a:t>
            </a:fld>
            <a:endParaRPr lang="en-IN"/>
          </a:p>
        </p:txBody>
      </p:sp>
    </p:spTree>
    <p:extLst>
      <p:ext uri="{BB962C8B-B14F-4D97-AF65-F5344CB8AC3E}">
        <p14:creationId xmlns:p14="http://schemas.microsoft.com/office/powerpoint/2010/main" val="196729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E069C-AFF6-0DC4-31F5-2F97DBFF55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04292B-4F38-AFF9-22CB-DDB2BD021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0C177-F121-4D70-41EC-2E15844952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20BBB-F475-4B13-AC2C-B9E2241125C9}" type="datetimeFigureOut">
              <a:rPr lang="en-IN" smtClean="0"/>
              <a:t>04-12-2023</a:t>
            </a:fld>
            <a:endParaRPr lang="en-IN"/>
          </a:p>
        </p:txBody>
      </p:sp>
      <p:sp>
        <p:nvSpPr>
          <p:cNvPr id="5" name="Footer Placeholder 4">
            <a:extLst>
              <a:ext uri="{FF2B5EF4-FFF2-40B4-BE49-F238E27FC236}">
                <a16:creationId xmlns:a16="http://schemas.microsoft.com/office/drawing/2014/main" id="{BB91B843-3A2F-EBE0-6F4C-51D7883C0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CB18EC-FBED-D962-0630-B2DE45DDF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BAE1C-1B66-49DD-AD52-DA694B83657B}" type="slidenum">
              <a:rPr lang="en-IN" smtClean="0"/>
              <a:t>‹#›</a:t>
            </a:fld>
            <a:endParaRPr lang="en-IN"/>
          </a:p>
        </p:txBody>
      </p:sp>
    </p:spTree>
    <p:extLst>
      <p:ext uri="{BB962C8B-B14F-4D97-AF65-F5344CB8AC3E}">
        <p14:creationId xmlns:p14="http://schemas.microsoft.com/office/powerpoint/2010/main" val="609204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2BF5-D13B-8800-6451-AA933A708ECE}"/>
              </a:ext>
            </a:extLst>
          </p:cNvPr>
          <p:cNvSpPr>
            <a:spLocks noGrp="1"/>
          </p:cNvSpPr>
          <p:nvPr>
            <p:ph type="ctrTitle"/>
          </p:nvPr>
        </p:nvSpPr>
        <p:spPr>
          <a:xfrm>
            <a:off x="1557240" y="571856"/>
            <a:ext cx="9144000" cy="1434225"/>
          </a:xfrm>
        </p:spPr>
        <p:txBody>
          <a:bodyPr>
            <a:normAutofit fontScale="90000"/>
          </a:bodyPr>
          <a:lstStyle/>
          <a:p>
            <a:r>
              <a:rPr lang="en-IN" sz="3200" b="1" dirty="0">
                <a:latin typeface="Times New Roman" panose="02020603050405020304" pitchFamily="18" charset="0"/>
                <a:cs typeface="Times New Roman" panose="02020603050405020304" pitchFamily="18" charset="0"/>
              </a:rPr>
              <a:t>BHARATHIAR UNIVERSITY,COIMBATORE</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300" b="1" dirty="0">
                <a:latin typeface="Times New Roman" panose="02020603050405020304" pitchFamily="18" charset="0"/>
                <a:cs typeface="Times New Roman" panose="02020603050405020304" pitchFamily="18" charset="0"/>
              </a:rPr>
              <a:t>DEPARTMENT OF COMPUTER APPLICATIONS</a:t>
            </a:r>
          </a:p>
        </p:txBody>
      </p:sp>
      <p:sp>
        <p:nvSpPr>
          <p:cNvPr id="3" name="Subtitle 2">
            <a:extLst>
              <a:ext uri="{FF2B5EF4-FFF2-40B4-BE49-F238E27FC236}">
                <a16:creationId xmlns:a16="http://schemas.microsoft.com/office/drawing/2014/main" id="{A79AE98E-8C51-3B2F-8652-C2E584D04D5F}"/>
              </a:ext>
            </a:extLst>
          </p:cNvPr>
          <p:cNvSpPr>
            <a:spLocks noGrp="1"/>
          </p:cNvSpPr>
          <p:nvPr>
            <p:ph type="subTitle" idx="1"/>
          </p:nvPr>
        </p:nvSpPr>
        <p:spPr>
          <a:xfrm>
            <a:off x="819150" y="2659225"/>
            <a:ext cx="10620181" cy="3359020"/>
          </a:xfrm>
        </p:spPr>
        <p:txBody>
          <a:bodyPr>
            <a:normAutofit/>
          </a:bodyPr>
          <a:lstStyle/>
          <a:p>
            <a:r>
              <a:rPr lang="en-IN" b="1" dirty="0">
                <a:latin typeface="Times New Roman" panose="02020603050405020304" pitchFamily="18" charset="0"/>
                <a:cs typeface="Times New Roman" panose="02020603050405020304" pitchFamily="18" charset="0"/>
              </a:rPr>
              <a:t>VIRTUAL ATM SYSTEM</a:t>
            </a:r>
          </a:p>
          <a:p>
            <a:r>
              <a:rPr lang="en-IN" b="1" dirty="0">
                <a:latin typeface="Times New Roman" panose="02020603050405020304" pitchFamily="18" charset="0"/>
                <a:cs typeface="Times New Roman" panose="02020603050405020304" pitchFamily="18" charset="0"/>
              </a:rPr>
              <a:t>  </a:t>
            </a:r>
          </a:p>
          <a:p>
            <a:pPr algn="just">
              <a:lnSpc>
                <a:spcPct val="150000"/>
              </a:lnSpc>
            </a:pPr>
            <a:r>
              <a:rPr lang="en-IN" b="1"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Under The Guidance Of                                                                                                 PROJECT BY</a:t>
            </a:r>
            <a:endParaRPr lang="en-IN" sz="1800" b="1"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rgbClr val="1A1A1A"/>
                </a:solidFill>
                <a:effectLst/>
                <a:latin typeface="Times New Roman" panose="02020603050405020304" pitchFamily="18" charset="0"/>
                <a:ea typeface="Times New Roman" panose="02020603050405020304" pitchFamily="18" charset="0"/>
              </a:rPr>
              <a:t>Dr. T. AMUDHA, M.C.A., M.Phil., Ph.D.,                                                                                SUGESH K</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Professor,                                                                                                                                         MCA II</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Department of Computer Applications                                                                                     22CSEA70</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40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59D90-8F57-AA25-BB4B-0852553AD757}"/>
              </a:ext>
            </a:extLst>
          </p:cNvPr>
          <p:cNvSpPr>
            <a:spLocks noGrp="1"/>
          </p:cNvSpPr>
          <p:nvPr>
            <p:ph idx="1"/>
          </p:nvPr>
        </p:nvSpPr>
        <p:spPr>
          <a:xfrm>
            <a:off x="763555" y="2376132"/>
            <a:ext cx="4722845" cy="4351338"/>
          </a:xfrm>
        </p:spPr>
        <p:txBody>
          <a:bodyPr>
            <a:normAutofit/>
          </a:bodyPr>
          <a:lstStyle/>
          <a:p>
            <a:r>
              <a:rPr lang="en-IN" sz="2200" dirty="0">
                <a:latin typeface="Times New Roman" panose="02020603050405020304" pitchFamily="18" charset="0"/>
                <a:cs typeface="Times New Roman" panose="02020603050405020304" pitchFamily="18" charset="0"/>
              </a:rPr>
              <a:t>For example </a:t>
            </a:r>
          </a:p>
          <a:p>
            <a:pPr marL="0" indent="0" algn="just">
              <a:buNone/>
            </a:pPr>
            <a:r>
              <a:rPr lang="en-IN" sz="2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if we want to check the balance enquiry then choose the BALANCE </a:t>
            </a:r>
            <a:r>
              <a:rPr lang="en-IN" sz="2000" dirty="0" err="1">
                <a:latin typeface="Times New Roman" panose="02020603050405020304" pitchFamily="18" charset="0"/>
                <a:cs typeface="Times New Roman" panose="02020603050405020304" pitchFamily="18" charset="0"/>
              </a:rPr>
              <a:t>opotion</a:t>
            </a:r>
            <a:r>
              <a:rPr lang="en-IN" sz="2000" dirty="0">
                <a:latin typeface="Times New Roman" panose="02020603050405020304" pitchFamily="18" charset="0"/>
                <a:cs typeface="Times New Roman" panose="02020603050405020304" pitchFamily="18" charset="0"/>
              </a:rPr>
              <a:t> in that page and it navigate into Balance details page that so the Current balance details in it</a:t>
            </a:r>
          </a:p>
        </p:txBody>
      </p:sp>
      <p:pic>
        <p:nvPicPr>
          <p:cNvPr id="4" name="Image 13">
            <a:extLst>
              <a:ext uri="{FF2B5EF4-FFF2-40B4-BE49-F238E27FC236}">
                <a16:creationId xmlns:a16="http://schemas.microsoft.com/office/drawing/2014/main" id="{54BF67E3-FD2B-4FB8-A661-E98E3373FB2A}"/>
              </a:ext>
            </a:extLst>
          </p:cNvPr>
          <p:cNvPicPr>
            <a:picLocks/>
          </p:cNvPicPr>
          <p:nvPr/>
        </p:nvPicPr>
        <p:blipFill>
          <a:blip r:embed="rId2" cstate="print"/>
          <a:stretch>
            <a:fillRect/>
          </a:stretch>
        </p:blipFill>
        <p:spPr>
          <a:xfrm>
            <a:off x="5701004" y="1690687"/>
            <a:ext cx="5943600" cy="3898349"/>
          </a:xfrm>
          <a:prstGeom prst="rect">
            <a:avLst/>
          </a:prstGeom>
        </p:spPr>
      </p:pic>
    </p:spTree>
    <p:extLst>
      <p:ext uri="{BB962C8B-B14F-4D97-AF65-F5344CB8AC3E}">
        <p14:creationId xmlns:p14="http://schemas.microsoft.com/office/powerpoint/2010/main" val="67185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5169F-DA22-BC03-17A4-DAEBA4A28834}"/>
              </a:ext>
            </a:extLst>
          </p:cNvPr>
          <p:cNvSpPr>
            <a:spLocks noGrp="1"/>
          </p:cNvSpPr>
          <p:nvPr>
            <p:ph idx="1"/>
          </p:nvPr>
        </p:nvSpPr>
        <p:spPr>
          <a:xfrm>
            <a:off x="598715" y="2489686"/>
            <a:ext cx="5012094" cy="1878627"/>
          </a:xfrm>
        </p:spPr>
        <p:txBody>
          <a:bodyPr>
            <a:normAutofit/>
          </a:bodyPr>
          <a:lstStyle/>
          <a:p>
            <a:pPr algn="just"/>
            <a:r>
              <a:rPr lang="en-IN" sz="2200" dirty="0">
                <a:latin typeface="Times New Roman" panose="02020603050405020304" pitchFamily="18" charset="0"/>
                <a:cs typeface="Times New Roman" panose="02020603050405020304" pitchFamily="18" charset="0"/>
              </a:rPr>
              <a:t>For Withdrawal Option there is an additional Functions is that collecting a Cash. </a:t>
            </a:r>
          </a:p>
        </p:txBody>
      </p:sp>
      <p:pic>
        <p:nvPicPr>
          <p:cNvPr id="4" name="Image 15">
            <a:extLst>
              <a:ext uri="{FF2B5EF4-FFF2-40B4-BE49-F238E27FC236}">
                <a16:creationId xmlns:a16="http://schemas.microsoft.com/office/drawing/2014/main" id="{364AAE61-6634-DBF2-9808-FEA5B2D9E4C5}"/>
              </a:ext>
            </a:extLst>
          </p:cNvPr>
          <p:cNvPicPr>
            <a:picLocks/>
          </p:cNvPicPr>
          <p:nvPr/>
        </p:nvPicPr>
        <p:blipFill>
          <a:blip r:embed="rId2" cstate="print"/>
          <a:stretch>
            <a:fillRect/>
          </a:stretch>
        </p:blipFill>
        <p:spPr>
          <a:xfrm>
            <a:off x="5896946" y="369337"/>
            <a:ext cx="5224366" cy="2728425"/>
          </a:xfrm>
          <a:prstGeom prst="rect">
            <a:avLst/>
          </a:prstGeom>
        </p:spPr>
      </p:pic>
      <p:pic>
        <p:nvPicPr>
          <p:cNvPr id="5" name="Image 16">
            <a:extLst>
              <a:ext uri="{FF2B5EF4-FFF2-40B4-BE49-F238E27FC236}">
                <a16:creationId xmlns:a16="http://schemas.microsoft.com/office/drawing/2014/main" id="{AB0C556A-81A4-5E60-78CD-BCDB54A748DA}"/>
              </a:ext>
            </a:extLst>
          </p:cNvPr>
          <p:cNvPicPr>
            <a:picLocks/>
          </p:cNvPicPr>
          <p:nvPr/>
        </p:nvPicPr>
        <p:blipFill>
          <a:blip r:embed="rId3" cstate="print"/>
          <a:stretch>
            <a:fillRect/>
          </a:stretch>
        </p:blipFill>
        <p:spPr>
          <a:xfrm>
            <a:off x="5896946" y="3601617"/>
            <a:ext cx="5321941" cy="3016172"/>
          </a:xfrm>
          <a:prstGeom prst="rect">
            <a:avLst/>
          </a:prstGeom>
        </p:spPr>
      </p:pic>
    </p:spTree>
    <p:extLst>
      <p:ext uri="{BB962C8B-B14F-4D97-AF65-F5344CB8AC3E}">
        <p14:creationId xmlns:p14="http://schemas.microsoft.com/office/powerpoint/2010/main" val="6751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9D955-F588-1A60-AE35-33A18A1D2B40}"/>
              </a:ext>
            </a:extLst>
          </p:cNvPr>
          <p:cNvSpPr>
            <a:spLocks noGrp="1"/>
          </p:cNvSpPr>
          <p:nvPr>
            <p:ph idx="1"/>
          </p:nvPr>
        </p:nvSpPr>
        <p:spPr>
          <a:xfrm>
            <a:off x="1341859" y="2917307"/>
            <a:ext cx="4284306" cy="1831975"/>
          </a:xfrm>
        </p:spPr>
        <p:txBody>
          <a:bodyPr>
            <a:normAutofit/>
          </a:bodyPr>
          <a:lstStyle/>
          <a:p>
            <a:pPr algn="just"/>
            <a:r>
              <a:rPr lang="en-IN" sz="2200" dirty="0">
                <a:latin typeface="Times New Roman" panose="02020603050405020304" pitchFamily="18" charset="0"/>
                <a:cs typeface="Times New Roman" panose="02020603050405020304" pitchFamily="18" charset="0"/>
              </a:rPr>
              <a:t>then generate Receipt functions and also the Transactions details on it.</a:t>
            </a:r>
          </a:p>
        </p:txBody>
      </p:sp>
      <p:pic>
        <p:nvPicPr>
          <p:cNvPr id="4" name="Image 18">
            <a:extLst>
              <a:ext uri="{FF2B5EF4-FFF2-40B4-BE49-F238E27FC236}">
                <a16:creationId xmlns:a16="http://schemas.microsoft.com/office/drawing/2014/main" id="{0E04E871-976F-DA26-F868-E6436CD6815D}"/>
              </a:ext>
            </a:extLst>
          </p:cNvPr>
          <p:cNvPicPr>
            <a:picLocks/>
          </p:cNvPicPr>
          <p:nvPr/>
        </p:nvPicPr>
        <p:blipFill>
          <a:blip r:embed="rId2" cstate="print"/>
          <a:stretch>
            <a:fillRect/>
          </a:stretch>
        </p:blipFill>
        <p:spPr>
          <a:xfrm>
            <a:off x="6096000" y="447869"/>
            <a:ext cx="4754141" cy="2578359"/>
          </a:xfrm>
          <a:prstGeom prst="rect">
            <a:avLst/>
          </a:prstGeom>
        </p:spPr>
      </p:pic>
      <p:pic>
        <p:nvPicPr>
          <p:cNvPr id="5" name="Image 19">
            <a:extLst>
              <a:ext uri="{FF2B5EF4-FFF2-40B4-BE49-F238E27FC236}">
                <a16:creationId xmlns:a16="http://schemas.microsoft.com/office/drawing/2014/main" id="{16141B8F-D5CE-2D22-748B-47378F96BF8F}"/>
              </a:ext>
            </a:extLst>
          </p:cNvPr>
          <p:cNvPicPr>
            <a:picLocks/>
          </p:cNvPicPr>
          <p:nvPr/>
        </p:nvPicPr>
        <p:blipFill>
          <a:blip r:embed="rId3" cstate="print"/>
          <a:stretch>
            <a:fillRect/>
          </a:stretch>
        </p:blipFill>
        <p:spPr>
          <a:xfrm>
            <a:off x="6095999" y="3569006"/>
            <a:ext cx="4754141" cy="2841125"/>
          </a:xfrm>
          <a:prstGeom prst="rect">
            <a:avLst/>
          </a:prstGeom>
        </p:spPr>
      </p:pic>
    </p:spTree>
    <p:extLst>
      <p:ext uri="{BB962C8B-B14F-4D97-AF65-F5344CB8AC3E}">
        <p14:creationId xmlns:p14="http://schemas.microsoft.com/office/powerpoint/2010/main" val="45366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7AC6-FF3C-DF3E-17D3-81763AF2E6AA}"/>
              </a:ext>
            </a:extLst>
          </p:cNvPr>
          <p:cNvSpPr>
            <a:spLocks noGrp="1"/>
          </p:cNvSpPr>
          <p:nvPr>
            <p:ph type="title"/>
          </p:nvPr>
        </p:nvSpPr>
        <p:spPr>
          <a:xfrm>
            <a:off x="408992" y="365125"/>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2167DE6-648D-50F7-D9FF-C2739CA6C183}"/>
              </a:ext>
            </a:extLst>
          </p:cNvPr>
          <p:cNvSpPr>
            <a:spLocks noGrp="1"/>
          </p:cNvSpPr>
          <p:nvPr>
            <p:ph idx="1"/>
          </p:nvPr>
        </p:nvSpPr>
        <p:spPr>
          <a:xfrm>
            <a:off x="1267408" y="1616043"/>
            <a:ext cx="10515600" cy="4486275"/>
          </a:xfrm>
        </p:spPr>
        <p:txBody>
          <a:bodyPr>
            <a:normAutofit/>
          </a:bodyPr>
          <a:lstStyle/>
          <a:p>
            <a:pPr>
              <a:lnSpc>
                <a:spcPct val="100000"/>
              </a:lnSpc>
            </a:pPr>
            <a:r>
              <a:rPr lang="en-US" sz="2200" dirty="0">
                <a:effectLst/>
                <a:latin typeface="Times New Roman" panose="02020603050405020304" pitchFamily="18" charset="0"/>
                <a:ea typeface="Times New Roman" panose="02020603050405020304" pitchFamily="18" charset="0"/>
              </a:rPr>
              <a:t>Thus, ATM is one of the gifts from the inventor to humanity and it is the easiest way of depositing and withdrawing money. Transaction is possible at any time in ATMs, that is why in India some people called ATM as "all-time money". Hence it can be concluded that the project titled ATM Management</a:t>
            </a:r>
            <a:r>
              <a:rPr lang="en-US" sz="2200" spc="-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is</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safe,</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fast,</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reliable,</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convenient</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any</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time</a:t>
            </a:r>
            <a:r>
              <a:rPr lang="en-US" sz="2200" spc="-5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accessible</a:t>
            </a:r>
            <a:r>
              <a:rPr lang="en-US" sz="2200" spc="-6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money</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machine.</a:t>
            </a:r>
          </a:p>
          <a:p>
            <a:pPr marL="63500">
              <a:lnSpc>
                <a:spcPct val="100000"/>
              </a:lnSpc>
            </a:pPr>
            <a:r>
              <a:rPr lang="en-US" sz="2200" b="1" dirty="0">
                <a:effectLst/>
                <a:latin typeface="Times New Roman" panose="02020603050405020304" pitchFamily="18" charset="0"/>
                <a:ea typeface="Times New Roman" panose="02020603050405020304" pitchFamily="18" charset="0"/>
              </a:rPr>
              <a:t>FUTURE</a:t>
            </a:r>
            <a:r>
              <a:rPr lang="en-US" sz="2200" b="1" spc="-35" dirty="0">
                <a:effectLst/>
                <a:latin typeface="Times New Roman" panose="02020603050405020304" pitchFamily="18" charset="0"/>
                <a:ea typeface="Times New Roman" panose="02020603050405020304" pitchFamily="18" charset="0"/>
              </a:rPr>
              <a:t> </a:t>
            </a:r>
            <a:r>
              <a:rPr lang="en-US" sz="2200" b="1" spc="-10" dirty="0">
                <a:effectLst/>
                <a:latin typeface="Times New Roman" panose="02020603050405020304" pitchFamily="18" charset="0"/>
                <a:ea typeface="Times New Roman" panose="02020603050405020304" pitchFamily="18" charset="0"/>
              </a:rPr>
              <a:t>ENHANCEMENTS:</a:t>
            </a:r>
            <a:endParaRPr lang="en-IN" sz="2200" b="1" dirty="0">
              <a:effectLst/>
              <a:latin typeface="Times New Roman" panose="02020603050405020304" pitchFamily="18" charset="0"/>
              <a:ea typeface="Times New Roman" panose="02020603050405020304" pitchFamily="18" charset="0"/>
            </a:endParaRPr>
          </a:p>
          <a:p>
            <a:pPr marL="742950" lvl="1" indent="-285750">
              <a:lnSpc>
                <a:spcPct val="100000"/>
              </a:lnSpc>
              <a:buSzPts val="1200"/>
              <a:buFont typeface="Wingdings" panose="05000000000000000000" pitchFamily="2" charset="2"/>
              <a:buChar char=""/>
              <a:tabLst>
                <a:tab pos="885825" algn="l"/>
              </a:tabLst>
            </a:pPr>
            <a:r>
              <a:rPr lang="en-US" sz="2200" spc="0" dirty="0">
                <a:effectLst/>
                <a:latin typeface="Times New Roman" panose="02020603050405020304" pitchFamily="18" charset="0"/>
                <a:ea typeface="Wingdings" panose="05000000000000000000" pitchFamily="2" charset="2"/>
                <a:cs typeface="Wingdings" panose="05000000000000000000" pitchFamily="2" charset="2"/>
              </a:rPr>
              <a:t>OTP</a:t>
            </a:r>
            <a:r>
              <a:rPr lang="en-US" sz="22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10" dirty="0">
                <a:effectLst/>
                <a:latin typeface="Times New Roman" panose="02020603050405020304" pitchFamily="18" charset="0"/>
                <a:ea typeface="Wingdings" panose="05000000000000000000" pitchFamily="2" charset="2"/>
                <a:cs typeface="Wingdings" panose="05000000000000000000" pitchFamily="2" charset="2"/>
              </a:rPr>
              <a:t>generation.</a:t>
            </a:r>
            <a:endParaRPr lang="en-IN" sz="2200" spc="0" dirty="0">
              <a:effectLst/>
              <a:latin typeface="Times New Roman" panose="02020603050405020304" pitchFamily="18" charset="0"/>
              <a:ea typeface="Wingdings" panose="05000000000000000000" pitchFamily="2" charset="2"/>
              <a:cs typeface="Wingdings" panose="05000000000000000000" pitchFamily="2" charset="2"/>
            </a:endParaRPr>
          </a:p>
          <a:p>
            <a:pPr marL="742950" lvl="1" indent="-285750">
              <a:lnSpc>
                <a:spcPct val="100000"/>
              </a:lnSpc>
              <a:buSzPts val="1200"/>
              <a:buFont typeface="Wingdings" panose="05000000000000000000" pitchFamily="2" charset="2"/>
              <a:buChar char=""/>
              <a:tabLst>
                <a:tab pos="885825" algn="l"/>
              </a:tabLst>
            </a:pPr>
            <a:r>
              <a:rPr lang="en-US" sz="2200" spc="0" dirty="0">
                <a:effectLst/>
                <a:latin typeface="Times New Roman" panose="02020603050405020304" pitchFamily="18" charset="0"/>
                <a:ea typeface="Wingdings" panose="05000000000000000000" pitchFamily="2" charset="2"/>
                <a:cs typeface="Wingdings" panose="05000000000000000000" pitchFamily="2" charset="2"/>
              </a:rPr>
              <a:t>Email</a:t>
            </a:r>
            <a:r>
              <a:rPr lang="en-US" sz="22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and</a:t>
            </a:r>
            <a:r>
              <a:rPr lang="en-US" sz="22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mobile</a:t>
            </a:r>
            <a:r>
              <a:rPr lang="en-US" sz="22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10" dirty="0">
                <a:effectLst/>
                <a:latin typeface="Times New Roman" panose="02020603050405020304" pitchFamily="18" charset="0"/>
                <a:ea typeface="Wingdings" panose="05000000000000000000" pitchFamily="2" charset="2"/>
                <a:cs typeface="Wingdings" panose="05000000000000000000" pitchFamily="2" charset="2"/>
              </a:rPr>
              <a:t>alerts.</a:t>
            </a:r>
            <a:endParaRPr lang="en-IN" sz="2200" spc="0" dirty="0">
              <a:effectLst/>
              <a:latin typeface="Times New Roman" panose="02020603050405020304" pitchFamily="18" charset="0"/>
              <a:ea typeface="Wingdings" panose="05000000000000000000" pitchFamily="2" charset="2"/>
              <a:cs typeface="Wingdings" panose="05000000000000000000" pitchFamily="2" charset="2"/>
            </a:endParaRPr>
          </a:p>
          <a:p>
            <a:pPr marL="742950" lvl="1" indent="-285750">
              <a:lnSpc>
                <a:spcPct val="100000"/>
              </a:lnSpc>
              <a:buSzPts val="1200"/>
              <a:buFont typeface="Wingdings" panose="05000000000000000000" pitchFamily="2" charset="2"/>
              <a:buChar char=""/>
              <a:tabLst>
                <a:tab pos="886460" algn="l"/>
              </a:tabLst>
            </a:pPr>
            <a:r>
              <a:rPr lang="en-US" sz="2200" spc="0" dirty="0">
                <a:effectLst/>
                <a:latin typeface="Times New Roman" panose="02020603050405020304" pitchFamily="18" charset="0"/>
                <a:ea typeface="Wingdings" panose="05000000000000000000" pitchFamily="2" charset="2"/>
                <a:cs typeface="Wingdings" panose="05000000000000000000" pitchFamily="2" charset="2"/>
              </a:rPr>
              <a:t>Security</a:t>
            </a:r>
            <a:r>
              <a:rPr lang="en-US" sz="22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upgrades</a:t>
            </a:r>
            <a:r>
              <a:rPr lang="en-US" sz="22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like</a:t>
            </a:r>
            <a:r>
              <a:rPr lang="en-US" sz="22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Visual</a:t>
            </a:r>
            <a:r>
              <a:rPr lang="en-US" sz="22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Sensors</a:t>
            </a:r>
            <a:r>
              <a:rPr lang="en-US" sz="22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with</a:t>
            </a:r>
            <a:r>
              <a:rPr lang="en-US" sz="22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burglar</a:t>
            </a:r>
            <a:r>
              <a:rPr lang="en-US" sz="22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alarms,</a:t>
            </a:r>
            <a:r>
              <a:rPr lang="en-US" sz="22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2200" spc="0" dirty="0">
                <a:effectLst/>
                <a:latin typeface="Times New Roman" panose="02020603050405020304" pitchFamily="18" charset="0"/>
                <a:ea typeface="Wingdings" panose="05000000000000000000" pitchFamily="2" charset="2"/>
                <a:cs typeface="Wingdings" panose="05000000000000000000" pitchFamily="2" charset="2"/>
              </a:rPr>
              <a:t>Biometric Identification procedures etc.</a:t>
            </a:r>
            <a:endParaRPr lang="en-IN" sz="2200" spc="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pPr>
            <a:endParaRPr lang="en-IN" sz="2200" dirty="0"/>
          </a:p>
        </p:txBody>
      </p:sp>
    </p:spTree>
    <p:extLst>
      <p:ext uri="{BB962C8B-B14F-4D97-AF65-F5344CB8AC3E}">
        <p14:creationId xmlns:p14="http://schemas.microsoft.com/office/powerpoint/2010/main" val="17994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3357-AE0C-E9F9-67D1-4766395D0C87}"/>
              </a:ext>
            </a:extLst>
          </p:cNvPr>
          <p:cNvSpPr>
            <a:spLocks noGrp="1"/>
          </p:cNvSpPr>
          <p:nvPr>
            <p:ph type="title"/>
          </p:nvPr>
        </p:nvSpPr>
        <p:spPr>
          <a:xfrm>
            <a:off x="4383832" y="2103437"/>
            <a:ext cx="10515600" cy="1325563"/>
          </a:xfrm>
        </p:spPr>
        <p:txBody>
          <a:bodyPr>
            <a:normAutofit/>
          </a:bodyPr>
          <a:lstStyle/>
          <a:p>
            <a:r>
              <a:rPr lang="en-IN" sz="3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240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DCDE-CC5E-1A18-88F4-0546A574270F}"/>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4F62597-2F39-280B-31C8-A2367AE272E6}"/>
              </a:ext>
            </a:extLst>
          </p:cNvPr>
          <p:cNvSpPr>
            <a:spLocks noGrp="1"/>
          </p:cNvSpPr>
          <p:nvPr>
            <p:ph idx="1"/>
          </p:nvPr>
        </p:nvSpPr>
        <p:spPr>
          <a:xfrm>
            <a:off x="1225226" y="1690688"/>
            <a:ext cx="10515600" cy="4576763"/>
          </a:xfrm>
        </p:spPr>
        <p:txBody>
          <a:bodyPr>
            <a:normAutofit/>
          </a:bodyPr>
          <a:lstStyle/>
          <a:p>
            <a:pPr algn="just"/>
            <a:r>
              <a:rPr lang="en-US" sz="2200" b="0" i="0" dirty="0">
                <a:effectLst/>
                <a:latin typeface="Times New Roman" panose="02020603050405020304" pitchFamily="18" charset="0"/>
                <a:cs typeface="Times New Roman" panose="02020603050405020304" pitchFamily="18" charset="0"/>
              </a:rPr>
              <a:t>The Virtual ATM System is meticulously designed as a sophisticated tool tailored for backend developers to validate and ensure the seamless functionality of any updates or new features. Simultaneously, it serves as a user-friendly interface for customers, providing a simulated ATM experience. </a:t>
            </a:r>
          </a:p>
          <a:p>
            <a:pPr algn="just"/>
            <a:r>
              <a:rPr lang="en-US" sz="2200" b="0" i="0" dirty="0">
                <a:effectLst/>
                <a:latin typeface="Times New Roman" panose="02020603050405020304" pitchFamily="18" charset="0"/>
                <a:cs typeface="Times New Roman" panose="02020603050405020304" pitchFamily="18" charset="0"/>
              </a:rPr>
              <a:t>On the user front, the Virtual ATM System mimics the functionality of a real ATM. Users can engage in activities such as balance inquiries, cash withdrawals, and deposits. </a:t>
            </a:r>
          </a:p>
          <a:p>
            <a:pPr algn="just"/>
            <a:r>
              <a:rPr lang="en-US" sz="2200" b="0" i="0" dirty="0">
                <a:effectLst/>
                <a:latin typeface="Times New Roman" panose="02020603050405020304" pitchFamily="18" charset="0"/>
                <a:cs typeface="Times New Roman" panose="02020603050405020304" pitchFamily="18" charset="0"/>
              </a:rPr>
              <a:t>The system provides a secure and realistic environment for users to familiarize themselves with the interface before interacting with physical ATMs. </a:t>
            </a:r>
          </a:p>
          <a:p>
            <a:pPr algn="just"/>
            <a:r>
              <a:rPr lang="en-US" sz="2200" b="0" i="0" dirty="0">
                <a:effectLst/>
                <a:latin typeface="Times New Roman" panose="02020603050405020304" pitchFamily="18" charset="0"/>
                <a:cs typeface="Times New Roman" panose="02020603050405020304" pitchFamily="18" charset="0"/>
              </a:rPr>
              <a:t>This dual-purpose functionality makes the Virtual ATM System a versatile solution that caters to the needs of both developers and end-users.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40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C043-EFA5-9F8A-1186-C613CC33BCE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A2F4BA79-28BF-9094-D3E1-74D168BCF97A}"/>
              </a:ext>
            </a:extLst>
          </p:cNvPr>
          <p:cNvSpPr>
            <a:spLocks noGrp="1"/>
          </p:cNvSpPr>
          <p:nvPr>
            <p:ph idx="1"/>
          </p:nvPr>
        </p:nvSpPr>
        <p:spPr>
          <a:xfrm>
            <a:off x="1104705" y="1389030"/>
            <a:ext cx="10515600" cy="4351338"/>
          </a:xfrm>
        </p:spPr>
        <p:txBody>
          <a:bodyPr>
            <a:normAutofit/>
          </a:bodyPr>
          <a:lstStyle/>
          <a:p>
            <a:pPr marL="0" indent="0" algn="l">
              <a:buNone/>
            </a:pPr>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Banks may develop or adopt testing tools tailored to their specific systems, including virtualization features for ATM functionalities.</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Independent software providers may offer testing tools and simulators for ATM systems, providing a generic environment for developers.</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primary aim is to provide a controlled environment for backend developers to test updates, new features, and overall functionality without impacting the live system.</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It includes simulation of ATM transactions, error scenarios, and integration testing with backend systems. </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This virtual environment allows developers to ensure that the software performs as expected before it is deployed to production ATMs.</a:t>
            </a:r>
          </a:p>
          <a:p>
            <a:endParaRPr lang="en-IN" dirty="0"/>
          </a:p>
        </p:txBody>
      </p:sp>
    </p:spTree>
    <p:extLst>
      <p:ext uri="{BB962C8B-B14F-4D97-AF65-F5344CB8AC3E}">
        <p14:creationId xmlns:p14="http://schemas.microsoft.com/office/powerpoint/2010/main" val="2279995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E4E-7751-582D-4509-3FBAB5E4B788}"/>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DFD6B9C-F317-F16F-5BC5-B2BC7F5DD939}"/>
              </a:ext>
            </a:extLst>
          </p:cNvPr>
          <p:cNvSpPr>
            <a:spLocks noGrp="1"/>
          </p:cNvSpPr>
          <p:nvPr>
            <p:ph idx="1"/>
          </p:nvPr>
        </p:nvSpPr>
        <p:spPr/>
        <p:txBody>
          <a:bodyPr>
            <a:normAutofit/>
          </a:bodyPr>
          <a:lstStyle/>
          <a:p>
            <a:pPr algn="just"/>
            <a:r>
              <a:rPr lang="en-US" sz="2200" b="0" i="0" dirty="0">
                <a:effectLst/>
                <a:latin typeface="Times New Roman" panose="02020603050405020304" pitchFamily="18" charset="0"/>
                <a:cs typeface="Times New Roman" panose="02020603050405020304" pitchFamily="18" charset="0"/>
              </a:rPr>
              <a:t>Designing a virtual ATM system for backend development and user testing involves creating a comprehensive environment that fulfills the needs of both developers and end-users.</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 user-friendly web-based interface specifically designed for backend developers.</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Allows developers to simulate ATM transactions, test new features, and validate updates in a controlled environment.</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Frontend: JAVA for a responsive and interactive user interface.</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Backend: MySQL for a storing the transactions details and efficient backend.</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89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4237-08B2-26DA-BD6D-9A2C5B22ABDE}"/>
              </a:ext>
            </a:extLst>
          </p:cNvPr>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INPUT DESIGN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60D0278-A8B4-1602-436A-E701284FD0F0}"/>
              </a:ext>
            </a:extLst>
          </p:cNvPr>
          <p:cNvSpPr>
            <a:spLocks noGrp="1"/>
          </p:cNvSpPr>
          <p:nvPr>
            <p:ph idx="1"/>
          </p:nvPr>
        </p:nvSpPr>
        <p:spPr>
          <a:xfrm>
            <a:off x="1603310" y="1499054"/>
            <a:ext cx="10515600" cy="4351338"/>
          </a:xfrm>
        </p:spPr>
        <p:txBody>
          <a:bodyPr>
            <a:normAutofit/>
          </a:bodyPr>
          <a:lstStyle/>
          <a:p>
            <a:r>
              <a:rPr lang="en-IN" sz="2200" dirty="0">
                <a:effectLst/>
                <a:latin typeface="Times New Roman" panose="02020603050405020304" pitchFamily="18" charset="0"/>
                <a:ea typeface="Times New Roman" panose="02020603050405020304" pitchFamily="18" charset="0"/>
              </a:rPr>
              <a:t>User Authentication(password, PIN)</a:t>
            </a:r>
          </a:p>
          <a:p>
            <a:r>
              <a:rPr lang="en-IN" sz="2200" dirty="0">
                <a:effectLst/>
                <a:latin typeface="Times New Roman" panose="02020603050405020304" pitchFamily="18" charset="0"/>
                <a:ea typeface="Times New Roman" panose="02020603050405020304" pitchFamily="18" charset="0"/>
              </a:rPr>
              <a:t>Main Menu</a:t>
            </a:r>
            <a:r>
              <a:rPr lang="en-IN" sz="2200" dirty="0"/>
              <a:t>(</a:t>
            </a:r>
            <a:r>
              <a:rPr lang="en-IN" sz="2200" dirty="0">
                <a:effectLst/>
                <a:latin typeface="Times New Roman" panose="02020603050405020304" pitchFamily="18" charset="0"/>
                <a:ea typeface="Times New Roman" panose="02020603050405020304" pitchFamily="18" charset="0"/>
              </a:rPr>
              <a:t>Withdrawal, </a:t>
            </a:r>
            <a:r>
              <a:rPr lang="en-IN" sz="2200" dirty="0" err="1">
                <a:effectLst/>
                <a:latin typeface="Times New Roman" panose="02020603050405020304" pitchFamily="18" charset="0"/>
                <a:ea typeface="Times New Roman" panose="02020603050405020304" pitchFamily="18" charset="0"/>
              </a:rPr>
              <a:t>Deposit,BalanceInquiry</a:t>
            </a:r>
            <a:r>
              <a:rPr lang="en-IN" sz="2200" dirty="0">
                <a:effectLst/>
                <a:latin typeface="Times New Roman" panose="02020603050405020304" pitchFamily="18" charset="0"/>
                <a:ea typeface="Times New Roman" panose="02020603050405020304" pitchFamily="18" charset="0"/>
              </a:rPr>
              <a:t>, Loan)</a:t>
            </a:r>
          </a:p>
          <a:p>
            <a:r>
              <a:rPr lang="en-IN" sz="2200" dirty="0">
                <a:effectLst/>
                <a:latin typeface="Times New Roman" panose="02020603050405020304" pitchFamily="18" charset="0"/>
                <a:ea typeface="Times New Roman" panose="02020603050405020304" pitchFamily="18" charset="0"/>
              </a:rPr>
              <a:t>Transaction Forms</a:t>
            </a:r>
          </a:p>
          <a:p>
            <a:r>
              <a:rPr lang="en-IN" sz="1800" dirty="0">
                <a:effectLst/>
                <a:latin typeface="Times New Roman" panose="02020603050405020304" pitchFamily="18" charset="0"/>
                <a:ea typeface="Times New Roman" panose="02020603050405020304" pitchFamily="18" charset="0"/>
              </a:rPr>
              <a:t>Security Measures</a:t>
            </a:r>
            <a:endParaRPr lang="en-IN" sz="22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Exit Option</a:t>
            </a:r>
            <a:endParaRPr lang="en-IN" sz="22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Screen size</a:t>
            </a:r>
          </a:p>
          <a:p>
            <a:r>
              <a:rPr lang="en-IN" sz="2200" dirty="0">
                <a:effectLst/>
                <a:latin typeface="Times New Roman" panose="02020603050405020304" pitchFamily="18" charset="0"/>
                <a:ea typeface="Times New Roman" panose="02020603050405020304" pitchFamily="18" charset="0"/>
              </a:rPr>
              <a:t>Visual Design</a:t>
            </a:r>
          </a:p>
          <a:p>
            <a:endParaRPr lang="en-IN" dirty="0"/>
          </a:p>
        </p:txBody>
      </p:sp>
    </p:spTree>
    <p:extLst>
      <p:ext uri="{BB962C8B-B14F-4D97-AF65-F5344CB8AC3E}">
        <p14:creationId xmlns:p14="http://schemas.microsoft.com/office/powerpoint/2010/main" val="21621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00DD-C297-8D99-8891-0848FD51AAC8}"/>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OUTPUT DESIGN</a:t>
            </a:r>
          </a:p>
        </p:txBody>
      </p:sp>
      <p:sp>
        <p:nvSpPr>
          <p:cNvPr id="3" name="Content Placeholder 2">
            <a:extLst>
              <a:ext uri="{FF2B5EF4-FFF2-40B4-BE49-F238E27FC236}">
                <a16:creationId xmlns:a16="http://schemas.microsoft.com/office/drawing/2014/main" id="{828A6B53-6FA3-D220-0944-848C75F45728}"/>
              </a:ext>
            </a:extLst>
          </p:cNvPr>
          <p:cNvSpPr>
            <a:spLocks noGrp="1"/>
          </p:cNvSpPr>
          <p:nvPr>
            <p:ph idx="1"/>
          </p:nvPr>
        </p:nvSpPr>
        <p:spPr>
          <a:xfrm>
            <a:off x="2228461" y="1690688"/>
            <a:ext cx="10515600" cy="4351338"/>
          </a:xfrm>
        </p:spPr>
        <p:txBody>
          <a:bodyPr/>
          <a:lstStyle/>
          <a:p>
            <a:r>
              <a:rPr lang="en-IN" sz="2200" dirty="0">
                <a:effectLst/>
                <a:latin typeface="Times New Roman" panose="02020603050405020304" pitchFamily="18" charset="0"/>
                <a:ea typeface="Times New Roman" panose="02020603050405020304" pitchFamily="18" charset="0"/>
              </a:rPr>
              <a:t>Transaction Confirmation</a:t>
            </a:r>
          </a:p>
          <a:p>
            <a:r>
              <a:rPr lang="en-IN" sz="2200" dirty="0">
                <a:effectLst/>
                <a:latin typeface="Times New Roman" panose="02020603050405020304" pitchFamily="18" charset="0"/>
                <a:ea typeface="Times New Roman" panose="02020603050405020304" pitchFamily="18" charset="0"/>
              </a:rPr>
              <a:t>Receipt Options</a:t>
            </a:r>
          </a:p>
          <a:p>
            <a:r>
              <a:rPr lang="en-IN" sz="2200" dirty="0">
                <a:effectLst/>
                <a:latin typeface="Times New Roman" panose="02020603050405020304" pitchFamily="18" charset="0"/>
                <a:ea typeface="Times New Roman" panose="02020603050405020304" pitchFamily="18" charset="0"/>
              </a:rPr>
              <a:t>Balance Information</a:t>
            </a:r>
          </a:p>
          <a:p>
            <a:r>
              <a:rPr lang="en-IN" sz="2200" dirty="0">
                <a:effectLst/>
                <a:latin typeface="Times New Roman" panose="02020603050405020304" pitchFamily="18" charset="0"/>
                <a:ea typeface="Times New Roman" panose="02020603050405020304" pitchFamily="18" charset="0"/>
              </a:rPr>
              <a:t>Transaction History</a:t>
            </a:r>
          </a:p>
          <a:p>
            <a:r>
              <a:rPr lang="en-IN" sz="2200" dirty="0">
                <a:effectLst/>
                <a:latin typeface="Times New Roman" panose="02020603050405020304" pitchFamily="18" charset="0"/>
                <a:ea typeface="Times New Roman" panose="02020603050405020304" pitchFamily="18" charset="0"/>
              </a:rPr>
              <a:t>Logout Confirmation</a:t>
            </a:r>
          </a:p>
          <a:p>
            <a:r>
              <a:rPr lang="en-IN" sz="2200" dirty="0">
                <a:effectLst/>
                <a:latin typeface="Times New Roman" panose="02020603050405020304" pitchFamily="18" charset="0"/>
                <a:ea typeface="Times New Roman" panose="02020603050405020304" pitchFamily="18" charset="0"/>
              </a:rPr>
              <a:t>Responsive Design</a:t>
            </a:r>
          </a:p>
          <a:p>
            <a:endParaRPr lang="en-IN" dirty="0"/>
          </a:p>
        </p:txBody>
      </p:sp>
    </p:spTree>
    <p:extLst>
      <p:ext uri="{BB962C8B-B14F-4D97-AF65-F5344CB8AC3E}">
        <p14:creationId xmlns:p14="http://schemas.microsoft.com/office/powerpoint/2010/main" val="182124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9464-08D7-51E1-BE85-FB86BE2B0D0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SCREENSHOTS</a:t>
            </a:r>
            <a:endParaRPr lang="en-IN" sz="2800" dirty="0"/>
          </a:p>
        </p:txBody>
      </p:sp>
      <p:sp>
        <p:nvSpPr>
          <p:cNvPr id="3" name="Content Placeholder 2">
            <a:extLst>
              <a:ext uri="{FF2B5EF4-FFF2-40B4-BE49-F238E27FC236}">
                <a16:creationId xmlns:a16="http://schemas.microsoft.com/office/drawing/2014/main" id="{959E6107-FB0C-5ABE-225B-7109B48F80A2}"/>
              </a:ext>
            </a:extLst>
          </p:cNvPr>
          <p:cNvSpPr>
            <a:spLocks noGrp="1"/>
          </p:cNvSpPr>
          <p:nvPr>
            <p:ph idx="1"/>
          </p:nvPr>
        </p:nvSpPr>
        <p:spPr>
          <a:xfrm>
            <a:off x="1163327" y="3041779"/>
            <a:ext cx="4833257" cy="2211453"/>
          </a:xfrm>
        </p:spPr>
        <p:txBody>
          <a:bodyPr>
            <a:normAutofit/>
          </a:bodyPr>
          <a:lstStyle/>
          <a:p>
            <a:r>
              <a:rPr lang="en-IN" sz="2200" dirty="0">
                <a:latin typeface="Times New Roman" panose="02020603050405020304" pitchFamily="18" charset="0"/>
                <a:cs typeface="Times New Roman" panose="02020603050405020304" pitchFamily="18" charset="0"/>
              </a:rPr>
              <a:t>Main Page ATM simulator</a:t>
            </a:r>
            <a:endParaRPr lang="en-IN" sz="2200" dirty="0"/>
          </a:p>
        </p:txBody>
      </p:sp>
      <p:pic>
        <p:nvPicPr>
          <p:cNvPr id="4" name="Image 4">
            <a:extLst>
              <a:ext uri="{FF2B5EF4-FFF2-40B4-BE49-F238E27FC236}">
                <a16:creationId xmlns:a16="http://schemas.microsoft.com/office/drawing/2014/main" id="{B41ECAD9-561D-6FDC-7BD3-265B7B7E92C3}"/>
              </a:ext>
            </a:extLst>
          </p:cNvPr>
          <p:cNvPicPr>
            <a:picLocks/>
          </p:cNvPicPr>
          <p:nvPr/>
        </p:nvPicPr>
        <p:blipFill>
          <a:blip r:embed="rId2" cstate="print"/>
          <a:stretch>
            <a:fillRect/>
          </a:stretch>
        </p:blipFill>
        <p:spPr>
          <a:xfrm>
            <a:off x="4926563" y="1690688"/>
            <a:ext cx="6550089" cy="3637092"/>
          </a:xfrm>
          <a:prstGeom prst="rect">
            <a:avLst/>
          </a:prstGeom>
        </p:spPr>
      </p:pic>
    </p:spTree>
    <p:extLst>
      <p:ext uri="{BB962C8B-B14F-4D97-AF65-F5344CB8AC3E}">
        <p14:creationId xmlns:p14="http://schemas.microsoft.com/office/powerpoint/2010/main" val="404277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6E1BA-0BD9-D7B2-CE54-1C6ABB9340DB}"/>
              </a:ext>
            </a:extLst>
          </p:cNvPr>
          <p:cNvSpPr>
            <a:spLocks noGrp="1"/>
          </p:cNvSpPr>
          <p:nvPr>
            <p:ph idx="1"/>
          </p:nvPr>
        </p:nvSpPr>
        <p:spPr>
          <a:xfrm>
            <a:off x="716902" y="2690197"/>
            <a:ext cx="4545563" cy="4173959"/>
          </a:xfrm>
        </p:spPr>
        <p:txBody>
          <a:bodyPr>
            <a:normAutofit/>
          </a:bodyPr>
          <a:lstStyle/>
          <a:p>
            <a:r>
              <a:rPr lang="en-US" sz="2200" dirty="0">
                <a:effectLst/>
                <a:latin typeface="Times New Roman" panose="02020603050405020304" pitchFamily="18" charset="0"/>
                <a:ea typeface="Times New Roman" panose="02020603050405020304" pitchFamily="18" charset="0"/>
              </a:rPr>
              <a:t>Pin Function For the ATM simulator</a:t>
            </a:r>
            <a:endParaRPr lang="en-IN" sz="2200" dirty="0"/>
          </a:p>
        </p:txBody>
      </p:sp>
      <p:pic>
        <p:nvPicPr>
          <p:cNvPr id="4" name="Image 5">
            <a:extLst>
              <a:ext uri="{FF2B5EF4-FFF2-40B4-BE49-F238E27FC236}">
                <a16:creationId xmlns:a16="http://schemas.microsoft.com/office/drawing/2014/main" id="{EDCEF2B9-984E-DC48-DC31-4A4C7D3F8F41}"/>
              </a:ext>
            </a:extLst>
          </p:cNvPr>
          <p:cNvPicPr>
            <a:picLocks/>
          </p:cNvPicPr>
          <p:nvPr/>
        </p:nvPicPr>
        <p:blipFill>
          <a:blip r:embed="rId2" cstate="print"/>
          <a:stretch>
            <a:fillRect/>
          </a:stretch>
        </p:blipFill>
        <p:spPr>
          <a:xfrm>
            <a:off x="5262465" y="1371600"/>
            <a:ext cx="6333970" cy="3974841"/>
          </a:xfrm>
          <a:prstGeom prst="rect">
            <a:avLst/>
          </a:prstGeom>
        </p:spPr>
      </p:pic>
    </p:spTree>
    <p:extLst>
      <p:ext uri="{BB962C8B-B14F-4D97-AF65-F5344CB8AC3E}">
        <p14:creationId xmlns:p14="http://schemas.microsoft.com/office/powerpoint/2010/main" val="211004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8AE8A-3CF1-6CB5-3FFE-98F20403C42A}"/>
              </a:ext>
            </a:extLst>
          </p:cNvPr>
          <p:cNvSpPr>
            <a:spLocks noGrp="1"/>
          </p:cNvSpPr>
          <p:nvPr>
            <p:ph idx="1"/>
          </p:nvPr>
        </p:nvSpPr>
        <p:spPr>
          <a:xfrm>
            <a:off x="1118118" y="2892489"/>
            <a:ext cx="4079033" cy="3256481"/>
          </a:xfrm>
        </p:spPr>
        <p:txBody>
          <a:bodyPr/>
          <a:lstStyle/>
          <a:p>
            <a:r>
              <a:rPr lang="en-US" sz="1800" dirty="0">
                <a:effectLst/>
                <a:latin typeface="Times New Roman" panose="02020603050405020304" pitchFamily="18" charset="0"/>
                <a:ea typeface="Times New Roman" panose="02020603050405020304" pitchFamily="18" charset="0"/>
              </a:rPr>
              <a:t>Module Page after successfully enter the correct pin</a:t>
            </a:r>
            <a:endParaRPr lang="en-IN" dirty="0"/>
          </a:p>
        </p:txBody>
      </p:sp>
      <p:pic>
        <p:nvPicPr>
          <p:cNvPr id="4" name="Image 7">
            <a:extLst>
              <a:ext uri="{FF2B5EF4-FFF2-40B4-BE49-F238E27FC236}">
                <a16:creationId xmlns:a16="http://schemas.microsoft.com/office/drawing/2014/main" id="{8A5EC2CC-9926-1C11-5856-A7EDF7857B53}"/>
              </a:ext>
            </a:extLst>
          </p:cNvPr>
          <p:cNvPicPr>
            <a:picLocks/>
          </p:cNvPicPr>
          <p:nvPr/>
        </p:nvPicPr>
        <p:blipFill>
          <a:blip r:embed="rId2" cstate="print"/>
          <a:stretch>
            <a:fillRect/>
          </a:stretch>
        </p:blipFill>
        <p:spPr>
          <a:xfrm>
            <a:off x="5094514" y="1690688"/>
            <a:ext cx="6259285" cy="3851695"/>
          </a:xfrm>
          <a:prstGeom prst="rect">
            <a:avLst/>
          </a:prstGeom>
        </p:spPr>
      </p:pic>
    </p:spTree>
    <p:extLst>
      <p:ext uri="{BB962C8B-B14F-4D97-AF65-F5344CB8AC3E}">
        <p14:creationId xmlns:p14="http://schemas.microsoft.com/office/powerpoint/2010/main" val="84302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594</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BHARATHIAR UNIVERSITY,COIMBATORE  DEPARTMENT OF COMPUTER APPLICATIONS</vt:lpstr>
      <vt:lpstr>INTRODUCTION</vt:lpstr>
      <vt:lpstr>EXISTING SYSTEM</vt:lpstr>
      <vt:lpstr>PROPOSED SYSTEM</vt:lpstr>
      <vt:lpstr>INPUT DESIGN </vt:lpstr>
      <vt:lpstr>OUTPUT DESIGN</vt:lpstr>
      <vt:lpstr>SCREENSHOTS</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BHARATHIAR UNIVERSITY,COIMBATORE  DEPARTMENT OF COMPUTER APPLICATIONS</dc:title>
  <dc:creator>SUGESH RAHUL</dc:creator>
  <cp:lastModifiedBy>SUGESH RAHUL</cp:lastModifiedBy>
  <cp:revision>6</cp:revision>
  <dcterms:created xsi:type="dcterms:W3CDTF">2023-12-04T18:05:35Z</dcterms:created>
  <dcterms:modified xsi:type="dcterms:W3CDTF">2023-12-04T18:38:11Z</dcterms:modified>
</cp:coreProperties>
</file>