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_rels/presentation.xml.rels" ContentType="application/vnd.openxmlformats-package.relationships+xml"/>
  <Override PartName="/ppt/media/image10.jpeg" ContentType="image/jpeg"/>
  <Override PartName="/ppt/media/image7.jpeg" ContentType="image/jpeg"/>
  <Override PartName="/ppt/media/image18.png" ContentType="image/png"/>
  <Override PartName="/ppt/media/image9.jpeg" ContentType="image/jpeg"/>
  <Override PartName="/ppt/media/image12.jpeg" ContentType="image/jpeg"/>
  <Override PartName="/ppt/media/image17.jpeg" ContentType="image/jpeg"/>
  <Override PartName="/ppt/media/image16.svg" ContentType="image/svg"/>
  <Override PartName="/ppt/media/image14.jpeg" ContentType="image/jpeg"/>
  <Override PartName="/ppt/media/image2.tif" ContentType="image/tiff"/>
  <Override PartName="/ppt/media/image3.jpeg" ContentType="image/jpeg"/>
  <Override PartName="/ppt/media/image15.png" ContentType="image/png"/>
  <Override PartName="/ppt/media/image5.png" ContentType="image/png"/>
  <Override PartName="/ppt/media/image8.jpeg" ContentType="image/jpeg"/>
  <Override PartName="/ppt/media/image13.jpeg" ContentType="image/jpeg"/>
  <Override PartName="/ppt/media/image4.png" ContentType="image/png"/>
  <Override PartName="/ppt/media/image1.png" ContentType="image/png"/>
  <Override PartName="/ppt/media/image6.jpeg" ContentType="image/jpeg"/>
  <Override PartName="/ppt/media/image1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  <p:sldMasterId id="2147483676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B811D41-9098-4C86-8A93-E362A41443C1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://butunclebob.com/ArticleS.UncleBob.TheThreeRulesOfTdd" TargetMode="External"/><Relationship Id="rId2" Type="http://schemas.openxmlformats.org/officeDocument/2006/relationships/slide" Target="../slides/slide14.xml"/><Relationship Id="rId3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s://medium.com/@kentbeck_7670/programmer-test-principles-d01c064d7934" TargetMode="External"/><Relationship Id="rId2" Type="http://schemas.openxmlformats.org/officeDocument/2006/relationships/slide" Target="../slides/slide17.xml"/><Relationship Id="rId3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deming.org/explore/fourteen-points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martinfowler.com/articles/is-quality-worth-cost.html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2. Write just enough production code to make that test pass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 - GREEN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…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in the simplest way you can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Quickly make the test work, committing whatever sins necessary in the process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Law 3: “You are not allowed to write any more production code than is sufficient to pass the one failing unit test.”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A196B0-D94D-45EB-BDB1-311CC42828E8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3. 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Clean up any mess you just made – REFACTOR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Refactor 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both the production code and the test code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Eliminate all the duplication created in just getting the test to work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3 laws restated: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Write only enough of a unit test to fail; compilation is failure.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Write only enough production code to make the failing unit test pass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B64C22-BAE0-4348-940B-4297AEDBDB7D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In everything we do, whether writing tests, writing production code, or refactoring, we 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keep the system executing at all times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. The time between running tests is on the order of seconds, or minutes. Even 10 minutes is too long.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“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Do The Simplest Thing That Could Possibly Work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” -- Kent Beck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KISS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YAGNI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DRY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Rule of 3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- Extract duplication only when you see it a 3</a:t>
            </a:r>
            <a:r>
              <a:rPr b="0" lang="en-GB" sz="2000" strike="noStrike" u="none" baseline="30000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rd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time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3 methods of moving forwards: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Fake it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– just return the value you need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Obvious Implementation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– when you think you’re sure of the code, just write it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Triangulation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– to introduce new behaviour, write a new, more specific test that forces the code to be more generic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As the 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tests get more specific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, the code 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gets more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 generic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 (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“test code evolves towards ever greater specificity, while production code evolves towards ever greater generality”)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Programmers refactor tests to become more and more concrete and specific. They refactor the production code to become more and more abstract and general.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47D826-6C63-46FD-AADD-394D4BF2B590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In everything we do, whether writing tests, writing production code, or refactoring, we 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keep the system executing at all times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. The time between running tests is on the order of seconds, or minutes. Even 10 minutes is too long.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“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Do The Simplest Thing That Could Possibly Work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” -- Kent Beck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KISS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YAGNI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DRY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Rule of 3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- Extract duplication only when you see it a 3</a:t>
            </a:r>
            <a:r>
              <a:rPr b="0" lang="en-GB" sz="2000" strike="noStrike" u="none" baseline="30000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rd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time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3 methods of moving forwards: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Fake it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– just return the value you need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Obvious Implementation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– when you think you’re sure of the code, just write it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Triangulation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 – to introduce new behaviour, write a new, more specific test that forces the code to be more generic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As the 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tests get more specific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, the code 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gets more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 generic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 (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“test code evolves towards ever greater specificity, while production code evolves towards ever greater generality”)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Programmers refactor tests to become more and more concrete and specific. They refactor the production code to become more and more abstract and general.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B8F259-BAE4-4208-997D-C5EAD507C23D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 defTabSz="914400">
              <a:lnSpc>
                <a:spcPct val="100000"/>
              </a:lnSpc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Or: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Write only enough of a unit test to fail; compilation is failure.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Write only enough production code to make the failing unit test pass.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GB" sz="2000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http://butunclebob.com/ArticleS.UncleBob.TheThreeRulesOfTdd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935C53-6002-443E-9B45-6889597F53E2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729BDC-CCE0-44C0-93C4-29187DB1BB1A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Test one thing - one reason to fail – c.f. Single Responsibility Principle – do one thing and do it well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Always check the test fails for the reason you expect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Rule of Three – don’t pull out the wrong abstraction (and then have to undo and pull out the right one)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Programmer tests should be sensitive to behavior changes and insensitive to structure changes. If the program’s behavior is stable from an observer’s perspective, no tests should change.” Kent Beck [</a:t>
            </a:r>
            <a:r>
              <a:rPr b="0" lang="en-GB" sz="2000" strike="noStrike" u="sng">
                <a:solidFill>
                  <a:srgbClr val="000000"/>
                </a:solidFill>
                <a:uFillTx/>
                <a:latin typeface="+mn-lt"/>
                <a:ea typeface="ＭＳ Ｐゴシック"/>
                <a:hlinkClick r:id="rId1"/>
              </a:rPr>
              <a:t>https://medium.com/@kentbeck_7670/programmer-test-principles-d01c064d7934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]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5B9A56-C40A-4E8B-8341-CC9F37AE622B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56C7FC5-B013-4CE4-A412-0E9C3378FB8E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8209DB8-4722-4D59-9BC0-B07FD0DDD964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E16DFF6-6E76-4780-B69F-F8ECF0BB69F1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9D45C2-D49F-4166-99B7-7CC3319548D9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Who’s heard of TDD?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Who’s done TDD?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How much?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0852458-77A5-4E1D-8355-9B5E25FB6641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Who’s heard of agile? Everyone I hope!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What does that mean to people?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first principle!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Highest priority = satisfy customer with valuable software.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Emphasis here is early and continuous delivery. Can only do that with the technical practices to underpin it.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24DB29-EB51-43AC-A03A-4CC9BCBD552E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Who’s heard of agile?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Lean manufacturing prior to agile. Deming influence on Japanese auto industry, etc. Expensive to scrap/rework cars.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Quote applies to testing when in the context of software development.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Deming, known as the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father of quality 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for his pioneering work bringing the process that came to be known as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Total Quality Management 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to the Japanese.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W. Edwards Deming, a key figure in the history of the Lean movement, offered 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  <a:hlinkClick r:id="rId1"/>
              </a:rPr>
              <a:t>14 key principles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 for management. Principle three states, “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Cease dependence on inspection 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to achieve quality. 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Eliminate the need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 for inspection on a mass basis </a:t>
            </a:r>
            <a:r>
              <a:rPr b="1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by building quality in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to the product in the first place.”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E77F30-58C2-4A1E-A46B-5F6F1A54A90E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Nowadays we call this shift left.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We’re shifting things left in the SDLC – doing them earlier in time, i.e. to the left of a chart with time on the x-axis.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Shift left on testing, security, etc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7D7F2E-8277-460C-B0EE-C47CB8BBEDDE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Finding things late 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is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expensive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; must pay for: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business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 to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determine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what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 it really needs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to do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designer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 to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design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 a solution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developer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 to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code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 the solution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tester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 to </a:t>
            </a:r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test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 the solution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Any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material cost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to the business if the defect was shipped to production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also want to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flatten the cost of change as the project progresses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It’s easy to put any code into a green field. But after time it gets harder and harder/more and more expensive, until it’s eventually too expensive to maintain/change so we throw it away and start again.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delay that point for as long as possible by keeping the code/design malleable/easy to change.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TDD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helps us to do that as it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encourages good, malleable design.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Google spends $100M per year on test automation, and wanted an answer whether they are actually getting a good return on that investment. They estimated that a bug found during TDD costs $5 to fix, which surges to $50 for tests during a full build and $500 during an integration test. It goes to $5000 during a system test. Fixing bugs earlier would save them an estimated $160M per year. [https://gojko.net/2009/12/07/improving-testing-practices-at-google , 2009]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trike="noStrike" u="sng">
                <a:solidFill>
                  <a:srgbClr val="000000"/>
                </a:solidFill>
                <a:uFillTx/>
                <a:latin typeface="+mn-lt"/>
                <a:ea typeface="ＭＳ Ｐゴシック"/>
                <a:hlinkClick r:id="rId1"/>
              </a:rPr>
              <a:t>https://martinfowler.com/articles/is-quality-worth-cost.html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0F3E91-8BCC-48B2-93A5-FB606CCA3DC5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1. Write a little test that doesn’t work, perhaps doesn’t even compile at first - RED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The test should clearly states the expectations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Specify one small piece of the desired outcome, without caring about the implementation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Law 1: “</a:t>
            </a: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You are not allowed to write any production code unless it is to make a failing unit test pass.</a:t>
            </a:r>
            <a:r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”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Law 2: “You are not allowed to write any more of a unit test than is sufficient to fail; and compilation failures are failures.”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+mn-lt"/>
                <a:ea typeface="ＭＳ Ｐゴシック"/>
              </a:rPr>
              <a:t>Arrange, Act, Assert  /  Given, When, Then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619217-B4D4-4AB3-9F72-07B45EEB255F}" type="slidenum">
              <a:rPr b="0" lang="en-GB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C9C5A0-AE42-436F-B16F-28709E183C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1450E77-4E27-4AEE-B791-A360B9D428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803DA70-C46A-47A7-A5D8-913059FA2C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B73BED1-F8B1-46A3-9442-CC8A89E9CF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8D72EB6-7B87-4A31-BF8D-94AD7CA5B3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9F379D4-B830-4D54-9FA7-F5B89E9B3B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654BE6C-AD9C-443E-9A8C-91413E074E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626BF47-AB24-42DB-8F7F-0EECA8C510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C54CC46-C996-463C-95C4-E5722C534A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45139E13-E8CF-44B1-910C-6DC600F98E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EEF175-9D9A-4A79-82A3-1DF77BC114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8C29F5-A8AB-483C-84C6-8E35C2977C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AAE326-28C4-405B-B905-8F1E934004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49DE026-0017-46B4-BCED-0D642EBB68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638D8AB-2EE2-4550-A021-FF4E373EAB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7F8E6B9-ED96-4AC1-B8EB-ADA526EBBE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F2298B3-FFBC-406A-BE86-F8112241C5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7EEE8A7-0E6B-4327-9D3E-E1EFF1AFF4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E89A7A-70D4-44FB-A608-87FD9F4BC5F3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B9456C-19AC-40C6-A506-56381F0C867E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97AE6C-D32F-436B-AB30-FC278FC26569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"/>
          <p:cNvPicPr/>
          <p:nvPr/>
        </p:nvPicPr>
        <p:blipFill>
          <a:blip r:embed="rId2"/>
          <a:stretch/>
        </p:blipFill>
        <p:spPr>
          <a:xfrm>
            <a:off x="11054880" y="5911920"/>
            <a:ext cx="888840" cy="86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209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DD9CBD-ED1C-4C5D-9E54-2DC8DB855155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Rectangle 9"/>
          <p:cNvSpPr/>
          <p:nvPr/>
        </p:nvSpPr>
        <p:spPr>
          <a:xfrm>
            <a:off x="10949400" y="5586480"/>
            <a:ext cx="1099800" cy="12711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6309FF-F861-43C8-A908-7B6619D927FC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371BF6-B909-4B88-BC31-9401F0B463D8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A6C7AA-9243-4931-91E5-B2FBD1E7ED7B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DDA5F5-6861-4EAD-88BB-89DB4F648647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5E2506-F25B-474C-A828-F018872E78CB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0D5AFD-1AC5-466C-97FE-CB85F89320AA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FF1EB0E-7AFD-44DA-A34F-A3B70D558A83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 descr=""/>
          <p:cNvPicPr/>
          <p:nvPr/>
        </p:nvPicPr>
        <p:blipFill>
          <a:blip r:embed="rId2"/>
          <a:stretch/>
        </p:blipFill>
        <p:spPr>
          <a:xfrm>
            <a:off x="11054880" y="5911920"/>
            <a:ext cx="888840" cy="86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209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199965-2A82-4E83-8CAE-630E2EAB9D38}" type="slidenum">
              <a:rPr b="0" lang="en-GB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10949400" y="5586480"/>
            <a:ext cx="1099800" cy="12711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 flipH="1" flipV="1">
            <a:off x="0" y="0"/>
            <a:ext cx="12191760" cy="418320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0" y="892440"/>
            <a:ext cx="1219176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GB" sz="7200" strike="noStrike" u="none">
                <a:solidFill>
                  <a:schemeClr val="lt1"/>
                </a:solidFill>
                <a:uFillTx/>
                <a:latin typeface="Calibri"/>
              </a:rPr>
              <a:t>Test Driven Development</a:t>
            </a:r>
            <a:endParaRPr b="0" lang="en-GB" sz="7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GB" sz="4800" strike="noStrike" u="none">
                <a:solidFill>
                  <a:schemeClr val="lt1"/>
                </a:solidFill>
                <a:uFillTx/>
                <a:latin typeface="Calibri"/>
              </a:rPr>
              <a:t>“</a:t>
            </a:r>
            <a:r>
              <a:rPr b="0" lang="en-GB" sz="4800" strike="noStrike" u="none">
                <a:solidFill>
                  <a:schemeClr val="lt1"/>
                </a:solidFill>
                <a:uFillTx/>
                <a:latin typeface="Calibri"/>
              </a:rPr>
              <a:t>All code is guilty until proven innocent”</a:t>
            </a:r>
            <a:endParaRPr b="0" lang="en-GB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TextBox 3"/>
          <p:cNvSpPr/>
          <p:nvPr/>
        </p:nvSpPr>
        <p:spPr>
          <a:xfrm>
            <a:off x="249120" y="5787000"/>
            <a:ext cx="1927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354151"/>
                </a:solidFill>
                <a:uFillTx/>
                <a:latin typeface="Calibri"/>
              </a:rPr>
              <a:t>Toby Weston 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354151"/>
                </a:solidFill>
                <a:uFillTx/>
                <a:latin typeface="Calibri"/>
              </a:rPr>
              <a:t>Ben Lithgow-Smith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354151"/>
                </a:solidFill>
                <a:uFillTx/>
                <a:latin typeface="Calibri"/>
              </a:rPr>
              <a:t>Pete Suggitt 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Picture 5" descr=""/>
          <p:cNvPicPr/>
          <p:nvPr/>
        </p:nvPicPr>
        <p:blipFill>
          <a:blip r:embed="rId1"/>
          <a:stretch/>
        </p:blipFill>
        <p:spPr>
          <a:xfrm>
            <a:off x="11054880" y="5911920"/>
            <a:ext cx="888840" cy="869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"/>
          <p:cNvPicPr/>
          <p:nvPr/>
        </p:nvPicPr>
        <p:blipFill>
          <a:blip r:embed="rId1"/>
          <a:stretch/>
        </p:blipFill>
        <p:spPr>
          <a:xfrm>
            <a:off x="3162600" y="1143000"/>
            <a:ext cx="5866560" cy="457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"/>
          <p:cNvPicPr/>
          <p:nvPr/>
        </p:nvPicPr>
        <p:blipFill>
          <a:blip r:embed="rId1"/>
          <a:stretch/>
        </p:blipFill>
        <p:spPr>
          <a:xfrm>
            <a:off x="3162600" y="1143000"/>
            <a:ext cx="5866560" cy="457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3162600" y="1143000"/>
            <a:ext cx="5866560" cy="457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" descr=""/>
          <p:cNvPicPr/>
          <p:nvPr/>
        </p:nvPicPr>
        <p:blipFill>
          <a:blip r:embed="rId1"/>
          <a:stretch/>
        </p:blipFill>
        <p:spPr>
          <a:xfrm>
            <a:off x="3162600" y="1143000"/>
            <a:ext cx="5866560" cy="4571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2"/>
          <a:stretch/>
        </p:blipFill>
        <p:spPr>
          <a:xfrm>
            <a:off x="7787880" y="5467320"/>
            <a:ext cx="1041120" cy="49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3"/>
          <p:cNvSpPr/>
          <p:nvPr/>
        </p:nvSpPr>
        <p:spPr>
          <a:xfrm>
            <a:off x="365040" y="1633680"/>
            <a:ext cx="115365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</a:rPr>
              <a:t>You must write a failing test before you write any production code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</a:rPr>
              <a:t>You must not write more of a test than is sufficient to fail, or fail to compile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</a:rPr>
              <a:t>You must not write more production code than is sufficient to make the currently failing test pass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Rectangle 4"/>
          <p:cNvSpPr/>
          <p:nvPr/>
        </p:nvSpPr>
        <p:spPr>
          <a:xfrm flipH="1" flipV="1">
            <a:off x="0" y="-360"/>
            <a:ext cx="12191760" cy="127116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27" name="TextBox 5"/>
          <p:cNvSpPr/>
          <p:nvPr/>
        </p:nvSpPr>
        <p:spPr>
          <a:xfrm>
            <a:off x="328680" y="240480"/>
            <a:ext cx="118630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Laws of TDD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"/>
          <p:cNvSpPr/>
          <p:nvPr/>
        </p:nvSpPr>
        <p:spPr>
          <a:xfrm>
            <a:off x="1636920" y="519840"/>
            <a:ext cx="92491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The act of writing a unit test is more an act of 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design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 than of verification.  It is also more an act of 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documentation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 than of verification. The act of writing a unit test closes a remarkable number of 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feedback loops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, the 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least of which is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 the one pertaining to 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verification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 of function</a:t>
            </a:r>
            <a:r>
              <a:rPr b="0" i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.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8333280" y="4383360"/>
            <a:ext cx="2143800" cy="2474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" name="Picture 3" descr=""/>
          <p:cNvPicPr/>
          <p:nvPr/>
        </p:nvPicPr>
        <p:blipFill>
          <a:blip r:embed="rId2"/>
          <a:stretch/>
        </p:blipFill>
        <p:spPr>
          <a:xfrm>
            <a:off x="1714680" y="4383360"/>
            <a:ext cx="1778040" cy="109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TextBox 4"/>
          <p:cNvSpPr/>
          <p:nvPr/>
        </p:nvSpPr>
        <p:spPr>
          <a:xfrm>
            <a:off x="10560960" y="2612520"/>
            <a:ext cx="1063080" cy="26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6600" strike="noStrike" u="none">
                <a:solidFill>
                  <a:schemeClr val="lt2">
                    <a:lumMod val="75000"/>
                  </a:schemeClr>
                </a:solidFill>
                <a:uFillTx/>
                <a:latin typeface="Calibri"/>
              </a:rPr>
              <a:t>”</a:t>
            </a:r>
            <a:endParaRPr b="0" lang="en-GB" sz="16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TextBox 5"/>
          <p:cNvSpPr/>
          <p:nvPr/>
        </p:nvSpPr>
        <p:spPr>
          <a:xfrm>
            <a:off x="644760" y="-281160"/>
            <a:ext cx="1063080" cy="26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6600" strike="noStrike" u="none">
                <a:solidFill>
                  <a:schemeClr val="lt2">
                    <a:lumMod val="75000"/>
                  </a:schemeClr>
                </a:solidFill>
                <a:uFillTx/>
                <a:latin typeface="Calibri"/>
              </a:rPr>
              <a:t>“</a:t>
            </a:r>
            <a:endParaRPr b="0" lang="en-GB" sz="16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 descr=""/>
          <p:cNvPicPr/>
          <p:nvPr/>
        </p:nvPicPr>
        <p:blipFill>
          <a:blip r:embed="rId1"/>
          <a:stretch/>
        </p:blipFill>
        <p:spPr>
          <a:xfrm>
            <a:off x="-130680" y="0"/>
            <a:ext cx="12322440" cy="720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" name="Picture 3" descr=""/>
          <p:cNvPicPr/>
          <p:nvPr/>
        </p:nvPicPr>
        <p:blipFill>
          <a:blip r:embed="rId2">
            <a:alphaModFix amt="37000"/>
          </a:blip>
          <a:stretch/>
        </p:blipFill>
        <p:spPr>
          <a:xfrm>
            <a:off x="11054880" y="5911920"/>
            <a:ext cx="888840" cy="869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"/>
          <p:cNvSpPr/>
          <p:nvPr/>
        </p:nvSpPr>
        <p:spPr>
          <a:xfrm flipH="1" flipV="1">
            <a:off x="0" y="-360"/>
            <a:ext cx="12191760" cy="127116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36" name="TextBox 2"/>
          <p:cNvSpPr/>
          <p:nvPr/>
        </p:nvSpPr>
        <p:spPr>
          <a:xfrm>
            <a:off x="328680" y="240480"/>
            <a:ext cx="118630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Rules of Thumb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Rectangle 3"/>
          <p:cNvSpPr/>
          <p:nvPr/>
        </p:nvSpPr>
        <p:spPr>
          <a:xfrm>
            <a:off x="365040" y="1633680"/>
            <a:ext cx="9585360" cy="44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Tests capture </a:t>
            </a:r>
            <a:r>
              <a:rPr b="1" i="1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intent</a:t>
            </a: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, and test </a:t>
            </a:r>
            <a:r>
              <a:rPr b="1" i="1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one</a:t>
            </a: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 thing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Focus on </a:t>
            </a:r>
            <a:r>
              <a:rPr b="1" i="1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what</a:t>
            </a: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 is needed; not </a:t>
            </a:r>
            <a:r>
              <a:rPr b="1" i="1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how</a:t>
            </a: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 to achieve it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Write the code you want to read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Think  KISS / YAGNI  /  DRY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Arrange, Act, Assert / Given, When, Then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raphic 2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471400" y="2021040"/>
            <a:ext cx="7248960" cy="384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Rectangle 2"/>
          <p:cNvSpPr/>
          <p:nvPr/>
        </p:nvSpPr>
        <p:spPr>
          <a:xfrm flipH="1" flipV="1">
            <a:off x="0" y="-360"/>
            <a:ext cx="12191760" cy="127116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40" name="TextBox 3"/>
          <p:cNvSpPr/>
          <p:nvPr/>
        </p:nvSpPr>
        <p:spPr>
          <a:xfrm>
            <a:off x="328680" y="240480"/>
            <a:ext cx="118630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Acceptance Test Driven Development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" descr=""/>
          <p:cNvPicPr/>
          <p:nvPr/>
        </p:nvPicPr>
        <p:blipFill>
          <a:blip r:embed="rId1"/>
          <a:stretch/>
        </p:blipFill>
        <p:spPr>
          <a:xfrm>
            <a:off x="-130680" y="0"/>
            <a:ext cx="12322440" cy="720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2" name="Picture 3" descr=""/>
          <p:cNvPicPr/>
          <p:nvPr/>
        </p:nvPicPr>
        <p:blipFill>
          <a:blip r:embed="rId2">
            <a:alphaModFix amt="37000"/>
          </a:blip>
          <a:stretch/>
        </p:blipFill>
        <p:spPr>
          <a:xfrm>
            <a:off x="11054880" y="5911920"/>
            <a:ext cx="888840" cy="869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"/>
          <p:cNvSpPr/>
          <p:nvPr/>
        </p:nvSpPr>
        <p:spPr>
          <a:xfrm flipH="1" flipV="1">
            <a:off x="0" y="-360"/>
            <a:ext cx="12191760" cy="127116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95" name="TextBox 1"/>
          <p:cNvSpPr/>
          <p:nvPr/>
        </p:nvSpPr>
        <p:spPr>
          <a:xfrm>
            <a:off x="328680" y="240480"/>
            <a:ext cx="118630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Learning Objectives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TextBox 4"/>
          <p:cNvSpPr/>
          <p:nvPr/>
        </p:nvSpPr>
        <p:spPr>
          <a:xfrm>
            <a:off x="328680" y="1614600"/>
            <a:ext cx="11629800" cy="38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Understanding the basic </a:t>
            </a:r>
            <a:r>
              <a:rPr b="1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mechanics</a:t>
            </a: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 of TDD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Understanding the power of </a:t>
            </a:r>
            <a:r>
              <a:rPr b="1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Pair Programming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Gain insight into the power of the IDE (forward generating code)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Understand TDD as a </a:t>
            </a:r>
            <a:r>
              <a:rPr b="1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design</a:t>
            </a: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 tool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758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Rectangle 2"/>
          <p:cNvSpPr/>
          <p:nvPr/>
        </p:nvSpPr>
        <p:spPr>
          <a:xfrm flipH="1" flipV="1">
            <a:off x="0" y="2655360"/>
            <a:ext cx="12191760" cy="127116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45" name="TextBox 3"/>
          <p:cNvSpPr/>
          <p:nvPr/>
        </p:nvSpPr>
        <p:spPr>
          <a:xfrm>
            <a:off x="328680" y="2896560"/>
            <a:ext cx="11645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Let’s Code!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2"/>
          <p:cNvSpPr/>
          <p:nvPr/>
        </p:nvSpPr>
        <p:spPr>
          <a:xfrm>
            <a:off x="1297800" y="293400"/>
            <a:ext cx="9596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3600" strike="noStrike" u="none">
                <a:solidFill>
                  <a:schemeClr val="dk1"/>
                </a:solidFill>
                <a:uFillTx/>
                <a:latin typeface="Calibri"/>
              </a:rPr>
              <a:t>https://github.com/xp-dojo/tdd-bank-account-java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Rectangle 3"/>
          <p:cNvSpPr/>
          <p:nvPr/>
        </p:nvSpPr>
        <p:spPr>
          <a:xfrm>
            <a:off x="99000" y="6028560"/>
            <a:ext cx="9585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 Light"/>
              </a:rPr>
              <a:t>IntelliJ: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alibri Light"/>
              </a:rPr>
              <a:t> “</a:t>
            </a:r>
            <a:r>
              <a:rPr b="0" i="1" lang="en-US" sz="2000" strike="noStrike" u="none">
                <a:solidFill>
                  <a:schemeClr val="dk1"/>
                </a:solidFill>
                <a:uFillTx/>
                <a:latin typeface="Calibri Light"/>
              </a:rPr>
              <a:t>File-&gt;Open”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alibri Light"/>
              </a:rPr>
              <a:t> and select the folder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 Light"/>
              </a:rPr>
              <a:t>Eclipse: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alibri Light"/>
              </a:rPr>
              <a:t> “</a:t>
            </a:r>
            <a:r>
              <a:rPr b="0" i="1" lang="en-US" sz="2000" strike="noStrike" u="none">
                <a:solidFill>
                  <a:schemeClr val="dk1"/>
                </a:solidFill>
                <a:uFillTx/>
                <a:latin typeface="Calibri Light"/>
              </a:rPr>
              <a:t>File-&gt;Open Projects from File System…”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alibri Light"/>
              </a:rPr>
              <a:t> and select directory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1724760" y="939600"/>
            <a:ext cx="8376840" cy="5416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"/>
          <p:cNvSpPr/>
          <p:nvPr/>
        </p:nvSpPr>
        <p:spPr>
          <a:xfrm flipH="1" flipV="1">
            <a:off x="0" y="-360"/>
            <a:ext cx="12191760" cy="127116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50" name="TextBox 2"/>
          <p:cNvSpPr/>
          <p:nvPr/>
        </p:nvSpPr>
        <p:spPr>
          <a:xfrm>
            <a:off x="328680" y="240480"/>
            <a:ext cx="47113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User Requirements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Rectangle 3"/>
          <p:cNvSpPr/>
          <p:nvPr/>
        </p:nvSpPr>
        <p:spPr>
          <a:xfrm>
            <a:off x="365040" y="1633680"/>
            <a:ext cx="53949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I can </a:t>
            </a:r>
            <a:r>
              <a:rPr b="1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Deposit</a:t>
            </a: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 money into an account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I can </a:t>
            </a:r>
            <a:r>
              <a:rPr b="1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Withdraw</a:t>
            </a: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 money from an account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I can </a:t>
            </a:r>
            <a:r>
              <a:rPr b="1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Transfer</a:t>
            </a: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 money between accounts (if I have the funds)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I can print out the last account </a:t>
            </a:r>
            <a:r>
              <a:rPr b="1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Transaction</a:t>
            </a: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 (date, amount, balance) 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I can print a </a:t>
            </a:r>
            <a:r>
              <a:rPr b="1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Statement</a:t>
            </a: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 of account activity (all transactions) 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I can apply statement </a:t>
            </a:r>
            <a:r>
              <a:rPr b="1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Filters</a:t>
            </a: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 (just deposits, withdrawals, date)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6377040" y="1633680"/>
            <a:ext cx="5394960" cy="456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6000" defTabSz="914400">
              <a:lnSpc>
                <a:spcPct val="100000"/>
              </a:lnSpc>
              <a:spcAft>
                <a:spcPts val="1701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One level of indentation per method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" defTabSz="914400">
              <a:lnSpc>
                <a:spcPct val="100000"/>
              </a:lnSpc>
              <a:spcAft>
                <a:spcPts val="1701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Don’t use “ELSE” keyword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" defTabSz="914400">
              <a:lnSpc>
                <a:spcPct val="100000"/>
              </a:lnSpc>
              <a:spcAft>
                <a:spcPts val="1701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Wrap all primitives and strings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" defTabSz="914400">
              <a:lnSpc>
                <a:spcPct val="100000"/>
              </a:lnSpc>
              <a:spcAft>
                <a:spcPts val="1701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First class collections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" defTabSz="914400">
              <a:lnSpc>
                <a:spcPct val="100000"/>
              </a:lnSpc>
              <a:spcAft>
                <a:spcPts val="1701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One dot per line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" defTabSz="914400">
              <a:lnSpc>
                <a:spcPct val="100000"/>
              </a:lnSpc>
              <a:spcAft>
                <a:spcPts val="1701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Don’t abbreviate, be expressive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" defTabSz="914400">
              <a:lnSpc>
                <a:spcPct val="100000"/>
              </a:lnSpc>
              <a:spcAft>
                <a:spcPts val="1701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Keep all entities small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" defTabSz="914400">
              <a:lnSpc>
                <a:spcPct val="100000"/>
              </a:lnSpc>
              <a:spcAft>
                <a:spcPts val="1701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No classes with more than 2 instance v’s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" defTabSz="914400">
              <a:lnSpc>
                <a:spcPct val="100000"/>
              </a:lnSpc>
              <a:spcAft>
                <a:spcPts val="1701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 Light"/>
              </a:rPr>
              <a:t>No getters/setters/properties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TextBox 10"/>
          <p:cNvSpPr/>
          <p:nvPr/>
        </p:nvSpPr>
        <p:spPr>
          <a:xfrm>
            <a:off x="6772680" y="240480"/>
            <a:ext cx="47113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Callisthenics Rules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 descr=""/>
          <p:cNvPicPr/>
          <p:nvPr/>
        </p:nvPicPr>
        <p:blipFill>
          <a:blip r:embed="rId1"/>
          <a:stretch/>
        </p:blipFill>
        <p:spPr>
          <a:xfrm>
            <a:off x="-130680" y="0"/>
            <a:ext cx="12322440" cy="720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5" name="Picture 3" descr=""/>
          <p:cNvPicPr/>
          <p:nvPr/>
        </p:nvPicPr>
        <p:blipFill>
          <a:blip r:embed="rId2">
            <a:alphaModFix amt="37000"/>
          </a:blip>
          <a:stretch/>
        </p:blipFill>
        <p:spPr>
          <a:xfrm>
            <a:off x="11054880" y="5911920"/>
            <a:ext cx="888840" cy="869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6"/>
          <p:cNvSpPr/>
          <p:nvPr/>
        </p:nvSpPr>
        <p:spPr>
          <a:xfrm flipH="1" flipV="1">
            <a:off x="0" y="-360"/>
            <a:ext cx="12191760" cy="127116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98" name="TextBox 8"/>
          <p:cNvSpPr/>
          <p:nvPr/>
        </p:nvSpPr>
        <p:spPr>
          <a:xfrm>
            <a:off x="328680" y="240480"/>
            <a:ext cx="118630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Learning Objectives ++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9"/>
          <p:cNvSpPr/>
          <p:nvPr/>
        </p:nvSpPr>
        <p:spPr>
          <a:xfrm>
            <a:off x="328680" y="1614600"/>
            <a:ext cx="116298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Today only → Object Callisthenics ...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1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0" y="-262080"/>
            <a:ext cx="12191760" cy="810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Picture 4" descr=""/>
          <p:cNvPicPr/>
          <p:nvPr/>
        </p:nvPicPr>
        <p:blipFill>
          <a:blip r:embed="rId2">
            <a:alphaModFix amt="37000"/>
          </a:blip>
          <a:stretch/>
        </p:blipFill>
        <p:spPr>
          <a:xfrm>
            <a:off x="11054880" y="5911920"/>
            <a:ext cx="888840" cy="869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/>
          <p:nvPr/>
        </p:nvSpPr>
        <p:spPr>
          <a:xfrm>
            <a:off x="2432160" y="924480"/>
            <a:ext cx="6145200" cy="47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Bradley Hand ITC"/>
              </a:rPr>
              <a:t>“</a:t>
            </a:r>
            <a:r>
              <a:rPr b="0" lang="en-GB" sz="4400" strike="noStrike" u="none">
                <a:solidFill>
                  <a:schemeClr val="dk1"/>
                </a:solidFill>
                <a:uFillTx/>
                <a:latin typeface="Bradley Hand ITC"/>
              </a:rPr>
              <a:t>Our highest priority is to satisfy the customer through early and continuous delivery of valuable software”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Rectangle 3"/>
          <p:cNvSpPr/>
          <p:nvPr/>
        </p:nvSpPr>
        <p:spPr>
          <a:xfrm>
            <a:off x="2091240" y="5079240"/>
            <a:ext cx="84114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Bradley Hand ITC"/>
              </a:rPr>
              <a:t>Principle 1, The Agile Manifesto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7"/>
          <p:cNvSpPr/>
          <p:nvPr/>
        </p:nvSpPr>
        <p:spPr>
          <a:xfrm>
            <a:off x="10815120" y="1551600"/>
            <a:ext cx="1063080" cy="26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6600" strike="noStrike" u="none">
                <a:solidFill>
                  <a:schemeClr val="lt2">
                    <a:lumMod val="75000"/>
                  </a:schemeClr>
                </a:solidFill>
                <a:uFillTx/>
                <a:latin typeface="Calibri"/>
              </a:rPr>
              <a:t>”</a:t>
            </a:r>
            <a:endParaRPr b="0" lang="en-GB" sz="16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TextBox 4"/>
          <p:cNvSpPr/>
          <p:nvPr/>
        </p:nvSpPr>
        <p:spPr>
          <a:xfrm>
            <a:off x="106200" y="-166680"/>
            <a:ext cx="1063080" cy="26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6600" strike="noStrike" u="none">
                <a:solidFill>
                  <a:schemeClr val="lt2">
                    <a:lumMod val="75000"/>
                  </a:schemeClr>
                </a:solidFill>
                <a:uFillTx/>
                <a:latin typeface="Calibri"/>
              </a:rPr>
              <a:t>“</a:t>
            </a:r>
            <a:endParaRPr b="0" lang="en-GB" sz="16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6" name="Picture 1" descr=""/>
          <p:cNvPicPr/>
          <p:nvPr/>
        </p:nvPicPr>
        <p:blipFill>
          <a:blip r:embed="rId1"/>
          <a:stretch/>
        </p:blipFill>
        <p:spPr>
          <a:xfrm>
            <a:off x="5486400" y="3289320"/>
            <a:ext cx="6705360" cy="377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Rectangle 2"/>
          <p:cNvSpPr/>
          <p:nvPr/>
        </p:nvSpPr>
        <p:spPr>
          <a:xfrm>
            <a:off x="942840" y="566640"/>
            <a:ext cx="10292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Inspection 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does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 not improve 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the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 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quality, 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nor guarantee quality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. Inspection is 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too late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. The quality, good or bad, is already in the product. As Harold F. Dodge said, ‘</a:t>
            </a:r>
            <a:r>
              <a:rPr b="1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You cannot inspect quality into a product</a:t>
            </a:r>
            <a:r>
              <a:rPr b="0" lang="en-GB" sz="3600" strike="noStrike" u="none">
                <a:solidFill>
                  <a:schemeClr val="dk1"/>
                </a:solidFill>
                <a:uFillTx/>
                <a:latin typeface="Calibri Light"/>
                <a:ea typeface="MS Mincho"/>
              </a:rPr>
              <a:t>.’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Rectangle 3"/>
          <p:cNvSpPr/>
          <p:nvPr/>
        </p:nvSpPr>
        <p:spPr>
          <a:xfrm>
            <a:off x="699480" y="3771000"/>
            <a:ext cx="39513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W. Edwards Deming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en-GB" sz="3200" strike="noStrike" u="none">
                <a:solidFill>
                  <a:schemeClr val="dk1"/>
                </a:solidFill>
                <a:uFillTx/>
                <a:latin typeface="Calibri Light"/>
              </a:rPr>
              <a:t>Out of the Crisis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9" name="Picture 5" descr=""/>
          <p:cNvPicPr/>
          <p:nvPr/>
        </p:nvPicPr>
        <p:blipFill>
          <a:blip r:embed="rId2">
            <a:alphaModFix amt="37000"/>
          </a:blip>
          <a:stretch/>
        </p:blipFill>
        <p:spPr>
          <a:xfrm>
            <a:off x="11054880" y="5911920"/>
            <a:ext cx="888840" cy="869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4118400" y="2733480"/>
            <a:ext cx="3954600" cy="1390320"/>
            <a:chOff x="4118400" y="2733480"/>
            <a:chExt cx="3954600" cy="1390320"/>
          </a:xfrm>
        </p:grpSpPr>
        <p:pic>
          <p:nvPicPr>
            <p:cNvPr id="111" name="Picture 4" descr="Related image"/>
            <p:cNvPicPr/>
            <p:nvPr/>
          </p:nvPicPr>
          <p:blipFill>
            <a:blip r:embed="rId1"/>
            <a:srcRect l="0" t="0" r="34313" b="0"/>
            <a:stretch/>
          </p:blipFill>
          <p:spPr>
            <a:xfrm>
              <a:off x="4118400" y="2749320"/>
              <a:ext cx="2607840" cy="1291320"/>
            </a:xfrm>
            <a:prstGeom prst="rect">
              <a:avLst/>
            </a:prstGeom>
            <a:noFill/>
            <a:ln w="0">
              <a:noFill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2" name="Picture 6" descr="Image result for left key"/>
            <p:cNvPicPr/>
            <p:nvPr/>
          </p:nvPicPr>
          <p:blipFill>
            <a:blip r:embed="rId2"/>
            <a:stretch/>
          </p:blipFill>
          <p:spPr>
            <a:xfrm>
              <a:off x="6726600" y="2733480"/>
              <a:ext cx="1346400" cy="139032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 descr=""/>
          <p:cNvPicPr/>
          <p:nvPr/>
        </p:nvPicPr>
        <p:blipFill>
          <a:blip r:embed="rId1"/>
          <a:stretch/>
        </p:blipFill>
        <p:spPr>
          <a:xfrm rot="21540000">
            <a:off x="2224080" y="1512000"/>
            <a:ext cx="7743600" cy="4943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Rectangle 5"/>
          <p:cNvSpPr/>
          <p:nvPr/>
        </p:nvSpPr>
        <p:spPr>
          <a:xfrm flipH="1" flipV="1">
            <a:off x="0" y="-360"/>
            <a:ext cx="12191760" cy="127116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15" name="TextBox 6"/>
          <p:cNvSpPr/>
          <p:nvPr/>
        </p:nvSpPr>
        <p:spPr>
          <a:xfrm>
            <a:off x="328680" y="240480"/>
            <a:ext cx="118630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Cost of Change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Rectangle 7"/>
          <p:cNvSpPr/>
          <p:nvPr/>
        </p:nvSpPr>
        <p:spPr>
          <a:xfrm>
            <a:off x="5631480" y="6110640"/>
            <a:ext cx="972000" cy="202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3162600" y="1143000"/>
            <a:ext cx="5866560" cy="457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Rectangle 5"/>
          <p:cNvSpPr/>
          <p:nvPr/>
        </p:nvSpPr>
        <p:spPr>
          <a:xfrm flipH="1" flipV="1">
            <a:off x="0" y="-360"/>
            <a:ext cx="12191760" cy="1271160"/>
          </a:xfrm>
          <a:prstGeom prst="rect">
            <a:avLst/>
          </a:prstGeom>
          <a:solidFill>
            <a:srgbClr val="35415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19" name="TextBox 6"/>
          <p:cNvSpPr/>
          <p:nvPr/>
        </p:nvSpPr>
        <p:spPr>
          <a:xfrm>
            <a:off x="328680" y="240480"/>
            <a:ext cx="118630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4400" strike="noStrike" u="none">
                <a:solidFill>
                  <a:schemeClr val="lt1"/>
                </a:solidFill>
                <a:uFillTx/>
                <a:latin typeface="Calibri"/>
              </a:rPr>
              <a:t>Test Driven Development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Application>LibreOffice/24.8.7.2$Linux_X86_64 LibreOffice_project/480$Build-2</Application>
  <AppVersion>15.0000</AppVersion>
  <Words>1487</Words>
  <Paragraphs>166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2019-03-07T17:46:49Z</dcterms:created>
  <dc:creator>T Weston</dc:creator>
  <dc:description/>
  <dc:language>en-GB</dc:language>
  <cp:lastModifiedBy/>
  <dcterms:modified xsi:type="dcterms:W3CDTF">2025-09-09T04:43:23Z</dcterms:modified>
  <cp:revision>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