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3" r:id="rId13"/>
    <p:sldId id="271" r:id="rId14"/>
    <p:sldId id="272" r:id="rId15"/>
    <p:sldId id="26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46" d="100"/>
          <a:sy n="46" d="100"/>
        </p:scale>
        <p:origin x="40" y="4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70D5CF-1E41-41B8-B3DC-7C4D97EAEE74}"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AF04F2CC-C721-4A27-8133-0AB2DDD487FF}">
      <dgm:prSet/>
      <dgm:spPr/>
      <dgm:t>
        <a:bodyPr/>
        <a:lstStyle/>
        <a:p>
          <a:r>
            <a:rPr lang="en-US" b="0" i="0"/>
            <a:t>Introduction</a:t>
          </a:r>
          <a:endParaRPr lang="en-US"/>
        </a:p>
      </dgm:t>
    </dgm:pt>
    <dgm:pt modelId="{448BFD51-2839-4B52-A350-5234C6CBA172}" type="parTrans" cxnId="{8C3DCE87-0BE2-4E7D-9FD3-054164CC9E2F}">
      <dgm:prSet/>
      <dgm:spPr/>
      <dgm:t>
        <a:bodyPr/>
        <a:lstStyle/>
        <a:p>
          <a:endParaRPr lang="en-US"/>
        </a:p>
      </dgm:t>
    </dgm:pt>
    <dgm:pt modelId="{C05EDAC7-590B-4BC3-88E9-87FED6F1B963}" type="sibTrans" cxnId="{8C3DCE87-0BE2-4E7D-9FD3-054164CC9E2F}">
      <dgm:prSet/>
      <dgm:spPr/>
      <dgm:t>
        <a:bodyPr/>
        <a:lstStyle/>
        <a:p>
          <a:endParaRPr lang="en-US"/>
        </a:p>
      </dgm:t>
    </dgm:pt>
    <dgm:pt modelId="{8115599C-44BC-4780-9E2F-2B73D7BA233D}">
      <dgm:prSet/>
      <dgm:spPr/>
      <dgm:t>
        <a:bodyPr/>
        <a:lstStyle/>
        <a:p>
          <a:r>
            <a:rPr lang="en-US" b="0" i="0"/>
            <a:t>Literature Review</a:t>
          </a:r>
          <a:endParaRPr lang="en-US"/>
        </a:p>
      </dgm:t>
    </dgm:pt>
    <dgm:pt modelId="{45189D75-E1C6-4A3F-BB95-1CB2E3CFD802}" type="parTrans" cxnId="{031AA641-65C6-4372-BAD2-38378E75F0FC}">
      <dgm:prSet/>
      <dgm:spPr/>
      <dgm:t>
        <a:bodyPr/>
        <a:lstStyle/>
        <a:p>
          <a:endParaRPr lang="en-US"/>
        </a:p>
      </dgm:t>
    </dgm:pt>
    <dgm:pt modelId="{C78382AE-C07E-48F3-B4DF-6E86545528B8}" type="sibTrans" cxnId="{031AA641-65C6-4372-BAD2-38378E75F0FC}">
      <dgm:prSet/>
      <dgm:spPr/>
      <dgm:t>
        <a:bodyPr/>
        <a:lstStyle/>
        <a:p>
          <a:endParaRPr lang="en-US"/>
        </a:p>
      </dgm:t>
    </dgm:pt>
    <dgm:pt modelId="{897EB8B1-F58D-4F4A-B7E1-D2032BD030C8}">
      <dgm:prSet/>
      <dgm:spPr/>
      <dgm:t>
        <a:bodyPr/>
        <a:lstStyle/>
        <a:p>
          <a:r>
            <a:rPr lang="en-US" b="0" i="0"/>
            <a:t>Features of Project</a:t>
          </a:r>
          <a:endParaRPr lang="en-US"/>
        </a:p>
      </dgm:t>
    </dgm:pt>
    <dgm:pt modelId="{C65B4F83-C277-4257-BAA1-092F87E9778E}" type="parTrans" cxnId="{C8710117-B111-4C8D-B4DD-2058FDFB6517}">
      <dgm:prSet/>
      <dgm:spPr/>
      <dgm:t>
        <a:bodyPr/>
        <a:lstStyle/>
        <a:p>
          <a:endParaRPr lang="en-US"/>
        </a:p>
      </dgm:t>
    </dgm:pt>
    <dgm:pt modelId="{BF824737-24AB-4281-BBA3-714E6471CA14}" type="sibTrans" cxnId="{C8710117-B111-4C8D-B4DD-2058FDFB6517}">
      <dgm:prSet/>
      <dgm:spPr/>
      <dgm:t>
        <a:bodyPr/>
        <a:lstStyle/>
        <a:p>
          <a:endParaRPr lang="en-US"/>
        </a:p>
      </dgm:t>
    </dgm:pt>
    <dgm:pt modelId="{708C2EDE-50D1-499D-AF1E-1E6519F09C00}">
      <dgm:prSet/>
      <dgm:spPr/>
      <dgm:t>
        <a:bodyPr/>
        <a:lstStyle/>
        <a:p>
          <a:r>
            <a:rPr lang="en-US" b="0" i="0"/>
            <a:t>Work done till date</a:t>
          </a:r>
          <a:endParaRPr lang="en-US"/>
        </a:p>
      </dgm:t>
    </dgm:pt>
    <dgm:pt modelId="{32C60E26-2E3A-49B4-AE92-AF8FADAFF254}" type="parTrans" cxnId="{F7DDE2C4-A47F-4B37-B371-062AFDE641B4}">
      <dgm:prSet/>
      <dgm:spPr/>
      <dgm:t>
        <a:bodyPr/>
        <a:lstStyle/>
        <a:p>
          <a:endParaRPr lang="en-US"/>
        </a:p>
      </dgm:t>
    </dgm:pt>
    <dgm:pt modelId="{ABDE5AB4-50EF-4210-A37C-C617D602B787}" type="sibTrans" cxnId="{F7DDE2C4-A47F-4B37-B371-062AFDE641B4}">
      <dgm:prSet/>
      <dgm:spPr/>
      <dgm:t>
        <a:bodyPr/>
        <a:lstStyle/>
        <a:p>
          <a:endParaRPr lang="en-US"/>
        </a:p>
      </dgm:t>
    </dgm:pt>
    <dgm:pt modelId="{8ACE5FE3-0538-40A5-B0EF-4F8DAD441B9A}">
      <dgm:prSet/>
      <dgm:spPr/>
      <dgm:t>
        <a:bodyPr/>
        <a:lstStyle/>
        <a:p>
          <a:r>
            <a:rPr lang="en-US" b="0" i="0"/>
            <a:t>Future Work</a:t>
          </a:r>
          <a:endParaRPr lang="en-US"/>
        </a:p>
      </dgm:t>
    </dgm:pt>
    <dgm:pt modelId="{F5789CCA-8C7C-4FD2-B6ED-035E99401FE4}" type="parTrans" cxnId="{641A51CD-F4BE-4B56-B461-141B6213AB62}">
      <dgm:prSet/>
      <dgm:spPr/>
      <dgm:t>
        <a:bodyPr/>
        <a:lstStyle/>
        <a:p>
          <a:endParaRPr lang="en-US"/>
        </a:p>
      </dgm:t>
    </dgm:pt>
    <dgm:pt modelId="{85263DCE-6CCC-4828-922E-61336AAA0583}" type="sibTrans" cxnId="{641A51CD-F4BE-4B56-B461-141B6213AB62}">
      <dgm:prSet/>
      <dgm:spPr/>
      <dgm:t>
        <a:bodyPr/>
        <a:lstStyle/>
        <a:p>
          <a:endParaRPr lang="en-US"/>
        </a:p>
      </dgm:t>
    </dgm:pt>
    <dgm:pt modelId="{A0A8C57E-C955-4E00-81FA-009513CC2FC8}">
      <dgm:prSet/>
      <dgm:spPr/>
      <dgm:t>
        <a:bodyPr/>
        <a:lstStyle/>
        <a:p>
          <a:r>
            <a:rPr lang="en-US" b="0" i="0"/>
            <a:t>Conclusion</a:t>
          </a:r>
          <a:endParaRPr lang="en-US"/>
        </a:p>
      </dgm:t>
    </dgm:pt>
    <dgm:pt modelId="{7E05DFF0-BC88-488D-8955-E77EBADD6812}" type="parTrans" cxnId="{EC2BEB66-A9FC-4979-99F6-76905CB6160D}">
      <dgm:prSet/>
      <dgm:spPr/>
      <dgm:t>
        <a:bodyPr/>
        <a:lstStyle/>
        <a:p>
          <a:endParaRPr lang="en-US"/>
        </a:p>
      </dgm:t>
    </dgm:pt>
    <dgm:pt modelId="{DBDF7884-E6BD-495F-8422-B866A1DF9701}" type="sibTrans" cxnId="{EC2BEB66-A9FC-4979-99F6-76905CB6160D}">
      <dgm:prSet/>
      <dgm:spPr/>
      <dgm:t>
        <a:bodyPr/>
        <a:lstStyle/>
        <a:p>
          <a:endParaRPr lang="en-US"/>
        </a:p>
      </dgm:t>
    </dgm:pt>
    <dgm:pt modelId="{20E3AA44-69FD-4914-9670-3EAAF229048C}">
      <dgm:prSet/>
      <dgm:spPr/>
      <dgm:t>
        <a:bodyPr/>
        <a:lstStyle/>
        <a:p>
          <a:r>
            <a:rPr lang="en-US" b="0" i="0"/>
            <a:t>References</a:t>
          </a:r>
          <a:endParaRPr lang="en-US"/>
        </a:p>
      </dgm:t>
    </dgm:pt>
    <dgm:pt modelId="{41FE6341-9E11-4E0D-B33E-7BBCEB0546A1}" type="parTrans" cxnId="{1E186F7A-8075-43DD-A1A4-E9230AEC494F}">
      <dgm:prSet/>
      <dgm:spPr/>
      <dgm:t>
        <a:bodyPr/>
        <a:lstStyle/>
        <a:p>
          <a:endParaRPr lang="en-US"/>
        </a:p>
      </dgm:t>
    </dgm:pt>
    <dgm:pt modelId="{6CB09236-E384-4B95-84E6-B8104FAEBF57}" type="sibTrans" cxnId="{1E186F7A-8075-43DD-A1A4-E9230AEC494F}">
      <dgm:prSet/>
      <dgm:spPr/>
      <dgm:t>
        <a:bodyPr/>
        <a:lstStyle/>
        <a:p>
          <a:endParaRPr lang="en-US"/>
        </a:p>
      </dgm:t>
    </dgm:pt>
    <dgm:pt modelId="{1FEC75AE-D068-4B2F-8597-ADFBBB3DBAD5}" type="pres">
      <dgm:prSet presAssocID="{C670D5CF-1E41-41B8-B3DC-7C4D97EAEE74}" presName="vert0" presStyleCnt="0">
        <dgm:presLayoutVars>
          <dgm:dir/>
          <dgm:animOne val="branch"/>
          <dgm:animLvl val="lvl"/>
        </dgm:presLayoutVars>
      </dgm:prSet>
      <dgm:spPr/>
    </dgm:pt>
    <dgm:pt modelId="{73914BE5-A082-4026-A9E4-D51C3B644E2B}" type="pres">
      <dgm:prSet presAssocID="{AF04F2CC-C721-4A27-8133-0AB2DDD487FF}" presName="thickLine" presStyleLbl="alignNode1" presStyleIdx="0" presStyleCnt="7"/>
      <dgm:spPr/>
    </dgm:pt>
    <dgm:pt modelId="{6CAF991B-3749-4162-915E-8DCD81763D1F}" type="pres">
      <dgm:prSet presAssocID="{AF04F2CC-C721-4A27-8133-0AB2DDD487FF}" presName="horz1" presStyleCnt="0"/>
      <dgm:spPr/>
    </dgm:pt>
    <dgm:pt modelId="{FF2CB374-DD78-4B1D-B038-C76DADDE1D34}" type="pres">
      <dgm:prSet presAssocID="{AF04F2CC-C721-4A27-8133-0AB2DDD487FF}" presName="tx1" presStyleLbl="revTx" presStyleIdx="0" presStyleCnt="7"/>
      <dgm:spPr/>
    </dgm:pt>
    <dgm:pt modelId="{0733218A-4F43-4ED8-AFA0-6F468F660E6B}" type="pres">
      <dgm:prSet presAssocID="{AF04F2CC-C721-4A27-8133-0AB2DDD487FF}" presName="vert1" presStyleCnt="0"/>
      <dgm:spPr/>
    </dgm:pt>
    <dgm:pt modelId="{7D7A6C45-2E85-4577-A0A2-02063B533533}" type="pres">
      <dgm:prSet presAssocID="{8115599C-44BC-4780-9E2F-2B73D7BA233D}" presName="thickLine" presStyleLbl="alignNode1" presStyleIdx="1" presStyleCnt="7"/>
      <dgm:spPr/>
    </dgm:pt>
    <dgm:pt modelId="{D78A472D-B028-4BBC-8A7E-E3FB9647E35F}" type="pres">
      <dgm:prSet presAssocID="{8115599C-44BC-4780-9E2F-2B73D7BA233D}" presName="horz1" presStyleCnt="0"/>
      <dgm:spPr/>
    </dgm:pt>
    <dgm:pt modelId="{32203FA0-67E3-4AB2-81FC-E03F0D1DEB62}" type="pres">
      <dgm:prSet presAssocID="{8115599C-44BC-4780-9E2F-2B73D7BA233D}" presName="tx1" presStyleLbl="revTx" presStyleIdx="1" presStyleCnt="7"/>
      <dgm:spPr/>
    </dgm:pt>
    <dgm:pt modelId="{67136167-C6E7-427F-89A2-851DE25D7B4C}" type="pres">
      <dgm:prSet presAssocID="{8115599C-44BC-4780-9E2F-2B73D7BA233D}" presName="vert1" presStyleCnt="0"/>
      <dgm:spPr/>
    </dgm:pt>
    <dgm:pt modelId="{E1C230CE-5EC8-4DE5-AB66-6C0AAECB45A9}" type="pres">
      <dgm:prSet presAssocID="{897EB8B1-F58D-4F4A-B7E1-D2032BD030C8}" presName="thickLine" presStyleLbl="alignNode1" presStyleIdx="2" presStyleCnt="7"/>
      <dgm:spPr/>
    </dgm:pt>
    <dgm:pt modelId="{E81A7AC1-72E1-4286-A2B5-CFC2FA2D6844}" type="pres">
      <dgm:prSet presAssocID="{897EB8B1-F58D-4F4A-B7E1-D2032BD030C8}" presName="horz1" presStyleCnt="0"/>
      <dgm:spPr/>
    </dgm:pt>
    <dgm:pt modelId="{60FA1899-6AE7-4BB7-AD01-5CF4EC291CA5}" type="pres">
      <dgm:prSet presAssocID="{897EB8B1-F58D-4F4A-B7E1-D2032BD030C8}" presName="tx1" presStyleLbl="revTx" presStyleIdx="2" presStyleCnt="7"/>
      <dgm:spPr/>
    </dgm:pt>
    <dgm:pt modelId="{228BABA5-1157-4FF8-BF19-C3E8F6A2CC17}" type="pres">
      <dgm:prSet presAssocID="{897EB8B1-F58D-4F4A-B7E1-D2032BD030C8}" presName="vert1" presStyleCnt="0"/>
      <dgm:spPr/>
    </dgm:pt>
    <dgm:pt modelId="{A4E597C1-87D6-4D6D-AA60-9949D294341D}" type="pres">
      <dgm:prSet presAssocID="{708C2EDE-50D1-499D-AF1E-1E6519F09C00}" presName="thickLine" presStyleLbl="alignNode1" presStyleIdx="3" presStyleCnt="7"/>
      <dgm:spPr/>
    </dgm:pt>
    <dgm:pt modelId="{10D7DF8F-FB12-42A4-AD50-743DE1751585}" type="pres">
      <dgm:prSet presAssocID="{708C2EDE-50D1-499D-AF1E-1E6519F09C00}" presName="horz1" presStyleCnt="0"/>
      <dgm:spPr/>
    </dgm:pt>
    <dgm:pt modelId="{83EAF2AC-78E8-4EC5-881B-C5E82C993290}" type="pres">
      <dgm:prSet presAssocID="{708C2EDE-50D1-499D-AF1E-1E6519F09C00}" presName="tx1" presStyleLbl="revTx" presStyleIdx="3" presStyleCnt="7"/>
      <dgm:spPr/>
    </dgm:pt>
    <dgm:pt modelId="{37F2372F-DA13-498F-A961-5D0DECA9D5FF}" type="pres">
      <dgm:prSet presAssocID="{708C2EDE-50D1-499D-AF1E-1E6519F09C00}" presName="vert1" presStyleCnt="0"/>
      <dgm:spPr/>
    </dgm:pt>
    <dgm:pt modelId="{A1DCC113-8633-414B-8B1E-C7450991BFA5}" type="pres">
      <dgm:prSet presAssocID="{8ACE5FE3-0538-40A5-B0EF-4F8DAD441B9A}" presName="thickLine" presStyleLbl="alignNode1" presStyleIdx="4" presStyleCnt="7"/>
      <dgm:spPr/>
    </dgm:pt>
    <dgm:pt modelId="{15C37497-AFAD-41B1-9D90-11D13C6336AA}" type="pres">
      <dgm:prSet presAssocID="{8ACE5FE3-0538-40A5-B0EF-4F8DAD441B9A}" presName="horz1" presStyleCnt="0"/>
      <dgm:spPr/>
    </dgm:pt>
    <dgm:pt modelId="{B0198900-0E47-4536-8A17-125BCCB1D916}" type="pres">
      <dgm:prSet presAssocID="{8ACE5FE3-0538-40A5-B0EF-4F8DAD441B9A}" presName="tx1" presStyleLbl="revTx" presStyleIdx="4" presStyleCnt="7"/>
      <dgm:spPr/>
    </dgm:pt>
    <dgm:pt modelId="{178A2848-548D-4FA0-A22A-6F45A3639A7A}" type="pres">
      <dgm:prSet presAssocID="{8ACE5FE3-0538-40A5-B0EF-4F8DAD441B9A}" presName="vert1" presStyleCnt="0"/>
      <dgm:spPr/>
    </dgm:pt>
    <dgm:pt modelId="{94D0C58E-8D13-4974-AD5E-24D04CFFC9D1}" type="pres">
      <dgm:prSet presAssocID="{A0A8C57E-C955-4E00-81FA-009513CC2FC8}" presName="thickLine" presStyleLbl="alignNode1" presStyleIdx="5" presStyleCnt="7"/>
      <dgm:spPr/>
    </dgm:pt>
    <dgm:pt modelId="{7D4EBB39-974F-4DB0-9059-C9A14E4338ED}" type="pres">
      <dgm:prSet presAssocID="{A0A8C57E-C955-4E00-81FA-009513CC2FC8}" presName="horz1" presStyleCnt="0"/>
      <dgm:spPr/>
    </dgm:pt>
    <dgm:pt modelId="{71A7C256-FC72-4A6A-9482-F8AB4831281A}" type="pres">
      <dgm:prSet presAssocID="{A0A8C57E-C955-4E00-81FA-009513CC2FC8}" presName="tx1" presStyleLbl="revTx" presStyleIdx="5" presStyleCnt="7"/>
      <dgm:spPr/>
    </dgm:pt>
    <dgm:pt modelId="{E08D006A-19B0-4A60-BD84-E68EBD5EE1BB}" type="pres">
      <dgm:prSet presAssocID="{A0A8C57E-C955-4E00-81FA-009513CC2FC8}" presName="vert1" presStyleCnt="0"/>
      <dgm:spPr/>
    </dgm:pt>
    <dgm:pt modelId="{DF30807A-99A9-4E4A-8D3B-E00C1579209C}" type="pres">
      <dgm:prSet presAssocID="{20E3AA44-69FD-4914-9670-3EAAF229048C}" presName="thickLine" presStyleLbl="alignNode1" presStyleIdx="6" presStyleCnt="7"/>
      <dgm:spPr/>
    </dgm:pt>
    <dgm:pt modelId="{B554496B-9FE0-4965-A53B-B3DCE900D124}" type="pres">
      <dgm:prSet presAssocID="{20E3AA44-69FD-4914-9670-3EAAF229048C}" presName="horz1" presStyleCnt="0"/>
      <dgm:spPr/>
    </dgm:pt>
    <dgm:pt modelId="{A3001B5F-DE72-4A8F-806C-D0F859798033}" type="pres">
      <dgm:prSet presAssocID="{20E3AA44-69FD-4914-9670-3EAAF229048C}" presName="tx1" presStyleLbl="revTx" presStyleIdx="6" presStyleCnt="7"/>
      <dgm:spPr/>
    </dgm:pt>
    <dgm:pt modelId="{E20BE6E0-BF73-474D-9F92-3378DB319069}" type="pres">
      <dgm:prSet presAssocID="{20E3AA44-69FD-4914-9670-3EAAF229048C}" presName="vert1" presStyleCnt="0"/>
      <dgm:spPr/>
    </dgm:pt>
  </dgm:ptLst>
  <dgm:cxnLst>
    <dgm:cxn modelId="{FD51E50B-6DE8-40FF-853A-85D453024503}" type="presOf" srcId="{8115599C-44BC-4780-9E2F-2B73D7BA233D}" destId="{32203FA0-67E3-4AB2-81FC-E03F0D1DEB62}" srcOrd="0" destOrd="0" presId="urn:microsoft.com/office/officeart/2008/layout/LinedList"/>
    <dgm:cxn modelId="{C8710117-B111-4C8D-B4DD-2058FDFB6517}" srcId="{C670D5CF-1E41-41B8-B3DC-7C4D97EAEE74}" destId="{897EB8B1-F58D-4F4A-B7E1-D2032BD030C8}" srcOrd="2" destOrd="0" parTransId="{C65B4F83-C277-4257-BAA1-092F87E9778E}" sibTransId="{BF824737-24AB-4281-BBA3-714E6471CA14}"/>
    <dgm:cxn modelId="{031AA641-65C6-4372-BAD2-38378E75F0FC}" srcId="{C670D5CF-1E41-41B8-B3DC-7C4D97EAEE74}" destId="{8115599C-44BC-4780-9E2F-2B73D7BA233D}" srcOrd="1" destOrd="0" parTransId="{45189D75-E1C6-4A3F-BB95-1CB2E3CFD802}" sibTransId="{C78382AE-C07E-48F3-B4DF-6E86545528B8}"/>
    <dgm:cxn modelId="{EC2BEB66-A9FC-4979-99F6-76905CB6160D}" srcId="{C670D5CF-1E41-41B8-B3DC-7C4D97EAEE74}" destId="{A0A8C57E-C955-4E00-81FA-009513CC2FC8}" srcOrd="5" destOrd="0" parTransId="{7E05DFF0-BC88-488D-8955-E77EBADD6812}" sibTransId="{DBDF7884-E6BD-495F-8422-B866A1DF9701}"/>
    <dgm:cxn modelId="{E62DD56D-5D4A-4B9B-BBCB-5B383E5B1F8A}" type="presOf" srcId="{A0A8C57E-C955-4E00-81FA-009513CC2FC8}" destId="{71A7C256-FC72-4A6A-9482-F8AB4831281A}" srcOrd="0" destOrd="0" presId="urn:microsoft.com/office/officeart/2008/layout/LinedList"/>
    <dgm:cxn modelId="{F10E4752-9E1B-41DD-BE79-E467300A84BF}" type="presOf" srcId="{AF04F2CC-C721-4A27-8133-0AB2DDD487FF}" destId="{FF2CB374-DD78-4B1D-B038-C76DADDE1D34}" srcOrd="0" destOrd="0" presId="urn:microsoft.com/office/officeart/2008/layout/LinedList"/>
    <dgm:cxn modelId="{1E186F7A-8075-43DD-A1A4-E9230AEC494F}" srcId="{C670D5CF-1E41-41B8-B3DC-7C4D97EAEE74}" destId="{20E3AA44-69FD-4914-9670-3EAAF229048C}" srcOrd="6" destOrd="0" parTransId="{41FE6341-9E11-4E0D-B33E-7BBCEB0546A1}" sibTransId="{6CB09236-E384-4B95-84E6-B8104FAEBF57}"/>
    <dgm:cxn modelId="{8C3DCE87-0BE2-4E7D-9FD3-054164CC9E2F}" srcId="{C670D5CF-1E41-41B8-B3DC-7C4D97EAEE74}" destId="{AF04F2CC-C721-4A27-8133-0AB2DDD487FF}" srcOrd="0" destOrd="0" parTransId="{448BFD51-2839-4B52-A350-5234C6CBA172}" sibTransId="{C05EDAC7-590B-4BC3-88E9-87FED6F1B963}"/>
    <dgm:cxn modelId="{1BF89F8A-4A91-4429-BBE9-93E43C66C939}" type="presOf" srcId="{708C2EDE-50D1-499D-AF1E-1E6519F09C00}" destId="{83EAF2AC-78E8-4EC5-881B-C5E82C993290}" srcOrd="0" destOrd="0" presId="urn:microsoft.com/office/officeart/2008/layout/LinedList"/>
    <dgm:cxn modelId="{26DD4B99-D99E-43B2-81C5-753E9DE45845}" type="presOf" srcId="{20E3AA44-69FD-4914-9670-3EAAF229048C}" destId="{A3001B5F-DE72-4A8F-806C-D0F859798033}" srcOrd="0" destOrd="0" presId="urn:microsoft.com/office/officeart/2008/layout/LinedList"/>
    <dgm:cxn modelId="{471093B2-B88B-44F9-A24A-EF4EE3546449}" type="presOf" srcId="{897EB8B1-F58D-4F4A-B7E1-D2032BD030C8}" destId="{60FA1899-6AE7-4BB7-AD01-5CF4EC291CA5}" srcOrd="0" destOrd="0" presId="urn:microsoft.com/office/officeart/2008/layout/LinedList"/>
    <dgm:cxn modelId="{B0CACAB7-EEA6-49DB-B05F-0ABFA318FE53}" type="presOf" srcId="{8ACE5FE3-0538-40A5-B0EF-4F8DAD441B9A}" destId="{B0198900-0E47-4536-8A17-125BCCB1D916}" srcOrd="0" destOrd="0" presId="urn:microsoft.com/office/officeart/2008/layout/LinedList"/>
    <dgm:cxn modelId="{F7DDE2C4-A47F-4B37-B371-062AFDE641B4}" srcId="{C670D5CF-1E41-41B8-B3DC-7C4D97EAEE74}" destId="{708C2EDE-50D1-499D-AF1E-1E6519F09C00}" srcOrd="3" destOrd="0" parTransId="{32C60E26-2E3A-49B4-AE92-AF8FADAFF254}" sibTransId="{ABDE5AB4-50EF-4210-A37C-C617D602B787}"/>
    <dgm:cxn modelId="{641A51CD-F4BE-4B56-B461-141B6213AB62}" srcId="{C670D5CF-1E41-41B8-B3DC-7C4D97EAEE74}" destId="{8ACE5FE3-0538-40A5-B0EF-4F8DAD441B9A}" srcOrd="4" destOrd="0" parTransId="{F5789CCA-8C7C-4FD2-B6ED-035E99401FE4}" sibTransId="{85263DCE-6CCC-4828-922E-61336AAA0583}"/>
    <dgm:cxn modelId="{813E99D1-3BEE-4A76-9FC7-2570929E641A}" type="presOf" srcId="{C670D5CF-1E41-41B8-B3DC-7C4D97EAEE74}" destId="{1FEC75AE-D068-4B2F-8597-ADFBBB3DBAD5}" srcOrd="0" destOrd="0" presId="urn:microsoft.com/office/officeart/2008/layout/LinedList"/>
    <dgm:cxn modelId="{ABD54D7D-C8CD-418B-8144-69FB4E09F6EC}" type="presParOf" srcId="{1FEC75AE-D068-4B2F-8597-ADFBBB3DBAD5}" destId="{73914BE5-A082-4026-A9E4-D51C3B644E2B}" srcOrd="0" destOrd="0" presId="urn:microsoft.com/office/officeart/2008/layout/LinedList"/>
    <dgm:cxn modelId="{06B4CBA8-4828-45D8-9C1B-6262A1C31096}" type="presParOf" srcId="{1FEC75AE-D068-4B2F-8597-ADFBBB3DBAD5}" destId="{6CAF991B-3749-4162-915E-8DCD81763D1F}" srcOrd="1" destOrd="0" presId="urn:microsoft.com/office/officeart/2008/layout/LinedList"/>
    <dgm:cxn modelId="{1EB31272-742E-4357-9061-05196661D3C0}" type="presParOf" srcId="{6CAF991B-3749-4162-915E-8DCD81763D1F}" destId="{FF2CB374-DD78-4B1D-B038-C76DADDE1D34}" srcOrd="0" destOrd="0" presId="urn:microsoft.com/office/officeart/2008/layout/LinedList"/>
    <dgm:cxn modelId="{9F714830-7D22-4B94-872A-8EA024EF751B}" type="presParOf" srcId="{6CAF991B-3749-4162-915E-8DCD81763D1F}" destId="{0733218A-4F43-4ED8-AFA0-6F468F660E6B}" srcOrd="1" destOrd="0" presId="urn:microsoft.com/office/officeart/2008/layout/LinedList"/>
    <dgm:cxn modelId="{75A4F38B-EDFD-47A3-AAC6-1590B6677548}" type="presParOf" srcId="{1FEC75AE-D068-4B2F-8597-ADFBBB3DBAD5}" destId="{7D7A6C45-2E85-4577-A0A2-02063B533533}" srcOrd="2" destOrd="0" presId="urn:microsoft.com/office/officeart/2008/layout/LinedList"/>
    <dgm:cxn modelId="{73DAB21C-0872-4D7B-BF5C-B2C04AE31A9D}" type="presParOf" srcId="{1FEC75AE-D068-4B2F-8597-ADFBBB3DBAD5}" destId="{D78A472D-B028-4BBC-8A7E-E3FB9647E35F}" srcOrd="3" destOrd="0" presId="urn:microsoft.com/office/officeart/2008/layout/LinedList"/>
    <dgm:cxn modelId="{DF8F4F0A-E2AF-474C-8292-17FE158BC1A6}" type="presParOf" srcId="{D78A472D-B028-4BBC-8A7E-E3FB9647E35F}" destId="{32203FA0-67E3-4AB2-81FC-E03F0D1DEB62}" srcOrd="0" destOrd="0" presId="urn:microsoft.com/office/officeart/2008/layout/LinedList"/>
    <dgm:cxn modelId="{147E2F3D-D62D-4162-BF33-606D2480D6A5}" type="presParOf" srcId="{D78A472D-B028-4BBC-8A7E-E3FB9647E35F}" destId="{67136167-C6E7-427F-89A2-851DE25D7B4C}" srcOrd="1" destOrd="0" presId="urn:microsoft.com/office/officeart/2008/layout/LinedList"/>
    <dgm:cxn modelId="{4AC7B2B4-EE41-4F46-9775-06D2EC6E2932}" type="presParOf" srcId="{1FEC75AE-D068-4B2F-8597-ADFBBB3DBAD5}" destId="{E1C230CE-5EC8-4DE5-AB66-6C0AAECB45A9}" srcOrd="4" destOrd="0" presId="urn:microsoft.com/office/officeart/2008/layout/LinedList"/>
    <dgm:cxn modelId="{26D9461F-9BBB-4E79-8D74-BB1A9C97EF00}" type="presParOf" srcId="{1FEC75AE-D068-4B2F-8597-ADFBBB3DBAD5}" destId="{E81A7AC1-72E1-4286-A2B5-CFC2FA2D6844}" srcOrd="5" destOrd="0" presId="urn:microsoft.com/office/officeart/2008/layout/LinedList"/>
    <dgm:cxn modelId="{C2724056-6E0C-49D2-BA96-C36C6ABB39A5}" type="presParOf" srcId="{E81A7AC1-72E1-4286-A2B5-CFC2FA2D6844}" destId="{60FA1899-6AE7-4BB7-AD01-5CF4EC291CA5}" srcOrd="0" destOrd="0" presId="urn:microsoft.com/office/officeart/2008/layout/LinedList"/>
    <dgm:cxn modelId="{A1A379B0-ABDC-47CC-AD21-7F6CFC410B72}" type="presParOf" srcId="{E81A7AC1-72E1-4286-A2B5-CFC2FA2D6844}" destId="{228BABA5-1157-4FF8-BF19-C3E8F6A2CC17}" srcOrd="1" destOrd="0" presId="urn:microsoft.com/office/officeart/2008/layout/LinedList"/>
    <dgm:cxn modelId="{D0C9EB3D-1136-4D6C-89D4-2097466E9ABD}" type="presParOf" srcId="{1FEC75AE-D068-4B2F-8597-ADFBBB3DBAD5}" destId="{A4E597C1-87D6-4D6D-AA60-9949D294341D}" srcOrd="6" destOrd="0" presId="urn:microsoft.com/office/officeart/2008/layout/LinedList"/>
    <dgm:cxn modelId="{9DF7DCDA-E762-46C6-94CA-1690E4376B6E}" type="presParOf" srcId="{1FEC75AE-D068-4B2F-8597-ADFBBB3DBAD5}" destId="{10D7DF8F-FB12-42A4-AD50-743DE1751585}" srcOrd="7" destOrd="0" presId="urn:microsoft.com/office/officeart/2008/layout/LinedList"/>
    <dgm:cxn modelId="{1FC0D3CF-69D0-414E-8799-6CEA975FDE01}" type="presParOf" srcId="{10D7DF8F-FB12-42A4-AD50-743DE1751585}" destId="{83EAF2AC-78E8-4EC5-881B-C5E82C993290}" srcOrd="0" destOrd="0" presId="urn:microsoft.com/office/officeart/2008/layout/LinedList"/>
    <dgm:cxn modelId="{3088ECAF-646A-4EBE-8559-D4E83F36B510}" type="presParOf" srcId="{10D7DF8F-FB12-42A4-AD50-743DE1751585}" destId="{37F2372F-DA13-498F-A961-5D0DECA9D5FF}" srcOrd="1" destOrd="0" presId="urn:microsoft.com/office/officeart/2008/layout/LinedList"/>
    <dgm:cxn modelId="{9B8591EA-8C96-44B3-9E39-6481B3A3C948}" type="presParOf" srcId="{1FEC75AE-D068-4B2F-8597-ADFBBB3DBAD5}" destId="{A1DCC113-8633-414B-8B1E-C7450991BFA5}" srcOrd="8" destOrd="0" presId="urn:microsoft.com/office/officeart/2008/layout/LinedList"/>
    <dgm:cxn modelId="{82C71490-F315-40EB-AA5B-89C0502DCDEB}" type="presParOf" srcId="{1FEC75AE-D068-4B2F-8597-ADFBBB3DBAD5}" destId="{15C37497-AFAD-41B1-9D90-11D13C6336AA}" srcOrd="9" destOrd="0" presId="urn:microsoft.com/office/officeart/2008/layout/LinedList"/>
    <dgm:cxn modelId="{6575333E-5060-407A-9A99-36526E10DD6E}" type="presParOf" srcId="{15C37497-AFAD-41B1-9D90-11D13C6336AA}" destId="{B0198900-0E47-4536-8A17-125BCCB1D916}" srcOrd="0" destOrd="0" presId="urn:microsoft.com/office/officeart/2008/layout/LinedList"/>
    <dgm:cxn modelId="{3F057B40-6AA5-4EA0-8A4F-DF71DFD85C5A}" type="presParOf" srcId="{15C37497-AFAD-41B1-9D90-11D13C6336AA}" destId="{178A2848-548D-4FA0-A22A-6F45A3639A7A}" srcOrd="1" destOrd="0" presId="urn:microsoft.com/office/officeart/2008/layout/LinedList"/>
    <dgm:cxn modelId="{3310859E-C5D2-4D92-BA75-7388684BB9DB}" type="presParOf" srcId="{1FEC75AE-D068-4B2F-8597-ADFBBB3DBAD5}" destId="{94D0C58E-8D13-4974-AD5E-24D04CFFC9D1}" srcOrd="10" destOrd="0" presId="urn:microsoft.com/office/officeart/2008/layout/LinedList"/>
    <dgm:cxn modelId="{30606FDF-5690-4A0E-8A0B-9F5A6474050A}" type="presParOf" srcId="{1FEC75AE-D068-4B2F-8597-ADFBBB3DBAD5}" destId="{7D4EBB39-974F-4DB0-9059-C9A14E4338ED}" srcOrd="11" destOrd="0" presId="urn:microsoft.com/office/officeart/2008/layout/LinedList"/>
    <dgm:cxn modelId="{DF492AA6-219A-46F7-8A6A-A72A70767D33}" type="presParOf" srcId="{7D4EBB39-974F-4DB0-9059-C9A14E4338ED}" destId="{71A7C256-FC72-4A6A-9482-F8AB4831281A}" srcOrd="0" destOrd="0" presId="urn:microsoft.com/office/officeart/2008/layout/LinedList"/>
    <dgm:cxn modelId="{D50D0590-0E05-4E12-97D3-F01BA49A67C2}" type="presParOf" srcId="{7D4EBB39-974F-4DB0-9059-C9A14E4338ED}" destId="{E08D006A-19B0-4A60-BD84-E68EBD5EE1BB}" srcOrd="1" destOrd="0" presId="urn:microsoft.com/office/officeart/2008/layout/LinedList"/>
    <dgm:cxn modelId="{0556730E-A8B6-4F69-B9B0-FFAD645D3F9B}" type="presParOf" srcId="{1FEC75AE-D068-4B2F-8597-ADFBBB3DBAD5}" destId="{DF30807A-99A9-4E4A-8D3B-E00C1579209C}" srcOrd="12" destOrd="0" presId="urn:microsoft.com/office/officeart/2008/layout/LinedList"/>
    <dgm:cxn modelId="{13956AD8-ED48-4D4C-9E1B-1B93E38AC512}" type="presParOf" srcId="{1FEC75AE-D068-4B2F-8597-ADFBBB3DBAD5}" destId="{B554496B-9FE0-4965-A53B-B3DCE900D124}" srcOrd="13" destOrd="0" presId="urn:microsoft.com/office/officeart/2008/layout/LinedList"/>
    <dgm:cxn modelId="{8701E842-7B1D-4586-8447-BFA24814C287}" type="presParOf" srcId="{B554496B-9FE0-4965-A53B-B3DCE900D124}" destId="{A3001B5F-DE72-4A8F-806C-D0F859798033}" srcOrd="0" destOrd="0" presId="urn:microsoft.com/office/officeart/2008/layout/LinedList"/>
    <dgm:cxn modelId="{57432722-588F-407D-9C28-56F562DF5A1B}" type="presParOf" srcId="{B554496B-9FE0-4965-A53B-B3DCE900D124}" destId="{E20BE6E0-BF73-474D-9F92-3378DB31906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14BE5-A082-4026-A9E4-D51C3B644E2B}">
      <dsp:nvSpPr>
        <dsp:cNvPr id="0" name=""/>
        <dsp:cNvSpPr/>
      </dsp:nvSpPr>
      <dsp:spPr>
        <a:xfrm>
          <a:off x="0" y="441"/>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CB374-DD78-4B1D-B038-C76DADDE1D34}">
      <dsp:nvSpPr>
        <dsp:cNvPr id="0" name=""/>
        <dsp:cNvSpPr/>
      </dsp:nvSpPr>
      <dsp:spPr>
        <a:xfrm>
          <a:off x="0" y="441"/>
          <a:ext cx="10058399" cy="516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Introduction</a:t>
          </a:r>
          <a:endParaRPr lang="en-US" sz="2400" kern="1200"/>
        </a:p>
      </dsp:txBody>
      <dsp:txXfrm>
        <a:off x="0" y="441"/>
        <a:ext cx="10058399" cy="516708"/>
      </dsp:txXfrm>
    </dsp:sp>
    <dsp:sp modelId="{7D7A6C45-2E85-4577-A0A2-02063B533533}">
      <dsp:nvSpPr>
        <dsp:cNvPr id="0" name=""/>
        <dsp:cNvSpPr/>
      </dsp:nvSpPr>
      <dsp:spPr>
        <a:xfrm>
          <a:off x="0" y="517150"/>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203FA0-67E3-4AB2-81FC-E03F0D1DEB62}">
      <dsp:nvSpPr>
        <dsp:cNvPr id="0" name=""/>
        <dsp:cNvSpPr/>
      </dsp:nvSpPr>
      <dsp:spPr>
        <a:xfrm>
          <a:off x="0" y="517150"/>
          <a:ext cx="10058399" cy="516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Literature Review</a:t>
          </a:r>
          <a:endParaRPr lang="en-US" sz="2400" kern="1200"/>
        </a:p>
      </dsp:txBody>
      <dsp:txXfrm>
        <a:off x="0" y="517150"/>
        <a:ext cx="10058399" cy="516708"/>
      </dsp:txXfrm>
    </dsp:sp>
    <dsp:sp modelId="{E1C230CE-5EC8-4DE5-AB66-6C0AAECB45A9}">
      <dsp:nvSpPr>
        <dsp:cNvPr id="0" name=""/>
        <dsp:cNvSpPr/>
      </dsp:nvSpPr>
      <dsp:spPr>
        <a:xfrm>
          <a:off x="0" y="1033859"/>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A1899-6AE7-4BB7-AD01-5CF4EC291CA5}">
      <dsp:nvSpPr>
        <dsp:cNvPr id="0" name=""/>
        <dsp:cNvSpPr/>
      </dsp:nvSpPr>
      <dsp:spPr>
        <a:xfrm>
          <a:off x="0" y="1033859"/>
          <a:ext cx="10058399" cy="516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Features of Project</a:t>
          </a:r>
          <a:endParaRPr lang="en-US" sz="2400" kern="1200"/>
        </a:p>
      </dsp:txBody>
      <dsp:txXfrm>
        <a:off x="0" y="1033859"/>
        <a:ext cx="10058399" cy="516708"/>
      </dsp:txXfrm>
    </dsp:sp>
    <dsp:sp modelId="{A4E597C1-87D6-4D6D-AA60-9949D294341D}">
      <dsp:nvSpPr>
        <dsp:cNvPr id="0" name=""/>
        <dsp:cNvSpPr/>
      </dsp:nvSpPr>
      <dsp:spPr>
        <a:xfrm>
          <a:off x="0" y="1550568"/>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EAF2AC-78E8-4EC5-881B-C5E82C993290}">
      <dsp:nvSpPr>
        <dsp:cNvPr id="0" name=""/>
        <dsp:cNvSpPr/>
      </dsp:nvSpPr>
      <dsp:spPr>
        <a:xfrm>
          <a:off x="0" y="1550568"/>
          <a:ext cx="10058399" cy="516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Work done till date</a:t>
          </a:r>
          <a:endParaRPr lang="en-US" sz="2400" kern="1200"/>
        </a:p>
      </dsp:txBody>
      <dsp:txXfrm>
        <a:off x="0" y="1550568"/>
        <a:ext cx="10058399" cy="516708"/>
      </dsp:txXfrm>
    </dsp:sp>
    <dsp:sp modelId="{A1DCC113-8633-414B-8B1E-C7450991BFA5}">
      <dsp:nvSpPr>
        <dsp:cNvPr id="0" name=""/>
        <dsp:cNvSpPr/>
      </dsp:nvSpPr>
      <dsp:spPr>
        <a:xfrm>
          <a:off x="0" y="2067276"/>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198900-0E47-4536-8A17-125BCCB1D916}">
      <dsp:nvSpPr>
        <dsp:cNvPr id="0" name=""/>
        <dsp:cNvSpPr/>
      </dsp:nvSpPr>
      <dsp:spPr>
        <a:xfrm>
          <a:off x="0" y="2067276"/>
          <a:ext cx="10058399" cy="516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Future Work</a:t>
          </a:r>
          <a:endParaRPr lang="en-US" sz="2400" kern="1200"/>
        </a:p>
      </dsp:txBody>
      <dsp:txXfrm>
        <a:off x="0" y="2067276"/>
        <a:ext cx="10058399" cy="516708"/>
      </dsp:txXfrm>
    </dsp:sp>
    <dsp:sp modelId="{94D0C58E-8D13-4974-AD5E-24D04CFFC9D1}">
      <dsp:nvSpPr>
        <dsp:cNvPr id="0" name=""/>
        <dsp:cNvSpPr/>
      </dsp:nvSpPr>
      <dsp:spPr>
        <a:xfrm>
          <a:off x="0" y="2583985"/>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A7C256-FC72-4A6A-9482-F8AB4831281A}">
      <dsp:nvSpPr>
        <dsp:cNvPr id="0" name=""/>
        <dsp:cNvSpPr/>
      </dsp:nvSpPr>
      <dsp:spPr>
        <a:xfrm>
          <a:off x="0" y="2583985"/>
          <a:ext cx="10058399" cy="516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Conclusion</a:t>
          </a:r>
          <a:endParaRPr lang="en-US" sz="2400" kern="1200"/>
        </a:p>
      </dsp:txBody>
      <dsp:txXfrm>
        <a:off x="0" y="2583985"/>
        <a:ext cx="10058399" cy="516708"/>
      </dsp:txXfrm>
    </dsp:sp>
    <dsp:sp modelId="{DF30807A-99A9-4E4A-8D3B-E00C1579209C}">
      <dsp:nvSpPr>
        <dsp:cNvPr id="0" name=""/>
        <dsp:cNvSpPr/>
      </dsp:nvSpPr>
      <dsp:spPr>
        <a:xfrm>
          <a:off x="0" y="3100694"/>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001B5F-DE72-4A8F-806C-D0F859798033}">
      <dsp:nvSpPr>
        <dsp:cNvPr id="0" name=""/>
        <dsp:cNvSpPr/>
      </dsp:nvSpPr>
      <dsp:spPr>
        <a:xfrm>
          <a:off x="0" y="3100694"/>
          <a:ext cx="10058399" cy="516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References</a:t>
          </a:r>
          <a:endParaRPr lang="en-US" sz="2400" kern="1200"/>
        </a:p>
      </dsp:txBody>
      <dsp:txXfrm>
        <a:off x="0" y="3100694"/>
        <a:ext cx="10058399" cy="51670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6711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3202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923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603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6/10/2021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281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536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872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71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89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064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10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6/10/2021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6461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edureka.co/blog/artificial-intelligence-with-python/" TargetMode="External"/><Relationship Id="rId5" Type="http://schemas.microsoft.com/office/2007/relationships/hdphoto" Target="../media/hdphoto3.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s://chatterbot.readthedocs.io/en/stable/glossary.html#term-response"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chatterbot.readthedocs.io/en/stable/glossary.html#term-statement" TargetMode="External"/><Relationship Id="rId5" Type="http://schemas.openxmlformats.org/officeDocument/2006/relationships/hyperlink" Target="https://chatterbot.readthedocs.io/en/stable/glossary.html#term-untrained-instance"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25845"/>
            <a:ext cx="12192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12527-D1DD-43E0-A087-1C30CE9760A3}"/>
              </a:ext>
            </a:extLst>
          </p:cNvPr>
          <p:cNvSpPr>
            <a:spLocks noGrp="1"/>
          </p:cNvSpPr>
          <p:nvPr>
            <p:ph type="ctrTitle"/>
          </p:nvPr>
        </p:nvSpPr>
        <p:spPr>
          <a:xfrm>
            <a:off x="1051559" y="4355692"/>
            <a:ext cx="10509069" cy="1472224"/>
          </a:xfrm>
        </p:spPr>
        <p:txBody>
          <a:bodyPr anchor="b">
            <a:normAutofit/>
          </a:bodyPr>
          <a:lstStyle/>
          <a:p>
            <a:r>
              <a:rPr lang="en-US" sz="5600" b="1" i="1" u="sng" dirty="0">
                <a:solidFill>
                  <a:schemeClr val="tx1"/>
                </a:solidFill>
              </a:rPr>
              <a:t>Building a Chatbot using Chatterbot in Python</a:t>
            </a:r>
          </a:p>
        </p:txBody>
      </p:sp>
      <p:sp>
        <p:nvSpPr>
          <p:cNvPr id="3" name="Subtitle 2">
            <a:extLst>
              <a:ext uri="{FF2B5EF4-FFF2-40B4-BE49-F238E27FC236}">
                <a16:creationId xmlns:a16="http://schemas.microsoft.com/office/drawing/2014/main" id="{EC01B2B2-6C82-47C7-B773-C9259C308988}"/>
              </a:ext>
            </a:extLst>
          </p:cNvPr>
          <p:cNvSpPr>
            <a:spLocks noGrp="1"/>
          </p:cNvSpPr>
          <p:nvPr>
            <p:ph type="subTitle" idx="1"/>
          </p:nvPr>
        </p:nvSpPr>
        <p:spPr>
          <a:xfrm>
            <a:off x="1069848" y="5908301"/>
            <a:ext cx="10509068" cy="448955"/>
          </a:xfrm>
        </p:spPr>
        <p:txBody>
          <a:bodyPr>
            <a:normAutofit lnSpcReduction="10000"/>
          </a:bodyPr>
          <a:lstStyle/>
          <a:p>
            <a:r>
              <a:rPr lang="en-US" sz="2000" dirty="0">
                <a:solidFill>
                  <a:srgbClr val="FFFFFF"/>
                </a:solidFill>
              </a:rPr>
              <a:t>BY :- </a:t>
            </a:r>
            <a:r>
              <a:rPr lang="en-IN" sz="2000" dirty="0">
                <a:solidFill>
                  <a:srgbClr val="FFFFFF"/>
                </a:solidFill>
              </a:rPr>
              <a:t> </a:t>
            </a:r>
            <a:r>
              <a:rPr lang="en-IN" sz="2800" dirty="0">
                <a:solidFill>
                  <a:srgbClr val="FFFFFF"/>
                </a:solidFill>
              </a:rPr>
              <a:t>sughosh deshpande (209309046)</a:t>
            </a:r>
            <a:endParaRPr lang="en-US" sz="2800" dirty="0">
              <a:solidFill>
                <a:srgbClr val="FFFFFF"/>
              </a:solidFill>
            </a:endParaRPr>
          </a:p>
        </p:txBody>
      </p:sp>
      <p:pic>
        <p:nvPicPr>
          <p:cNvPr id="5" name="Picture 4" descr="Text&#10;&#10;Description automatically generated">
            <a:extLst>
              <a:ext uri="{FF2B5EF4-FFF2-40B4-BE49-F238E27FC236}">
                <a16:creationId xmlns:a16="http://schemas.microsoft.com/office/drawing/2014/main" id="{66DDD6F8-D48B-4D40-BBE5-0B137E38BFFC}"/>
              </a:ext>
            </a:extLst>
          </p:cNvPr>
          <p:cNvPicPr>
            <a:picLocks noChangeAspect="1"/>
          </p:cNvPicPr>
          <p:nvPr/>
        </p:nvPicPr>
        <p:blipFill rotWithShape="1">
          <a:blip r:embed="rId3"/>
          <a:srcRect t="14035" b="12692"/>
          <a:stretch/>
        </p:blipFill>
        <p:spPr>
          <a:xfrm>
            <a:off x="20" y="10"/>
            <a:ext cx="12191980" cy="4243361"/>
          </a:xfrm>
          <a:prstGeom prst="rect">
            <a:avLst/>
          </a:prstGeom>
        </p:spPr>
      </p:pic>
    </p:spTree>
    <p:extLst>
      <p:ext uri="{BB962C8B-B14F-4D97-AF65-F5344CB8AC3E}">
        <p14:creationId xmlns:p14="http://schemas.microsoft.com/office/powerpoint/2010/main" val="24149325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AC6133-2A6B-4A61-B07D-A8FF45F48D86}"/>
              </a:ext>
            </a:extLst>
          </p:cNvPr>
          <p:cNvSpPr txBox="1"/>
          <p:nvPr/>
        </p:nvSpPr>
        <p:spPr>
          <a:xfrm>
            <a:off x="12429998" y="1643772"/>
            <a:ext cx="6097712" cy="523220"/>
          </a:xfrm>
          <a:prstGeom prst="rect">
            <a:avLst/>
          </a:prstGeom>
          <a:noFill/>
        </p:spPr>
        <p:txBody>
          <a:bodyPr wrap="square">
            <a:spAutoFit/>
          </a:bodyPr>
          <a:lstStyle/>
          <a:p>
            <a:pPr marL="0" marR="0"/>
            <a:r>
              <a:rPr lang="en-US" sz="2800" b="1" dirty="0">
                <a:effectLst/>
                <a:latin typeface="Times New Roman" panose="02020603050405020304" pitchFamily="18" charset="0"/>
                <a:ea typeface="Times New Roman" panose="02020603050405020304" pitchFamily="18" charset="0"/>
              </a:rPr>
              <a:t> </a:t>
            </a:r>
          </a:p>
        </p:txBody>
      </p:sp>
      <p:sp>
        <p:nvSpPr>
          <p:cNvPr id="4" name="Rectangle 2">
            <a:extLst>
              <a:ext uri="{FF2B5EF4-FFF2-40B4-BE49-F238E27FC236}">
                <a16:creationId xmlns:a16="http://schemas.microsoft.com/office/drawing/2014/main" id="{4DE7EBD2-F843-4831-8017-B8B7D7E4D4CA}"/>
              </a:ext>
            </a:extLst>
          </p:cNvPr>
          <p:cNvSpPr>
            <a:spLocks noChangeArrowheads="1"/>
          </p:cNvSpPr>
          <p:nvPr/>
        </p:nvSpPr>
        <p:spPr bwMode="auto">
          <a:xfrm>
            <a:off x="1880171" y="516904"/>
            <a:ext cx="361778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Train The Chatbot: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17" descr="Text&#10;&#10;Description automatically generated">
            <a:extLst>
              <a:ext uri="{FF2B5EF4-FFF2-40B4-BE49-F238E27FC236}">
                <a16:creationId xmlns:a16="http://schemas.microsoft.com/office/drawing/2014/main" id="{B6591AB6-0431-46E3-8D50-C44038415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250" y="2064871"/>
            <a:ext cx="7455215" cy="17900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F90A93A-329D-4BCE-B738-CC5040D7941B}"/>
              </a:ext>
            </a:extLst>
          </p:cNvPr>
          <p:cNvSpPr>
            <a:spLocks noChangeArrowheads="1"/>
          </p:cNvSpPr>
          <p:nvPr/>
        </p:nvSpPr>
        <p:spPr bwMode="auto">
          <a:xfrm>
            <a:off x="1880171" y="16716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705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64785F93-F1F5-4868-B4D7-FA28D7695119}"/>
              </a:ext>
            </a:extLst>
          </p:cNvPr>
          <p:cNvPicPr/>
          <p:nvPr/>
        </p:nvPicPr>
        <p:blipFill>
          <a:blip r:embed="rId2"/>
          <a:stretch>
            <a:fillRect/>
          </a:stretch>
        </p:blipFill>
        <p:spPr>
          <a:xfrm>
            <a:off x="1260764" y="1595754"/>
            <a:ext cx="7618124" cy="4805045"/>
          </a:xfrm>
          <a:prstGeom prst="rect">
            <a:avLst/>
          </a:prstGeom>
        </p:spPr>
      </p:pic>
      <p:sp>
        <p:nvSpPr>
          <p:cNvPr id="4" name="TextBox 3">
            <a:extLst>
              <a:ext uri="{FF2B5EF4-FFF2-40B4-BE49-F238E27FC236}">
                <a16:creationId xmlns:a16="http://schemas.microsoft.com/office/drawing/2014/main" id="{35256551-0751-4D47-ACA8-E02B622E2A36}"/>
              </a:ext>
            </a:extLst>
          </p:cNvPr>
          <p:cNvSpPr txBox="1"/>
          <p:nvPr/>
        </p:nvSpPr>
        <p:spPr>
          <a:xfrm>
            <a:off x="1424683" y="644972"/>
            <a:ext cx="6096000" cy="523220"/>
          </a:xfrm>
          <a:prstGeom prst="rect">
            <a:avLst/>
          </a:prstGeom>
          <a:noFill/>
        </p:spPr>
        <p:txBody>
          <a:bodyPr wrap="square">
            <a:spAutoFit/>
          </a:bodyPr>
          <a:lstStyle/>
          <a:p>
            <a:pPr marL="0" marR="0"/>
            <a:r>
              <a:rPr lang="en-US" sz="2800" b="1" dirty="0">
                <a:effectLst/>
                <a:latin typeface="Times New Roman" panose="02020603050405020304" pitchFamily="18" charset="0"/>
                <a:ea typeface="Times New Roman" panose="02020603050405020304" pitchFamily="18" charset="0"/>
              </a:rPr>
              <a:t>Build The GUI using </a:t>
            </a:r>
            <a:r>
              <a:rPr lang="en-US" sz="2800" b="1" dirty="0" err="1">
                <a:effectLst/>
                <a:latin typeface="Times New Roman" panose="02020603050405020304" pitchFamily="18" charset="0"/>
                <a:ea typeface="Times New Roman" panose="02020603050405020304" pitchFamily="18" charset="0"/>
              </a:rPr>
              <a:t>Tkinter</a:t>
            </a:r>
            <a:r>
              <a:rPr lang="en-US" sz="2800" b="1"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7317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8" name="Rectangle 17">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22EF6C3-512C-453D-9328-67B5347AD240}"/>
              </a:ext>
            </a:extLst>
          </p:cNvPr>
          <p:cNvSpPr txBox="1"/>
          <p:nvPr/>
        </p:nvSpPr>
        <p:spPr>
          <a:xfrm>
            <a:off x="1051560" y="942975"/>
            <a:ext cx="9966960" cy="3525056"/>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US" sz="9600" cap="all" dirty="0">
                <a:solidFill>
                  <a:srgbClr val="FFFFFF"/>
                </a:solidFill>
                <a:effectLst/>
                <a:latin typeface="+mj-lt"/>
                <a:ea typeface="+mj-ea"/>
                <a:cs typeface="+mj-cs"/>
              </a:rPr>
              <a:t>Results </a:t>
            </a:r>
            <a:endParaRPr lang="en-US" sz="9600" cap="all" dirty="0">
              <a:solidFill>
                <a:srgbClr val="FFFFFF"/>
              </a:solidFill>
              <a:latin typeface="+mj-lt"/>
              <a:ea typeface="+mj-ea"/>
              <a:cs typeface="+mj-cs"/>
            </a:endParaRPr>
          </a:p>
        </p:txBody>
      </p:sp>
      <p:cxnSp>
        <p:nvCxnSpPr>
          <p:cNvPr id="20" name="Straight Connector 19">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64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9" name="Picture 20" descr="Text&#10;&#10;Description automatically generated">
            <a:extLst>
              <a:ext uri="{FF2B5EF4-FFF2-40B4-BE49-F238E27FC236}">
                <a16:creationId xmlns:a16="http://schemas.microsoft.com/office/drawing/2014/main" id="{3A387EEB-695C-42F1-AF45-4974C69FE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18" y="1642169"/>
            <a:ext cx="5758415" cy="43747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19" descr="A picture containing graphical user interface&#10;&#10;Description automatically generated">
            <a:extLst>
              <a:ext uri="{FF2B5EF4-FFF2-40B4-BE49-F238E27FC236}">
                <a16:creationId xmlns:a16="http://schemas.microsoft.com/office/drawing/2014/main" id="{2203A98A-070A-4D7D-88C8-C5981C703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712" y="1459870"/>
            <a:ext cx="3485009" cy="50456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0">
            <a:extLst>
              <a:ext uri="{FF2B5EF4-FFF2-40B4-BE49-F238E27FC236}">
                <a16:creationId xmlns:a16="http://schemas.microsoft.com/office/drawing/2014/main" id="{70F7B579-8F54-4913-B3F8-6DFB1EE18FB9}"/>
              </a:ext>
            </a:extLst>
          </p:cNvPr>
          <p:cNvSpPr>
            <a:spLocks noChangeArrowheads="1"/>
          </p:cNvSpPr>
          <p:nvPr/>
        </p:nvSpPr>
        <p:spPr bwMode="auto">
          <a:xfrm>
            <a:off x="1104712" y="536540"/>
            <a:ext cx="110914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 execution of the program the packages are downloaded, the chatbot data is trained according to the English corpus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the following prototype is made as follows: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1">
            <a:extLst>
              <a:ext uri="{FF2B5EF4-FFF2-40B4-BE49-F238E27FC236}">
                <a16:creationId xmlns:a16="http://schemas.microsoft.com/office/drawing/2014/main" id="{3D7FFF58-79BB-42DB-93C9-5F201D900342}"/>
              </a:ext>
            </a:extLst>
          </p:cNvPr>
          <p:cNvSpPr>
            <a:spLocks noChangeArrowheads="1"/>
          </p:cNvSpPr>
          <p:nvPr/>
        </p:nvSpPr>
        <p:spPr bwMode="auto">
          <a:xfrm>
            <a:off x="1104712" y="39573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AE975C3F-FDFB-44C1-9478-B7ECEF3B6769}"/>
              </a:ext>
            </a:extLst>
          </p:cNvPr>
          <p:cNvSpPr>
            <a:spLocks noChangeArrowheads="1"/>
          </p:cNvSpPr>
          <p:nvPr/>
        </p:nvSpPr>
        <p:spPr bwMode="auto">
          <a:xfrm>
            <a:off x="1104712" y="66878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65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2E9B3FD-338C-4754-A18F-327F7246E5F2}"/>
              </a:ext>
            </a:extLst>
          </p:cNvPr>
          <p:cNvSpPr>
            <a:spLocks noChangeArrowheads="1"/>
          </p:cNvSpPr>
          <p:nvPr/>
        </p:nvSpPr>
        <p:spPr bwMode="auto">
          <a:xfrm>
            <a:off x="318977" y="347677"/>
            <a:ext cx="1242591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user provides his input and then hits the ask button upon which the bot responds to the user in a written text in the list box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also converts the text to speech.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According to the corpus data conversations can be done regarding any of the data categories with the chatbot which will not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only provide a written but also an audio reply as follows: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23" descr="A picture containing graphical user interface&#10;&#10;Description automatically generated">
            <a:extLst>
              <a:ext uri="{FF2B5EF4-FFF2-40B4-BE49-F238E27FC236}">
                <a16:creationId xmlns:a16="http://schemas.microsoft.com/office/drawing/2014/main" id="{96D9A0EA-9FA7-40B9-9809-9ABA1BA1E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6454" y="1974268"/>
            <a:ext cx="3211034" cy="47519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39CBABC-385E-4D26-AE6F-4E136D0EA2AE}"/>
              </a:ext>
            </a:extLst>
          </p:cNvPr>
          <p:cNvSpPr>
            <a:spLocks noChangeArrowheads="1"/>
          </p:cNvSpPr>
          <p:nvPr/>
        </p:nvSpPr>
        <p:spPr bwMode="auto">
          <a:xfrm>
            <a:off x="659218" y="4377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088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B9F25FD-9DF4-4085-BBE4-FD8C1728FFC7}"/>
              </a:ext>
            </a:extLst>
          </p:cNvPr>
          <p:cNvSpPr>
            <a:spLocks noGrp="1"/>
          </p:cNvSpPr>
          <p:nvPr>
            <p:ph type="ctrTitle"/>
          </p:nvPr>
        </p:nvSpPr>
        <p:spPr>
          <a:xfrm>
            <a:off x="643467" y="643466"/>
            <a:ext cx="6707157" cy="5571067"/>
          </a:xfrm>
        </p:spPr>
        <p:txBody>
          <a:bodyPr>
            <a:normAutofit/>
          </a:bodyPr>
          <a:lstStyle/>
          <a:p>
            <a:pPr algn="r"/>
            <a:r>
              <a:rPr lang="en-US" dirty="0"/>
              <a:t>Conclusion:</a:t>
            </a:r>
            <a:endParaRPr lang="en-IN" dirty="0"/>
          </a:p>
        </p:txBody>
      </p:sp>
      <p:sp>
        <p:nvSpPr>
          <p:cNvPr id="17" name="Rectangle 9">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454" y="-2"/>
            <a:ext cx="4513546" cy="685800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70BA2AD3-24A4-4233-A8ED-9F8D46B72B12}"/>
              </a:ext>
            </a:extLst>
          </p:cNvPr>
          <p:cNvSpPr>
            <a:spLocks noGrp="1"/>
          </p:cNvSpPr>
          <p:nvPr>
            <p:ph type="subTitle" idx="1"/>
          </p:nvPr>
        </p:nvSpPr>
        <p:spPr>
          <a:xfrm>
            <a:off x="7994091" y="643465"/>
            <a:ext cx="3725961" cy="5571067"/>
          </a:xfrm>
        </p:spPr>
        <p:txBody>
          <a:bodyPr anchor="ctr">
            <a:normAutofit/>
          </a:bodyPr>
          <a:lstStyle/>
          <a:p>
            <a:r>
              <a:rPr lang="en-US" dirty="0"/>
              <a:t>although what we learned here is a very basic</a:t>
            </a:r>
            <a:r>
              <a:rPr lang="en-US" b="1" dirty="0"/>
              <a:t> chatbot in Python</a:t>
            </a:r>
            <a:r>
              <a:rPr lang="en-US" dirty="0"/>
              <a:t> having hardly any cognitive skills, it should be enough to help us understand the anatomy of chatbots.</a:t>
            </a:r>
            <a:endParaRPr lang="en-IN" sz="1700" dirty="0">
              <a:solidFill>
                <a:srgbClr val="000000"/>
              </a:solidFill>
            </a:endParaRPr>
          </a:p>
        </p:txBody>
      </p:sp>
    </p:spTree>
    <p:extLst>
      <p:ext uri="{BB962C8B-B14F-4D97-AF65-F5344CB8AC3E}">
        <p14:creationId xmlns:p14="http://schemas.microsoft.com/office/powerpoint/2010/main" val="3703991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2" name="Rectangle 11">
            <a:extLst>
              <a:ext uri="{FF2B5EF4-FFF2-40B4-BE49-F238E27FC236}">
                <a16:creationId xmlns:a16="http://schemas.microsoft.com/office/drawing/2014/main" id="{B79D943B-BFCD-4168-988A-16654BEA7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AD8E2-B1F1-401A-9B38-0053C277D0DA}"/>
              </a:ext>
            </a:extLst>
          </p:cNvPr>
          <p:cNvSpPr>
            <a:spLocks noGrp="1"/>
          </p:cNvSpPr>
          <p:nvPr>
            <p:ph type="ctrTitle"/>
          </p:nvPr>
        </p:nvSpPr>
        <p:spPr>
          <a:xfrm>
            <a:off x="1069848" y="484632"/>
            <a:ext cx="10058400" cy="1609344"/>
          </a:xfrm>
        </p:spPr>
        <p:txBody>
          <a:bodyPr vert="horz" lIns="91440" tIns="45720" rIns="91440" bIns="45720" rtlCol="0" anchor="ctr">
            <a:normAutofit/>
          </a:bodyPr>
          <a:lstStyle/>
          <a:p>
            <a:pPr>
              <a:lnSpc>
                <a:spcPct val="90000"/>
              </a:lnSpc>
            </a:pPr>
            <a:r>
              <a:rPr lang="en-US" sz="5400" dirty="0">
                <a:solidFill>
                  <a:schemeClr val="tx1"/>
                </a:solidFill>
              </a:rPr>
              <a:t>REFERENCES :</a:t>
            </a:r>
          </a:p>
        </p:txBody>
      </p:sp>
      <p:sp>
        <p:nvSpPr>
          <p:cNvPr id="3" name="Subtitle 2">
            <a:extLst>
              <a:ext uri="{FF2B5EF4-FFF2-40B4-BE49-F238E27FC236}">
                <a16:creationId xmlns:a16="http://schemas.microsoft.com/office/drawing/2014/main" id="{088B4EF7-3982-42F3-AB9C-45A7335E5BEB}"/>
              </a:ext>
            </a:extLst>
          </p:cNvPr>
          <p:cNvSpPr>
            <a:spLocks noGrp="1"/>
          </p:cNvSpPr>
          <p:nvPr>
            <p:ph type="subTitle" idx="1"/>
          </p:nvPr>
        </p:nvSpPr>
        <p:spPr>
          <a:xfrm>
            <a:off x="1069848" y="2121408"/>
            <a:ext cx="10058400" cy="4050792"/>
          </a:xfrm>
        </p:spPr>
        <p:txBody>
          <a:bodyPr vert="horz" lIns="91440" tIns="45720" rIns="91440" bIns="45720" rtlCol="0">
            <a:normAutofit/>
          </a:bodyPr>
          <a:lstStyle/>
          <a:p>
            <a:pPr marL="160020"/>
            <a:endParaRPr lang="en-US" dirty="0">
              <a:solidFill>
                <a:schemeClr val="tx2"/>
              </a:solidFill>
            </a:endParaRPr>
          </a:p>
          <a:p>
            <a:pPr marL="342900" indent="-182880">
              <a:buFont typeface="Wingdings" pitchFamily="2" charset="2"/>
              <a:buChar char="§"/>
            </a:pPr>
            <a:r>
              <a:rPr lang="en-US" dirty="0">
                <a:solidFill>
                  <a:schemeClr val="tx2"/>
                </a:solidFill>
              </a:rPr>
              <a:t>Data camp</a:t>
            </a:r>
          </a:p>
          <a:p>
            <a:pPr marL="342900" indent="-182880">
              <a:buFont typeface="Wingdings" pitchFamily="2" charset="2"/>
              <a:buChar char="§"/>
            </a:pPr>
            <a:r>
              <a:rPr lang="en-US" dirty="0">
                <a:solidFill>
                  <a:schemeClr val="tx2"/>
                </a:solidFill>
              </a:rPr>
              <a:t>Read the Docs</a:t>
            </a:r>
          </a:p>
          <a:p>
            <a:pPr marL="342900" indent="-182880">
              <a:buFont typeface="Wingdings" pitchFamily="2" charset="2"/>
              <a:buChar char="§"/>
            </a:pPr>
            <a:r>
              <a:rPr lang="en-US" dirty="0" err="1">
                <a:solidFill>
                  <a:schemeClr val="tx2"/>
                </a:solidFill>
              </a:rPr>
              <a:t>Edureka</a:t>
            </a:r>
            <a:endParaRPr lang="en-US" dirty="0">
              <a:solidFill>
                <a:schemeClr val="tx2"/>
              </a:solidFill>
            </a:endParaRPr>
          </a:p>
          <a:p>
            <a:pPr marL="342900" indent="-182880">
              <a:buFont typeface="Wingdings" pitchFamily="2" charset="2"/>
              <a:buChar char="§"/>
            </a:pPr>
            <a:r>
              <a:rPr lang="en-US" dirty="0" err="1">
                <a:solidFill>
                  <a:schemeClr val="tx2"/>
                </a:solidFill>
              </a:rPr>
              <a:t>Upgrad</a:t>
            </a:r>
            <a:r>
              <a:rPr lang="en-US" dirty="0">
                <a:solidFill>
                  <a:schemeClr val="tx2"/>
                </a:solidFill>
              </a:rPr>
              <a:t> Blog</a:t>
            </a:r>
          </a:p>
          <a:p>
            <a:pPr marL="342900" indent="-182880">
              <a:buFont typeface="Wingdings" pitchFamily="2" charset="2"/>
              <a:buChar char="§"/>
            </a:pPr>
            <a:endParaRPr lang="en-US" dirty="0">
              <a:solidFill>
                <a:schemeClr val="tx2"/>
              </a:solidFill>
            </a:endParaRPr>
          </a:p>
        </p:txBody>
      </p:sp>
    </p:spTree>
    <p:extLst>
      <p:ext uri="{BB962C8B-B14F-4D97-AF65-F5344CB8AC3E}">
        <p14:creationId xmlns:p14="http://schemas.microsoft.com/office/powerpoint/2010/main" val="41559281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E54A-DD94-4D4A-8AC4-E6D7B96EBE63}"/>
              </a:ext>
            </a:extLst>
          </p:cNvPr>
          <p:cNvSpPr>
            <a:spLocks noGrp="1"/>
          </p:cNvSpPr>
          <p:nvPr>
            <p:ph type="title"/>
          </p:nvPr>
        </p:nvSpPr>
        <p:spPr>
          <a:xfrm>
            <a:off x="1069848" y="484632"/>
            <a:ext cx="10058400" cy="1609344"/>
          </a:xfrm>
        </p:spPr>
        <p:txBody>
          <a:bodyPr>
            <a:normAutofit/>
          </a:bodyPr>
          <a:lstStyle/>
          <a:p>
            <a:r>
              <a:rPr lang="en-US" b="1">
                <a:latin typeface="Aharoni" panose="02010803020104030203" pitchFamily="2" charset="-79"/>
                <a:cs typeface="Aharoni" panose="02010803020104030203" pitchFamily="2" charset="-79"/>
              </a:rPr>
              <a:t>CONTENTS</a:t>
            </a:r>
            <a:r>
              <a:rPr lang="en-US" b="1"/>
              <a:t> </a:t>
            </a:r>
            <a:endParaRPr lang="en-IN" b="1"/>
          </a:p>
        </p:txBody>
      </p:sp>
      <p:sp>
        <p:nvSpPr>
          <p:cNvPr id="19" name="Rectangle 1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3B39D90E-EE2E-403D-BEF2-B32E3F7780FB}"/>
              </a:ext>
            </a:extLst>
          </p:cNvPr>
          <p:cNvGraphicFramePr>
            <a:graphicFrameLocks noGrp="1"/>
          </p:cNvGraphicFramePr>
          <p:nvPr>
            <p:ph idx="1"/>
            <p:extLst>
              <p:ext uri="{D42A27DB-BD31-4B8C-83A1-F6EECF244321}">
                <p14:modId xmlns:p14="http://schemas.microsoft.com/office/powerpoint/2010/main" val="6092105"/>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225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6" name="Oval 105">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7" name="Oval 106">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09" name="Rectangle 108">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C677D180-565F-488C-A81A-DA5905E9F269}"/>
              </a:ext>
            </a:extLst>
          </p:cNvPr>
          <p:cNvSpPr>
            <a:spLocks noGrp="1"/>
          </p:cNvSpPr>
          <p:nvPr>
            <p:ph type="ctrTitle"/>
          </p:nvPr>
        </p:nvSpPr>
        <p:spPr>
          <a:xfrm>
            <a:off x="643468" y="643466"/>
            <a:ext cx="3686312" cy="5528734"/>
          </a:xfrm>
        </p:spPr>
        <p:txBody>
          <a:bodyPr vert="horz" lIns="91440" tIns="45720" rIns="91440" bIns="45720" rtlCol="0" anchor="ctr">
            <a:normAutofit/>
          </a:bodyPr>
          <a:lstStyle/>
          <a:p>
            <a:pPr algn="r">
              <a:lnSpc>
                <a:spcPct val="90000"/>
              </a:lnSpc>
            </a:pPr>
            <a:r>
              <a:rPr lang="en-US" sz="4800" b="0" i="0">
                <a:solidFill>
                  <a:srgbClr val="FFFFFF"/>
                </a:solidFill>
              </a:rPr>
              <a:t>Introduction :</a:t>
            </a:r>
          </a:p>
        </p:txBody>
      </p:sp>
      <p:sp>
        <p:nvSpPr>
          <p:cNvPr id="3" name="Subtitle 2">
            <a:extLst>
              <a:ext uri="{FF2B5EF4-FFF2-40B4-BE49-F238E27FC236}">
                <a16:creationId xmlns:a16="http://schemas.microsoft.com/office/drawing/2014/main" id="{ECEAE567-EC8B-4A76-A5B7-0CC76769AFD4}"/>
              </a:ext>
            </a:extLst>
          </p:cNvPr>
          <p:cNvSpPr>
            <a:spLocks noGrp="1"/>
          </p:cNvSpPr>
          <p:nvPr>
            <p:ph type="subTitle" idx="1"/>
          </p:nvPr>
        </p:nvSpPr>
        <p:spPr>
          <a:xfrm>
            <a:off x="4765964" y="609600"/>
            <a:ext cx="7536872" cy="6858000"/>
          </a:xfrm>
        </p:spPr>
        <p:txBody>
          <a:bodyPr vert="horz" lIns="91440" tIns="45720" rIns="91440" bIns="45720" rtlCol="0" anchor="ctr">
            <a:normAutofit/>
          </a:bodyPr>
          <a:lstStyle/>
          <a:p>
            <a:pPr indent="-182880">
              <a:buFont typeface="Wingdings" pitchFamily="2" charset="2"/>
              <a:buChar char="§"/>
            </a:pPr>
            <a:r>
              <a:rPr lang="en-US" sz="1600" b="0" i="0" dirty="0">
                <a:effectLst/>
              </a:rPr>
              <a:t>A chatbot also known as a chatterbot, bot, artificial agent, </a:t>
            </a:r>
            <a:r>
              <a:rPr lang="en-US" sz="1600" b="0" i="0" dirty="0" err="1">
                <a:effectLst/>
              </a:rPr>
              <a:t>etc</a:t>
            </a:r>
            <a:r>
              <a:rPr lang="en-US" sz="1600" b="0" i="0" dirty="0">
                <a:effectLst/>
              </a:rPr>
              <a:t> is basically software program driven by </a:t>
            </a:r>
            <a:r>
              <a:rPr lang="en-US" sz="1600" b="0" i="0" u="none" strike="noStrike" dirty="0">
                <a:effectLst/>
                <a:hlinkClick r:id="rId6"/>
              </a:rPr>
              <a:t>artificial intelligence</a:t>
            </a:r>
            <a:r>
              <a:rPr lang="en-US" sz="1600" b="0" i="0" dirty="0">
                <a:effectLst/>
              </a:rPr>
              <a:t> which serves the purpose of making a conversation with the user by texts or by speech. Famous examples include Siri, Alexa, etc.</a:t>
            </a:r>
          </a:p>
          <a:p>
            <a:pPr indent="-182880">
              <a:buFont typeface="Wingdings" pitchFamily="2" charset="2"/>
              <a:buChar char="§"/>
            </a:pPr>
            <a:r>
              <a:rPr lang="en-US" sz="1600" b="0" i="0" dirty="0">
                <a:effectLst/>
              </a:rPr>
              <a:t>These chatbots are inclined towards performing a specific task for the user. Chatbots often perform tasks like making a transaction, booking a hotel, form submissions, etc. The possibilities with a chatbot are endless with the technological advancements in the domain of artificial intelligence.</a:t>
            </a:r>
          </a:p>
          <a:p>
            <a:pPr indent="-182880">
              <a:buFont typeface="Wingdings" pitchFamily="2" charset="2"/>
              <a:buChar char="§"/>
            </a:pPr>
            <a:r>
              <a:rPr lang="en-US" sz="1600" b="0" i="0" dirty="0">
                <a:effectLst/>
              </a:rPr>
              <a:t>Almost 30 percent of the tasks are performed by the chatbots in any company. Companies employ these chatbots for services like customer support, to deliver information, etc. Although the chatbots have come so far down the line, the journey started from a very basic performance.</a:t>
            </a:r>
          </a:p>
          <a:p>
            <a:pPr indent="-182880">
              <a:buFont typeface="Wingdings" pitchFamily="2" charset="2"/>
              <a:buChar char="§"/>
            </a:pPr>
            <a:r>
              <a:rPr lang="en-US" sz="1600" dirty="0">
                <a:effectLst/>
              </a:rPr>
              <a:t>Chatbots are nothing but software applications that have an application layer, a database, and APIs. To simplify the working of the chatbot, we can say it works on pattern matching to classify text and produce a suitable response for the questions/queries addressed by the user. The chatbot responds to the user as per the program that has been fed in it. </a:t>
            </a:r>
          </a:p>
          <a:p>
            <a:pPr indent="-182880">
              <a:buFont typeface="Wingdings" pitchFamily="2" charset="2"/>
              <a:buChar char="§"/>
            </a:pPr>
            <a:r>
              <a:rPr lang="en-US" sz="1600" b="1" i="0" dirty="0">
                <a:effectLst/>
              </a:rPr>
              <a:t>Rule-Based Chatbot:</a:t>
            </a:r>
            <a:r>
              <a:rPr lang="en-US" sz="1600" b="0" i="0" dirty="0">
                <a:effectLst/>
              </a:rPr>
              <a:t> This is the basic chatbot made, the user interacts with this kind of bot by using predefined options. To get answers from these bots, users need to click on certain options. These kinds of bots collect the user's request, analyze it, and then offer results in the form of buttons. These bots are commonly used to replace frequently asked questions when it comes to complex queries; they aren't always the best solution.</a:t>
            </a:r>
          </a:p>
          <a:p>
            <a:br>
              <a:rPr lang="en-US" sz="1200" b="0" i="0" dirty="0">
                <a:effectLst/>
              </a:rPr>
            </a:br>
            <a:endParaRPr lang="en-US" sz="1200" b="0" i="0" dirty="0">
              <a:effectLst/>
            </a:endParaRPr>
          </a:p>
          <a:p>
            <a:pPr indent="-182880">
              <a:buFont typeface="Wingdings" pitchFamily="2" charset="2"/>
              <a:buChar char="§"/>
            </a:pPr>
            <a:endParaRPr lang="en-US" sz="1200" dirty="0"/>
          </a:p>
          <a:p>
            <a:pPr indent="-182880">
              <a:buFont typeface="Wingdings" pitchFamily="2" charset="2"/>
              <a:buChar char="§"/>
            </a:pPr>
            <a:endParaRPr lang="en-US" sz="1200" dirty="0">
              <a:effectLst/>
            </a:endParaRPr>
          </a:p>
          <a:p>
            <a:pPr indent="-182880">
              <a:buFont typeface="Wingdings" pitchFamily="2" charset="2"/>
              <a:buChar char="§"/>
            </a:pPr>
            <a:endParaRPr lang="en-US" sz="1200" dirty="0"/>
          </a:p>
          <a:p>
            <a:pPr indent="-182880">
              <a:buFont typeface="Wingdings" pitchFamily="2" charset="2"/>
              <a:buChar char="§"/>
            </a:pPr>
            <a:endParaRPr lang="en-US" sz="1200" dirty="0">
              <a:effectLst/>
            </a:endParaRPr>
          </a:p>
        </p:txBody>
      </p:sp>
      <p:sp>
        <p:nvSpPr>
          <p:cNvPr id="113" name="Oval 112">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5" name="Oval 114">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3289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1" name="Oval 140">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2" name="Oval 14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id="{8F677D99-BBAF-4481-B652-EF6BC4A03F24}"/>
              </a:ext>
            </a:extLst>
          </p:cNvPr>
          <p:cNvSpPr>
            <a:spLocks noGrp="1"/>
          </p:cNvSpPr>
          <p:nvPr>
            <p:ph type="ctrTitle"/>
          </p:nvPr>
        </p:nvSpPr>
        <p:spPr>
          <a:xfrm>
            <a:off x="1069848" y="484632"/>
            <a:ext cx="10058400" cy="1609344"/>
          </a:xfrm>
        </p:spPr>
        <p:txBody>
          <a:bodyPr vert="horz" lIns="91440" tIns="45720" rIns="91440" bIns="45720" rtlCol="0" anchor="ctr">
            <a:normAutofit/>
          </a:bodyPr>
          <a:lstStyle/>
          <a:p>
            <a:pPr>
              <a:lnSpc>
                <a:spcPct val="90000"/>
              </a:lnSpc>
            </a:pPr>
            <a:r>
              <a:rPr lang="en-US" sz="5400">
                <a:blipFill>
                  <a:blip r:embed="rId4">
                    <a:extLst>
                      <a:ext uri="{28A0092B-C50C-407E-A947-70E740481C1C}">
                        <a14:useLocalDpi xmlns:a14="http://schemas.microsoft.com/office/drawing/2010/main" val="0"/>
                      </a:ext>
                    </a:extLst>
                  </a:blip>
                  <a:tile tx="6350" ty="-127000" sx="65000" sy="64000" flip="none" algn="tl"/>
                </a:blipFill>
              </a:rPr>
              <a:t>Literature review </a:t>
            </a:r>
          </a:p>
        </p:txBody>
      </p:sp>
      <p:sp>
        <p:nvSpPr>
          <p:cNvPr id="3" name="Subtitle 2">
            <a:extLst>
              <a:ext uri="{FF2B5EF4-FFF2-40B4-BE49-F238E27FC236}">
                <a16:creationId xmlns:a16="http://schemas.microsoft.com/office/drawing/2014/main" id="{CC302DDD-1068-444C-9AC3-759A5ED97263}"/>
              </a:ext>
            </a:extLst>
          </p:cNvPr>
          <p:cNvSpPr>
            <a:spLocks noGrp="1"/>
          </p:cNvSpPr>
          <p:nvPr>
            <p:ph type="subTitle" idx="1"/>
          </p:nvPr>
        </p:nvSpPr>
        <p:spPr>
          <a:xfrm>
            <a:off x="1069848" y="2121408"/>
            <a:ext cx="4759452" cy="4050792"/>
          </a:xfrm>
        </p:spPr>
        <p:txBody>
          <a:bodyPr vert="horz" lIns="91440" tIns="45720" rIns="91440" bIns="45720" rtlCol="0">
            <a:normAutofit fontScale="55000" lnSpcReduction="20000"/>
          </a:bodyPr>
          <a:lstStyle/>
          <a:p>
            <a:r>
              <a:rPr lang="en-US" sz="3200" b="0" i="0" dirty="0">
                <a:effectLst/>
              </a:rPr>
              <a:t>Chatbots helps any business/organization in accomplishing the following goals:</a:t>
            </a:r>
          </a:p>
          <a:p>
            <a:pPr indent="-182880">
              <a:buFont typeface="Wingdings" pitchFamily="2" charset="2"/>
              <a:buChar char="§"/>
            </a:pPr>
            <a:r>
              <a:rPr lang="en-US" sz="3200" b="0" i="0" dirty="0">
                <a:effectLst/>
              </a:rPr>
              <a:t>Increases operational efficiency.</a:t>
            </a:r>
          </a:p>
          <a:p>
            <a:pPr indent="-182880">
              <a:buFont typeface="Wingdings" pitchFamily="2" charset="2"/>
              <a:buChar char="§"/>
            </a:pPr>
            <a:r>
              <a:rPr lang="en-US" sz="3200" b="0" i="0" dirty="0">
                <a:effectLst/>
              </a:rPr>
              <a:t>Automating customer request fulfillment.</a:t>
            </a:r>
          </a:p>
          <a:p>
            <a:pPr indent="-182880">
              <a:buFont typeface="Wingdings" pitchFamily="2" charset="2"/>
              <a:buChar char="§"/>
            </a:pPr>
            <a:r>
              <a:rPr lang="en-US" sz="3200" b="0" i="0" dirty="0">
                <a:effectLst/>
              </a:rPr>
              <a:t>Handling basic queries, which in turn free employees to work for complex &amp; higher value inquiries.</a:t>
            </a:r>
          </a:p>
          <a:p>
            <a:pPr indent="-182880">
              <a:buFont typeface="Wingdings" pitchFamily="2" charset="2"/>
              <a:buChar char="§"/>
            </a:pPr>
            <a:r>
              <a:rPr lang="en-US" sz="3200" b="0" i="0" dirty="0">
                <a:effectLst/>
              </a:rPr>
              <a:t>Offers Multi-language support.</a:t>
            </a:r>
          </a:p>
          <a:p>
            <a:pPr indent="-182880">
              <a:buFont typeface="Wingdings" pitchFamily="2" charset="2"/>
              <a:buChar char="§"/>
            </a:pPr>
            <a:r>
              <a:rPr lang="en-US" sz="3200" b="0" i="0" dirty="0">
                <a:effectLst/>
              </a:rPr>
              <a:t>Saves time &amp; effort by automating customer support.</a:t>
            </a:r>
          </a:p>
          <a:p>
            <a:pPr indent="-182880">
              <a:buFont typeface="Wingdings" pitchFamily="2" charset="2"/>
              <a:buChar char="§"/>
            </a:pPr>
            <a:r>
              <a:rPr lang="en-US" sz="3200" b="0" i="0" dirty="0">
                <a:effectLst/>
              </a:rPr>
              <a:t>Improves the response rate as well as customer engagement.</a:t>
            </a:r>
          </a:p>
          <a:p>
            <a:pPr indent="-182880">
              <a:buFont typeface="Wingdings" pitchFamily="2" charset="2"/>
              <a:buChar char="§"/>
            </a:pPr>
            <a:r>
              <a:rPr lang="en-US" sz="3200" b="0" i="0" dirty="0">
                <a:effectLst/>
              </a:rPr>
              <a:t>Personalization of communication</a:t>
            </a:r>
          </a:p>
          <a:p>
            <a:pPr indent="-182880">
              <a:buFont typeface="Wingdings" pitchFamily="2" charset="2"/>
              <a:buChar char="§"/>
            </a:pPr>
            <a:endParaRPr lang="en-US" sz="1500" b="0" i="0" dirty="0">
              <a:effectLst/>
            </a:endParaRPr>
          </a:p>
        </p:txBody>
      </p:sp>
      <p:pic>
        <p:nvPicPr>
          <p:cNvPr id="2050" name="Picture 2" descr="chatbot using python">
            <a:extLst>
              <a:ext uri="{FF2B5EF4-FFF2-40B4-BE49-F238E27FC236}">
                <a16:creationId xmlns:a16="http://schemas.microsoft.com/office/drawing/2014/main" id="{E9AE8A8B-6856-4FFA-82F8-6823C2DD03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 b="6032"/>
          <a:stretch/>
        </p:blipFill>
        <p:spPr bwMode="auto">
          <a:xfrm>
            <a:off x="6361113" y="2193036"/>
            <a:ext cx="4773168" cy="398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09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22">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6" name="Oval 23">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24">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8" name="Rectangle 26">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1D0DD-D503-4886-B47D-5E04A28697AB}"/>
              </a:ext>
            </a:extLst>
          </p:cNvPr>
          <p:cNvSpPr>
            <a:spLocks noGrp="1"/>
          </p:cNvSpPr>
          <p:nvPr>
            <p:ph type="ctrTitle"/>
          </p:nvPr>
        </p:nvSpPr>
        <p:spPr>
          <a:xfrm>
            <a:off x="6115733" y="-1"/>
            <a:ext cx="4869179" cy="1334585"/>
          </a:xfrm>
        </p:spPr>
        <p:txBody>
          <a:bodyPr vert="horz" lIns="91440" tIns="45720" rIns="91440" bIns="45720" rtlCol="0" anchor="ctr">
            <a:normAutofit/>
          </a:bodyPr>
          <a:lstStyle/>
          <a:p>
            <a:pPr>
              <a:lnSpc>
                <a:spcPct val="90000"/>
              </a:lnSpc>
            </a:pPr>
            <a:r>
              <a:rPr lang="en-US" sz="4800" dirty="0">
                <a:solidFill>
                  <a:schemeClr val="tx1"/>
                </a:solidFill>
              </a:rPr>
              <a:t>Features of project</a:t>
            </a:r>
          </a:p>
        </p:txBody>
      </p:sp>
      <p:sp>
        <p:nvSpPr>
          <p:cNvPr id="39" name="Freeform: Shape 28">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416AC607-DC4A-4719-B42A-8CC83E138382}"/>
              </a:ext>
            </a:extLst>
          </p:cNvPr>
          <p:cNvPicPr>
            <a:picLocks noChangeAspect="1"/>
          </p:cNvPicPr>
          <p:nvPr/>
        </p:nvPicPr>
        <p:blipFill>
          <a:blip r:embed="rId4"/>
          <a:stretch>
            <a:fillRect/>
          </a:stretch>
        </p:blipFill>
        <p:spPr>
          <a:xfrm>
            <a:off x="97966" y="3429000"/>
            <a:ext cx="5377183" cy="1371181"/>
          </a:xfrm>
          <a:prstGeom prst="rect">
            <a:avLst/>
          </a:prstGeom>
        </p:spPr>
      </p:pic>
      <p:sp>
        <p:nvSpPr>
          <p:cNvPr id="3" name="Subtitle 2">
            <a:extLst>
              <a:ext uri="{FF2B5EF4-FFF2-40B4-BE49-F238E27FC236}">
                <a16:creationId xmlns:a16="http://schemas.microsoft.com/office/drawing/2014/main" id="{0C65054F-DD4B-47D5-846C-C92C48EB6923}"/>
              </a:ext>
            </a:extLst>
          </p:cNvPr>
          <p:cNvSpPr>
            <a:spLocks noGrp="1"/>
          </p:cNvSpPr>
          <p:nvPr>
            <p:ph type="subTitle" idx="1"/>
          </p:nvPr>
        </p:nvSpPr>
        <p:spPr>
          <a:xfrm>
            <a:off x="6096000" y="1219200"/>
            <a:ext cx="6102818" cy="5467681"/>
          </a:xfrm>
        </p:spPr>
        <p:txBody>
          <a:bodyPr vert="horz" lIns="91440" tIns="45720" rIns="91440" bIns="45720" rtlCol="0" anchor="t">
            <a:normAutofit fontScale="40000" lnSpcReduction="20000"/>
          </a:bodyPr>
          <a:lstStyle/>
          <a:p>
            <a:pPr marL="342900" indent="-182880">
              <a:buFont typeface="Wingdings" pitchFamily="2" charset="2"/>
              <a:buChar char="§"/>
            </a:pPr>
            <a:r>
              <a:rPr lang="en-US" sz="4000" dirty="0" err="1"/>
              <a:t>ChatterBot</a:t>
            </a:r>
            <a:r>
              <a:rPr lang="en-US" sz="4000" dirty="0"/>
              <a:t> is a Python library that makes it easy to generate automated responses to a user’s input. </a:t>
            </a:r>
            <a:r>
              <a:rPr lang="en-US" sz="4000" dirty="0" err="1"/>
              <a:t>ChatterBot</a:t>
            </a:r>
            <a:r>
              <a:rPr lang="en-US" sz="4000" dirty="0"/>
              <a:t> uses a selection of machine learning algorithms to produce different types of responses. This makes it easy for developers to create chat bots and automate conversations with users.</a:t>
            </a:r>
          </a:p>
          <a:p>
            <a:pPr marL="342900" indent="-182880">
              <a:buFont typeface="Wingdings" pitchFamily="2" charset="2"/>
              <a:buChar char="§"/>
            </a:pPr>
            <a:r>
              <a:rPr lang="en-US" sz="4000" dirty="0"/>
              <a:t>The language independent design of </a:t>
            </a:r>
            <a:r>
              <a:rPr lang="en-US" sz="4000" dirty="0" err="1"/>
              <a:t>ChatterBot</a:t>
            </a:r>
            <a:r>
              <a:rPr lang="en-US" sz="4000" dirty="0"/>
              <a:t> allows it to be trained to speak any language. Additionally, the machine-learning nature of </a:t>
            </a:r>
            <a:r>
              <a:rPr lang="en-US" sz="4000" dirty="0" err="1"/>
              <a:t>ChatterBot</a:t>
            </a:r>
            <a:r>
              <a:rPr lang="en-US" sz="4000" dirty="0"/>
              <a:t> allows an agent instance to improve it’s own knowledge of possible responses as it interacts with humans and other sources of informative data</a:t>
            </a:r>
          </a:p>
          <a:p>
            <a:pPr indent="-182880">
              <a:buFont typeface="Wingdings" pitchFamily="2" charset="2"/>
              <a:buChar char="§"/>
            </a:pPr>
            <a:r>
              <a:rPr lang="en-US" sz="4000" dirty="0" err="1"/>
              <a:t>ChatterBot</a:t>
            </a:r>
            <a:r>
              <a:rPr lang="en-US" sz="4000" dirty="0"/>
              <a:t> is a Python library designed to make it easy to create software that can engage in conversation.</a:t>
            </a:r>
          </a:p>
          <a:p>
            <a:pPr indent="-182880">
              <a:buFont typeface="Wingdings" pitchFamily="2" charset="2"/>
              <a:buChar char="§"/>
            </a:pPr>
            <a:r>
              <a:rPr lang="en-US" sz="4000" dirty="0"/>
              <a:t>An </a:t>
            </a:r>
            <a:r>
              <a:rPr lang="en-US" sz="4000" dirty="0">
                <a:hlinkClick r:id="rId5">
                  <a:extLst>
                    <a:ext uri="{A12FA001-AC4F-418D-AE19-62706E023703}">
                      <ahyp:hlinkClr xmlns:ahyp="http://schemas.microsoft.com/office/drawing/2018/hyperlinkcolor" val="tx"/>
                    </a:ext>
                  </a:extLst>
                </a:hlinkClick>
              </a:rPr>
              <a:t>untrained instance</a:t>
            </a:r>
            <a:r>
              <a:rPr lang="en-US" sz="4000" dirty="0"/>
              <a:t> of </a:t>
            </a:r>
            <a:r>
              <a:rPr lang="en-US" sz="4000" dirty="0" err="1"/>
              <a:t>ChatterBot</a:t>
            </a:r>
            <a:r>
              <a:rPr lang="en-US" sz="4000" dirty="0"/>
              <a:t> starts off with no knowledge of how to communicate. Each time a user enters a </a:t>
            </a:r>
            <a:r>
              <a:rPr lang="en-US" sz="4000" dirty="0">
                <a:hlinkClick r:id="rId6">
                  <a:extLst>
                    <a:ext uri="{A12FA001-AC4F-418D-AE19-62706E023703}">
                      <ahyp:hlinkClr xmlns:ahyp="http://schemas.microsoft.com/office/drawing/2018/hyperlinkcolor" val="tx"/>
                    </a:ext>
                  </a:extLst>
                </a:hlinkClick>
              </a:rPr>
              <a:t>statement</a:t>
            </a:r>
            <a:r>
              <a:rPr lang="en-US" sz="4000" dirty="0"/>
              <a:t>, the library saves the text that they entered and the text that the statement was in response to. As </a:t>
            </a:r>
            <a:r>
              <a:rPr lang="en-US" sz="4000" dirty="0" err="1"/>
              <a:t>ChatterBot</a:t>
            </a:r>
            <a:r>
              <a:rPr lang="en-US" sz="4000" dirty="0"/>
              <a:t> receives more input the number of responses that it can reply and the accuracy of each response in relation to the input statement increase.</a:t>
            </a:r>
          </a:p>
          <a:p>
            <a:pPr indent="-182880">
              <a:buFont typeface="Wingdings" pitchFamily="2" charset="2"/>
              <a:buChar char="§"/>
            </a:pPr>
            <a:r>
              <a:rPr lang="en-US" sz="4000" dirty="0"/>
              <a:t>The program selects the closest matching </a:t>
            </a:r>
            <a:r>
              <a:rPr lang="en-US" sz="4000" dirty="0">
                <a:hlinkClick r:id="rId7">
                  <a:extLst>
                    <a:ext uri="{A12FA001-AC4F-418D-AE19-62706E023703}">
                      <ahyp:hlinkClr xmlns:ahyp="http://schemas.microsoft.com/office/drawing/2018/hyperlinkcolor" val="tx"/>
                    </a:ext>
                  </a:extLst>
                </a:hlinkClick>
              </a:rPr>
              <a:t>response</a:t>
            </a:r>
            <a:r>
              <a:rPr lang="en-US" sz="4000" dirty="0"/>
              <a:t> by searching for the closest matching known statement that matches the input, it then chooses a response from the selection of known responses to that statement.</a:t>
            </a:r>
          </a:p>
          <a:p>
            <a:pPr marL="342900" indent="-182880">
              <a:buFont typeface="Wingdings" pitchFamily="2" charset="2"/>
              <a:buChar char="§"/>
            </a:pPr>
            <a:endParaRPr lang="en-US" sz="900" dirty="0"/>
          </a:p>
        </p:txBody>
      </p:sp>
      <p:grpSp>
        <p:nvGrpSpPr>
          <p:cNvPr id="40" name="Group 30">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2" name="Oval 31">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3" name="Oval 32">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56697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2" name="Picture 1">
            <a:extLst>
              <a:ext uri="{FF2B5EF4-FFF2-40B4-BE49-F238E27FC236}">
                <a16:creationId xmlns:a16="http://schemas.microsoft.com/office/drawing/2014/main" id="{AFD3FA92-E89C-43A5-8740-CC0663172CF8}"/>
              </a:ext>
            </a:extLst>
          </p:cNvPr>
          <p:cNvPicPr>
            <a:picLocks noChangeAspect="1"/>
          </p:cNvPicPr>
          <p:nvPr/>
        </p:nvPicPr>
        <p:blipFill>
          <a:blip r:embed="rId3"/>
          <a:stretch>
            <a:fillRect/>
          </a:stretch>
        </p:blipFill>
        <p:spPr>
          <a:xfrm>
            <a:off x="1939636" y="1330036"/>
            <a:ext cx="8677199" cy="4710546"/>
          </a:xfrm>
          <a:prstGeom prst="rect">
            <a:avLst/>
          </a:prstGeom>
        </p:spPr>
      </p:pic>
    </p:spTree>
    <p:extLst>
      <p:ext uri="{BB962C8B-B14F-4D97-AF65-F5344CB8AC3E}">
        <p14:creationId xmlns:p14="http://schemas.microsoft.com/office/powerpoint/2010/main" val="10181084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98EF9BD-EEF7-4985-A29D-F5051FBCDEAA}"/>
              </a:ext>
            </a:extLst>
          </p:cNvPr>
          <p:cNvSpPr>
            <a:spLocks noChangeArrowheads="1"/>
          </p:cNvSpPr>
          <p:nvPr/>
        </p:nvSpPr>
        <p:spPr bwMode="auto">
          <a:xfrm>
            <a:off x="15004473" y="3965952"/>
            <a:ext cx="32650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Import the modules:</a:t>
            </a:r>
            <a:endPar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4" descr="Text&#10;&#10;Description automatically generated">
            <a:extLst>
              <a:ext uri="{FF2B5EF4-FFF2-40B4-BE49-F238E27FC236}">
                <a16:creationId xmlns:a16="http://schemas.microsoft.com/office/drawing/2014/main" id="{863D9995-3AF3-4BE7-B985-AD2831B80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728" y="2794086"/>
            <a:ext cx="6948544" cy="17566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0F1F316-73F5-4DDD-95A2-4A8EC93CC61E}"/>
              </a:ext>
            </a:extLst>
          </p:cNvPr>
          <p:cNvSpPr>
            <a:spLocks noChangeArrowheads="1"/>
          </p:cNvSpPr>
          <p:nvPr/>
        </p:nvSpPr>
        <p:spPr bwMode="auto">
          <a:xfrm flipV="1">
            <a:off x="8872031" y="5247387"/>
            <a:ext cx="939746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8CDF13B-F88D-4C42-823B-AA93C62C4BE5}"/>
              </a:ext>
            </a:extLst>
          </p:cNvPr>
          <p:cNvSpPr txBox="1"/>
          <p:nvPr/>
        </p:nvSpPr>
        <p:spPr>
          <a:xfrm>
            <a:off x="2849526" y="1264140"/>
            <a:ext cx="10834577" cy="707886"/>
          </a:xfrm>
          <a:prstGeom prst="rect">
            <a:avLst/>
          </a:prstGeom>
          <a:noFill/>
        </p:spPr>
        <p:txBody>
          <a:bodyPr wrap="square">
            <a:spAutoFit/>
          </a:bodyPr>
          <a:lstStyle/>
          <a:p>
            <a:pPr marL="0" marR="0"/>
            <a:r>
              <a:rPr lang="en-US" sz="4000" b="1" dirty="0">
                <a:effectLst/>
                <a:latin typeface="Times New Roman" panose="02020603050405020304" pitchFamily="18" charset="0"/>
                <a:ea typeface="Times New Roman" panose="02020603050405020304" pitchFamily="18" charset="0"/>
              </a:rPr>
              <a:t>Import the modules:</a:t>
            </a:r>
          </a:p>
        </p:txBody>
      </p:sp>
    </p:spTree>
    <p:extLst>
      <p:ext uri="{BB962C8B-B14F-4D97-AF65-F5344CB8AC3E}">
        <p14:creationId xmlns:p14="http://schemas.microsoft.com/office/powerpoint/2010/main" val="40634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 name="Rectangle 1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with low confidence">
            <a:extLst>
              <a:ext uri="{FF2B5EF4-FFF2-40B4-BE49-F238E27FC236}">
                <a16:creationId xmlns:a16="http://schemas.microsoft.com/office/drawing/2014/main" id="{477F1A0A-B4C7-42F1-A267-59B21D7287DE}"/>
              </a:ext>
            </a:extLst>
          </p:cNvPr>
          <p:cNvPicPr/>
          <p:nvPr/>
        </p:nvPicPr>
        <p:blipFill>
          <a:blip r:embed="rId6"/>
          <a:stretch>
            <a:fillRect/>
          </a:stretch>
        </p:blipFill>
        <p:spPr>
          <a:xfrm>
            <a:off x="152401" y="1357745"/>
            <a:ext cx="7363868" cy="3574473"/>
          </a:xfrm>
          <a:prstGeom prst="rect">
            <a:avLst/>
          </a:prstGeom>
        </p:spPr>
      </p:pic>
      <p:sp>
        <p:nvSpPr>
          <p:cNvPr id="3" name="TextBox 2">
            <a:extLst>
              <a:ext uri="{FF2B5EF4-FFF2-40B4-BE49-F238E27FC236}">
                <a16:creationId xmlns:a16="http://schemas.microsoft.com/office/drawing/2014/main" id="{AA44214C-23FA-4516-8E6E-4E20F70F2C3A}"/>
              </a:ext>
            </a:extLst>
          </p:cNvPr>
          <p:cNvSpPr txBox="1"/>
          <p:nvPr/>
        </p:nvSpPr>
        <p:spPr>
          <a:xfrm>
            <a:off x="8156351" y="2121408"/>
            <a:ext cx="3544034" cy="4050792"/>
          </a:xfrm>
          <a:prstGeom prst="rect">
            <a:avLst/>
          </a:prstGeom>
        </p:spPr>
        <p:txBody>
          <a:bodyPr vert="horz" lIns="91440" tIns="45720" rIns="91440" bIns="45720" rtlCol="0">
            <a:normAutofit/>
          </a:bodyPr>
          <a:lstStyle/>
          <a:p>
            <a:pPr marL="0" marR="0" indent="-182880" defTabSz="914400">
              <a:lnSpc>
                <a:spcPct val="90000"/>
              </a:lnSpc>
              <a:spcBef>
                <a:spcPts val="200"/>
              </a:spcBef>
              <a:spcAft>
                <a:spcPts val="0"/>
              </a:spcAft>
              <a:buClr>
                <a:schemeClr val="accent1">
                  <a:lumMod val="75000"/>
                </a:schemeClr>
              </a:buClr>
              <a:buSzPct val="85000"/>
              <a:buFont typeface="Wingdings" pitchFamily="2" charset="2"/>
              <a:buChar char="§"/>
            </a:pPr>
            <a:r>
              <a:rPr lang="en-US" sz="1600" b="1">
                <a:effectLst/>
              </a:rPr>
              <a:t>Create Chatbot:</a:t>
            </a:r>
          </a:p>
          <a:p>
            <a:pPr marL="0" marR="0" indent="-182880" defTabSz="914400">
              <a:lnSpc>
                <a:spcPct val="90000"/>
              </a:lnSpc>
              <a:spcBef>
                <a:spcPts val="0"/>
              </a:spcBef>
              <a:spcAft>
                <a:spcPts val="800"/>
              </a:spcAft>
              <a:buClr>
                <a:schemeClr val="accent1">
                  <a:lumMod val="75000"/>
                </a:schemeClr>
              </a:buClr>
              <a:buSzPct val="85000"/>
              <a:buFont typeface="Wingdings" pitchFamily="2" charset="2"/>
              <a:buChar char="§"/>
            </a:pPr>
            <a:r>
              <a:rPr lang="en-US" sz="1600">
                <a:effectLst/>
              </a:rPr>
              <a:t>Storage Adapters allows you to connect to a particular storage unit or network. Here we are using SQL Storage Adapter, which permits chatbot to connect to databases in SQL. By using the database parameter, we will create a new SQLite Database. Logical Adapter regulates the logic behind the chatterbot, i.e., it picks responses for any input provided to it.</a:t>
            </a:r>
          </a:p>
        </p:txBody>
      </p:sp>
      <p:grpSp>
        <p:nvGrpSpPr>
          <p:cNvPr id="15" name="Group 1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5079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C42EBD5-7A0D-4A29-81D6-346F2AC3050D}"/>
              </a:ext>
            </a:extLst>
          </p:cNvPr>
          <p:cNvSpPr>
            <a:spLocks noChangeArrowheads="1"/>
          </p:cNvSpPr>
          <p:nvPr/>
        </p:nvSpPr>
        <p:spPr bwMode="auto">
          <a:xfrm>
            <a:off x="1169580" y="551505"/>
            <a:ext cx="5111820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Create Object For Text to Speech Conversion using pyttsx3: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6">
            <a:extLst>
              <a:ext uri="{FF2B5EF4-FFF2-40B4-BE49-F238E27FC236}">
                <a16:creationId xmlns:a16="http://schemas.microsoft.com/office/drawing/2014/main" id="{90FE59DA-453D-4B1A-869D-98990B8F1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720" y="2200939"/>
            <a:ext cx="8013843" cy="19776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3EE4D85-2CF4-4496-8F0F-DA39F50AE174}"/>
              </a:ext>
            </a:extLst>
          </p:cNvPr>
          <p:cNvSpPr>
            <a:spLocks noChangeArrowheads="1"/>
          </p:cNvSpPr>
          <p:nvPr/>
        </p:nvSpPr>
        <p:spPr bwMode="auto">
          <a:xfrm>
            <a:off x="1169580" y="1109332"/>
            <a:ext cx="5111820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1593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1308</TotalTime>
  <Words>871</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Aharoni</vt:lpstr>
      <vt:lpstr>Arial</vt:lpstr>
      <vt:lpstr>Calibri</vt:lpstr>
      <vt:lpstr>Rockwell</vt:lpstr>
      <vt:lpstr>Rockwell Condensed</vt:lpstr>
      <vt:lpstr>Rockwell Extra Bold</vt:lpstr>
      <vt:lpstr>Times New Roman</vt:lpstr>
      <vt:lpstr>Wingdings</vt:lpstr>
      <vt:lpstr>Wood Type</vt:lpstr>
      <vt:lpstr>Building a Chatbot using Chatterbot in Python</vt:lpstr>
      <vt:lpstr>CONTENTS </vt:lpstr>
      <vt:lpstr>Introduction :</vt:lpstr>
      <vt:lpstr>Literature review </vt:lpstr>
      <vt:lpstr>Features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color detection application</dc:title>
  <dc:creator>SUGHOSH [DATA SCIENCE AND ENGINEERING - 2020]</dc:creator>
  <cp:lastModifiedBy>sughosh deshpande</cp:lastModifiedBy>
  <cp:revision>34</cp:revision>
  <dcterms:created xsi:type="dcterms:W3CDTF">2021-04-29T13:42:43Z</dcterms:created>
  <dcterms:modified xsi:type="dcterms:W3CDTF">2021-06-11T04:14:08Z</dcterms:modified>
</cp:coreProperties>
</file>