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53"/>
  </p:normalViewPr>
  <p:slideViewPr>
    <p:cSldViewPr snapToGrid="0">
      <p:cViewPr varScale="1">
        <p:scale>
          <a:sx n="113" d="100"/>
          <a:sy n="113"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E3EB1-880C-4BF2-9AB9-D5E52145AAA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BC1CE15-3BA5-476B-86E2-8486BDBE3A03}">
      <dgm:prSet/>
      <dgm:spPr/>
      <dgm:t>
        <a:bodyPr/>
        <a:lstStyle/>
        <a:p>
          <a:r>
            <a:rPr lang="en-US" dirty="0"/>
            <a:t>Data Preprocessing </a:t>
          </a:r>
        </a:p>
      </dgm:t>
    </dgm:pt>
    <dgm:pt modelId="{ACBE8EF2-3AE4-43F3-A2D8-4F99B43E7CB7}" type="parTrans" cxnId="{B42874C4-F748-4A9C-B55E-980DDA842B05}">
      <dgm:prSet/>
      <dgm:spPr/>
      <dgm:t>
        <a:bodyPr/>
        <a:lstStyle/>
        <a:p>
          <a:endParaRPr lang="en-US"/>
        </a:p>
      </dgm:t>
    </dgm:pt>
    <dgm:pt modelId="{4B28D43D-82AC-4072-B4FF-EBC5E8EE1C16}" type="sibTrans" cxnId="{B42874C4-F748-4A9C-B55E-980DDA842B05}">
      <dgm:prSet/>
      <dgm:spPr/>
      <dgm:t>
        <a:bodyPr/>
        <a:lstStyle/>
        <a:p>
          <a:endParaRPr lang="en-US"/>
        </a:p>
      </dgm:t>
    </dgm:pt>
    <dgm:pt modelId="{03AC394A-4E34-4832-A943-6A6C949EB745}">
      <dgm:prSet/>
      <dgm:spPr/>
      <dgm:t>
        <a:bodyPr/>
        <a:lstStyle/>
        <a:p>
          <a:r>
            <a:rPr lang="en-IN" b="0" i="0" dirty="0"/>
            <a:t>Hyperparameter Tuning</a:t>
          </a:r>
          <a:endParaRPr lang="en-US" dirty="0"/>
        </a:p>
      </dgm:t>
    </dgm:pt>
    <dgm:pt modelId="{E8FE7E4A-0662-458D-B074-889245710AF6}" type="parTrans" cxnId="{4BE1A440-120A-473D-A457-2A9FA5CD5CB7}">
      <dgm:prSet/>
      <dgm:spPr/>
      <dgm:t>
        <a:bodyPr/>
        <a:lstStyle/>
        <a:p>
          <a:endParaRPr lang="en-US"/>
        </a:p>
      </dgm:t>
    </dgm:pt>
    <dgm:pt modelId="{DBAC8FBB-C57F-48DC-925E-53368C7D6372}" type="sibTrans" cxnId="{4BE1A440-120A-473D-A457-2A9FA5CD5CB7}">
      <dgm:prSet/>
      <dgm:spPr/>
      <dgm:t>
        <a:bodyPr/>
        <a:lstStyle/>
        <a:p>
          <a:endParaRPr lang="en-US"/>
        </a:p>
      </dgm:t>
    </dgm:pt>
    <dgm:pt modelId="{BA1EABF9-D5BA-453E-B35F-0C7AFFAD922B}">
      <dgm:prSet/>
      <dgm:spPr/>
      <dgm:t>
        <a:bodyPr/>
        <a:lstStyle/>
        <a:p>
          <a:r>
            <a:rPr lang="en-IN" b="0" i="0" dirty="0"/>
            <a:t>Model Training and Validation</a:t>
          </a:r>
          <a:endParaRPr lang="en-US" dirty="0"/>
        </a:p>
      </dgm:t>
    </dgm:pt>
    <dgm:pt modelId="{0EB77C9D-E013-4E0D-B087-451B3AA7E69B}" type="parTrans" cxnId="{C81143EF-8181-4A03-99D6-EE0EC9F0A7FB}">
      <dgm:prSet/>
      <dgm:spPr/>
      <dgm:t>
        <a:bodyPr/>
        <a:lstStyle/>
        <a:p>
          <a:endParaRPr lang="en-US"/>
        </a:p>
      </dgm:t>
    </dgm:pt>
    <dgm:pt modelId="{C6715AD9-3FAB-470B-B3B2-AA0B6643AAA1}" type="sibTrans" cxnId="{C81143EF-8181-4A03-99D6-EE0EC9F0A7FB}">
      <dgm:prSet/>
      <dgm:spPr/>
      <dgm:t>
        <a:bodyPr/>
        <a:lstStyle/>
        <a:p>
          <a:endParaRPr lang="en-US"/>
        </a:p>
      </dgm:t>
    </dgm:pt>
    <dgm:pt modelId="{D5FDDADF-7454-44B4-B7B1-AEB50C9F1922}">
      <dgm:prSet/>
      <dgm:spPr/>
      <dgm:t>
        <a:bodyPr/>
        <a:lstStyle/>
        <a:p>
          <a:r>
            <a:rPr lang="en-IN" b="0" i="0" dirty="0"/>
            <a:t>Model Improvement</a:t>
          </a:r>
          <a:endParaRPr lang="en-US" dirty="0"/>
        </a:p>
      </dgm:t>
    </dgm:pt>
    <dgm:pt modelId="{A9842502-AD66-4F44-8E7D-5F95809BD647}" type="parTrans" cxnId="{1411D583-9F24-42A4-ACB9-2FF42317FA3C}">
      <dgm:prSet/>
      <dgm:spPr/>
      <dgm:t>
        <a:bodyPr/>
        <a:lstStyle/>
        <a:p>
          <a:endParaRPr lang="en-US"/>
        </a:p>
      </dgm:t>
    </dgm:pt>
    <dgm:pt modelId="{3B32B79E-0DDF-41E2-953D-00A348504C3B}" type="sibTrans" cxnId="{1411D583-9F24-42A4-ACB9-2FF42317FA3C}">
      <dgm:prSet/>
      <dgm:spPr/>
      <dgm:t>
        <a:bodyPr/>
        <a:lstStyle/>
        <a:p>
          <a:endParaRPr lang="en-US"/>
        </a:p>
      </dgm:t>
    </dgm:pt>
    <dgm:pt modelId="{642BA7F5-255A-644E-9733-66756ADFCA29}" type="pres">
      <dgm:prSet presAssocID="{DBAE3EB1-880C-4BF2-9AB9-D5E52145AAA0}" presName="Name0" presStyleCnt="0">
        <dgm:presLayoutVars>
          <dgm:dir/>
          <dgm:animLvl val="lvl"/>
          <dgm:resizeHandles val="exact"/>
        </dgm:presLayoutVars>
      </dgm:prSet>
      <dgm:spPr/>
    </dgm:pt>
    <dgm:pt modelId="{06795EAA-644B-1948-9EDF-EEA82EF35B19}" type="pres">
      <dgm:prSet presAssocID="{FBC1CE15-3BA5-476B-86E2-8486BDBE3A03}" presName="linNode" presStyleCnt="0"/>
      <dgm:spPr/>
    </dgm:pt>
    <dgm:pt modelId="{6AEF53CF-EC41-8C40-B9FC-DCC5ABDFA418}" type="pres">
      <dgm:prSet presAssocID="{FBC1CE15-3BA5-476B-86E2-8486BDBE3A03}" presName="parentText" presStyleLbl="node1" presStyleIdx="0" presStyleCnt="4">
        <dgm:presLayoutVars>
          <dgm:chMax val="1"/>
          <dgm:bulletEnabled val="1"/>
        </dgm:presLayoutVars>
      </dgm:prSet>
      <dgm:spPr/>
    </dgm:pt>
    <dgm:pt modelId="{12608FCF-F384-5A44-83EF-BC60F1D707BB}" type="pres">
      <dgm:prSet presAssocID="{4B28D43D-82AC-4072-B4FF-EBC5E8EE1C16}" presName="sp" presStyleCnt="0"/>
      <dgm:spPr/>
    </dgm:pt>
    <dgm:pt modelId="{69CBDF3C-E4E9-C24E-91DE-BA2F76F15A12}" type="pres">
      <dgm:prSet presAssocID="{03AC394A-4E34-4832-A943-6A6C949EB745}" presName="linNode" presStyleCnt="0"/>
      <dgm:spPr/>
    </dgm:pt>
    <dgm:pt modelId="{7E90171E-F267-044B-A3C8-129F8806DBA0}" type="pres">
      <dgm:prSet presAssocID="{03AC394A-4E34-4832-A943-6A6C949EB745}" presName="parentText" presStyleLbl="node1" presStyleIdx="1" presStyleCnt="4">
        <dgm:presLayoutVars>
          <dgm:chMax val="1"/>
          <dgm:bulletEnabled val="1"/>
        </dgm:presLayoutVars>
      </dgm:prSet>
      <dgm:spPr/>
    </dgm:pt>
    <dgm:pt modelId="{DF6605AD-0C74-8544-BF08-96895CB65693}" type="pres">
      <dgm:prSet presAssocID="{DBAC8FBB-C57F-48DC-925E-53368C7D6372}" presName="sp" presStyleCnt="0"/>
      <dgm:spPr/>
    </dgm:pt>
    <dgm:pt modelId="{51FD90B0-8C04-A447-B277-FDA077C3948B}" type="pres">
      <dgm:prSet presAssocID="{BA1EABF9-D5BA-453E-B35F-0C7AFFAD922B}" presName="linNode" presStyleCnt="0"/>
      <dgm:spPr/>
    </dgm:pt>
    <dgm:pt modelId="{69D05E77-58EC-4445-92E0-247DB7069E8C}" type="pres">
      <dgm:prSet presAssocID="{BA1EABF9-D5BA-453E-B35F-0C7AFFAD922B}" presName="parentText" presStyleLbl="node1" presStyleIdx="2" presStyleCnt="4">
        <dgm:presLayoutVars>
          <dgm:chMax val="1"/>
          <dgm:bulletEnabled val="1"/>
        </dgm:presLayoutVars>
      </dgm:prSet>
      <dgm:spPr/>
    </dgm:pt>
    <dgm:pt modelId="{90117978-0028-EB48-B6CD-BF5F77E116DF}" type="pres">
      <dgm:prSet presAssocID="{C6715AD9-3FAB-470B-B3B2-AA0B6643AAA1}" presName="sp" presStyleCnt="0"/>
      <dgm:spPr/>
    </dgm:pt>
    <dgm:pt modelId="{F60F74CA-80D4-1D49-938D-6FD9FA089555}" type="pres">
      <dgm:prSet presAssocID="{D5FDDADF-7454-44B4-B7B1-AEB50C9F1922}" presName="linNode" presStyleCnt="0"/>
      <dgm:spPr/>
    </dgm:pt>
    <dgm:pt modelId="{DF8316D0-5C0A-E149-9AE0-2C8B4F029C60}" type="pres">
      <dgm:prSet presAssocID="{D5FDDADF-7454-44B4-B7B1-AEB50C9F1922}" presName="parentText" presStyleLbl="node1" presStyleIdx="3" presStyleCnt="4">
        <dgm:presLayoutVars>
          <dgm:chMax val="1"/>
          <dgm:bulletEnabled val="1"/>
        </dgm:presLayoutVars>
      </dgm:prSet>
      <dgm:spPr/>
    </dgm:pt>
  </dgm:ptLst>
  <dgm:cxnLst>
    <dgm:cxn modelId="{BDB95308-9B86-E44C-957C-7F64DA5BFA63}" type="presOf" srcId="{03AC394A-4E34-4832-A943-6A6C949EB745}" destId="{7E90171E-F267-044B-A3C8-129F8806DBA0}" srcOrd="0" destOrd="0" presId="urn:microsoft.com/office/officeart/2005/8/layout/vList5"/>
    <dgm:cxn modelId="{4BE1A440-120A-473D-A457-2A9FA5CD5CB7}" srcId="{DBAE3EB1-880C-4BF2-9AB9-D5E52145AAA0}" destId="{03AC394A-4E34-4832-A943-6A6C949EB745}" srcOrd="1" destOrd="0" parTransId="{E8FE7E4A-0662-458D-B074-889245710AF6}" sibTransId="{DBAC8FBB-C57F-48DC-925E-53368C7D6372}"/>
    <dgm:cxn modelId="{A432CF42-C8B4-CA4E-A5C7-381A6CEEBA61}" type="presOf" srcId="{DBAE3EB1-880C-4BF2-9AB9-D5E52145AAA0}" destId="{642BA7F5-255A-644E-9733-66756ADFCA29}" srcOrd="0" destOrd="0" presId="urn:microsoft.com/office/officeart/2005/8/layout/vList5"/>
    <dgm:cxn modelId="{5DA2CE49-38D0-8B48-BBB9-19960264DDE0}" type="presOf" srcId="{D5FDDADF-7454-44B4-B7B1-AEB50C9F1922}" destId="{DF8316D0-5C0A-E149-9AE0-2C8B4F029C60}" srcOrd="0" destOrd="0" presId="urn:microsoft.com/office/officeart/2005/8/layout/vList5"/>
    <dgm:cxn modelId="{1411D583-9F24-42A4-ACB9-2FF42317FA3C}" srcId="{DBAE3EB1-880C-4BF2-9AB9-D5E52145AAA0}" destId="{D5FDDADF-7454-44B4-B7B1-AEB50C9F1922}" srcOrd="3" destOrd="0" parTransId="{A9842502-AD66-4F44-8E7D-5F95809BD647}" sibTransId="{3B32B79E-0DDF-41E2-953D-00A348504C3B}"/>
    <dgm:cxn modelId="{D77C39AB-0B22-2C4A-B830-A4616B4F5B76}" type="presOf" srcId="{FBC1CE15-3BA5-476B-86E2-8486BDBE3A03}" destId="{6AEF53CF-EC41-8C40-B9FC-DCC5ABDFA418}" srcOrd="0" destOrd="0" presId="urn:microsoft.com/office/officeart/2005/8/layout/vList5"/>
    <dgm:cxn modelId="{0FEB5ABF-C928-2F40-841A-3803A47EFA4D}" type="presOf" srcId="{BA1EABF9-D5BA-453E-B35F-0C7AFFAD922B}" destId="{69D05E77-58EC-4445-92E0-247DB7069E8C}" srcOrd="0" destOrd="0" presId="urn:microsoft.com/office/officeart/2005/8/layout/vList5"/>
    <dgm:cxn modelId="{B42874C4-F748-4A9C-B55E-980DDA842B05}" srcId="{DBAE3EB1-880C-4BF2-9AB9-D5E52145AAA0}" destId="{FBC1CE15-3BA5-476B-86E2-8486BDBE3A03}" srcOrd="0" destOrd="0" parTransId="{ACBE8EF2-3AE4-43F3-A2D8-4F99B43E7CB7}" sibTransId="{4B28D43D-82AC-4072-B4FF-EBC5E8EE1C16}"/>
    <dgm:cxn modelId="{C81143EF-8181-4A03-99D6-EE0EC9F0A7FB}" srcId="{DBAE3EB1-880C-4BF2-9AB9-D5E52145AAA0}" destId="{BA1EABF9-D5BA-453E-B35F-0C7AFFAD922B}" srcOrd="2" destOrd="0" parTransId="{0EB77C9D-E013-4E0D-B087-451B3AA7E69B}" sibTransId="{C6715AD9-3FAB-470B-B3B2-AA0B6643AAA1}"/>
    <dgm:cxn modelId="{DD717EDB-6D38-BE49-837E-64FA3F694076}" type="presParOf" srcId="{642BA7F5-255A-644E-9733-66756ADFCA29}" destId="{06795EAA-644B-1948-9EDF-EEA82EF35B19}" srcOrd="0" destOrd="0" presId="urn:microsoft.com/office/officeart/2005/8/layout/vList5"/>
    <dgm:cxn modelId="{A788D209-C3C9-FB4C-8E4C-0C7668E306DF}" type="presParOf" srcId="{06795EAA-644B-1948-9EDF-EEA82EF35B19}" destId="{6AEF53CF-EC41-8C40-B9FC-DCC5ABDFA418}" srcOrd="0" destOrd="0" presId="urn:microsoft.com/office/officeart/2005/8/layout/vList5"/>
    <dgm:cxn modelId="{23FA6235-7039-5646-B1EA-F2108686B0A8}" type="presParOf" srcId="{642BA7F5-255A-644E-9733-66756ADFCA29}" destId="{12608FCF-F384-5A44-83EF-BC60F1D707BB}" srcOrd="1" destOrd="0" presId="urn:microsoft.com/office/officeart/2005/8/layout/vList5"/>
    <dgm:cxn modelId="{6D0271AF-1C13-0A4F-BEE9-5379E35CB2FB}" type="presParOf" srcId="{642BA7F5-255A-644E-9733-66756ADFCA29}" destId="{69CBDF3C-E4E9-C24E-91DE-BA2F76F15A12}" srcOrd="2" destOrd="0" presId="urn:microsoft.com/office/officeart/2005/8/layout/vList5"/>
    <dgm:cxn modelId="{55C71755-4B84-A84B-913F-664AC502D53C}" type="presParOf" srcId="{69CBDF3C-E4E9-C24E-91DE-BA2F76F15A12}" destId="{7E90171E-F267-044B-A3C8-129F8806DBA0}" srcOrd="0" destOrd="0" presId="urn:microsoft.com/office/officeart/2005/8/layout/vList5"/>
    <dgm:cxn modelId="{3E1406C7-574D-FA4B-95C8-AF42A89BB2ED}" type="presParOf" srcId="{642BA7F5-255A-644E-9733-66756ADFCA29}" destId="{DF6605AD-0C74-8544-BF08-96895CB65693}" srcOrd="3" destOrd="0" presId="urn:microsoft.com/office/officeart/2005/8/layout/vList5"/>
    <dgm:cxn modelId="{E17867C5-92DB-7C41-BF39-1B6B6FD95E91}" type="presParOf" srcId="{642BA7F5-255A-644E-9733-66756ADFCA29}" destId="{51FD90B0-8C04-A447-B277-FDA077C3948B}" srcOrd="4" destOrd="0" presId="urn:microsoft.com/office/officeart/2005/8/layout/vList5"/>
    <dgm:cxn modelId="{93E36D26-59A5-D840-A2A2-A998B86760BF}" type="presParOf" srcId="{51FD90B0-8C04-A447-B277-FDA077C3948B}" destId="{69D05E77-58EC-4445-92E0-247DB7069E8C}" srcOrd="0" destOrd="0" presId="urn:microsoft.com/office/officeart/2005/8/layout/vList5"/>
    <dgm:cxn modelId="{B6B14FE5-6397-9741-9227-8224153E0E8C}" type="presParOf" srcId="{642BA7F5-255A-644E-9733-66756ADFCA29}" destId="{90117978-0028-EB48-B6CD-BF5F77E116DF}" srcOrd="5" destOrd="0" presId="urn:microsoft.com/office/officeart/2005/8/layout/vList5"/>
    <dgm:cxn modelId="{1CF54ED4-2923-774F-906D-9B6F3C07ED95}" type="presParOf" srcId="{642BA7F5-255A-644E-9733-66756ADFCA29}" destId="{F60F74CA-80D4-1D49-938D-6FD9FA089555}" srcOrd="6" destOrd="0" presId="urn:microsoft.com/office/officeart/2005/8/layout/vList5"/>
    <dgm:cxn modelId="{5C91493B-453F-1F45-B437-6DEE1FE690A2}" type="presParOf" srcId="{F60F74CA-80D4-1D49-938D-6FD9FA089555}" destId="{DF8316D0-5C0A-E149-9AE0-2C8B4F029C6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F53CF-EC41-8C40-B9FC-DCC5ABDFA418}">
      <dsp:nvSpPr>
        <dsp:cNvPr id="0" name=""/>
        <dsp:cNvSpPr/>
      </dsp:nvSpPr>
      <dsp:spPr>
        <a:xfrm>
          <a:off x="3364992" y="2177"/>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Data Preprocessing </a:t>
          </a:r>
        </a:p>
      </dsp:txBody>
      <dsp:txXfrm>
        <a:off x="3416125" y="53310"/>
        <a:ext cx="3683350" cy="945199"/>
      </dsp:txXfrm>
    </dsp:sp>
    <dsp:sp modelId="{7E90171E-F267-044B-A3C8-129F8806DBA0}">
      <dsp:nvSpPr>
        <dsp:cNvPr id="0" name=""/>
        <dsp:cNvSpPr/>
      </dsp:nvSpPr>
      <dsp:spPr>
        <a:xfrm>
          <a:off x="3364992" y="1102016"/>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0" i="0" kern="1200" dirty="0"/>
            <a:t>Hyperparameter Tuning</a:t>
          </a:r>
          <a:endParaRPr lang="en-US" sz="2900" kern="1200" dirty="0"/>
        </a:p>
      </dsp:txBody>
      <dsp:txXfrm>
        <a:off x="3416125" y="1153149"/>
        <a:ext cx="3683350" cy="945199"/>
      </dsp:txXfrm>
    </dsp:sp>
    <dsp:sp modelId="{69D05E77-58EC-4445-92E0-247DB7069E8C}">
      <dsp:nvSpPr>
        <dsp:cNvPr id="0" name=""/>
        <dsp:cNvSpPr/>
      </dsp:nvSpPr>
      <dsp:spPr>
        <a:xfrm>
          <a:off x="3364992" y="2201855"/>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0" i="0" kern="1200" dirty="0"/>
            <a:t>Model Training and Validation</a:t>
          </a:r>
          <a:endParaRPr lang="en-US" sz="2900" kern="1200" dirty="0"/>
        </a:p>
      </dsp:txBody>
      <dsp:txXfrm>
        <a:off x="3416125" y="2252988"/>
        <a:ext cx="3683350" cy="945199"/>
      </dsp:txXfrm>
    </dsp:sp>
    <dsp:sp modelId="{DF8316D0-5C0A-E149-9AE0-2C8B4F029C60}">
      <dsp:nvSpPr>
        <dsp:cNvPr id="0" name=""/>
        <dsp:cNvSpPr/>
      </dsp:nvSpPr>
      <dsp:spPr>
        <a:xfrm>
          <a:off x="3364992" y="3301694"/>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0" i="0" kern="1200" dirty="0"/>
            <a:t>Model Improvement</a:t>
          </a:r>
          <a:endParaRPr lang="en-US" sz="2900" kern="1200" dirty="0"/>
        </a:p>
      </dsp:txBody>
      <dsp:txXfrm>
        <a:off x="3416125" y="3352827"/>
        <a:ext cx="3683350" cy="945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5B61-CAC5-56AD-D76A-F388323A59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C42462-CCD4-3802-78E8-C1A50EC8F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8A1FB8-9C40-B601-003F-9AB314BFFB40}"/>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5" name="Footer Placeholder 4">
            <a:extLst>
              <a:ext uri="{FF2B5EF4-FFF2-40B4-BE49-F238E27FC236}">
                <a16:creationId xmlns:a16="http://schemas.microsoft.com/office/drawing/2014/main" id="{E522F5CE-0D75-167C-999C-7D940F810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72222-6BFC-B6B6-0D16-4DCC11EE834F}"/>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277435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CA03-3F97-290C-46AA-F64DBD0765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763FA7-7FB9-9426-01AF-BB64E8620F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E6C5FF-5C31-E2E7-BEC4-31A2005B0CDB}"/>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5" name="Footer Placeholder 4">
            <a:extLst>
              <a:ext uri="{FF2B5EF4-FFF2-40B4-BE49-F238E27FC236}">
                <a16:creationId xmlns:a16="http://schemas.microsoft.com/office/drawing/2014/main" id="{8BDBA4DF-F6B2-5DAD-327B-2FE9E362F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EE580-3D4D-4719-D89D-3A051FACCA61}"/>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303468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457EC-6E58-B03E-7E3A-F1C2F47D8B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2DA664-EA6B-9E81-AE9C-D1630DD6CD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23F376-D66B-B33C-B5AE-5ACF34AE31EC}"/>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5" name="Footer Placeholder 4">
            <a:extLst>
              <a:ext uri="{FF2B5EF4-FFF2-40B4-BE49-F238E27FC236}">
                <a16:creationId xmlns:a16="http://schemas.microsoft.com/office/drawing/2014/main" id="{CD123793-3BCE-6C73-CDB7-D5241AB1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B7717-7E48-1AA3-8637-B91A847D2400}"/>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44959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A3DA-545E-2975-0D3A-A4217EDB56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107BF5-E5B6-DC46-34A4-1B68175387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F8B6F-CFE0-6C7B-783A-8065EDBF3DA4}"/>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5" name="Footer Placeholder 4">
            <a:extLst>
              <a:ext uri="{FF2B5EF4-FFF2-40B4-BE49-F238E27FC236}">
                <a16:creationId xmlns:a16="http://schemas.microsoft.com/office/drawing/2014/main" id="{A8DC5585-6191-DF57-400E-7B3AE8761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27629-3D05-4931-67EE-621AF5CF5FB1}"/>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146546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D76F-C774-D8D2-E8EF-9E3ED75695E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4FD7E4E-77B2-FF01-F939-4F6C0A871A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19C215-71F3-A479-9232-16367A326EE5}"/>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5" name="Footer Placeholder 4">
            <a:extLst>
              <a:ext uri="{FF2B5EF4-FFF2-40B4-BE49-F238E27FC236}">
                <a16:creationId xmlns:a16="http://schemas.microsoft.com/office/drawing/2014/main" id="{6D515DD0-4C8D-815D-B7DA-B8B7FD3B4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AB628-1B41-A093-259C-8FAD996EF59A}"/>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346690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40F2-9571-5DDB-54E1-08E3B0366C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8FEA1C-F11D-D1DC-CDB0-54EFD3B57B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5181502-5217-5576-F203-23F70A5EF9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714E6B5-4E88-7573-01DB-3646DFEE28D4}"/>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6" name="Footer Placeholder 5">
            <a:extLst>
              <a:ext uri="{FF2B5EF4-FFF2-40B4-BE49-F238E27FC236}">
                <a16:creationId xmlns:a16="http://schemas.microsoft.com/office/drawing/2014/main" id="{E579BB74-608F-551E-7C1A-A8A4AF02C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01A92-3ACB-5300-BE3A-EBE3C0D18704}"/>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308192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7717-54A9-4873-37E7-48D5F968EF7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6BC4FD-B1B7-C982-31FB-F3A63C680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7BBB9F-82CC-9674-0C63-96FBF667DD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4BCC764-F859-17E5-EE32-4F7233BE5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9B8C7D2-610F-5F3F-9EFE-F98C45E1B1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E0D74B4-2B34-8D09-D745-8FC826CC0B99}"/>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8" name="Footer Placeholder 7">
            <a:extLst>
              <a:ext uri="{FF2B5EF4-FFF2-40B4-BE49-F238E27FC236}">
                <a16:creationId xmlns:a16="http://schemas.microsoft.com/office/drawing/2014/main" id="{50BE6568-269D-62EF-AFAC-AA60C6C85E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50699-7F3F-05D8-A6EC-101C300CBB7A}"/>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288768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E545-DDA9-541C-15B4-C51AE703CAF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3B903EF-3B8F-2D4D-DF3B-653765A5B7E4}"/>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4" name="Footer Placeholder 3">
            <a:extLst>
              <a:ext uri="{FF2B5EF4-FFF2-40B4-BE49-F238E27FC236}">
                <a16:creationId xmlns:a16="http://schemas.microsoft.com/office/drawing/2014/main" id="{208E2161-54EF-1038-25F0-460CE1DA8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DFA614-E19B-2410-CEE3-86DA72FBDD9E}"/>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315551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8FFE9-8F8C-3E59-4797-479A5CCB8567}"/>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3" name="Footer Placeholder 2">
            <a:extLst>
              <a:ext uri="{FF2B5EF4-FFF2-40B4-BE49-F238E27FC236}">
                <a16:creationId xmlns:a16="http://schemas.microsoft.com/office/drawing/2014/main" id="{90111D38-17AF-0325-85A5-0060D82ED1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78B042-D0E4-F76C-B8CE-10E2CC4D0858}"/>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358089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E122-1EFB-EBAB-43EE-C10A062F9E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57CE88F-294C-1F3D-82DB-8E58ED18F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44AA109-6317-85AD-512E-7F82395B4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AFAABE-21F0-A0E1-8D05-3E1D9A0FB055}"/>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6" name="Footer Placeholder 5">
            <a:extLst>
              <a:ext uri="{FF2B5EF4-FFF2-40B4-BE49-F238E27FC236}">
                <a16:creationId xmlns:a16="http://schemas.microsoft.com/office/drawing/2014/main" id="{E1FE78F4-B580-44BA-E4A6-FF05653E4B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A3A7E-5F1D-727A-45A5-4307A15E298C}"/>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64088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B050-62A6-787D-5AF6-07F3D3E928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05538A4-9DAB-8515-3423-ECEFA9846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68F8B9-E990-EB5A-0CCB-17F69CD29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06D096-D8D0-E944-C583-96E0F295BA66}"/>
              </a:ext>
            </a:extLst>
          </p:cNvPr>
          <p:cNvSpPr>
            <a:spLocks noGrp="1"/>
          </p:cNvSpPr>
          <p:nvPr>
            <p:ph type="dt" sz="half" idx="10"/>
          </p:nvPr>
        </p:nvSpPr>
        <p:spPr/>
        <p:txBody>
          <a:bodyPr/>
          <a:lstStyle/>
          <a:p>
            <a:fld id="{B579B8E8-AC08-7944-BF12-B1826AD53F97}" type="datetimeFigureOut">
              <a:rPr lang="en-US" smtClean="0"/>
              <a:t>11/10/24</a:t>
            </a:fld>
            <a:endParaRPr lang="en-US"/>
          </a:p>
        </p:txBody>
      </p:sp>
      <p:sp>
        <p:nvSpPr>
          <p:cNvPr id="6" name="Footer Placeholder 5">
            <a:extLst>
              <a:ext uri="{FF2B5EF4-FFF2-40B4-BE49-F238E27FC236}">
                <a16:creationId xmlns:a16="http://schemas.microsoft.com/office/drawing/2014/main" id="{6294ED2E-EA4C-FAC9-A173-3E6D896A5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4DB19-FF1A-43B0-CDD8-A868097C89CE}"/>
              </a:ext>
            </a:extLst>
          </p:cNvPr>
          <p:cNvSpPr>
            <a:spLocks noGrp="1"/>
          </p:cNvSpPr>
          <p:nvPr>
            <p:ph type="sldNum" sz="quarter" idx="12"/>
          </p:nvPr>
        </p:nvSpPr>
        <p:spPr/>
        <p:txBody>
          <a:bodyPr/>
          <a:lstStyle/>
          <a:p>
            <a:fld id="{DBAD85B7-81F1-4742-A895-FD61F720459B}" type="slidenum">
              <a:rPr lang="en-US" smtClean="0"/>
              <a:t>‹#›</a:t>
            </a:fld>
            <a:endParaRPr lang="en-US"/>
          </a:p>
        </p:txBody>
      </p:sp>
    </p:spTree>
    <p:extLst>
      <p:ext uri="{BB962C8B-B14F-4D97-AF65-F5344CB8AC3E}">
        <p14:creationId xmlns:p14="http://schemas.microsoft.com/office/powerpoint/2010/main" val="4265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6A415-25C7-FE6B-7540-B332218A1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607033-C81E-AB69-342B-EE5AB4E78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5BD32F-3211-7F88-AD83-469F15599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79B8E8-AC08-7944-BF12-B1826AD53F97}" type="datetimeFigureOut">
              <a:rPr lang="en-US" smtClean="0"/>
              <a:t>11/10/24</a:t>
            </a:fld>
            <a:endParaRPr lang="en-US"/>
          </a:p>
        </p:txBody>
      </p:sp>
      <p:sp>
        <p:nvSpPr>
          <p:cNvPr id="5" name="Footer Placeholder 4">
            <a:extLst>
              <a:ext uri="{FF2B5EF4-FFF2-40B4-BE49-F238E27FC236}">
                <a16:creationId xmlns:a16="http://schemas.microsoft.com/office/drawing/2014/main" id="{FF0A517E-C0F3-777E-605F-E74C32815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E7BE3E-35DB-5D7F-3794-9489B23A2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AD85B7-81F1-4742-A895-FD61F720459B}" type="slidenum">
              <a:rPr lang="en-US" smtClean="0"/>
              <a:t>‹#›</a:t>
            </a:fld>
            <a:endParaRPr lang="en-US"/>
          </a:p>
        </p:txBody>
      </p:sp>
    </p:spTree>
    <p:extLst>
      <p:ext uri="{BB962C8B-B14F-4D97-AF65-F5344CB8AC3E}">
        <p14:creationId xmlns:p14="http://schemas.microsoft.com/office/powerpoint/2010/main" val="3368207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44100AA-F5F1-0144-56DC-B202ECC75A25}"/>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FRAUD DETECTION	</a:t>
            </a:r>
            <a:br>
              <a:rPr lang="en-US" sz="4800" dirty="0">
                <a:solidFill>
                  <a:srgbClr val="FFFFFF"/>
                </a:solidFill>
              </a:rPr>
            </a:br>
            <a:endParaRPr lang="en-US" sz="4800" dirty="0">
              <a:solidFill>
                <a:srgbClr val="FFFFFF"/>
              </a:solidFill>
            </a:endParaRPr>
          </a:p>
        </p:txBody>
      </p:sp>
      <p:sp>
        <p:nvSpPr>
          <p:cNvPr id="3" name="Subtitle 2">
            <a:extLst>
              <a:ext uri="{FF2B5EF4-FFF2-40B4-BE49-F238E27FC236}">
                <a16:creationId xmlns:a16="http://schemas.microsoft.com/office/drawing/2014/main" id="{53422E1B-E117-A285-52D2-3050A1EC2172}"/>
              </a:ext>
            </a:extLst>
          </p:cNvPr>
          <p:cNvSpPr>
            <a:spLocks noGrp="1"/>
          </p:cNvSpPr>
          <p:nvPr>
            <p:ph type="subTitle" idx="1"/>
          </p:nvPr>
        </p:nvSpPr>
        <p:spPr>
          <a:xfrm>
            <a:off x="1350682" y="4870824"/>
            <a:ext cx="10005951" cy="1458258"/>
          </a:xfrm>
        </p:spPr>
        <p:txBody>
          <a:bodyPr anchor="ctr">
            <a:normAutofit/>
          </a:bodyPr>
          <a:lstStyle/>
          <a:p>
            <a:pPr algn="l"/>
            <a:r>
              <a:rPr lang="en-US" dirty="0"/>
              <a:t>SUGHOSH DESHPANDE</a:t>
            </a:r>
            <a:endParaRPr lang="en-US"/>
          </a:p>
        </p:txBody>
      </p:sp>
    </p:spTree>
    <p:extLst>
      <p:ext uri="{BB962C8B-B14F-4D97-AF65-F5344CB8AC3E}">
        <p14:creationId xmlns:p14="http://schemas.microsoft.com/office/powerpoint/2010/main" val="423885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blue and green tunnel&#10;&#10;Description automatically generated">
            <a:extLst>
              <a:ext uri="{FF2B5EF4-FFF2-40B4-BE49-F238E27FC236}">
                <a16:creationId xmlns:a16="http://schemas.microsoft.com/office/drawing/2014/main" id="{B35532A5-F662-9D80-1273-01845642998C}"/>
              </a:ext>
            </a:extLst>
          </p:cNvPr>
          <p:cNvPicPr>
            <a:picLocks noChangeAspect="1"/>
          </p:cNvPicPr>
          <p:nvPr/>
        </p:nvPicPr>
        <p:blipFill>
          <a:blip r:embed="rId2">
            <a:duotone>
              <a:schemeClr val="bg2">
                <a:shade val="45000"/>
                <a:satMod val="135000"/>
              </a:schemeClr>
              <a:prstClr val="white"/>
            </a:duotone>
          </a:blip>
          <a:srcRect t="15188" b="54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887B3-12E8-C970-3F58-554FBDB88B1C}"/>
              </a:ext>
            </a:extLst>
          </p:cNvPr>
          <p:cNvSpPr>
            <a:spLocks noGrp="1"/>
          </p:cNvSpPr>
          <p:nvPr>
            <p:ph type="title"/>
          </p:nvPr>
        </p:nvSpPr>
        <p:spPr>
          <a:xfrm>
            <a:off x="838200" y="365125"/>
            <a:ext cx="10515600" cy="1325563"/>
          </a:xfrm>
        </p:spPr>
        <p:txBody>
          <a:bodyPr>
            <a:normAutofit/>
          </a:bodyPr>
          <a:lstStyle/>
          <a:p>
            <a:r>
              <a:rPr lang="en-US"/>
              <a:t>GOAL AND APPROACH</a:t>
            </a:r>
            <a:endParaRPr lang="en-US" dirty="0"/>
          </a:p>
        </p:txBody>
      </p:sp>
      <p:graphicFrame>
        <p:nvGraphicFramePr>
          <p:cNvPr id="5" name="Content Placeholder 2">
            <a:extLst>
              <a:ext uri="{FF2B5EF4-FFF2-40B4-BE49-F238E27FC236}">
                <a16:creationId xmlns:a16="http://schemas.microsoft.com/office/drawing/2014/main" id="{F9082D10-3C96-F014-8149-A8CFE94F81FB}"/>
              </a:ext>
            </a:extLst>
          </p:cNvPr>
          <p:cNvGraphicFramePr>
            <a:graphicFrameLocks noGrp="1"/>
          </p:cNvGraphicFramePr>
          <p:nvPr>
            <p:ph idx="1"/>
            <p:extLst>
              <p:ext uri="{D42A27DB-BD31-4B8C-83A1-F6EECF244321}">
                <p14:modId xmlns:p14="http://schemas.microsoft.com/office/powerpoint/2010/main" val="14634116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39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70ECA-5012-20BD-590F-B0F92C6DA15F}"/>
              </a:ext>
            </a:extLst>
          </p:cNvPr>
          <p:cNvSpPr>
            <a:spLocks noGrp="1"/>
          </p:cNvSpPr>
          <p:nvPr>
            <p:ph type="title"/>
          </p:nvPr>
        </p:nvSpPr>
        <p:spPr>
          <a:xfrm>
            <a:off x="630936" y="640080"/>
            <a:ext cx="4818888" cy="1481328"/>
          </a:xfrm>
        </p:spPr>
        <p:txBody>
          <a:bodyPr anchor="b">
            <a:normAutofit/>
          </a:bodyPr>
          <a:lstStyle/>
          <a:p>
            <a:r>
              <a:rPr lang="en-US" sz="5000"/>
              <a:t>Data Preprocessing</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8">
            <a:extLst>
              <a:ext uri="{FF2B5EF4-FFF2-40B4-BE49-F238E27FC236}">
                <a16:creationId xmlns:a16="http://schemas.microsoft.com/office/drawing/2014/main" id="{CA5E95A0-0D25-267A-71C4-CC99C4930313}"/>
              </a:ext>
            </a:extLst>
          </p:cNvPr>
          <p:cNvSpPr>
            <a:spLocks noGrp="1"/>
          </p:cNvSpPr>
          <p:nvPr>
            <p:ph idx="1"/>
          </p:nvPr>
        </p:nvSpPr>
        <p:spPr>
          <a:xfrm>
            <a:off x="630936" y="2660904"/>
            <a:ext cx="4818888" cy="3547872"/>
          </a:xfrm>
        </p:spPr>
        <p:txBody>
          <a:bodyPr anchor="t">
            <a:normAutofit fontScale="85000" lnSpcReduction="20000"/>
          </a:bodyPr>
          <a:lstStyle/>
          <a:p>
            <a:r>
              <a:rPr lang="en-US" sz="2200"/>
              <a:t>First we separate the feature and target variables</a:t>
            </a:r>
          </a:p>
          <a:p>
            <a:r>
              <a:rPr lang="en-US" sz="2200"/>
              <a:t>To build our model, we have to convert categorical to numerical features. As our dataset has both ordered and unordered features, we use a combination of Label and One-Hot encoding for better model performance.</a:t>
            </a:r>
          </a:p>
          <a:p>
            <a:r>
              <a:rPr lang="en-US" sz="2200"/>
              <a:t>We encode our target variable by label encoding to convert yes/no values to 0 and 1.</a:t>
            </a:r>
          </a:p>
          <a:p>
            <a:r>
              <a:rPr lang="en-US" sz="2200"/>
              <a:t>We then align training and test sets to avoid any inconsistent categories after one-hot encoding and fill any missing column with 0.</a:t>
            </a:r>
            <a:endParaRPr lang="en-US" sz="2200" dirty="0"/>
          </a:p>
        </p:txBody>
      </p:sp>
      <p:pic>
        <p:nvPicPr>
          <p:cNvPr id="4" name="Picture 3" descr="A computer screen shot of a program&#10;&#10;Description automatically generated">
            <a:extLst>
              <a:ext uri="{FF2B5EF4-FFF2-40B4-BE49-F238E27FC236}">
                <a16:creationId xmlns:a16="http://schemas.microsoft.com/office/drawing/2014/main" id="{579F8529-9CA8-9586-4D4A-73B3019D1DFE}"/>
              </a:ext>
            </a:extLst>
          </p:cNvPr>
          <p:cNvPicPr>
            <a:picLocks noChangeAspect="1"/>
          </p:cNvPicPr>
          <p:nvPr/>
        </p:nvPicPr>
        <p:blipFill>
          <a:blip r:embed="rId2"/>
          <a:stretch>
            <a:fillRect/>
          </a:stretch>
        </p:blipFill>
        <p:spPr>
          <a:xfrm>
            <a:off x="5404123" y="1380466"/>
            <a:ext cx="6673906" cy="4521569"/>
          </a:xfrm>
          <a:prstGeom prst="rect">
            <a:avLst/>
          </a:prstGeom>
        </p:spPr>
      </p:pic>
      <p:pic>
        <p:nvPicPr>
          <p:cNvPr id="7" name="Picture 6">
            <a:extLst>
              <a:ext uri="{FF2B5EF4-FFF2-40B4-BE49-F238E27FC236}">
                <a16:creationId xmlns:a16="http://schemas.microsoft.com/office/drawing/2014/main" id="{F9631C6C-D7AC-1BC9-D1F2-D0BC7BCCA613}"/>
              </a:ext>
            </a:extLst>
          </p:cNvPr>
          <p:cNvPicPr>
            <a:picLocks noChangeAspect="1"/>
          </p:cNvPicPr>
          <p:nvPr/>
        </p:nvPicPr>
        <p:blipFill>
          <a:blip r:embed="rId3"/>
          <a:stretch>
            <a:fillRect/>
          </a:stretch>
        </p:blipFill>
        <p:spPr>
          <a:xfrm>
            <a:off x="4305629" y="448286"/>
            <a:ext cx="7772400" cy="561987"/>
          </a:xfrm>
          <a:prstGeom prst="rect">
            <a:avLst/>
          </a:prstGeom>
        </p:spPr>
      </p:pic>
    </p:spTree>
    <p:extLst>
      <p:ext uri="{BB962C8B-B14F-4D97-AF65-F5344CB8AC3E}">
        <p14:creationId xmlns:p14="http://schemas.microsoft.com/office/powerpoint/2010/main" val="121219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4615E-23F7-964B-FD2A-FE5AAE354B53}"/>
              </a:ext>
            </a:extLst>
          </p:cNvPr>
          <p:cNvSpPr>
            <a:spLocks noGrp="1"/>
          </p:cNvSpPr>
          <p:nvPr>
            <p:ph type="title"/>
          </p:nvPr>
        </p:nvSpPr>
        <p:spPr>
          <a:xfrm>
            <a:off x="5894962" y="479493"/>
            <a:ext cx="5458838" cy="1325563"/>
          </a:xfrm>
        </p:spPr>
        <p:txBody>
          <a:bodyPr>
            <a:normAutofit/>
          </a:bodyPr>
          <a:lstStyle/>
          <a:p>
            <a:r>
              <a:rPr lang="en-US" dirty="0"/>
              <a:t>Hyperparameter Tuning and Model Building</a:t>
            </a: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FD8E2892-04E0-7FD8-5DF7-76C5A6C0C665}"/>
              </a:ext>
            </a:extLst>
          </p:cNvPr>
          <p:cNvPicPr>
            <a:picLocks noChangeAspect="1"/>
          </p:cNvPicPr>
          <p:nvPr/>
        </p:nvPicPr>
        <p:blipFill>
          <a:blip r:embed="rId2"/>
          <a:stretch>
            <a:fillRect/>
          </a:stretch>
        </p:blipFill>
        <p:spPr>
          <a:xfrm>
            <a:off x="1703784" y="511293"/>
            <a:ext cx="277617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8864B5B7-38EA-6638-49F4-044E22AE5E8D}"/>
              </a:ext>
            </a:extLst>
          </p:cNvPr>
          <p:cNvSpPr>
            <a:spLocks noGrp="1"/>
          </p:cNvSpPr>
          <p:nvPr>
            <p:ph idx="1"/>
          </p:nvPr>
        </p:nvSpPr>
        <p:spPr>
          <a:xfrm>
            <a:off x="5894962" y="1984443"/>
            <a:ext cx="5458838" cy="4192520"/>
          </a:xfrm>
        </p:spPr>
        <p:txBody>
          <a:bodyPr>
            <a:normAutofit/>
          </a:bodyPr>
          <a:lstStyle/>
          <a:p>
            <a:r>
              <a:rPr lang="en-US" sz="1500" dirty="0"/>
              <a:t>We define a hyperparameter grid with 3 parameters to tune and use random, grid and bayes search with a 5- fold cross validation to find the best parameters for a Decision Tree and Random Forest Model</a:t>
            </a:r>
          </a:p>
          <a:p>
            <a:r>
              <a:rPr lang="en-US" sz="1500" dirty="0"/>
              <a:t>We then train 3 new models each on the best parameters for the decision tree and random Forest classifier.</a:t>
            </a:r>
            <a:endParaRPr lang="en-IN" sz="1500" b="0" i="0" u="none" strike="noStrike" dirty="0">
              <a:effectLst/>
            </a:endParaRPr>
          </a:p>
          <a:p>
            <a:r>
              <a:rPr lang="en-IN" sz="1500" dirty="0"/>
              <a:t>Though we have an acceptable accuracy we can still improve precision and recall. We use Random Forest from Randomized search as it gives best metrics.</a:t>
            </a:r>
          </a:p>
          <a:p>
            <a:r>
              <a:rPr lang="en-IN" sz="1500" dirty="0"/>
              <a:t>To improve our model we use SMOTE and an </a:t>
            </a:r>
            <a:r>
              <a:rPr lang="en-IN" sz="1500" dirty="0" err="1"/>
              <a:t>XGBoost</a:t>
            </a:r>
            <a:r>
              <a:rPr lang="en-IN" sz="1500" dirty="0"/>
              <a:t> Model with class imbalance weight adjustment to give priority to minority class as it performs better than Random Forest for complex structured data.</a:t>
            </a:r>
          </a:p>
          <a:p>
            <a:pPr marL="0" indent="0">
              <a:buNone/>
            </a:pPr>
            <a:endParaRPr lang="en-US" sz="1500" dirty="0"/>
          </a:p>
        </p:txBody>
      </p:sp>
    </p:spTree>
    <p:extLst>
      <p:ext uri="{BB962C8B-B14F-4D97-AF65-F5344CB8AC3E}">
        <p14:creationId xmlns:p14="http://schemas.microsoft.com/office/powerpoint/2010/main" val="348118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4" name="Arc 104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46" name="Freeform: Shape 104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DDC08947-99CE-24E6-3869-A1CC7026AE36}"/>
              </a:ext>
            </a:extLst>
          </p:cNvPr>
          <p:cNvPicPr>
            <a:picLocks noChangeAspect="1"/>
          </p:cNvPicPr>
          <p:nvPr/>
        </p:nvPicPr>
        <p:blipFill>
          <a:blip r:embed="rId2"/>
          <a:stretch>
            <a:fillRect/>
          </a:stretch>
        </p:blipFill>
        <p:spPr>
          <a:xfrm>
            <a:off x="703182" y="1295826"/>
            <a:ext cx="4777381" cy="40966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30" name="Content Placeholder 1029">
            <a:extLst>
              <a:ext uri="{FF2B5EF4-FFF2-40B4-BE49-F238E27FC236}">
                <a16:creationId xmlns:a16="http://schemas.microsoft.com/office/drawing/2014/main" id="{071E5E54-F463-8896-7471-57AAA9E183D9}"/>
              </a:ext>
            </a:extLst>
          </p:cNvPr>
          <p:cNvSpPr>
            <a:spLocks noGrp="1"/>
          </p:cNvSpPr>
          <p:nvPr>
            <p:ph idx="1"/>
          </p:nvPr>
        </p:nvSpPr>
        <p:spPr>
          <a:xfrm>
            <a:off x="5894962" y="1984443"/>
            <a:ext cx="5458838" cy="4192520"/>
          </a:xfrm>
        </p:spPr>
        <p:txBody>
          <a:bodyPr>
            <a:normAutofit fontScale="70000" lnSpcReduction="20000"/>
          </a:bodyPr>
          <a:lstStyle/>
          <a:p>
            <a:r>
              <a:rPr lang="en-IN" dirty="0"/>
              <a:t>We perform threshold tuning with a custom threshold of 0.4 to improve our recall and precision and then again perform a 5 fold cross validation.</a:t>
            </a:r>
          </a:p>
          <a:p>
            <a:r>
              <a:rPr lang="en-IN" dirty="0"/>
              <a:t>We then evaluate </a:t>
            </a:r>
            <a:r>
              <a:rPr lang="en-IN" dirty="0" err="1"/>
              <a:t>XGBoost</a:t>
            </a:r>
            <a:r>
              <a:rPr lang="en-IN" dirty="0"/>
              <a:t> Model and Randomized search Random Forest Model. We still get a low precision. Though we affectively capture all fraud cases (high recall), we can still improve our model’s capability to avoid flagging non-fraud cases as fraud cases(precision.)</a:t>
            </a:r>
          </a:p>
          <a:p>
            <a:r>
              <a:rPr lang="en-IN" dirty="0"/>
              <a:t>To further improve our model, we again perform a Bayes search with 5 fold cross validation on the </a:t>
            </a:r>
            <a:r>
              <a:rPr lang="en-IN" dirty="0" err="1"/>
              <a:t>XGBoost</a:t>
            </a:r>
            <a:r>
              <a:rPr lang="en-IN" dirty="0"/>
              <a:t> model to find best parameters and then again train the model on custom threshold of 0.3 to 0.7</a:t>
            </a:r>
          </a:p>
        </p:txBody>
      </p:sp>
    </p:spTree>
    <p:extLst>
      <p:ext uri="{BB962C8B-B14F-4D97-AF65-F5344CB8AC3E}">
        <p14:creationId xmlns:p14="http://schemas.microsoft.com/office/powerpoint/2010/main" val="357232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BFFBC77F-168C-2107-B33D-AC11F91F59A3}"/>
              </a:ext>
            </a:extLst>
          </p:cNvPr>
          <p:cNvPicPr>
            <a:picLocks noChangeAspect="1"/>
          </p:cNvPicPr>
          <p:nvPr/>
        </p:nvPicPr>
        <p:blipFill>
          <a:blip r:embed="rId2"/>
          <a:stretch>
            <a:fillRect/>
          </a:stretch>
        </p:blipFill>
        <p:spPr>
          <a:xfrm>
            <a:off x="621676" y="957803"/>
            <a:ext cx="3874124" cy="197580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09EDDA3-3E16-9D0B-BC4B-8A1120B43380}"/>
              </a:ext>
            </a:extLst>
          </p:cNvPr>
          <p:cNvPicPr>
            <a:picLocks noChangeAspect="1"/>
          </p:cNvPicPr>
          <p:nvPr/>
        </p:nvPicPr>
        <p:blipFill>
          <a:blip r:embed="rId3"/>
          <a:stretch>
            <a:fillRect/>
          </a:stretch>
        </p:blipFill>
        <p:spPr>
          <a:xfrm>
            <a:off x="795498" y="3586297"/>
            <a:ext cx="3526480" cy="2644860"/>
          </a:xfrm>
          <a:prstGeom prst="rect">
            <a:avLst/>
          </a:prstGeom>
        </p:spPr>
      </p:pic>
      <p:sp>
        <p:nvSpPr>
          <p:cNvPr id="55" name="Right Triangle 5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01009-8033-EA1D-EAB2-535CB67B5645}"/>
              </a:ext>
            </a:extLst>
          </p:cNvPr>
          <p:cNvSpPr>
            <a:spLocks noGrp="1"/>
          </p:cNvSpPr>
          <p:nvPr>
            <p:ph type="title"/>
          </p:nvPr>
        </p:nvSpPr>
        <p:spPr>
          <a:xfrm>
            <a:off x="5465659" y="1188637"/>
            <a:ext cx="5642312" cy="1597228"/>
          </a:xfrm>
        </p:spPr>
        <p:txBody>
          <a:bodyPr>
            <a:normAutofit/>
          </a:bodyPr>
          <a:lstStyle/>
          <a:p>
            <a:r>
              <a:rPr lang="en-US" sz="5400"/>
              <a:t>Stacking Model</a:t>
            </a:r>
          </a:p>
        </p:txBody>
      </p:sp>
      <p:sp>
        <p:nvSpPr>
          <p:cNvPr id="9" name="Content Placeholder 8">
            <a:extLst>
              <a:ext uri="{FF2B5EF4-FFF2-40B4-BE49-F238E27FC236}">
                <a16:creationId xmlns:a16="http://schemas.microsoft.com/office/drawing/2014/main" id="{B159C0DC-E71E-F8C1-4FC8-65659B487410}"/>
              </a:ext>
            </a:extLst>
          </p:cNvPr>
          <p:cNvSpPr>
            <a:spLocks noGrp="1"/>
          </p:cNvSpPr>
          <p:nvPr>
            <p:ph idx="1"/>
          </p:nvPr>
        </p:nvSpPr>
        <p:spPr>
          <a:xfrm>
            <a:off x="5465660" y="2998278"/>
            <a:ext cx="4505654" cy="2728198"/>
          </a:xfrm>
        </p:spPr>
        <p:txBody>
          <a:bodyPr anchor="t">
            <a:normAutofit/>
          </a:bodyPr>
          <a:lstStyle/>
          <a:p>
            <a:r>
              <a:rPr lang="en-IN" sz="1700" b="0" i="0" u="none" strike="noStrike">
                <a:effectLst/>
                <a:latin typeface="-webkit-standard"/>
              </a:rPr>
              <a:t>Since we still get a very low tradeoff, we use an ensemble model where we take inputs of both random forest and xgboost and use logistic regression as the final model for classification.</a:t>
            </a:r>
          </a:p>
          <a:p>
            <a:r>
              <a:rPr lang="en-IN" sz="1700">
                <a:latin typeface="-webkit-standard"/>
              </a:rPr>
              <a:t>However, on analysis of results, we still get a very low tradeoff and </a:t>
            </a:r>
            <a:r>
              <a:rPr lang="en-IN" sz="1700" b="0" i="0" u="none" strike="noStrike">
                <a:effectLst/>
                <a:latin typeface="-webkit-standard"/>
              </a:rPr>
              <a:t>Accuracy and ROC-AUC are very close to those of XGBoost alone, suggesting that the stacking model offers no major improvements in overall classification.</a:t>
            </a:r>
          </a:p>
        </p:txBody>
      </p:sp>
    </p:spTree>
    <p:extLst>
      <p:ext uri="{BB962C8B-B14F-4D97-AF65-F5344CB8AC3E}">
        <p14:creationId xmlns:p14="http://schemas.microsoft.com/office/powerpoint/2010/main" val="114391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1A94E-3238-A133-EA04-0BB11D2532D3}"/>
              </a:ext>
            </a:extLst>
          </p:cNvPr>
          <p:cNvSpPr>
            <a:spLocks noGrp="1"/>
          </p:cNvSpPr>
          <p:nvPr>
            <p:ph type="title"/>
          </p:nvPr>
        </p:nvSpPr>
        <p:spPr>
          <a:xfrm>
            <a:off x="612648" y="365125"/>
            <a:ext cx="5295015" cy="2063808"/>
          </a:xfrm>
        </p:spPr>
        <p:txBody>
          <a:bodyPr anchor="b">
            <a:normAutofit/>
          </a:bodyPr>
          <a:lstStyle/>
          <a:p>
            <a:r>
              <a:rPr lang="en-US" sz="5400" dirty="0"/>
              <a:t>Reducing False Positives</a:t>
            </a:r>
          </a:p>
        </p:txBody>
      </p:sp>
      <p:sp>
        <p:nvSpPr>
          <p:cNvPr id="17"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901BE8-6D10-F03D-102E-3B6C9FC39115}"/>
              </a:ext>
            </a:extLst>
          </p:cNvPr>
          <p:cNvSpPr>
            <a:spLocks noGrp="1"/>
          </p:cNvSpPr>
          <p:nvPr>
            <p:ph idx="1"/>
          </p:nvPr>
        </p:nvSpPr>
        <p:spPr>
          <a:xfrm>
            <a:off x="612648" y="2908005"/>
            <a:ext cx="4707497" cy="3268957"/>
          </a:xfrm>
        </p:spPr>
        <p:txBody>
          <a:bodyPr>
            <a:noAutofit/>
          </a:bodyPr>
          <a:lstStyle/>
          <a:p>
            <a:r>
              <a:rPr lang="en-US" sz="1100" dirty="0"/>
              <a:t>Finally, We calibrate our </a:t>
            </a:r>
            <a:r>
              <a:rPr lang="en-US" sz="1100" dirty="0" err="1"/>
              <a:t>XGBoost</a:t>
            </a:r>
            <a:r>
              <a:rPr lang="en-US" sz="1100" dirty="0"/>
              <a:t> model using a calibrated classifier with isotonic regression.</a:t>
            </a:r>
          </a:p>
          <a:p>
            <a:r>
              <a:rPr lang="en-IN" sz="1100" b="1" i="0" u="none" strike="noStrike" dirty="0">
                <a:effectLst/>
              </a:rPr>
              <a:t>An Isolation Forest</a:t>
            </a:r>
            <a:r>
              <a:rPr lang="en-IN" sz="1100" b="0" i="0" u="none" strike="noStrike" dirty="0">
                <a:effectLst/>
                <a:latin typeface="-webkit-standard"/>
              </a:rPr>
              <a:t> Model identifies anomalies in the dataset. By using this as a pre-processing step, we filter out cases that are very likely non-fraud, allowing the classifier to focus more on ambiguous cases.</a:t>
            </a:r>
          </a:p>
          <a:p>
            <a:r>
              <a:rPr lang="en-IN" sz="1100" dirty="0">
                <a:latin typeface="-webkit-standard"/>
              </a:rPr>
              <a:t>We </a:t>
            </a:r>
            <a:r>
              <a:rPr lang="en-IN" sz="1100" b="0" i="0" u="none" strike="noStrike" dirty="0">
                <a:effectLst/>
                <a:latin typeface="-webkit-standard"/>
              </a:rPr>
              <a:t>identify and isolate outliers or anomalous cases in a dataset, which are assumed to represent potential fraud. By training a separate </a:t>
            </a:r>
            <a:r>
              <a:rPr lang="en-IN" sz="1100" b="0" i="0" u="none" strike="noStrike" dirty="0" err="1">
                <a:effectLst/>
                <a:latin typeface="-webkit-standard"/>
              </a:rPr>
              <a:t>XGBoost</a:t>
            </a:r>
            <a:r>
              <a:rPr lang="en-IN" sz="1100" b="0" i="0" u="none" strike="noStrike" dirty="0">
                <a:effectLst/>
                <a:latin typeface="-webkit-standard"/>
              </a:rPr>
              <a:t> model on only these anomalies, the model becomes specifically focused on detecting fraud patterns, improving its effectiveness in fraud detection </a:t>
            </a:r>
            <a:r>
              <a:rPr lang="en-IN" sz="1100" dirty="0">
                <a:latin typeface="-webkit-standard"/>
              </a:rPr>
              <a:t>.</a:t>
            </a:r>
          </a:p>
          <a:p>
            <a:r>
              <a:rPr lang="en-IN" sz="1100" b="0" i="0" u="none" strike="noStrike" dirty="0">
                <a:effectLst/>
                <a:latin typeface="-webkit-standard"/>
              </a:rPr>
              <a:t>By isolating the anomalies first, we ensure that the calibrated </a:t>
            </a:r>
            <a:r>
              <a:rPr lang="en-IN" sz="1100" b="0" i="0" u="none" strike="noStrike" dirty="0" err="1">
                <a:effectLst/>
                <a:latin typeface="-webkit-standard"/>
              </a:rPr>
              <a:t>XGBoost</a:t>
            </a:r>
            <a:r>
              <a:rPr lang="en-IN" sz="1100" b="0" i="0" u="none" strike="noStrike" dirty="0">
                <a:effectLst/>
                <a:latin typeface="-webkit-standard"/>
              </a:rPr>
              <a:t> model is trained specifically on features and patterns present in the fraudulent cases, making it better at identifying true frauds without mistaking too many normal cases as fraudulent. This targeted approach helps improve the model’s precision</a:t>
            </a:r>
            <a:endParaRPr lang="en-US" sz="1100" b="0" i="0" u="none" strike="noStrike" dirty="0">
              <a:effectLst/>
              <a:latin typeface="-webkit-standard"/>
            </a:endParaRPr>
          </a:p>
          <a:p>
            <a:r>
              <a:rPr lang="en-IN" sz="1100" b="0" i="0" u="none" strike="noStrike" dirty="0">
                <a:effectLst/>
                <a:latin typeface="-webkit-standard"/>
              </a:rPr>
              <a:t>We </a:t>
            </a:r>
            <a:r>
              <a:rPr lang="en-IN" sz="1100" dirty="0">
                <a:latin typeface="-webkit-standard"/>
              </a:rPr>
              <a:t>then use another </a:t>
            </a:r>
            <a:r>
              <a:rPr lang="en-IN" sz="1100" b="0" i="0" u="none" strike="noStrike" dirty="0">
                <a:effectLst/>
                <a:latin typeface="-webkit-standard"/>
              </a:rPr>
              <a:t>Stacking models of ensemble with </a:t>
            </a:r>
            <a:r>
              <a:rPr lang="en-IN" sz="1100" b="1" i="0" u="none" strike="noStrike" dirty="0" err="1">
                <a:effectLst/>
              </a:rPr>
              <a:t>XGBoost</a:t>
            </a:r>
            <a:r>
              <a:rPr lang="en-IN" sz="1100" b="0" i="0" u="none" strike="noStrike" dirty="0">
                <a:effectLst/>
                <a:latin typeface="-webkit-standard"/>
              </a:rPr>
              <a:t>, </a:t>
            </a:r>
            <a:r>
              <a:rPr lang="en-IN" sz="1100" b="1" i="0" u="none" strike="noStrike" dirty="0" err="1">
                <a:effectLst/>
              </a:rPr>
              <a:t>LightGBM</a:t>
            </a:r>
            <a:r>
              <a:rPr lang="en-IN" sz="1100" b="0" i="0" u="none" strike="noStrike" dirty="0">
                <a:effectLst/>
                <a:latin typeface="-webkit-standard"/>
              </a:rPr>
              <a:t>, and </a:t>
            </a:r>
            <a:r>
              <a:rPr lang="en-IN" sz="1100" b="1" i="0" u="none" strike="noStrike" dirty="0" err="1">
                <a:effectLst/>
              </a:rPr>
              <a:t>CatBoost</a:t>
            </a:r>
            <a:r>
              <a:rPr lang="en-IN" sz="1100" b="0" i="0" u="none" strike="noStrike" dirty="0">
                <a:effectLst/>
                <a:latin typeface="-webkit-standard"/>
              </a:rPr>
              <a:t> with logistic regression as the meta-model to improve performance by combining multiple classifiers. After training, evaluate the stacking model on the anomaly-filtered test set.</a:t>
            </a:r>
          </a:p>
          <a:p>
            <a:r>
              <a:rPr lang="en-IN" sz="1100" dirty="0">
                <a:latin typeface="-webkit-standard"/>
              </a:rPr>
              <a:t>Now, we not only get a High Accuracy of 97% but also favourable precision and recall of nearly 70%</a:t>
            </a:r>
            <a:endParaRPr lang="en-US" sz="1100" dirty="0"/>
          </a:p>
        </p:txBody>
      </p:sp>
      <p:pic>
        <p:nvPicPr>
          <p:cNvPr id="8" name="Picture 7" descr="A graph of a graph&#10;&#10;Description automatically generated with medium confidence">
            <a:extLst>
              <a:ext uri="{FF2B5EF4-FFF2-40B4-BE49-F238E27FC236}">
                <a16:creationId xmlns:a16="http://schemas.microsoft.com/office/drawing/2014/main" id="{2C1D7442-7C61-6444-1117-4A9695AE74E1}"/>
              </a:ext>
            </a:extLst>
          </p:cNvPr>
          <p:cNvPicPr>
            <a:picLocks noChangeAspect="1"/>
          </p:cNvPicPr>
          <p:nvPr/>
        </p:nvPicPr>
        <p:blipFill>
          <a:blip r:embed="rId2"/>
          <a:stretch>
            <a:fillRect/>
          </a:stretch>
        </p:blipFill>
        <p:spPr>
          <a:xfrm>
            <a:off x="7812439" y="32640"/>
            <a:ext cx="3946214" cy="2574903"/>
          </a:xfrm>
          <a:prstGeom prst="rect">
            <a:avLst/>
          </a:prstGeom>
        </p:spPr>
      </p:pic>
      <p:pic>
        <p:nvPicPr>
          <p:cNvPr id="6" name="Picture 5" descr="A graph of a curve&#10;&#10;Description automatically generated">
            <a:extLst>
              <a:ext uri="{FF2B5EF4-FFF2-40B4-BE49-F238E27FC236}">
                <a16:creationId xmlns:a16="http://schemas.microsoft.com/office/drawing/2014/main" id="{D5D4AA12-462F-E7C4-3301-D18BBB4BDE36}"/>
              </a:ext>
            </a:extLst>
          </p:cNvPr>
          <p:cNvPicPr>
            <a:picLocks noChangeAspect="1"/>
          </p:cNvPicPr>
          <p:nvPr/>
        </p:nvPicPr>
        <p:blipFill>
          <a:blip r:embed="rId3"/>
          <a:stretch>
            <a:fillRect/>
          </a:stretch>
        </p:blipFill>
        <p:spPr>
          <a:xfrm>
            <a:off x="6094476" y="2600185"/>
            <a:ext cx="4404219" cy="28187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9A1C0AE-E1EA-619D-A8DD-DD1EAE51CD4F}"/>
              </a:ext>
            </a:extLst>
          </p:cNvPr>
          <p:cNvPicPr>
            <a:picLocks noChangeAspect="1"/>
          </p:cNvPicPr>
          <p:nvPr/>
        </p:nvPicPr>
        <p:blipFill>
          <a:blip r:embed="rId4"/>
          <a:stretch>
            <a:fillRect/>
          </a:stretch>
        </p:blipFill>
        <p:spPr>
          <a:xfrm>
            <a:off x="6615022" y="5418885"/>
            <a:ext cx="4964330" cy="1385454"/>
          </a:xfrm>
          <a:prstGeom prst="rect">
            <a:avLst/>
          </a:prstGeom>
        </p:spPr>
      </p:pic>
    </p:spTree>
    <p:extLst>
      <p:ext uri="{BB962C8B-B14F-4D97-AF65-F5344CB8AC3E}">
        <p14:creationId xmlns:p14="http://schemas.microsoft.com/office/powerpoint/2010/main" val="152722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01A97-1B7F-844E-67F4-EAFAFCC8F41C}"/>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How Fraud Detection problem is different from Santander Classification?</a:t>
            </a:r>
          </a:p>
        </p:txBody>
      </p:sp>
      <p:sp>
        <p:nvSpPr>
          <p:cNvPr id="3" name="Content Placeholder 2">
            <a:extLst>
              <a:ext uri="{FF2B5EF4-FFF2-40B4-BE49-F238E27FC236}">
                <a16:creationId xmlns:a16="http://schemas.microsoft.com/office/drawing/2014/main" id="{0A08AB1C-E480-7217-7BB4-B972EF3EBC75}"/>
              </a:ext>
            </a:extLst>
          </p:cNvPr>
          <p:cNvSpPr>
            <a:spLocks noGrp="1"/>
          </p:cNvSpPr>
          <p:nvPr>
            <p:ph idx="1"/>
          </p:nvPr>
        </p:nvSpPr>
        <p:spPr>
          <a:xfrm>
            <a:off x="4810259" y="649480"/>
            <a:ext cx="6555347" cy="5546047"/>
          </a:xfrm>
        </p:spPr>
        <p:txBody>
          <a:bodyPr anchor="ctr">
            <a:normAutofit/>
          </a:bodyPr>
          <a:lstStyle/>
          <a:p>
            <a:r>
              <a:rPr lang="en-IN" sz="2000" b="0" i="0" u="none" strike="noStrike" dirty="0">
                <a:effectLst/>
                <a:latin typeface="-webkit-standard"/>
              </a:rPr>
              <a:t>Fraud detection requires more advanced feature engineering and complex model building as customer behaviour prediction dataset is anonymous and mostly numeric with no interpretation required.</a:t>
            </a:r>
          </a:p>
          <a:p>
            <a:r>
              <a:rPr lang="en-IN" sz="2000" dirty="0">
                <a:latin typeface="-webkit-standard"/>
              </a:rPr>
              <a:t>The Santander classification is relatively simpler as it focuses on accurate predictions whereas in fraud detection the focus is on reducing prediction errors. So, NOT ONLY ROC Curve but even the Precision Recall Curve is important.</a:t>
            </a:r>
          </a:p>
          <a:p>
            <a:r>
              <a:rPr lang="en-IN" sz="2000" b="0" i="0" u="none" strike="noStrike" dirty="0">
                <a:effectLst/>
                <a:latin typeface="-webkit-standard"/>
              </a:rPr>
              <a:t>The Dataset in terms of fraud detection is highly imbalanced as compared to the Santander dataset. So more advanced Gradient Boosting or ensemble models are required. Though Santander dataset also requires it, simpler models can also be effective in customer behaviour prediction.</a:t>
            </a:r>
          </a:p>
          <a:p>
            <a:r>
              <a:rPr lang="en-IN" sz="2000" dirty="0">
                <a:latin typeface="-webkit-standard"/>
              </a:rPr>
              <a:t>Very frequent re-training of model is required fraud cases have changing patterns real-time and also the business problem has more higher stakes than behaviour prediction.</a:t>
            </a:r>
            <a:endParaRPr lang="en-IN" sz="2000" b="0" i="0" u="none" strike="noStrike" dirty="0">
              <a:effectLst/>
              <a:latin typeface="-webkit-standard"/>
            </a:endParaRPr>
          </a:p>
        </p:txBody>
      </p:sp>
      <p:sp>
        <p:nvSpPr>
          <p:cNvPr id="7" name="TextBox 6">
            <a:extLst>
              <a:ext uri="{FF2B5EF4-FFF2-40B4-BE49-F238E27FC236}">
                <a16:creationId xmlns:a16="http://schemas.microsoft.com/office/drawing/2014/main" id="{0EEA65DE-5997-B194-743F-092E115F2BAE}"/>
              </a:ext>
            </a:extLst>
          </p:cNvPr>
          <p:cNvSpPr txBox="1"/>
          <p:nvPr/>
        </p:nvSpPr>
        <p:spPr>
          <a:xfrm>
            <a:off x="3050822" y="3241511"/>
            <a:ext cx="6101644"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994252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TotalTime>
  <Words>786</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-webkit-standard</vt:lpstr>
      <vt:lpstr>Aptos</vt:lpstr>
      <vt:lpstr>Aptos Display</vt:lpstr>
      <vt:lpstr>Arial</vt:lpstr>
      <vt:lpstr>Calibri</vt:lpstr>
      <vt:lpstr>Office Theme</vt:lpstr>
      <vt:lpstr>FRAUD DETECTION  </vt:lpstr>
      <vt:lpstr>GOAL AND APPROACH</vt:lpstr>
      <vt:lpstr>Data Preprocessing</vt:lpstr>
      <vt:lpstr>Hyperparameter Tuning and Model Building</vt:lpstr>
      <vt:lpstr>PowerPoint Presentation</vt:lpstr>
      <vt:lpstr>Stacking Model</vt:lpstr>
      <vt:lpstr>Reducing False Positives</vt:lpstr>
      <vt:lpstr>How Fraud Detection problem is different from Santander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Sughosh Deshpande (Student)</dc:creator>
  <cp:lastModifiedBy>Sughosh Deshpande (Student)</cp:lastModifiedBy>
  <cp:revision>1</cp:revision>
  <dcterms:created xsi:type="dcterms:W3CDTF">2024-11-11T01:05:23Z</dcterms:created>
  <dcterms:modified xsi:type="dcterms:W3CDTF">2024-11-11T05:05:44Z</dcterms:modified>
</cp:coreProperties>
</file>