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3"/>
  </p:normalViewPr>
  <p:slideViewPr>
    <p:cSldViewPr snapToGrid="0">
      <p:cViewPr varScale="1">
        <p:scale>
          <a:sx n="113" d="100"/>
          <a:sy n="113"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0AA-F5F1-0144-56DC-B202ECC75A25}"/>
              </a:ext>
            </a:extLst>
          </p:cNvPr>
          <p:cNvSpPr>
            <a:spLocks noGrp="1"/>
          </p:cNvSpPr>
          <p:nvPr>
            <p:ph type="ctrTitle"/>
          </p:nvPr>
        </p:nvSpPr>
        <p:spPr/>
        <p:txBody>
          <a:bodyPr/>
          <a:lstStyle/>
          <a:p>
            <a:r>
              <a:rPr lang="en-US" dirty="0"/>
              <a:t>Santander Customer Satisfaction Classification</a:t>
            </a:r>
          </a:p>
        </p:txBody>
      </p:sp>
      <p:sp>
        <p:nvSpPr>
          <p:cNvPr id="3" name="Subtitle 2">
            <a:extLst>
              <a:ext uri="{FF2B5EF4-FFF2-40B4-BE49-F238E27FC236}">
                <a16:creationId xmlns:a16="http://schemas.microsoft.com/office/drawing/2014/main" id="{53422E1B-E117-A285-52D2-3050A1EC2172}"/>
              </a:ext>
            </a:extLst>
          </p:cNvPr>
          <p:cNvSpPr>
            <a:spLocks noGrp="1"/>
          </p:cNvSpPr>
          <p:nvPr>
            <p:ph type="subTitle" idx="1"/>
          </p:nvPr>
        </p:nvSpPr>
        <p:spPr/>
        <p:txBody>
          <a:bodyPr/>
          <a:lstStyle/>
          <a:p>
            <a:r>
              <a:rPr lang="en-US" dirty="0"/>
              <a:t>SUGHOSH DESHPANDE</a:t>
            </a:r>
          </a:p>
        </p:txBody>
      </p:sp>
    </p:spTree>
    <p:extLst>
      <p:ext uri="{BB962C8B-B14F-4D97-AF65-F5344CB8AC3E}">
        <p14:creationId xmlns:p14="http://schemas.microsoft.com/office/powerpoint/2010/main" val="423885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B53-BC2B-D1F2-AC10-1F53D041CE74}"/>
              </a:ext>
            </a:extLst>
          </p:cNvPr>
          <p:cNvSpPr>
            <a:spLocks noGrp="1"/>
          </p:cNvSpPr>
          <p:nvPr>
            <p:ph type="title"/>
          </p:nvPr>
        </p:nvSpPr>
        <p:spPr>
          <a:xfrm>
            <a:off x="677334" y="609600"/>
            <a:ext cx="8596668" cy="1320800"/>
          </a:xfrm>
        </p:spPr>
        <p:txBody>
          <a:bodyPr anchor="t">
            <a:normAutofit/>
          </a:bodyPr>
          <a:lstStyle/>
          <a:p>
            <a:r>
              <a:rPr lang="en-US" dirty="0"/>
              <a:t>Bagging Classifier</a:t>
            </a:r>
          </a:p>
        </p:txBody>
      </p:sp>
      <p:pic>
        <p:nvPicPr>
          <p:cNvPr id="6" name="Picture 5" descr="A graph of a curve&#10;&#10;Description automatically generated with medium confidence">
            <a:extLst>
              <a:ext uri="{FF2B5EF4-FFF2-40B4-BE49-F238E27FC236}">
                <a16:creationId xmlns:a16="http://schemas.microsoft.com/office/drawing/2014/main" id="{B79DAA9C-C7F8-BF99-AF0C-0030E7CB1260}"/>
              </a:ext>
            </a:extLst>
          </p:cNvPr>
          <p:cNvPicPr>
            <a:picLocks noChangeAspect="1"/>
          </p:cNvPicPr>
          <p:nvPr/>
        </p:nvPicPr>
        <p:blipFill>
          <a:blip r:embed="rId2"/>
          <a:stretch>
            <a:fillRect/>
          </a:stretch>
        </p:blipFill>
        <p:spPr>
          <a:xfrm>
            <a:off x="461162" y="1930400"/>
            <a:ext cx="4472192" cy="3303806"/>
          </a:xfrm>
          <a:prstGeom prst="rect">
            <a:avLst/>
          </a:prstGeom>
        </p:spPr>
      </p:pic>
      <p:sp>
        <p:nvSpPr>
          <p:cNvPr id="3" name="Content Placeholder 2">
            <a:extLst>
              <a:ext uri="{FF2B5EF4-FFF2-40B4-BE49-F238E27FC236}">
                <a16:creationId xmlns:a16="http://schemas.microsoft.com/office/drawing/2014/main" id="{931AC2AF-410E-2C30-6BB3-7EA9E9778CEF}"/>
              </a:ext>
            </a:extLst>
          </p:cNvPr>
          <p:cNvSpPr>
            <a:spLocks noGrp="1"/>
          </p:cNvSpPr>
          <p:nvPr>
            <p:ph idx="1"/>
          </p:nvPr>
        </p:nvSpPr>
        <p:spPr>
          <a:xfrm>
            <a:off x="5080000" y="1270000"/>
            <a:ext cx="4274513" cy="3964206"/>
          </a:xfrm>
        </p:spPr>
        <p:txBody>
          <a:bodyPr>
            <a:noAutofit/>
          </a:bodyPr>
          <a:lstStyle/>
          <a:p>
            <a:pPr>
              <a:lnSpc>
                <a:spcPct val="90000"/>
              </a:lnSpc>
            </a:pPr>
            <a:r>
              <a:rPr lang="en-US" sz="1400" dirty="0"/>
              <a:t>Now, we again perform </a:t>
            </a:r>
            <a:r>
              <a:rPr lang="en-IN" sz="1400" b="1" i="0" u="none" strike="noStrike" dirty="0">
                <a:effectLst/>
              </a:rPr>
              <a:t>Grid Search with Cross-Validation</a:t>
            </a:r>
            <a:r>
              <a:rPr lang="en-IN" sz="1400" b="0" i="0" u="none" strike="noStrike" dirty="0">
                <a:effectLst/>
              </a:rPr>
              <a:t> to fine-tune hyperparameters on a SMOTE-balanced dataset and then evaluate the best model on the validation set. But Since our AUC Score </a:t>
            </a:r>
            <a:r>
              <a:rPr lang="en-IN" sz="1400" dirty="0"/>
              <a:t>r</a:t>
            </a:r>
            <a:r>
              <a:rPr lang="en-IN" sz="1400" b="0" i="0" u="none" strike="noStrike" dirty="0">
                <a:effectLst/>
              </a:rPr>
              <a:t>educed we use a bagging classifier with our decision tree to improve model performance.</a:t>
            </a:r>
          </a:p>
          <a:p>
            <a:pPr>
              <a:lnSpc>
                <a:spcPct val="90000"/>
              </a:lnSpc>
            </a:pPr>
            <a:r>
              <a:rPr lang="en-IN" sz="1400" b="0" i="0" u="none" strike="noStrike" dirty="0">
                <a:effectLst/>
              </a:rPr>
              <a:t>Bagging (Bootstrap Aggregating) is an ensemble technique that trains multiple models on random subsets of the training data and combines their predictions to improve accuracy and stability. We specify a base model in our code and train the bagging classifier on the smote-adjusted training data.</a:t>
            </a:r>
          </a:p>
          <a:p>
            <a:pPr>
              <a:lnSpc>
                <a:spcPct val="90000"/>
              </a:lnSpc>
            </a:pPr>
            <a:r>
              <a:rPr lang="en-IN" sz="1400" b="0" i="0" u="none" strike="noStrike" dirty="0">
                <a:effectLst/>
              </a:rPr>
              <a:t>By aggregating multiple decision trees, bagging reduces the variance of the model and mitigates the risk of overfitting compared to using a single decision tree.</a:t>
            </a:r>
            <a:r>
              <a:rPr lang="en-IN" sz="1400" dirty="0"/>
              <a:t> </a:t>
            </a:r>
            <a:r>
              <a:rPr lang="en-IN" sz="1400" b="0" i="0" u="none" strike="noStrike" dirty="0">
                <a:effectLst/>
              </a:rPr>
              <a:t>Ensemble models like bagging perform better on unseen data by leveraging the strengths of multiple decision trees trained on different subsets of the data.</a:t>
            </a:r>
          </a:p>
          <a:p>
            <a:pPr>
              <a:lnSpc>
                <a:spcPct val="90000"/>
              </a:lnSpc>
            </a:pPr>
            <a:r>
              <a:rPr lang="en-IN" sz="1400" dirty="0"/>
              <a:t>Our AUC score has significantly improved from 73% to 80%.</a:t>
            </a:r>
            <a:endParaRPr lang="en-US" sz="1400" dirty="0"/>
          </a:p>
        </p:txBody>
      </p:sp>
    </p:spTree>
    <p:extLst>
      <p:ext uri="{BB962C8B-B14F-4D97-AF65-F5344CB8AC3E}">
        <p14:creationId xmlns:p14="http://schemas.microsoft.com/office/powerpoint/2010/main" val="74944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B67C-4A14-42AE-2FDE-DF101B0EB06F}"/>
              </a:ext>
            </a:extLst>
          </p:cNvPr>
          <p:cNvSpPr>
            <a:spLocks noGrp="1"/>
          </p:cNvSpPr>
          <p:nvPr>
            <p:ph type="title"/>
          </p:nvPr>
        </p:nvSpPr>
        <p:spPr>
          <a:xfrm>
            <a:off x="677334" y="609600"/>
            <a:ext cx="8596668" cy="1320800"/>
          </a:xfrm>
        </p:spPr>
        <p:txBody>
          <a:bodyPr>
            <a:normAutofit/>
          </a:bodyPr>
          <a:lstStyle/>
          <a:p>
            <a:r>
              <a:rPr lang="en-US" dirty="0"/>
              <a:t>Model Performance Comparison</a:t>
            </a:r>
          </a:p>
        </p:txBody>
      </p:sp>
      <p:pic>
        <p:nvPicPr>
          <p:cNvPr id="5" name="Content Placeholder 4" descr="A screenshot of a graph&#10;&#10;Description automatically generated">
            <a:extLst>
              <a:ext uri="{FF2B5EF4-FFF2-40B4-BE49-F238E27FC236}">
                <a16:creationId xmlns:a16="http://schemas.microsoft.com/office/drawing/2014/main" id="{3B4CB45B-B479-3FEE-B861-2B25409C41B3}"/>
              </a:ext>
            </a:extLst>
          </p:cNvPr>
          <p:cNvPicPr>
            <a:picLocks noChangeAspect="1"/>
          </p:cNvPicPr>
          <p:nvPr/>
        </p:nvPicPr>
        <p:blipFill>
          <a:blip r:embed="rId2"/>
          <a:stretch>
            <a:fillRect/>
          </a:stretch>
        </p:blipFill>
        <p:spPr>
          <a:xfrm>
            <a:off x="677335" y="1478020"/>
            <a:ext cx="3973688" cy="1887501"/>
          </a:xfrm>
          <a:prstGeom prst="rect">
            <a:avLst/>
          </a:prstGeom>
        </p:spPr>
      </p:pic>
      <p:sp>
        <p:nvSpPr>
          <p:cNvPr id="13" name="Content Placeholder 10">
            <a:extLst>
              <a:ext uri="{FF2B5EF4-FFF2-40B4-BE49-F238E27FC236}">
                <a16:creationId xmlns:a16="http://schemas.microsoft.com/office/drawing/2014/main" id="{67CD51EE-FE58-555A-4E13-A3BD85945822}"/>
              </a:ext>
            </a:extLst>
          </p:cNvPr>
          <p:cNvSpPr>
            <a:spLocks noGrp="1"/>
          </p:cNvSpPr>
          <p:nvPr>
            <p:ph idx="1"/>
          </p:nvPr>
        </p:nvSpPr>
        <p:spPr>
          <a:xfrm>
            <a:off x="5650268" y="1489309"/>
            <a:ext cx="3854976" cy="2068988"/>
          </a:xfrm>
        </p:spPr>
        <p:txBody>
          <a:bodyPr>
            <a:normAutofit fontScale="62500" lnSpcReduction="20000"/>
          </a:bodyPr>
          <a:lstStyle/>
          <a:p>
            <a:r>
              <a:rPr lang="en-IN" b="0" i="0" u="none" strike="noStrike" dirty="0">
                <a:solidFill>
                  <a:srgbClr val="000000"/>
                </a:solidFill>
                <a:effectLst/>
                <a:latin typeface="-webkit-standard"/>
              </a:rPr>
              <a:t>The </a:t>
            </a:r>
            <a:r>
              <a:rPr lang="en-IN" b="1" i="0" u="none" strike="noStrike" dirty="0">
                <a:solidFill>
                  <a:srgbClr val="000000"/>
                </a:solidFill>
                <a:effectLst/>
              </a:rPr>
              <a:t>Bagging Classifier</a:t>
            </a:r>
            <a:r>
              <a:rPr lang="en-IN" b="0" i="0" u="none" strike="noStrike" dirty="0">
                <a:solidFill>
                  <a:srgbClr val="000000"/>
                </a:solidFill>
                <a:effectLst/>
                <a:latin typeface="-webkit-standard"/>
              </a:rPr>
              <a:t> achieved the highest AUC score of 0.8008, indicating that ensemble learning improved performance and robustness.</a:t>
            </a:r>
          </a:p>
          <a:p>
            <a:r>
              <a:rPr lang="en-IN" b="0" i="0" u="none" strike="noStrike" dirty="0">
                <a:solidFill>
                  <a:srgbClr val="000000"/>
                </a:solidFill>
                <a:effectLst/>
                <a:latin typeface="-webkit-standard"/>
              </a:rPr>
              <a:t>The </a:t>
            </a:r>
            <a:r>
              <a:rPr lang="en-IN" b="1" i="0" u="none" strike="noStrike" dirty="0">
                <a:solidFill>
                  <a:srgbClr val="000000"/>
                </a:solidFill>
                <a:effectLst/>
              </a:rPr>
              <a:t>Max Depth=5</a:t>
            </a:r>
            <a:r>
              <a:rPr lang="en-IN" b="0" i="0" u="none" strike="noStrike" dirty="0">
                <a:solidFill>
                  <a:srgbClr val="000000"/>
                </a:solidFill>
                <a:effectLst/>
                <a:latin typeface="-webkit-standard"/>
              </a:rPr>
              <a:t> and </a:t>
            </a:r>
            <a:r>
              <a:rPr lang="en-IN" b="1" i="0" u="none" strike="noStrike" dirty="0">
                <a:solidFill>
                  <a:srgbClr val="000000"/>
                </a:solidFill>
                <a:effectLst/>
              </a:rPr>
              <a:t>Max Leaf Nodes=20</a:t>
            </a:r>
            <a:r>
              <a:rPr lang="en-IN" b="0" i="0" u="none" strike="noStrike" dirty="0">
                <a:solidFill>
                  <a:srgbClr val="000000"/>
                </a:solidFill>
                <a:effectLst/>
                <a:latin typeface="-webkit-standard"/>
              </a:rPr>
              <a:t> models performed very well with cross-validated AUCs of 0.8166, demonstrating that simpler models with controlled complexity can yield strong results.</a:t>
            </a:r>
          </a:p>
          <a:p>
            <a:r>
              <a:rPr lang="en-IN" b="1" i="0" u="none" strike="noStrike" dirty="0">
                <a:solidFill>
                  <a:srgbClr val="000000"/>
                </a:solidFill>
                <a:effectLst/>
              </a:rPr>
              <a:t>SMOTE + Class Weights</a:t>
            </a:r>
            <a:r>
              <a:rPr lang="en-IN" dirty="0">
                <a:solidFill>
                  <a:srgbClr val="000000"/>
                </a:solidFill>
                <a:latin typeface="-webkit-standard"/>
              </a:rPr>
              <a:t> </a:t>
            </a:r>
            <a:r>
              <a:rPr lang="en-IN" b="0" i="0" u="none" strike="noStrike" dirty="0">
                <a:solidFill>
                  <a:srgbClr val="000000"/>
                </a:solidFill>
                <a:effectLst/>
                <a:latin typeface="-webkit-standard"/>
              </a:rPr>
              <a:t>approach maintained high AUC scores across validation, suggesting effective handling of class imbalance without complex tuning can yield a good model</a:t>
            </a:r>
          </a:p>
        </p:txBody>
      </p:sp>
      <p:pic>
        <p:nvPicPr>
          <p:cNvPr id="7" name="Picture 6" descr="A graph with blue bars&#10;&#10;Description automatically generated">
            <a:extLst>
              <a:ext uri="{FF2B5EF4-FFF2-40B4-BE49-F238E27FC236}">
                <a16:creationId xmlns:a16="http://schemas.microsoft.com/office/drawing/2014/main" id="{A5E420E2-05F7-A2D4-ABBD-97396841881D}"/>
              </a:ext>
            </a:extLst>
          </p:cNvPr>
          <p:cNvPicPr>
            <a:picLocks noChangeAspect="1"/>
          </p:cNvPicPr>
          <p:nvPr/>
        </p:nvPicPr>
        <p:blipFill>
          <a:blip r:embed="rId3"/>
          <a:stretch>
            <a:fillRect/>
          </a:stretch>
        </p:blipFill>
        <p:spPr>
          <a:xfrm>
            <a:off x="677334" y="4466476"/>
            <a:ext cx="3150527" cy="1323221"/>
          </a:xfrm>
          <a:prstGeom prst="rect">
            <a:avLst/>
          </a:prstGeom>
        </p:spPr>
      </p:pic>
      <p:pic>
        <p:nvPicPr>
          <p:cNvPr id="8" name="Picture 7" descr="A graph with blue bars&#10;&#10;Description automatically generated">
            <a:extLst>
              <a:ext uri="{FF2B5EF4-FFF2-40B4-BE49-F238E27FC236}">
                <a16:creationId xmlns:a16="http://schemas.microsoft.com/office/drawing/2014/main" id="{63F400C6-7278-948D-0E09-D1A50E8F1F6B}"/>
              </a:ext>
            </a:extLst>
          </p:cNvPr>
          <p:cNvPicPr>
            <a:picLocks noChangeAspect="1"/>
          </p:cNvPicPr>
          <p:nvPr/>
        </p:nvPicPr>
        <p:blipFill>
          <a:blip r:embed="rId3"/>
          <a:stretch>
            <a:fillRect/>
          </a:stretch>
        </p:blipFill>
        <p:spPr>
          <a:xfrm>
            <a:off x="541867" y="3558297"/>
            <a:ext cx="7416800" cy="3250578"/>
          </a:xfrm>
          <a:prstGeom prst="rect">
            <a:avLst/>
          </a:prstGeom>
        </p:spPr>
      </p:pic>
    </p:spTree>
    <p:extLst>
      <p:ext uri="{BB962C8B-B14F-4D97-AF65-F5344CB8AC3E}">
        <p14:creationId xmlns:p14="http://schemas.microsoft.com/office/powerpoint/2010/main" val="57757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website&#10;&#10;Description automatically generated">
            <a:extLst>
              <a:ext uri="{FF2B5EF4-FFF2-40B4-BE49-F238E27FC236}">
                <a16:creationId xmlns:a16="http://schemas.microsoft.com/office/drawing/2014/main" id="{B9C7683D-9B1A-44E0-B2A5-7B253752B3EE}"/>
              </a:ext>
            </a:extLst>
          </p:cNvPr>
          <p:cNvPicPr>
            <a:picLocks noGrp="1" noChangeAspect="1"/>
          </p:cNvPicPr>
          <p:nvPr>
            <p:ph idx="1"/>
          </p:nvPr>
        </p:nvPicPr>
        <p:blipFill>
          <a:blip r:embed="rId2"/>
          <a:stretch>
            <a:fillRect/>
          </a:stretch>
        </p:blipFill>
        <p:spPr>
          <a:xfrm>
            <a:off x="402852" y="1232279"/>
            <a:ext cx="9322255" cy="5263585"/>
          </a:xfrm>
        </p:spPr>
      </p:pic>
      <p:sp>
        <p:nvSpPr>
          <p:cNvPr id="4" name="Text Placeholder 3">
            <a:extLst>
              <a:ext uri="{FF2B5EF4-FFF2-40B4-BE49-F238E27FC236}">
                <a16:creationId xmlns:a16="http://schemas.microsoft.com/office/drawing/2014/main" id="{D1738A2D-F8F8-8858-9F3B-817C46F7C3E0}"/>
              </a:ext>
            </a:extLst>
          </p:cNvPr>
          <p:cNvSpPr>
            <a:spLocks noGrp="1"/>
          </p:cNvSpPr>
          <p:nvPr>
            <p:ph type="body" sz="half" idx="2"/>
          </p:nvPr>
        </p:nvSpPr>
        <p:spPr>
          <a:xfrm>
            <a:off x="764766" y="560341"/>
            <a:ext cx="8372648" cy="2584449"/>
          </a:xfrm>
        </p:spPr>
        <p:txBody>
          <a:bodyPr/>
          <a:lstStyle/>
          <a:p>
            <a:r>
              <a:rPr lang="en-US" dirty="0"/>
              <a:t>We select the Bagging Classifier as our final model to predict the test set as it has highest AUC Score</a:t>
            </a:r>
          </a:p>
        </p:txBody>
      </p:sp>
    </p:spTree>
    <p:extLst>
      <p:ext uri="{BB962C8B-B14F-4D97-AF65-F5344CB8AC3E}">
        <p14:creationId xmlns:p14="http://schemas.microsoft.com/office/powerpoint/2010/main" val="350655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A97-1B7F-844E-67F4-EAFAFCC8F41C}"/>
              </a:ext>
            </a:extLst>
          </p:cNvPr>
          <p:cNvSpPr>
            <a:spLocks noGrp="1"/>
          </p:cNvSpPr>
          <p:nvPr>
            <p:ph type="title"/>
          </p:nvPr>
        </p:nvSpPr>
        <p:spPr>
          <a:xfrm>
            <a:off x="677334" y="134816"/>
            <a:ext cx="8596668" cy="1320800"/>
          </a:xfrm>
        </p:spPr>
        <p:txBody>
          <a:bodyPr anchor="t">
            <a:normAutofit/>
          </a:bodyPr>
          <a:lstStyle/>
          <a:p>
            <a:r>
              <a:rPr lang="en-US" dirty="0"/>
              <a:t>Why this is a hard problem from an ML Perspective?</a:t>
            </a:r>
          </a:p>
        </p:txBody>
      </p:sp>
      <p:pic>
        <p:nvPicPr>
          <p:cNvPr id="5" name="Picture 4" descr="A diagram of a confused matrix&#10;&#10;Description automatically generated">
            <a:extLst>
              <a:ext uri="{FF2B5EF4-FFF2-40B4-BE49-F238E27FC236}">
                <a16:creationId xmlns:a16="http://schemas.microsoft.com/office/drawing/2014/main" id="{1222CA63-8D0B-CF36-0FB9-37853A7F02B5}"/>
              </a:ext>
            </a:extLst>
          </p:cNvPr>
          <p:cNvPicPr>
            <a:picLocks noChangeAspect="1"/>
          </p:cNvPicPr>
          <p:nvPr/>
        </p:nvPicPr>
        <p:blipFill>
          <a:blip r:embed="rId2"/>
          <a:stretch>
            <a:fillRect/>
          </a:stretch>
        </p:blipFill>
        <p:spPr>
          <a:xfrm>
            <a:off x="335836" y="1395129"/>
            <a:ext cx="3076509" cy="2668871"/>
          </a:xfrm>
          <a:prstGeom prst="rect">
            <a:avLst/>
          </a:prstGeom>
        </p:spPr>
      </p:pic>
      <p:sp>
        <p:nvSpPr>
          <p:cNvPr id="3" name="Content Placeholder 2">
            <a:extLst>
              <a:ext uri="{FF2B5EF4-FFF2-40B4-BE49-F238E27FC236}">
                <a16:creationId xmlns:a16="http://schemas.microsoft.com/office/drawing/2014/main" id="{0A08AB1C-E480-7217-7BB4-B972EF3EBC75}"/>
              </a:ext>
            </a:extLst>
          </p:cNvPr>
          <p:cNvSpPr>
            <a:spLocks noGrp="1"/>
          </p:cNvSpPr>
          <p:nvPr>
            <p:ph idx="1"/>
          </p:nvPr>
        </p:nvSpPr>
        <p:spPr>
          <a:xfrm>
            <a:off x="6330244" y="1540233"/>
            <a:ext cx="3657600" cy="4792784"/>
          </a:xfrm>
        </p:spPr>
        <p:txBody>
          <a:bodyPr>
            <a:normAutofit fontScale="92500" lnSpcReduction="10000"/>
          </a:bodyPr>
          <a:lstStyle/>
          <a:p>
            <a:r>
              <a:rPr lang="en-US" sz="1400" b="1" dirty="0"/>
              <a:t>Imbalanced Dataset: </a:t>
            </a:r>
            <a:r>
              <a:rPr lang="en-IN" sz="1400" b="0" i="0" u="none" strike="noStrike" dirty="0">
                <a:effectLst/>
                <a:latin typeface="-webkit-standard"/>
              </a:rPr>
              <a:t>majority of customers are satisfied, and only a small percentage are unsatisfied. This imbalance leads to models that are biased towards predicting the majority class, resulting in poor performance on the minority class. Standard accuracy can be misleading as a performance metric. For instance, a model that always predicts the majority class will have a high accuracy but will fail to identify the minority class, leading to low recall and F1-scores for the unsatisfied class.</a:t>
            </a:r>
          </a:p>
          <a:p>
            <a:r>
              <a:rPr lang="en-IN" sz="1400" dirty="0">
                <a:latin typeface="-webkit-standard"/>
              </a:rPr>
              <a:t>When we visualize the confusion matrix for our model, it depicts </a:t>
            </a:r>
            <a:r>
              <a:rPr lang="en-IN" sz="1400" b="0" i="0" u="none" strike="noStrike" dirty="0">
                <a:solidFill>
                  <a:srgbClr val="000000"/>
                </a:solidFill>
                <a:effectLst/>
                <a:latin typeface="-webkit-standard"/>
              </a:rPr>
              <a:t>the model's difficulty in correctly classifying the minority class</a:t>
            </a:r>
          </a:p>
          <a:p>
            <a:r>
              <a:rPr lang="en-IN" sz="1400" dirty="0">
                <a:solidFill>
                  <a:srgbClr val="000000"/>
                </a:solidFill>
                <a:latin typeface="-webkit-standard"/>
              </a:rPr>
              <a:t>We have also very low metrics that prove </a:t>
            </a:r>
            <a:r>
              <a:rPr lang="en-IN" sz="1400" b="0" i="0" u="none" strike="noStrike" dirty="0">
                <a:solidFill>
                  <a:srgbClr val="000000"/>
                </a:solidFill>
                <a:effectLst/>
                <a:latin typeface="-webkit-standard"/>
              </a:rPr>
              <a:t>achieving a high-performance model is challenging.</a:t>
            </a:r>
          </a:p>
          <a:p>
            <a:r>
              <a:rPr lang="en-IN" sz="1400" b="0" i="0" u="none" strike="noStrike" dirty="0">
                <a:solidFill>
                  <a:srgbClr val="000000"/>
                </a:solidFill>
                <a:effectLst/>
                <a:latin typeface="-webkit-standard"/>
              </a:rPr>
              <a:t>The relatively low precision and recall indicate that while the model is able to identify some unsatisfied customers, it struggles with high false positives and negatives.</a:t>
            </a:r>
          </a:p>
        </p:txBody>
      </p:sp>
      <p:sp>
        <p:nvSpPr>
          <p:cNvPr id="7" name="TextBox 6">
            <a:extLst>
              <a:ext uri="{FF2B5EF4-FFF2-40B4-BE49-F238E27FC236}">
                <a16:creationId xmlns:a16="http://schemas.microsoft.com/office/drawing/2014/main" id="{0EEA65DE-5997-B194-743F-092E115F2BAE}"/>
              </a:ext>
            </a:extLst>
          </p:cNvPr>
          <p:cNvSpPr txBox="1"/>
          <p:nvPr/>
        </p:nvSpPr>
        <p:spPr>
          <a:xfrm>
            <a:off x="3050822" y="3241511"/>
            <a:ext cx="6101644" cy="369332"/>
          </a:xfrm>
          <a:prstGeom prst="rect">
            <a:avLst/>
          </a:prstGeom>
          <a:noFill/>
        </p:spPr>
        <p:txBody>
          <a:bodyPr wrap="square">
            <a:spAutoFit/>
          </a:bodyPr>
          <a:lstStyle/>
          <a:p>
            <a:endParaRPr lang="en-US" dirty="0"/>
          </a:p>
        </p:txBody>
      </p:sp>
      <p:pic>
        <p:nvPicPr>
          <p:cNvPr id="9" name="Picture 8" descr="A black background with white text&#10;&#10;Description automatically generated">
            <a:extLst>
              <a:ext uri="{FF2B5EF4-FFF2-40B4-BE49-F238E27FC236}">
                <a16:creationId xmlns:a16="http://schemas.microsoft.com/office/drawing/2014/main" id="{A5DD9739-ACCF-9187-97E9-3A1495A54AA9}"/>
              </a:ext>
            </a:extLst>
          </p:cNvPr>
          <p:cNvPicPr>
            <a:picLocks noChangeAspect="1"/>
          </p:cNvPicPr>
          <p:nvPr/>
        </p:nvPicPr>
        <p:blipFill>
          <a:blip r:embed="rId3"/>
          <a:stretch>
            <a:fillRect/>
          </a:stretch>
        </p:blipFill>
        <p:spPr>
          <a:xfrm>
            <a:off x="3741233" y="2273068"/>
            <a:ext cx="1753633" cy="722084"/>
          </a:xfrm>
          <a:prstGeom prst="rect">
            <a:avLst/>
          </a:prstGeom>
        </p:spPr>
      </p:pic>
      <p:pic>
        <p:nvPicPr>
          <p:cNvPr id="11" name="Picture 10" descr="A graph of a line&#10;&#10;Description automatically generated">
            <a:extLst>
              <a:ext uri="{FF2B5EF4-FFF2-40B4-BE49-F238E27FC236}">
                <a16:creationId xmlns:a16="http://schemas.microsoft.com/office/drawing/2014/main" id="{9BC4E19C-8479-0F70-1003-5ACE1FE4F47A}"/>
              </a:ext>
            </a:extLst>
          </p:cNvPr>
          <p:cNvPicPr>
            <a:picLocks noChangeAspect="1"/>
          </p:cNvPicPr>
          <p:nvPr/>
        </p:nvPicPr>
        <p:blipFill>
          <a:blip r:embed="rId4"/>
          <a:stretch>
            <a:fillRect/>
          </a:stretch>
        </p:blipFill>
        <p:spPr>
          <a:xfrm>
            <a:off x="2492481" y="3857202"/>
            <a:ext cx="3850692" cy="2948912"/>
          </a:xfrm>
          <a:prstGeom prst="rect">
            <a:avLst/>
          </a:prstGeom>
        </p:spPr>
      </p:pic>
    </p:spTree>
    <p:extLst>
      <p:ext uri="{BB962C8B-B14F-4D97-AF65-F5344CB8AC3E}">
        <p14:creationId xmlns:p14="http://schemas.microsoft.com/office/powerpoint/2010/main" val="99425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88697-4BC9-A7A2-4E20-757A1AA3C236}"/>
              </a:ext>
            </a:extLst>
          </p:cNvPr>
          <p:cNvSpPr>
            <a:spLocks noGrp="1"/>
          </p:cNvSpPr>
          <p:nvPr>
            <p:ph idx="1"/>
          </p:nvPr>
        </p:nvSpPr>
        <p:spPr>
          <a:xfrm>
            <a:off x="259645" y="173744"/>
            <a:ext cx="8596668" cy="5820656"/>
          </a:xfrm>
        </p:spPr>
        <p:txBody>
          <a:bodyPr>
            <a:normAutofit fontScale="92500" lnSpcReduction="10000"/>
          </a:bodyPr>
          <a:lstStyle/>
          <a:p>
            <a:r>
              <a:rPr lang="en-IN" sz="2100" b="1" i="0" u="none" strike="noStrike" dirty="0">
                <a:solidFill>
                  <a:srgbClr val="000000"/>
                </a:solidFill>
                <a:effectLst/>
              </a:rPr>
              <a:t>High Dimensionality</a:t>
            </a:r>
            <a:r>
              <a:rPr lang="en-IN" sz="2100" b="0" i="0" u="none" strike="noStrike" dirty="0">
                <a:solidFill>
                  <a:srgbClr val="000000"/>
                </a:solidFill>
                <a:effectLst/>
              </a:rPr>
              <a:t>: The dataset typically contains a large number of features, many of which may be irrelevant or redundant. This can lead to models that overfit the training data and perform poorly on unseen data. Identifying which features are truly important for the prediction task can be difficult due to the presence of noisy features that add complexity but not predictive power.</a:t>
            </a:r>
          </a:p>
          <a:p>
            <a:r>
              <a:rPr lang="en-IN" sz="2100" b="1" i="0" u="none" strike="noStrike" dirty="0">
                <a:solidFill>
                  <a:srgbClr val="000000"/>
                </a:solidFill>
                <a:effectLst/>
              </a:rPr>
              <a:t>Weak Correlations</a:t>
            </a:r>
            <a:r>
              <a:rPr lang="en-IN" sz="2100" b="0" i="0" u="none" strike="noStrike" dirty="0">
                <a:solidFill>
                  <a:srgbClr val="000000"/>
                </a:solidFill>
                <a:effectLst/>
              </a:rPr>
              <a:t>: Many features have low correlations with the target variable. This means that simple feature selection or correlation-based techniques are not effective in identifying the most predictive variables.</a:t>
            </a:r>
          </a:p>
          <a:p>
            <a:r>
              <a:rPr lang="en-IN" sz="2100" b="1" dirty="0">
                <a:solidFill>
                  <a:srgbClr val="000000"/>
                </a:solidFill>
              </a:rPr>
              <a:t>Overfitting and Complexity: </a:t>
            </a:r>
            <a:r>
              <a:rPr lang="en-IN" sz="2100" b="0" i="0" u="none" strike="noStrike" dirty="0">
                <a:solidFill>
                  <a:srgbClr val="000000"/>
                </a:solidFill>
                <a:effectLst/>
              </a:rPr>
              <a:t>Models like decision trees are prone to overfitting if not properly tuned (e.g., excessive depth or too many leaf nodes). Ensuring the model generalizes well requires careful tuning of hyperparameters, which can be computationally intensive. While ensemble methods like bagging and boosting can help mitigate overfitting, they come with increased computational costs and complexity, making model training and validation more challenging. Implementing techniques like SMOTE or class weighting to handle class imbalance is essential but adds additional processing steps. SMOTE generates synthetic samples for the minority class, which can help, but also risks introducing noise or overfitting if not carefully managed.</a:t>
            </a:r>
          </a:p>
          <a:p>
            <a:endParaRPr lang="en-US" dirty="0"/>
          </a:p>
        </p:txBody>
      </p:sp>
    </p:spTree>
    <p:extLst>
      <p:ext uri="{BB962C8B-B14F-4D97-AF65-F5344CB8AC3E}">
        <p14:creationId xmlns:p14="http://schemas.microsoft.com/office/powerpoint/2010/main" val="964173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87B3-12E8-C970-3F58-554FBDB88B1C}"/>
              </a:ext>
            </a:extLst>
          </p:cNvPr>
          <p:cNvSpPr>
            <a:spLocks noGrp="1"/>
          </p:cNvSpPr>
          <p:nvPr>
            <p:ph type="title"/>
          </p:nvPr>
        </p:nvSpPr>
        <p:spPr/>
        <p:txBody>
          <a:bodyPr/>
          <a:lstStyle/>
          <a:p>
            <a:r>
              <a:rPr lang="en-US" dirty="0"/>
              <a:t>GOAL AND APPROACH</a:t>
            </a:r>
          </a:p>
        </p:txBody>
      </p:sp>
      <p:sp>
        <p:nvSpPr>
          <p:cNvPr id="3" name="Content Placeholder 2">
            <a:extLst>
              <a:ext uri="{FF2B5EF4-FFF2-40B4-BE49-F238E27FC236}">
                <a16:creationId xmlns:a16="http://schemas.microsoft.com/office/drawing/2014/main" id="{3CBF79FD-9A6A-19A5-BEF4-429E2526F652}"/>
              </a:ext>
            </a:extLst>
          </p:cNvPr>
          <p:cNvSpPr>
            <a:spLocks noGrp="1"/>
          </p:cNvSpPr>
          <p:nvPr>
            <p:ph idx="1"/>
          </p:nvPr>
        </p:nvSpPr>
        <p:spPr/>
        <p:txBody>
          <a:bodyPr/>
          <a:lstStyle/>
          <a:p>
            <a:r>
              <a:rPr lang="en-US" dirty="0"/>
              <a:t>We need to predict customer satisfaction using Santander dataset.</a:t>
            </a:r>
          </a:p>
          <a:p>
            <a:pPr marL="0" indent="0">
              <a:buNone/>
            </a:pPr>
            <a:endParaRPr lang="en-US" dirty="0"/>
          </a:p>
          <a:p>
            <a:r>
              <a:rPr lang="en-US" dirty="0"/>
              <a:t>Approach:</a:t>
            </a:r>
            <a:endParaRPr lang="en-IN" b="0" i="0" u="none" strike="noStrike" dirty="0">
              <a:solidFill>
                <a:srgbClr val="E3E3E3"/>
              </a:solidFill>
              <a:effectLst/>
              <a:latin typeface="Roboto" panose="020F0502020204030204" pitchFamily="34" charset="0"/>
            </a:endParaRPr>
          </a:p>
          <a:p>
            <a:pPr algn="l">
              <a:buFont typeface="Arial" panose="020B0604020202020204" pitchFamily="34" charset="0"/>
              <a:buChar char="•"/>
            </a:pPr>
            <a:r>
              <a:rPr lang="en-IN" b="0" i="0" u="none" strike="noStrike" dirty="0">
                <a:solidFill>
                  <a:srgbClr val="E3E3E3"/>
                </a:solidFill>
                <a:effectLst/>
                <a:highlight>
                  <a:srgbClr val="000000"/>
                </a:highlight>
              </a:rPr>
              <a:t>Exploratory Data Analysis (EDA)</a:t>
            </a:r>
          </a:p>
          <a:p>
            <a:pPr algn="l">
              <a:buFont typeface="Arial" panose="020B0604020202020204" pitchFamily="34" charset="0"/>
              <a:buChar char="•"/>
            </a:pPr>
            <a:r>
              <a:rPr lang="en-IN" b="0" i="0" u="none" strike="noStrike" dirty="0">
                <a:solidFill>
                  <a:srgbClr val="E3E3E3"/>
                </a:solidFill>
                <a:effectLst/>
                <a:highlight>
                  <a:srgbClr val="000000"/>
                </a:highlight>
              </a:rPr>
              <a:t>Feature selection and analysis</a:t>
            </a:r>
          </a:p>
          <a:p>
            <a:pPr algn="l">
              <a:buFont typeface="Arial" panose="020B0604020202020204" pitchFamily="34" charset="0"/>
              <a:buChar char="•"/>
            </a:pPr>
            <a:r>
              <a:rPr lang="en-IN" b="0" i="0" u="none" strike="noStrike" dirty="0">
                <a:solidFill>
                  <a:srgbClr val="E3E3E3"/>
                </a:solidFill>
                <a:effectLst/>
                <a:highlight>
                  <a:srgbClr val="000000"/>
                </a:highlight>
              </a:rPr>
              <a:t>Model building with different configurations</a:t>
            </a:r>
          </a:p>
          <a:p>
            <a:pPr algn="l">
              <a:buFont typeface="Arial" panose="020B0604020202020204" pitchFamily="34" charset="0"/>
              <a:buChar char="•"/>
            </a:pPr>
            <a:r>
              <a:rPr lang="en-IN" b="0" i="0" u="none" strike="noStrike" dirty="0">
                <a:solidFill>
                  <a:srgbClr val="E3E3E3"/>
                </a:solidFill>
                <a:effectLst/>
                <a:highlight>
                  <a:srgbClr val="000000"/>
                </a:highlight>
              </a:rPr>
              <a:t>Model evaluation and comparison</a:t>
            </a:r>
          </a:p>
          <a:p>
            <a:pPr marL="0" indent="0">
              <a:buNone/>
            </a:pPr>
            <a:endParaRPr lang="en-US" dirty="0"/>
          </a:p>
        </p:txBody>
      </p:sp>
    </p:spTree>
    <p:extLst>
      <p:ext uri="{BB962C8B-B14F-4D97-AF65-F5344CB8AC3E}">
        <p14:creationId xmlns:p14="http://schemas.microsoft.com/office/powerpoint/2010/main" val="32439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0ECA-5012-20BD-590F-B0F92C6DA15F}"/>
              </a:ext>
            </a:extLst>
          </p:cNvPr>
          <p:cNvSpPr>
            <a:spLocks noGrp="1"/>
          </p:cNvSpPr>
          <p:nvPr>
            <p:ph type="title"/>
          </p:nvPr>
        </p:nvSpPr>
        <p:spPr>
          <a:xfrm>
            <a:off x="677334" y="609600"/>
            <a:ext cx="8596668" cy="1320800"/>
          </a:xfrm>
        </p:spPr>
        <p:txBody>
          <a:bodyPr anchor="t">
            <a:normAutofit/>
          </a:bodyPr>
          <a:lstStyle/>
          <a:p>
            <a:r>
              <a:rPr lang="en-US"/>
              <a:t>Data Exploration</a:t>
            </a:r>
            <a:endParaRPr lang="en-US" dirty="0"/>
          </a:p>
        </p:txBody>
      </p:sp>
      <p:sp>
        <p:nvSpPr>
          <p:cNvPr id="11" name="Content Placeholder 8">
            <a:extLst>
              <a:ext uri="{FF2B5EF4-FFF2-40B4-BE49-F238E27FC236}">
                <a16:creationId xmlns:a16="http://schemas.microsoft.com/office/drawing/2014/main" id="{CA5E95A0-0D25-267A-71C4-CC99C4930313}"/>
              </a:ext>
            </a:extLst>
          </p:cNvPr>
          <p:cNvSpPr>
            <a:spLocks noGrp="1"/>
          </p:cNvSpPr>
          <p:nvPr>
            <p:ph idx="1"/>
          </p:nvPr>
        </p:nvSpPr>
        <p:spPr>
          <a:xfrm>
            <a:off x="6336287" y="2160589"/>
            <a:ext cx="2934714" cy="3880773"/>
          </a:xfrm>
        </p:spPr>
        <p:txBody>
          <a:bodyPr>
            <a:normAutofit/>
          </a:bodyPr>
          <a:lstStyle/>
          <a:p>
            <a:r>
              <a:rPr lang="en-US" dirty="0"/>
              <a:t>On initial exploration of data, we see that there are no missing values.</a:t>
            </a:r>
          </a:p>
          <a:p>
            <a:endParaRPr lang="en-US" dirty="0"/>
          </a:p>
          <a:p>
            <a:r>
              <a:rPr lang="en-US" dirty="0"/>
              <a:t>However, on visualization the dataset we find that it is imbalanced.</a:t>
            </a:r>
          </a:p>
        </p:txBody>
      </p:sp>
      <p:pic>
        <p:nvPicPr>
          <p:cNvPr id="5" name="Content Placeholder 4" descr="A screen shot of a computer&#10;&#10;Description automatically generated">
            <a:extLst>
              <a:ext uri="{FF2B5EF4-FFF2-40B4-BE49-F238E27FC236}">
                <a16:creationId xmlns:a16="http://schemas.microsoft.com/office/drawing/2014/main" id="{41CA5282-7F48-873C-3A36-7673BE3DBDC8}"/>
              </a:ext>
            </a:extLst>
          </p:cNvPr>
          <p:cNvPicPr>
            <a:picLocks noChangeAspect="1"/>
          </p:cNvPicPr>
          <p:nvPr/>
        </p:nvPicPr>
        <p:blipFill>
          <a:blip r:embed="rId2"/>
          <a:srcRect r="2561" b="-2"/>
          <a:stretch/>
        </p:blipFill>
        <p:spPr>
          <a:xfrm>
            <a:off x="357532" y="1930400"/>
            <a:ext cx="5743232" cy="4111293"/>
          </a:xfrm>
          <a:prstGeom prst="rect">
            <a:avLst/>
          </a:prstGeom>
        </p:spPr>
      </p:pic>
    </p:spTree>
    <p:extLst>
      <p:ext uri="{BB962C8B-B14F-4D97-AF65-F5344CB8AC3E}">
        <p14:creationId xmlns:p14="http://schemas.microsoft.com/office/powerpoint/2010/main" val="121219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615E-23F7-964B-FD2A-FE5AAE354B53}"/>
              </a:ext>
            </a:extLst>
          </p:cNvPr>
          <p:cNvSpPr>
            <a:spLocks noGrp="1"/>
          </p:cNvSpPr>
          <p:nvPr>
            <p:ph type="title"/>
          </p:nvPr>
        </p:nvSpPr>
        <p:spPr>
          <a:xfrm>
            <a:off x="677334" y="609600"/>
            <a:ext cx="8596668" cy="1320800"/>
          </a:xfrm>
        </p:spPr>
        <p:txBody>
          <a:bodyPr anchor="t">
            <a:normAutofit/>
          </a:bodyPr>
          <a:lstStyle/>
          <a:p>
            <a:r>
              <a:rPr lang="en-US" dirty="0"/>
              <a:t>Correlation Analysis</a:t>
            </a:r>
          </a:p>
        </p:txBody>
      </p:sp>
      <p:sp>
        <p:nvSpPr>
          <p:cNvPr id="9" name="Content Placeholder 8">
            <a:extLst>
              <a:ext uri="{FF2B5EF4-FFF2-40B4-BE49-F238E27FC236}">
                <a16:creationId xmlns:a16="http://schemas.microsoft.com/office/drawing/2014/main" id="{8864B5B7-38EA-6638-49F4-044E22AE5E8D}"/>
              </a:ext>
            </a:extLst>
          </p:cNvPr>
          <p:cNvSpPr>
            <a:spLocks noGrp="1"/>
          </p:cNvSpPr>
          <p:nvPr>
            <p:ph idx="1"/>
          </p:nvPr>
        </p:nvSpPr>
        <p:spPr>
          <a:xfrm>
            <a:off x="4707467" y="2160589"/>
            <a:ext cx="4563534" cy="3880773"/>
          </a:xfrm>
        </p:spPr>
        <p:txBody>
          <a:bodyPr>
            <a:normAutofit fontScale="85000" lnSpcReduction="20000"/>
          </a:bodyPr>
          <a:lstStyle/>
          <a:p>
            <a:r>
              <a:rPr lang="en-US" dirty="0"/>
              <a:t>We now visualize correlation matrix between the target and other features. We keep the threshold at 0.01, which means that any feature below this correlation would be irrelevant for our prediction. </a:t>
            </a:r>
          </a:p>
          <a:p>
            <a:r>
              <a:rPr lang="en-US" dirty="0"/>
              <a:t>We also see that the least correlated features show a NAN value which means they either have </a:t>
            </a:r>
            <a:r>
              <a:rPr lang="en-IN" b="0" i="0" u="none" strike="noStrike" dirty="0">
                <a:solidFill>
                  <a:srgbClr val="000000"/>
                </a:solidFill>
                <a:effectLst/>
              </a:rPr>
              <a:t>constant or sparse data that does not provide information for prediction.</a:t>
            </a:r>
          </a:p>
          <a:p>
            <a:r>
              <a:rPr lang="en-IN" b="0" i="0" u="none" strike="noStrike" dirty="0">
                <a:solidFill>
                  <a:srgbClr val="000000"/>
                </a:solidFill>
                <a:effectLst/>
              </a:rPr>
              <a:t>Such features often add noise rather than useful information</a:t>
            </a:r>
          </a:p>
          <a:p>
            <a:endParaRPr lang="en-IN" dirty="0">
              <a:solidFill>
                <a:srgbClr val="000000"/>
              </a:solidFill>
            </a:endParaRPr>
          </a:p>
          <a:p>
            <a:r>
              <a:rPr lang="en-IN" b="0" i="0" u="none" strike="noStrike" dirty="0">
                <a:solidFill>
                  <a:srgbClr val="000000"/>
                </a:solidFill>
                <a:effectLst/>
              </a:rPr>
              <a:t>The relevant variables for us are the features with the top correlation with the target. Though it is not very high, being the highest indicates that they are useful in distinguishing between satisfied and dissatisfied customers</a:t>
            </a:r>
          </a:p>
          <a:p>
            <a:endParaRPr lang="en-IN" dirty="0">
              <a:solidFill>
                <a:srgbClr val="000000"/>
              </a:solidFill>
            </a:endParaRPr>
          </a:p>
          <a:p>
            <a:pPr marL="0" indent="0">
              <a:buNone/>
            </a:pP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2712D33E-9662-B38F-E9AA-BC11E097104A}"/>
              </a:ext>
            </a:extLst>
          </p:cNvPr>
          <p:cNvPicPr>
            <a:picLocks noChangeAspect="1"/>
          </p:cNvPicPr>
          <p:nvPr/>
        </p:nvPicPr>
        <p:blipFill>
          <a:blip r:embed="rId2"/>
          <a:srcRect r="30154" b="1"/>
          <a:stretch/>
        </p:blipFill>
        <p:spPr>
          <a:xfrm>
            <a:off x="677335" y="2159331"/>
            <a:ext cx="3872087" cy="2898091"/>
          </a:xfrm>
          <a:prstGeom prst="rect">
            <a:avLst/>
          </a:prstGeom>
        </p:spPr>
      </p:pic>
    </p:spTree>
    <p:extLst>
      <p:ext uri="{BB962C8B-B14F-4D97-AF65-F5344CB8AC3E}">
        <p14:creationId xmlns:p14="http://schemas.microsoft.com/office/powerpoint/2010/main" val="348118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B7FC-B8E7-4EDD-ECC6-58D2E0E1713E}"/>
              </a:ext>
            </a:extLst>
          </p:cNvPr>
          <p:cNvSpPr>
            <a:spLocks noGrp="1"/>
          </p:cNvSpPr>
          <p:nvPr>
            <p:ph type="title"/>
          </p:nvPr>
        </p:nvSpPr>
        <p:spPr>
          <a:xfrm>
            <a:off x="677334" y="609600"/>
            <a:ext cx="8596668" cy="1320800"/>
          </a:xfrm>
        </p:spPr>
        <p:txBody>
          <a:bodyPr anchor="t">
            <a:normAutofit/>
          </a:bodyPr>
          <a:lstStyle/>
          <a:p>
            <a:r>
              <a:rPr lang="en-US" dirty="0"/>
              <a:t>Decision Tree Classifier</a:t>
            </a:r>
          </a:p>
        </p:txBody>
      </p:sp>
      <p:pic>
        <p:nvPicPr>
          <p:cNvPr id="1026" name="Picture 2" descr="Uploaded image">
            <a:extLst>
              <a:ext uri="{FF2B5EF4-FFF2-40B4-BE49-F238E27FC236}">
                <a16:creationId xmlns:a16="http://schemas.microsoft.com/office/drawing/2014/main" id="{997667AF-8432-56B1-A969-CA89D93500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8637" y="1930400"/>
            <a:ext cx="4637031" cy="3327069"/>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071E5E54-F463-8896-7471-57AAA9E183D9}"/>
              </a:ext>
            </a:extLst>
          </p:cNvPr>
          <p:cNvSpPr>
            <a:spLocks noGrp="1"/>
          </p:cNvSpPr>
          <p:nvPr>
            <p:ph idx="1"/>
          </p:nvPr>
        </p:nvSpPr>
        <p:spPr>
          <a:xfrm>
            <a:off x="5314365" y="1930400"/>
            <a:ext cx="4637031" cy="3754789"/>
          </a:xfrm>
        </p:spPr>
        <p:txBody>
          <a:bodyPr>
            <a:noAutofit/>
          </a:bodyPr>
          <a:lstStyle/>
          <a:p>
            <a:r>
              <a:rPr lang="en-US" sz="1500" dirty="0"/>
              <a:t>Base Model: This is the simplest model without any optimization. The AUC score would be very less.</a:t>
            </a:r>
          </a:p>
          <a:p>
            <a:r>
              <a:rPr lang="en-US" sz="1500" dirty="0"/>
              <a:t>Model 1: Here the depth has been limited to 5 to prevent the tree from </a:t>
            </a:r>
            <a:r>
              <a:rPr lang="en-IN" sz="1500" b="0" i="0" u="none" strike="noStrike" dirty="0">
                <a:solidFill>
                  <a:srgbClr val="000000"/>
                </a:solidFill>
                <a:effectLst/>
              </a:rPr>
              <a:t>growing too complex, to reduce overfitting and improving generalization.</a:t>
            </a:r>
          </a:p>
          <a:p>
            <a:r>
              <a:rPr lang="en-IN" sz="1500" dirty="0">
                <a:solidFill>
                  <a:srgbClr val="000000"/>
                </a:solidFill>
              </a:rPr>
              <a:t>Model 2: An entropy splitting criteria</a:t>
            </a:r>
            <a:r>
              <a:rPr lang="en-IN" sz="1500" b="0" i="0" u="none" strike="noStrike" dirty="0">
                <a:solidFill>
                  <a:srgbClr val="000000"/>
                </a:solidFill>
                <a:effectLst/>
              </a:rPr>
              <a:t> uses information gain for splitting, which may lead to different splits compared to the default. This can improve model performance .</a:t>
            </a:r>
          </a:p>
          <a:p>
            <a:r>
              <a:rPr lang="en-US" sz="1500" dirty="0">
                <a:solidFill>
                  <a:srgbClr val="000000"/>
                </a:solidFill>
              </a:rPr>
              <a:t>Model 3: The leaf nodes has been limited to 20 to prevent overfitting by avoiding complexity.</a:t>
            </a:r>
            <a:r>
              <a:rPr lang="en-IN" sz="1500" b="0" i="0" u="none" strike="noStrike" dirty="0">
                <a:solidFill>
                  <a:srgbClr val="000000"/>
                </a:solidFill>
                <a:effectLst/>
              </a:rPr>
              <a:t> This ensures that the tree cannot grow too granular and overly fit the training data. A model with a controlled number of leaf nodes should have a better balance between bias and variance, potentially improving the AUC score.</a:t>
            </a:r>
            <a:endParaRPr lang="en-IN" sz="1500" dirty="0">
              <a:solidFill>
                <a:srgbClr val="000000"/>
              </a:solidFill>
            </a:endParaRPr>
          </a:p>
        </p:txBody>
      </p:sp>
    </p:spTree>
    <p:extLst>
      <p:ext uri="{BB962C8B-B14F-4D97-AF65-F5344CB8AC3E}">
        <p14:creationId xmlns:p14="http://schemas.microsoft.com/office/powerpoint/2010/main" val="357232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1009-8033-EA1D-EAB2-535CB67B5645}"/>
              </a:ext>
            </a:extLst>
          </p:cNvPr>
          <p:cNvSpPr>
            <a:spLocks noGrp="1"/>
          </p:cNvSpPr>
          <p:nvPr>
            <p:ph type="title"/>
          </p:nvPr>
        </p:nvSpPr>
        <p:spPr>
          <a:xfrm>
            <a:off x="677334" y="609600"/>
            <a:ext cx="8596668" cy="1320800"/>
          </a:xfrm>
        </p:spPr>
        <p:txBody>
          <a:bodyPr anchor="t">
            <a:normAutofit/>
          </a:bodyPr>
          <a:lstStyle/>
          <a:p>
            <a:r>
              <a:rPr lang="en-US" dirty="0"/>
              <a:t>Analysis of Results</a:t>
            </a:r>
          </a:p>
        </p:txBody>
      </p:sp>
      <p:pic>
        <p:nvPicPr>
          <p:cNvPr id="5" name="Content Placeholder 4" descr="A black screen with white text&#10;&#10;Description automatically generated">
            <a:extLst>
              <a:ext uri="{FF2B5EF4-FFF2-40B4-BE49-F238E27FC236}">
                <a16:creationId xmlns:a16="http://schemas.microsoft.com/office/drawing/2014/main" id="{C59F900C-22B4-FF70-E0ED-AE5376045700}"/>
              </a:ext>
            </a:extLst>
          </p:cNvPr>
          <p:cNvPicPr>
            <a:picLocks noChangeAspect="1"/>
          </p:cNvPicPr>
          <p:nvPr/>
        </p:nvPicPr>
        <p:blipFill>
          <a:blip r:embed="rId2"/>
          <a:stretch>
            <a:fillRect/>
          </a:stretch>
        </p:blipFill>
        <p:spPr>
          <a:xfrm>
            <a:off x="677334" y="1579849"/>
            <a:ext cx="5283289" cy="1849151"/>
          </a:xfrm>
          <a:prstGeom prst="rect">
            <a:avLst/>
          </a:prstGeom>
        </p:spPr>
      </p:pic>
      <p:sp>
        <p:nvSpPr>
          <p:cNvPr id="9" name="Content Placeholder 8">
            <a:extLst>
              <a:ext uri="{FF2B5EF4-FFF2-40B4-BE49-F238E27FC236}">
                <a16:creationId xmlns:a16="http://schemas.microsoft.com/office/drawing/2014/main" id="{B159C0DC-E71E-F8C1-4FC8-65659B487410}"/>
              </a:ext>
            </a:extLst>
          </p:cNvPr>
          <p:cNvSpPr>
            <a:spLocks noGrp="1"/>
          </p:cNvSpPr>
          <p:nvPr>
            <p:ph idx="1"/>
          </p:nvPr>
        </p:nvSpPr>
        <p:spPr>
          <a:xfrm>
            <a:off x="6539914" y="1488613"/>
            <a:ext cx="2927185" cy="3880773"/>
          </a:xfrm>
        </p:spPr>
        <p:txBody>
          <a:bodyPr>
            <a:normAutofit lnSpcReduction="10000"/>
          </a:bodyPr>
          <a:lstStyle/>
          <a:p>
            <a:r>
              <a:rPr lang="en-IN" sz="1600" b="0" i="0" u="none" strike="noStrike" dirty="0">
                <a:solidFill>
                  <a:srgbClr val="000000"/>
                </a:solidFill>
                <a:effectLst/>
                <a:latin typeface="-webkit-standard"/>
              </a:rPr>
              <a:t>the AUC score of </a:t>
            </a:r>
            <a:r>
              <a:rPr lang="en-IN" sz="1600" dirty="0"/>
              <a:t>Model 1</a:t>
            </a:r>
            <a:r>
              <a:rPr lang="en-IN" sz="1600" b="0" i="0" u="none" strike="noStrike" dirty="0">
                <a:solidFill>
                  <a:srgbClr val="000000"/>
                </a:solidFill>
                <a:effectLst/>
                <a:latin typeface="-webkit-standard"/>
              </a:rPr>
              <a:t> (with </a:t>
            </a:r>
            <a:r>
              <a:rPr lang="en-IN" sz="1600" dirty="0" err="1"/>
              <a:t>max_depth</a:t>
            </a:r>
            <a:r>
              <a:rPr lang="en-IN" sz="1600" dirty="0"/>
              <a:t>=5</a:t>
            </a:r>
            <a:r>
              <a:rPr lang="en-IN" sz="1600" b="0" i="0" u="none" strike="noStrike" dirty="0">
                <a:solidFill>
                  <a:srgbClr val="000000"/>
                </a:solidFill>
                <a:effectLst/>
                <a:latin typeface="-webkit-standard"/>
              </a:rPr>
              <a:t>) is the highest among the models, it indicates that limiting the depth effectively improved generalization.</a:t>
            </a:r>
          </a:p>
          <a:p>
            <a:r>
              <a:rPr lang="en-IN" sz="1600" dirty="0">
                <a:solidFill>
                  <a:srgbClr val="000000"/>
                </a:solidFill>
                <a:latin typeface="-webkit-standard"/>
              </a:rPr>
              <a:t>Model 2 </a:t>
            </a:r>
            <a:r>
              <a:rPr lang="en-IN" sz="1600" b="0" i="0" u="none" strike="noStrike" dirty="0">
                <a:solidFill>
                  <a:srgbClr val="000000"/>
                </a:solidFill>
                <a:effectLst/>
                <a:latin typeface="-webkit-standard"/>
              </a:rPr>
              <a:t>has a lower AUC score compared to others, it suggests that </a:t>
            </a:r>
            <a:r>
              <a:rPr lang="en-IN" sz="1600" dirty="0" err="1"/>
              <a:t>gini</a:t>
            </a:r>
            <a:r>
              <a:rPr lang="en-IN" sz="1600" b="0" i="0" u="none" strike="noStrike" dirty="0">
                <a:solidFill>
                  <a:srgbClr val="000000"/>
                </a:solidFill>
                <a:effectLst/>
                <a:latin typeface="-webkit-standard"/>
              </a:rPr>
              <a:t> was a better fit for this dataset.</a:t>
            </a:r>
          </a:p>
          <a:p>
            <a:r>
              <a:rPr lang="en-IN" sz="1600" dirty="0">
                <a:solidFill>
                  <a:srgbClr val="000000"/>
                </a:solidFill>
                <a:latin typeface="-webkit-standard"/>
              </a:rPr>
              <a:t>Model 3</a:t>
            </a:r>
            <a:r>
              <a:rPr lang="en-IN" sz="1600" b="0" i="0" u="none" strike="noStrike" dirty="0">
                <a:solidFill>
                  <a:srgbClr val="000000"/>
                </a:solidFill>
                <a:effectLst/>
                <a:latin typeface="-webkit-standard"/>
              </a:rPr>
              <a:t> has provided an improvement in AUC by limiting the complexity of the tree and maintaining generalization.</a:t>
            </a:r>
          </a:p>
        </p:txBody>
      </p:sp>
      <p:sp>
        <p:nvSpPr>
          <p:cNvPr id="7" name="TextBox 6">
            <a:extLst>
              <a:ext uri="{FF2B5EF4-FFF2-40B4-BE49-F238E27FC236}">
                <a16:creationId xmlns:a16="http://schemas.microsoft.com/office/drawing/2014/main" id="{4280E8FD-A518-6BB4-B4E2-448F432BD5B4}"/>
              </a:ext>
            </a:extLst>
          </p:cNvPr>
          <p:cNvSpPr txBox="1"/>
          <p:nvPr/>
        </p:nvSpPr>
        <p:spPr>
          <a:xfrm>
            <a:off x="438270" y="3754312"/>
            <a:ext cx="6101644" cy="2585323"/>
          </a:xfrm>
          <a:prstGeom prst="rect">
            <a:avLst/>
          </a:prstGeom>
          <a:noFill/>
        </p:spPr>
        <p:txBody>
          <a:bodyPr wrap="square">
            <a:spAutoFit/>
          </a:bodyPr>
          <a:lstStyle/>
          <a:p>
            <a:r>
              <a:rPr lang="en-IN" b="0" i="0" u="none" strike="noStrike" dirty="0">
                <a:solidFill>
                  <a:srgbClr val="000000"/>
                </a:solidFill>
                <a:effectLst/>
                <a:latin typeface="-webkit-standard"/>
              </a:rPr>
              <a:t>The model with </a:t>
            </a:r>
            <a:r>
              <a:rPr lang="en-IN" dirty="0"/>
              <a:t>max depth=5</a:t>
            </a:r>
            <a:r>
              <a:rPr lang="en-IN" b="0" i="0" u="none" strike="noStrike" dirty="0">
                <a:solidFill>
                  <a:srgbClr val="000000"/>
                </a:solidFill>
                <a:effectLst/>
                <a:latin typeface="-webkit-standard"/>
              </a:rPr>
              <a:t> appears to be the best solution as it strikes a balance between simplicity and performance, yielding a higher AUC score. This parameter change likely prevented overfitting while capturing essential patterns in the data.</a:t>
            </a:r>
          </a:p>
          <a:p>
            <a:endParaRPr lang="en-IN" dirty="0">
              <a:solidFill>
                <a:srgbClr val="000000"/>
              </a:solidFill>
              <a:latin typeface="-webkit-standard"/>
            </a:endParaRPr>
          </a:p>
          <a:p>
            <a:r>
              <a:rPr lang="en-IN" b="1" i="0" u="none" strike="noStrike" dirty="0">
                <a:solidFill>
                  <a:srgbClr val="000000"/>
                </a:solidFill>
                <a:effectLst/>
              </a:rPr>
              <a:t>Limiting Tree Depth</a:t>
            </a:r>
            <a:r>
              <a:rPr lang="en-IN" b="0" i="0" u="none" strike="noStrike" dirty="0">
                <a:solidFill>
                  <a:srgbClr val="000000"/>
                </a:solidFill>
                <a:effectLst/>
                <a:latin typeface="-webkit-standard"/>
              </a:rPr>
              <a:t> helps maintain a simpler structure that generalizes better to unseen data, improving the AUC score compared to more complex models that may overfit.</a:t>
            </a:r>
            <a:endParaRPr lang="en-US" dirty="0"/>
          </a:p>
        </p:txBody>
      </p:sp>
    </p:spTree>
    <p:extLst>
      <p:ext uri="{BB962C8B-B14F-4D97-AF65-F5344CB8AC3E}">
        <p14:creationId xmlns:p14="http://schemas.microsoft.com/office/powerpoint/2010/main" val="11439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A94E-3238-A133-EA04-0BB11D2532D3}"/>
              </a:ext>
            </a:extLst>
          </p:cNvPr>
          <p:cNvSpPr>
            <a:spLocks noGrp="1"/>
          </p:cNvSpPr>
          <p:nvPr>
            <p:ph type="title"/>
          </p:nvPr>
        </p:nvSpPr>
        <p:spPr>
          <a:xfrm>
            <a:off x="677334" y="609600"/>
            <a:ext cx="8596668" cy="1320800"/>
          </a:xfrm>
        </p:spPr>
        <p:txBody>
          <a:bodyPr anchor="t">
            <a:normAutofit/>
          </a:bodyPr>
          <a:lstStyle/>
          <a:p>
            <a:r>
              <a:rPr lang="en-US" dirty="0"/>
              <a:t>Hyperparameter Tuning</a:t>
            </a:r>
          </a:p>
        </p:txBody>
      </p:sp>
      <p:sp>
        <p:nvSpPr>
          <p:cNvPr id="3" name="Content Placeholder 2">
            <a:extLst>
              <a:ext uri="{FF2B5EF4-FFF2-40B4-BE49-F238E27FC236}">
                <a16:creationId xmlns:a16="http://schemas.microsoft.com/office/drawing/2014/main" id="{BA901BE8-6D10-F03D-102E-3B6C9FC39115}"/>
              </a:ext>
            </a:extLst>
          </p:cNvPr>
          <p:cNvSpPr>
            <a:spLocks noGrp="1"/>
          </p:cNvSpPr>
          <p:nvPr>
            <p:ph idx="1"/>
          </p:nvPr>
        </p:nvSpPr>
        <p:spPr>
          <a:xfrm>
            <a:off x="6096001" y="1696487"/>
            <a:ext cx="3838222" cy="4330522"/>
          </a:xfrm>
        </p:spPr>
        <p:txBody>
          <a:bodyPr>
            <a:noAutofit/>
          </a:bodyPr>
          <a:lstStyle/>
          <a:p>
            <a:pPr>
              <a:lnSpc>
                <a:spcPct val="90000"/>
              </a:lnSpc>
            </a:pPr>
            <a:r>
              <a:rPr lang="en-US" sz="1500" dirty="0"/>
              <a:t>As our AUC score is still low, we use Grid Search with Cross Validation to find the best parameters for our Decision Tree Classifier.</a:t>
            </a:r>
          </a:p>
          <a:p>
            <a:pPr>
              <a:lnSpc>
                <a:spcPct val="90000"/>
              </a:lnSpc>
            </a:pPr>
            <a:r>
              <a:rPr lang="en-US" sz="1500" dirty="0"/>
              <a:t>We specify a set of hyperparameters in the parameter grid to search over. Then we </a:t>
            </a:r>
            <a:r>
              <a:rPr lang="en-IN" sz="1500" dirty="0"/>
              <a:t>perform</a:t>
            </a:r>
            <a:r>
              <a:rPr lang="en-IN" sz="1500" b="0" i="0" u="none" strike="noStrike" dirty="0">
                <a:effectLst/>
              </a:rPr>
              <a:t> a comprehensive search over the parameter grid, using 5-fold cross-validation. This ensures that the model's performance is evaluated across multiple data splits.</a:t>
            </a:r>
          </a:p>
          <a:p>
            <a:pPr>
              <a:lnSpc>
                <a:spcPct val="90000"/>
              </a:lnSpc>
            </a:pPr>
            <a:r>
              <a:rPr lang="en-IN" sz="1500" b="0" i="0" u="none" strike="noStrike" dirty="0">
                <a:effectLst/>
              </a:rPr>
              <a:t>By searching for the best combination of parameters, this step helps find a model configuration that maximizes the AUC score, improving predictive power.</a:t>
            </a:r>
            <a:endParaRPr lang="en-IN" sz="1500" dirty="0"/>
          </a:p>
          <a:p>
            <a:pPr>
              <a:lnSpc>
                <a:spcPct val="90000"/>
              </a:lnSpc>
            </a:pPr>
            <a:r>
              <a:rPr lang="en-IN" sz="1500" b="0" i="0" u="none" strike="noStrike" dirty="0">
                <a:effectLst/>
              </a:rPr>
              <a:t>The use of cross-validation ensures that the selected parameters work well across different subsets of the data, reducing the risk of overfitting.</a:t>
            </a:r>
            <a:endParaRPr lang="en-US" sz="1500" dirty="0"/>
          </a:p>
        </p:txBody>
      </p:sp>
      <p:pic>
        <p:nvPicPr>
          <p:cNvPr id="5" name="Picture 4" descr="A screen shot of a computer&#10;&#10;Description automatically generated">
            <a:extLst>
              <a:ext uri="{FF2B5EF4-FFF2-40B4-BE49-F238E27FC236}">
                <a16:creationId xmlns:a16="http://schemas.microsoft.com/office/drawing/2014/main" id="{6DBF708C-F8C7-2CB4-95F7-897FD8B2FEF0}"/>
              </a:ext>
            </a:extLst>
          </p:cNvPr>
          <p:cNvPicPr>
            <a:picLocks noChangeAspect="1"/>
          </p:cNvPicPr>
          <p:nvPr/>
        </p:nvPicPr>
        <p:blipFill>
          <a:blip r:embed="rId2"/>
          <a:srcRect r="20027" b="3"/>
          <a:stretch/>
        </p:blipFill>
        <p:spPr>
          <a:xfrm>
            <a:off x="485423" y="1696487"/>
            <a:ext cx="5423429" cy="3882362"/>
          </a:xfrm>
          <a:prstGeom prst="rect">
            <a:avLst/>
          </a:prstGeom>
        </p:spPr>
      </p:pic>
    </p:spTree>
    <p:extLst>
      <p:ext uri="{BB962C8B-B14F-4D97-AF65-F5344CB8AC3E}">
        <p14:creationId xmlns:p14="http://schemas.microsoft.com/office/powerpoint/2010/main" val="152722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C751-0F86-725C-06EA-2CF992769C31}"/>
              </a:ext>
            </a:extLst>
          </p:cNvPr>
          <p:cNvSpPr>
            <a:spLocks noGrp="1"/>
          </p:cNvSpPr>
          <p:nvPr>
            <p:ph type="title"/>
          </p:nvPr>
        </p:nvSpPr>
        <p:spPr>
          <a:xfrm>
            <a:off x="677334" y="609600"/>
            <a:ext cx="8596668" cy="1320800"/>
          </a:xfrm>
        </p:spPr>
        <p:txBody>
          <a:bodyPr>
            <a:normAutofit/>
          </a:bodyPr>
          <a:lstStyle/>
          <a:p>
            <a:r>
              <a:rPr lang="en-US" dirty="0"/>
              <a:t>Stratified K Fold Cross Validation</a:t>
            </a:r>
          </a:p>
        </p:txBody>
      </p:sp>
      <p:sp>
        <p:nvSpPr>
          <p:cNvPr id="3" name="Content Placeholder 2">
            <a:extLst>
              <a:ext uri="{FF2B5EF4-FFF2-40B4-BE49-F238E27FC236}">
                <a16:creationId xmlns:a16="http://schemas.microsoft.com/office/drawing/2014/main" id="{C7CD767D-3729-FC6A-ED55-D88279D5F79D}"/>
              </a:ext>
            </a:extLst>
          </p:cNvPr>
          <p:cNvSpPr>
            <a:spLocks noGrp="1"/>
          </p:cNvSpPr>
          <p:nvPr>
            <p:ph idx="1"/>
          </p:nvPr>
        </p:nvSpPr>
        <p:spPr>
          <a:xfrm>
            <a:off x="677332" y="2160589"/>
            <a:ext cx="4410718" cy="3880773"/>
          </a:xfrm>
        </p:spPr>
        <p:txBody>
          <a:bodyPr>
            <a:normAutofit fontScale="92500" lnSpcReduction="10000"/>
          </a:bodyPr>
          <a:lstStyle/>
          <a:p>
            <a:pPr>
              <a:lnSpc>
                <a:spcPct val="90000"/>
              </a:lnSpc>
            </a:pPr>
            <a:r>
              <a:rPr lang="en-US" dirty="0"/>
              <a:t>We get a grid search score of 0.8 but on performing cross validation on base model, our AUC score is just 0.5 indicating </a:t>
            </a:r>
            <a:r>
              <a:rPr lang="en-IN" b="0" i="0" u="none" strike="noStrike" dirty="0">
                <a:effectLst/>
              </a:rPr>
              <a:t>that our model may be overfitting to the data used in the grid search and not generalizing well on new subsets due to it being imbalanced.</a:t>
            </a:r>
          </a:p>
          <a:p>
            <a:pPr>
              <a:lnSpc>
                <a:spcPct val="90000"/>
              </a:lnSpc>
            </a:pPr>
            <a:r>
              <a:rPr lang="en-IN" dirty="0"/>
              <a:t>To improve our model we use stratified K fold cross validation i</a:t>
            </a:r>
            <a:r>
              <a:rPr lang="en-IN" b="0" i="0" u="none" strike="noStrike" dirty="0">
                <a:effectLst/>
              </a:rPr>
              <a:t>n the grid search which ensures that each fold has the same class distribution as the entire dataset, which is particularly important for imbalanced data. This can prevent the model from overfitting to specific folds with skewed distributions.</a:t>
            </a:r>
            <a:endParaRPr lang="en-US" dirty="0"/>
          </a:p>
        </p:txBody>
      </p:sp>
      <p:pic>
        <p:nvPicPr>
          <p:cNvPr id="5" name="Picture 4">
            <a:extLst>
              <a:ext uri="{FF2B5EF4-FFF2-40B4-BE49-F238E27FC236}">
                <a16:creationId xmlns:a16="http://schemas.microsoft.com/office/drawing/2014/main" id="{CCEE9132-C4DC-73E9-DDDD-D6495A6E2950}"/>
              </a:ext>
            </a:extLst>
          </p:cNvPr>
          <p:cNvPicPr>
            <a:picLocks noChangeAspect="1"/>
          </p:cNvPicPr>
          <p:nvPr/>
        </p:nvPicPr>
        <p:blipFill>
          <a:blip r:embed="rId2"/>
          <a:stretch>
            <a:fillRect/>
          </a:stretch>
        </p:blipFill>
        <p:spPr>
          <a:xfrm>
            <a:off x="5324070" y="2500351"/>
            <a:ext cx="5724488" cy="615381"/>
          </a:xfrm>
          <a:prstGeom prst="rect">
            <a:avLst/>
          </a:prstGeom>
        </p:spPr>
      </p:pic>
      <p:pic>
        <p:nvPicPr>
          <p:cNvPr id="7" name="Picture 6">
            <a:extLst>
              <a:ext uri="{FF2B5EF4-FFF2-40B4-BE49-F238E27FC236}">
                <a16:creationId xmlns:a16="http://schemas.microsoft.com/office/drawing/2014/main" id="{CF53731C-E4B5-87E1-0A18-B14A5575BC83}"/>
              </a:ext>
            </a:extLst>
          </p:cNvPr>
          <p:cNvPicPr>
            <a:picLocks noChangeAspect="1"/>
          </p:cNvPicPr>
          <p:nvPr/>
        </p:nvPicPr>
        <p:blipFill>
          <a:blip r:embed="rId3"/>
          <a:stretch>
            <a:fillRect/>
          </a:stretch>
        </p:blipFill>
        <p:spPr>
          <a:xfrm>
            <a:off x="5324071" y="4357648"/>
            <a:ext cx="6353201" cy="428841"/>
          </a:xfrm>
          <a:prstGeom prst="rect">
            <a:avLst/>
          </a:prstGeom>
        </p:spPr>
      </p:pic>
    </p:spTree>
    <p:extLst>
      <p:ext uri="{BB962C8B-B14F-4D97-AF65-F5344CB8AC3E}">
        <p14:creationId xmlns:p14="http://schemas.microsoft.com/office/powerpoint/2010/main" val="309669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F975-0305-5E8D-E43A-672FA3A250C2}"/>
              </a:ext>
            </a:extLst>
          </p:cNvPr>
          <p:cNvSpPr>
            <a:spLocks noGrp="1"/>
          </p:cNvSpPr>
          <p:nvPr>
            <p:ph type="title"/>
          </p:nvPr>
        </p:nvSpPr>
        <p:spPr>
          <a:xfrm>
            <a:off x="320360" y="77818"/>
            <a:ext cx="8596668" cy="1320800"/>
          </a:xfrm>
        </p:spPr>
        <p:txBody>
          <a:bodyPr>
            <a:normAutofit/>
          </a:bodyPr>
          <a:lstStyle/>
          <a:p>
            <a:r>
              <a:rPr lang="en-US" dirty="0"/>
              <a:t>SMOTE</a:t>
            </a:r>
          </a:p>
        </p:txBody>
      </p:sp>
      <p:pic>
        <p:nvPicPr>
          <p:cNvPr id="9" name="Picture 8" descr="A graph of a curve&#10;&#10;Description automatically generated">
            <a:extLst>
              <a:ext uri="{FF2B5EF4-FFF2-40B4-BE49-F238E27FC236}">
                <a16:creationId xmlns:a16="http://schemas.microsoft.com/office/drawing/2014/main" id="{92AEAD74-900F-CAEF-1059-BC90241EA46E}"/>
              </a:ext>
            </a:extLst>
          </p:cNvPr>
          <p:cNvPicPr>
            <a:picLocks noChangeAspect="1"/>
          </p:cNvPicPr>
          <p:nvPr/>
        </p:nvPicPr>
        <p:blipFill>
          <a:blip r:embed="rId2"/>
          <a:stretch>
            <a:fillRect/>
          </a:stretch>
        </p:blipFill>
        <p:spPr>
          <a:xfrm>
            <a:off x="211334" y="853631"/>
            <a:ext cx="3430283" cy="2701348"/>
          </a:xfrm>
          <a:prstGeom prst="rect">
            <a:avLst/>
          </a:prstGeom>
        </p:spPr>
      </p:pic>
      <p:sp>
        <p:nvSpPr>
          <p:cNvPr id="3" name="Content Placeholder 2">
            <a:extLst>
              <a:ext uri="{FF2B5EF4-FFF2-40B4-BE49-F238E27FC236}">
                <a16:creationId xmlns:a16="http://schemas.microsoft.com/office/drawing/2014/main" id="{BB919E10-94A3-51AC-7738-A0802AB77BD9}"/>
              </a:ext>
            </a:extLst>
          </p:cNvPr>
          <p:cNvSpPr>
            <a:spLocks noGrp="1"/>
          </p:cNvSpPr>
          <p:nvPr>
            <p:ph idx="1"/>
          </p:nvPr>
        </p:nvSpPr>
        <p:spPr>
          <a:xfrm>
            <a:off x="7631289" y="105172"/>
            <a:ext cx="3894667" cy="3845940"/>
          </a:xfrm>
        </p:spPr>
        <p:txBody>
          <a:bodyPr>
            <a:normAutofit fontScale="92500" lnSpcReduction="10000"/>
          </a:bodyPr>
          <a:lstStyle/>
          <a:p>
            <a:pPr>
              <a:lnSpc>
                <a:spcPct val="90000"/>
              </a:lnSpc>
            </a:pPr>
            <a:r>
              <a:rPr lang="en-US" sz="1400" dirty="0"/>
              <a:t>We Now get a good AUC score but on making predictions on the test set for the entire data our maximum probability of prediction is only 66%. We need to further handle imbalance in the dataset to improve our model.</a:t>
            </a:r>
          </a:p>
          <a:p>
            <a:pPr>
              <a:lnSpc>
                <a:spcPct val="90000"/>
              </a:lnSpc>
            </a:pPr>
            <a:r>
              <a:rPr lang="en-IN" sz="1400" b="0" i="0" u="none" strike="noStrike" dirty="0">
                <a:effectLst/>
              </a:rPr>
              <a:t>Now we apply </a:t>
            </a:r>
            <a:r>
              <a:rPr lang="en-IN" sz="1400" b="1" i="0" u="none" strike="noStrike" dirty="0">
                <a:effectLst/>
              </a:rPr>
              <a:t>SMOTE</a:t>
            </a:r>
            <a:r>
              <a:rPr lang="en-IN" sz="1400" b="0" i="0" u="none" strike="noStrike" dirty="0">
                <a:effectLst/>
              </a:rPr>
              <a:t> (Synthetic Minority Over-sampling Technique) to balance the training set and train a </a:t>
            </a:r>
            <a:r>
              <a:rPr lang="en-IN" sz="1400" b="1" i="0" u="none" strike="noStrike" dirty="0">
                <a:effectLst/>
              </a:rPr>
              <a:t>Decision Tree Classifier</a:t>
            </a:r>
            <a:r>
              <a:rPr lang="en-IN" sz="1400" b="0" i="0" u="none" strike="noStrike" dirty="0">
                <a:effectLst/>
              </a:rPr>
              <a:t> with class weights to further handle class imbalance.</a:t>
            </a:r>
          </a:p>
          <a:p>
            <a:pPr>
              <a:lnSpc>
                <a:spcPct val="90000"/>
              </a:lnSpc>
            </a:pPr>
            <a:r>
              <a:rPr lang="en-IN" sz="1400" b="0" i="0" u="none" strike="noStrike" dirty="0">
                <a:effectLst/>
              </a:rPr>
              <a:t>SMOTE Balances the training set by oversampling the minority class. This helps prevent the model from being biased towards the majority class. Using class weights in the model ensures that any remaining imbalance after SMOTE is accounted for during training, giving equal importance to both classes. The combination of SMOTE and class weights helps the model generalize better and make more accurate predictions on unseen data, improving AUC.</a:t>
            </a:r>
            <a:endParaRPr lang="en-US" sz="1400" dirty="0"/>
          </a:p>
          <a:p>
            <a:pPr>
              <a:lnSpc>
                <a:spcPct val="90000"/>
              </a:lnSpc>
            </a:pPr>
            <a:endParaRPr lang="en-US" sz="900" dirty="0"/>
          </a:p>
        </p:txBody>
      </p:sp>
      <p:pic>
        <p:nvPicPr>
          <p:cNvPr id="8" name="Picture 7" descr="A screen shot of a computer program&#10;&#10;Description automatically generated">
            <a:extLst>
              <a:ext uri="{FF2B5EF4-FFF2-40B4-BE49-F238E27FC236}">
                <a16:creationId xmlns:a16="http://schemas.microsoft.com/office/drawing/2014/main" id="{4C844F5B-6E33-7E95-7749-FA910AE7924E}"/>
              </a:ext>
            </a:extLst>
          </p:cNvPr>
          <p:cNvPicPr>
            <a:picLocks noChangeAspect="1"/>
          </p:cNvPicPr>
          <p:nvPr/>
        </p:nvPicPr>
        <p:blipFill>
          <a:blip r:embed="rId3"/>
          <a:stretch>
            <a:fillRect/>
          </a:stretch>
        </p:blipFill>
        <p:spPr>
          <a:xfrm>
            <a:off x="1079268" y="4128595"/>
            <a:ext cx="7545443" cy="2566585"/>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53D31161-90FC-E104-2948-68F02EC410A7}"/>
              </a:ext>
            </a:extLst>
          </p:cNvPr>
          <p:cNvPicPr>
            <a:picLocks noChangeAspect="1"/>
          </p:cNvPicPr>
          <p:nvPr/>
        </p:nvPicPr>
        <p:blipFill>
          <a:blip r:embed="rId4"/>
          <a:stretch>
            <a:fillRect/>
          </a:stretch>
        </p:blipFill>
        <p:spPr>
          <a:xfrm>
            <a:off x="3802008" y="1171882"/>
            <a:ext cx="3668889" cy="2064845"/>
          </a:xfrm>
          <a:prstGeom prst="rect">
            <a:avLst/>
          </a:prstGeom>
        </p:spPr>
      </p:pic>
    </p:spTree>
    <p:extLst>
      <p:ext uri="{BB962C8B-B14F-4D97-AF65-F5344CB8AC3E}">
        <p14:creationId xmlns:p14="http://schemas.microsoft.com/office/powerpoint/2010/main" val="42212896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1486</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-webkit-standard</vt:lpstr>
      <vt:lpstr>Arial</vt:lpstr>
      <vt:lpstr>Roboto</vt:lpstr>
      <vt:lpstr>Trebuchet MS</vt:lpstr>
      <vt:lpstr>Wingdings 3</vt:lpstr>
      <vt:lpstr>Facet</vt:lpstr>
      <vt:lpstr>Santander Customer Satisfaction Classification</vt:lpstr>
      <vt:lpstr>GOAL AND APPROACH</vt:lpstr>
      <vt:lpstr>Data Exploration</vt:lpstr>
      <vt:lpstr>Correlation Analysis</vt:lpstr>
      <vt:lpstr>Decision Tree Classifier</vt:lpstr>
      <vt:lpstr>Analysis of Results</vt:lpstr>
      <vt:lpstr>Hyperparameter Tuning</vt:lpstr>
      <vt:lpstr>Stratified K Fold Cross Validation</vt:lpstr>
      <vt:lpstr>SMOTE</vt:lpstr>
      <vt:lpstr>Bagging Classifier</vt:lpstr>
      <vt:lpstr>Model Performance Comparison</vt:lpstr>
      <vt:lpstr>PowerPoint Presentation</vt:lpstr>
      <vt:lpstr>Why this is a hard problem from an ML Perspective?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Sughosh Deshpande (Student)</dc:creator>
  <cp:lastModifiedBy>Sughosh Deshpande (Student)</cp:lastModifiedBy>
  <cp:revision>2</cp:revision>
  <dcterms:created xsi:type="dcterms:W3CDTF">2024-11-04T01:57:43Z</dcterms:created>
  <dcterms:modified xsi:type="dcterms:W3CDTF">2024-11-04T06:52:28Z</dcterms:modified>
</cp:coreProperties>
</file>