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7142"/>
  <p:notesSz cx="12192000" cy="96710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F2937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F2937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  <a:p>
            <a:pPr marL="62865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z="1150" spc="-50">
                <a:latin typeface="Tahoma"/>
                <a:cs typeface="Tahoma"/>
              </a:rPr>
              <a:t>#</a:t>
            </a:fld>
            <a:r>
              <a:rPr dirty="0" sz="1150" spc="-125">
                <a:latin typeface="Tahoma"/>
                <a:cs typeface="Tahoma"/>
              </a:rPr>
              <a:t> </a:t>
            </a:r>
            <a:r>
              <a:rPr dirty="0" sz="1150" spc="-40">
                <a:latin typeface="Tahoma"/>
                <a:cs typeface="Tahoma"/>
              </a:rPr>
              <a:t>/</a:t>
            </a:r>
            <a:r>
              <a:rPr dirty="0" sz="1150" spc="-120">
                <a:latin typeface="Tahoma"/>
                <a:cs typeface="Tahoma"/>
              </a:rPr>
              <a:t> </a:t>
            </a:r>
            <a:r>
              <a:rPr dirty="0" sz="1150" spc="-25">
                <a:latin typeface="Tahoma"/>
                <a:cs typeface="Tahoma"/>
              </a:rPr>
              <a:t>10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F2937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2937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  <a:p>
            <a:pPr marL="62865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z="1150" spc="-50">
                <a:latin typeface="Tahoma"/>
                <a:cs typeface="Tahoma"/>
              </a:rPr>
              <a:t>#</a:t>
            </a:fld>
            <a:r>
              <a:rPr dirty="0" sz="1150" spc="-125">
                <a:latin typeface="Tahoma"/>
                <a:cs typeface="Tahoma"/>
              </a:rPr>
              <a:t> </a:t>
            </a:r>
            <a:r>
              <a:rPr dirty="0" sz="1150" spc="-40">
                <a:latin typeface="Tahoma"/>
                <a:cs typeface="Tahoma"/>
              </a:rPr>
              <a:t>/</a:t>
            </a:r>
            <a:r>
              <a:rPr dirty="0" sz="1150" spc="-120">
                <a:latin typeface="Tahoma"/>
                <a:cs typeface="Tahoma"/>
              </a:rPr>
              <a:t> </a:t>
            </a:r>
            <a:r>
              <a:rPr dirty="0" sz="1150" spc="-25">
                <a:latin typeface="Tahoma"/>
                <a:cs typeface="Tahoma"/>
              </a:rPr>
              <a:t>10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F2937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  <a:p>
            <a:pPr marL="62865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z="1150" spc="-50">
                <a:latin typeface="Tahoma"/>
                <a:cs typeface="Tahoma"/>
              </a:rPr>
              <a:t>#</a:t>
            </a:fld>
            <a:r>
              <a:rPr dirty="0" sz="1150" spc="-125">
                <a:latin typeface="Tahoma"/>
                <a:cs typeface="Tahoma"/>
              </a:rPr>
              <a:t> </a:t>
            </a:r>
            <a:r>
              <a:rPr dirty="0" sz="1150" spc="-40">
                <a:latin typeface="Tahoma"/>
                <a:cs typeface="Tahoma"/>
              </a:rPr>
              <a:t>/</a:t>
            </a:r>
            <a:r>
              <a:rPr dirty="0" sz="1150" spc="-120">
                <a:latin typeface="Tahoma"/>
                <a:cs typeface="Tahoma"/>
              </a:rPr>
              <a:t> </a:t>
            </a:r>
            <a:r>
              <a:rPr dirty="0" sz="1150" spc="-25">
                <a:latin typeface="Tahoma"/>
                <a:cs typeface="Tahoma"/>
              </a:rPr>
              <a:t>10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F2937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  <a:p>
            <a:pPr marL="62865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z="1150" spc="-50">
                <a:latin typeface="Tahoma"/>
                <a:cs typeface="Tahoma"/>
              </a:rPr>
              <a:t>#</a:t>
            </a:fld>
            <a:r>
              <a:rPr dirty="0" sz="1150" spc="-125">
                <a:latin typeface="Tahoma"/>
                <a:cs typeface="Tahoma"/>
              </a:rPr>
              <a:t> </a:t>
            </a:r>
            <a:r>
              <a:rPr dirty="0" sz="1150" spc="-40">
                <a:latin typeface="Tahoma"/>
                <a:cs typeface="Tahoma"/>
              </a:rPr>
              <a:t>/</a:t>
            </a:r>
            <a:r>
              <a:rPr dirty="0" sz="1150" spc="-120">
                <a:latin typeface="Tahoma"/>
                <a:cs typeface="Tahoma"/>
              </a:rPr>
              <a:t> </a:t>
            </a:r>
            <a:r>
              <a:rPr dirty="0" sz="1150" spc="-25">
                <a:latin typeface="Tahoma"/>
                <a:cs typeface="Tahoma"/>
              </a:rPr>
              <a:t>10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  <a:p>
            <a:pPr marL="62865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z="1150" spc="-50">
                <a:latin typeface="Tahoma"/>
                <a:cs typeface="Tahoma"/>
              </a:rPr>
              <a:t>#</a:t>
            </a:fld>
            <a:r>
              <a:rPr dirty="0" sz="1150" spc="-125">
                <a:latin typeface="Tahoma"/>
                <a:cs typeface="Tahoma"/>
              </a:rPr>
              <a:t> </a:t>
            </a:r>
            <a:r>
              <a:rPr dirty="0" sz="1150" spc="-40">
                <a:latin typeface="Tahoma"/>
                <a:cs typeface="Tahoma"/>
              </a:rPr>
              <a:t>/</a:t>
            </a:r>
            <a:r>
              <a:rPr dirty="0" sz="1150" spc="-120">
                <a:latin typeface="Tahoma"/>
                <a:cs typeface="Tahoma"/>
              </a:rPr>
              <a:t> </a:t>
            </a:r>
            <a:r>
              <a:rPr dirty="0" sz="1150" spc="-25">
                <a:latin typeface="Tahoma"/>
                <a:cs typeface="Tahoma"/>
              </a:rPr>
              <a:t>10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599" y="762000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990472"/>
            <a:ext cx="2768600" cy="490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F2937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899" y="1747832"/>
            <a:ext cx="9864725" cy="3416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F2937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00133" y="7411465"/>
            <a:ext cx="975995" cy="568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  <a:p>
            <a:pPr marL="62865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z="1150" spc="-50">
                <a:latin typeface="Tahoma"/>
                <a:cs typeface="Tahoma"/>
              </a:rPr>
              <a:t>#</a:t>
            </a:fld>
            <a:r>
              <a:rPr dirty="0" sz="1150" spc="-125">
                <a:latin typeface="Tahoma"/>
                <a:cs typeface="Tahoma"/>
              </a:rPr>
              <a:t> </a:t>
            </a:r>
            <a:r>
              <a:rPr dirty="0" sz="1150" spc="-40">
                <a:latin typeface="Tahoma"/>
                <a:cs typeface="Tahoma"/>
              </a:rPr>
              <a:t>/</a:t>
            </a:r>
            <a:r>
              <a:rPr dirty="0" sz="1150" spc="-120">
                <a:latin typeface="Tahoma"/>
                <a:cs typeface="Tahoma"/>
              </a:rPr>
              <a:t> </a:t>
            </a:r>
            <a:r>
              <a:rPr dirty="0" sz="1150" spc="-25">
                <a:latin typeface="Tahoma"/>
                <a:cs typeface="Tahoma"/>
              </a:rPr>
              <a:t>10</a:t>
            </a:r>
            <a:endParaRPr sz="1150">
              <a:latin typeface="Tahoma"/>
              <a:cs typeface="Tahoma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10.png"/><Relationship Id="rId8" Type="http://schemas.openxmlformats.org/officeDocument/2006/relationships/image" Target="../media/image27.png"/><Relationship Id="rId9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5" Type="http://schemas.openxmlformats.org/officeDocument/2006/relationships/image" Target="../media/image8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14.png"/><Relationship Id="rId10" Type="http://schemas.openxmlformats.org/officeDocument/2006/relationships/image" Target="../media/image33.png"/><Relationship Id="rId11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9599" y="761999"/>
            <a:ext cx="952500" cy="57150"/>
          </a:xfrm>
          <a:custGeom>
            <a:avLst/>
            <a:gdLst/>
            <a:ahLst/>
            <a:cxnLst/>
            <a:rect l="l" t="t" r="r" b="b"/>
            <a:pathLst>
              <a:path w="952500" h="57150">
                <a:moveTo>
                  <a:pt x="952499" y="57149"/>
                </a:moveTo>
                <a:lnTo>
                  <a:pt x="0" y="57149"/>
                </a:lnTo>
                <a:lnTo>
                  <a:pt x="0" y="0"/>
                </a:lnTo>
                <a:lnTo>
                  <a:pt x="952499" y="0"/>
                </a:lnTo>
                <a:lnTo>
                  <a:pt x="952499" y="5714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899" y="947038"/>
            <a:ext cx="4598035" cy="6457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050" spc="-254"/>
              <a:t>株価予測プロジェクト</a:t>
            </a:r>
            <a:endParaRPr sz="4050"/>
          </a:p>
        </p:txBody>
      </p:sp>
      <p:sp>
        <p:nvSpPr>
          <p:cNvPr id="4" name="object 4" descr=""/>
          <p:cNvSpPr txBox="1"/>
          <p:nvPr/>
        </p:nvSpPr>
        <p:spPr>
          <a:xfrm>
            <a:off x="596899" y="1901745"/>
            <a:ext cx="6738620" cy="9442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70" b="0">
                <a:solidFill>
                  <a:srgbClr val="1C4ED8"/>
                </a:solidFill>
                <a:latin typeface="Noto Sans JP Medium"/>
                <a:cs typeface="Noto Sans JP Medium"/>
              </a:rPr>
              <a:t>Prophet</a:t>
            </a:r>
            <a:r>
              <a:rPr dirty="0" sz="2550" spc="-310">
                <a:solidFill>
                  <a:srgbClr val="1C4ED8"/>
                </a:solidFill>
                <a:latin typeface="SimSun"/>
                <a:cs typeface="SimSun"/>
              </a:rPr>
              <a:t>と</a:t>
            </a:r>
            <a:r>
              <a:rPr dirty="0" sz="2700" spc="-270" b="0">
                <a:solidFill>
                  <a:srgbClr val="1C4ED8"/>
                </a:solidFill>
                <a:latin typeface="Noto Sans JP Medium"/>
                <a:cs typeface="Noto Sans JP Medium"/>
              </a:rPr>
              <a:t>LightGBM</a:t>
            </a:r>
            <a:r>
              <a:rPr dirty="0" sz="2550" spc="-315">
                <a:solidFill>
                  <a:srgbClr val="1C4ED8"/>
                </a:solidFill>
                <a:latin typeface="SimSun"/>
                <a:cs typeface="SimSun"/>
              </a:rPr>
              <a:t>を用いた株価予測プロジェクト</a:t>
            </a:r>
            <a:endParaRPr sz="2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dirty="0" sz="2000" spc="-260">
                <a:solidFill>
                  <a:srgbClr val="4A5462"/>
                </a:solidFill>
                <a:latin typeface="SimSun"/>
                <a:cs typeface="SimSun"/>
              </a:rPr>
              <a:t>データサイエンス × 機械学習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6899" y="3734434"/>
            <a:ext cx="543750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0">
                <a:solidFill>
                  <a:srgbClr val="374050"/>
                </a:solidFill>
                <a:latin typeface="Arial"/>
                <a:cs typeface="Arial"/>
              </a:rPr>
              <a:t>1987</a:t>
            </a:r>
            <a:r>
              <a:rPr dirty="0" sz="1700" spc="-210">
                <a:solidFill>
                  <a:srgbClr val="374050"/>
                </a:solidFill>
                <a:latin typeface="SimSun"/>
                <a:cs typeface="SimSun"/>
              </a:rPr>
              <a:t>年</a:t>
            </a:r>
            <a:r>
              <a:rPr dirty="0" sz="1700" spc="-120">
                <a:solidFill>
                  <a:srgbClr val="374050"/>
                </a:solidFill>
                <a:latin typeface="SimSun"/>
                <a:cs typeface="SimSun"/>
              </a:rPr>
              <a:t>～</a:t>
            </a:r>
            <a:r>
              <a:rPr dirty="0" sz="1650" spc="-120">
                <a:solidFill>
                  <a:srgbClr val="374050"/>
                </a:solidFill>
                <a:latin typeface="Arial"/>
                <a:cs typeface="Arial"/>
              </a:rPr>
              <a:t>2024</a:t>
            </a:r>
            <a:r>
              <a:rPr dirty="0" sz="1700" spc="-210">
                <a:solidFill>
                  <a:srgbClr val="374050"/>
                </a:solidFill>
                <a:latin typeface="SimSun"/>
                <a:cs typeface="SimSun"/>
              </a:rPr>
              <a:t>年</a:t>
            </a:r>
            <a:r>
              <a:rPr dirty="0" sz="1700" spc="-210">
                <a:solidFill>
                  <a:srgbClr val="374050"/>
                </a:solidFill>
                <a:latin typeface="PMingLiU"/>
                <a:cs typeface="PMingLiU"/>
              </a:rPr>
              <a:t>の</a:t>
            </a:r>
            <a:r>
              <a:rPr dirty="0" sz="1700" spc="-210">
                <a:solidFill>
                  <a:srgbClr val="374050"/>
                </a:solidFill>
                <a:latin typeface="SimSun"/>
                <a:cs typeface="SimSun"/>
              </a:rPr>
              <a:t>株価</a:t>
            </a:r>
            <a:r>
              <a:rPr dirty="0" sz="1700" spc="-220">
                <a:solidFill>
                  <a:srgbClr val="374050"/>
                </a:solidFill>
                <a:latin typeface="PMingLiU"/>
                <a:cs typeface="PMingLiU"/>
              </a:rPr>
              <a:t>データによる</a:t>
            </a:r>
            <a:r>
              <a:rPr dirty="0" sz="1700" spc="-210">
                <a:solidFill>
                  <a:srgbClr val="374050"/>
                </a:solidFill>
                <a:latin typeface="SimSun"/>
                <a:cs typeface="SimSun"/>
              </a:rPr>
              <a:t>時系列分析</a:t>
            </a:r>
            <a:r>
              <a:rPr dirty="0" sz="1700" spc="-210">
                <a:solidFill>
                  <a:srgbClr val="374050"/>
                </a:solidFill>
                <a:latin typeface="PMingLiU"/>
                <a:cs typeface="PMingLiU"/>
              </a:rPr>
              <a:t>‧</a:t>
            </a:r>
            <a:r>
              <a:rPr dirty="0" sz="1700" spc="-210">
                <a:solidFill>
                  <a:srgbClr val="374050"/>
                </a:solidFill>
                <a:latin typeface="SimSun"/>
                <a:cs typeface="SimSun"/>
              </a:rPr>
              <a:t>予測</a:t>
            </a:r>
            <a:r>
              <a:rPr dirty="0" sz="1700" spc="-210">
                <a:solidFill>
                  <a:srgbClr val="374050"/>
                </a:solidFill>
                <a:latin typeface="PMingLiU"/>
                <a:cs typeface="PMingLiU"/>
              </a:rPr>
              <a:t>‧</a:t>
            </a:r>
            <a:r>
              <a:rPr dirty="0" sz="1700" spc="-160">
                <a:solidFill>
                  <a:srgbClr val="374050"/>
                </a:solidFill>
                <a:latin typeface="SimSun"/>
                <a:cs typeface="SimSun"/>
              </a:rPr>
              <a:t>可視化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0"/>
            <a:ext cx="95250" cy="6858000"/>
          </a:xfrm>
          <a:custGeom>
            <a:avLst/>
            <a:gdLst/>
            <a:ahLst/>
            <a:cxnLst/>
            <a:rect l="l" t="t" r="r" b="b"/>
            <a:pathLst>
              <a:path w="95250" h="6858000">
                <a:moveTo>
                  <a:pt x="9524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5249" y="0"/>
                </a:lnTo>
                <a:lnTo>
                  <a:pt x="95249" y="6857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96899" y="6115684"/>
            <a:ext cx="1549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80">
                <a:solidFill>
                  <a:srgbClr val="4A5462"/>
                </a:solidFill>
                <a:latin typeface="SimSun"/>
                <a:cs typeface="SimSun"/>
              </a:rPr>
              <a:t>発表者：</a:t>
            </a:r>
            <a:r>
              <a:rPr dirty="0" sz="1700" spc="320">
                <a:solidFill>
                  <a:srgbClr val="4A5462"/>
                </a:solidFill>
                <a:latin typeface="Arial"/>
                <a:cs typeface="Arial"/>
              </a:rPr>
              <a:t>○○○○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524999" y="4333875"/>
            <a:ext cx="2667000" cy="2524125"/>
            <a:chOff x="9524999" y="4333875"/>
            <a:chExt cx="2667000" cy="2524125"/>
          </a:xfrm>
        </p:grpSpPr>
        <p:sp>
          <p:nvSpPr>
            <p:cNvPr id="9" name="object 9" descr=""/>
            <p:cNvSpPr/>
            <p:nvPr/>
          </p:nvSpPr>
          <p:spPr>
            <a:xfrm>
              <a:off x="9524999" y="4333875"/>
              <a:ext cx="2286000" cy="2000250"/>
            </a:xfrm>
            <a:custGeom>
              <a:avLst/>
              <a:gdLst/>
              <a:ahLst/>
              <a:cxnLst/>
              <a:rect l="l" t="t" r="r" b="b"/>
              <a:pathLst>
                <a:path w="2286000" h="2000250">
                  <a:moveTo>
                    <a:pt x="2143125" y="2000250"/>
                  </a:moveTo>
                  <a:lnTo>
                    <a:pt x="357187" y="2000250"/>
                  </a:lnTo>
                  <a:lnTo>
                    <a:pt x="308703" y="1996990"/>
                  </a:lnTo>
                  <a:lnTo>
                    <a:pt x="262206" y="1987496"/>
                  </a:lnTo>
                  <a:lnTo>
                    <a:pt x="218121" y="1972191"/>
                  </a:lnTo>
                  <a:lnTo>
                    <a:pt x="176873" y="1951500"/>
                  </a:lnTo>
                  <a:lnTo>
                    <a:pt x="138888" y="1925848"/>
                  </a:lnTo>
                  <a:lnTo>
                    <a:pt x="104588" y="1895661"/>
                  </a:lnTo>
                  <a:lnTo>
                    <a:pt x="74401" y="1861361"/>
                  </a:lnTo>
                  <a:lnTo>
                    <a:pt x="48749" y="1823376"/>
                  </a:lnTo>
                  <a:lnTo>
                    <a:pt x="28058" y="1782128"/>
                  </a:lnTo>
                  <a:lnTo>
                    <a:pt x="12753" y="1738043"/>
                  </a:lnTo>
                  <a:lnTo>
                    <a:pt x="3259" y="1691546"/>
                  </a:lnTo>
                  <a:lnTo>
                    <a:pt x="0" y="1643062"/>
                  </a:lnTo>
                  <a:lnTo>
                    <a:pt x="0" y="142875"/>
                  </a:lnTo>
                  <a:lnTo>
                    <a:pt x="7272" y="97669"/>
                  </a:lnTo>
                  <a:lnTo>
                    <a:pt x="27532" y="58443"/>
                  </a:lnTo>
                  <a:lnTo>
                    <a:pt x="58443" y="27532"/>
                  </a:lnTo>
                  <a:lnTo>
                    <a:pt x="97669" y="7272"/>
                  </a:lnTo>
                  <a:lnTo>
                    <a:pt x="142875" y="0"/>
                  </a:lnTo>
                  <a:lnTo>
                    <a:pt x="188080" y="7272"/>
                  </a:lnTo>
                  <a:lnTo>
                    <a:pt x="227306" y="27532"/>
                  </a:lnTo>
                  <a:lnTo>
                    <a:pt x="258217" y="58443"/>
                  </a:lnTo>
                  <a:lnTo>
                    <a:pt x="278477" y="97669"/>
                  </a:lnTo>
                  <a:lnTo>
                    <a:pt x="285750" y="142875"/>
                  </a:lnTo>
                  <a:lnTo>
                    <a:pt x="285750" y="1643062"/>
                  </a:lnTo>
                  <a:lnTo>
                    <a:pt x="291386" y="1670800"/>
                  </a:lnTo>
                  <a:lnTo>
                    <a:pt x="306734" y="1693515"/>
                  </a:lnTo>
                  <a:lnTo>
                    <a:pt x="329449" y="1708863"/>
                  </a:lnTo>
                  <a:lnTo>
                    <a:pt x="357187" y="1714500"/>
                  </a:lnTo>
                  <a:lnTo>
                    <a:pt x="2143125" y="1714500"/>
                  </a:lnTo>
                  <a:lnTo>
                    <a:pt x="2188330" y="1721772"/>
                  </a:lnTo>
                  <a:lnTo>
                    <a:pt x="2227557" y="1742032"/>
                  </a:lnTo>
                  <a:lnTo>
                    <a:pt x="2258468" y="1772943"/>
                  </a:lnTo>
                  <a:lnTo>
                    <a:pt x="2278727" y="1812169"/>
                  </a:lnTo>
                  <a:lnTo>
                    <a:pt x="2286000" y="1857375"/>
                  </a:lnTo>
                  <a:lnTo>
                    <a:pt x="2278727" y="1902580"/>
                  </a:lnTo>
                  <a:lnTo>
                    <a:pt x="2258468" y="1941807"/>
                  </a:lnTo>
                  <a:lnTo>
                    <a:pt x="2227557" y="1972718"/>
                  </a:lnTo>
                  <a:lnTo>
                    <a:pt x="2188330" y="1992977"/>
                  </a:lnTo>
                  <a:lnTo>
                    <a:pt x="2143125" y="2000250"/>
                  </a:lnTo>
                  <a:close/>
                </a:path>
                <a:path w="2286000" h="2000250">
                  <a:moveTo>
                    <a:pt x="1833711" y="797867"/>
                  </a:moveTo>
                  <a:lnTo>
                    <a:pt x="1428750" y="797867"/>
                  </a:lnTo>
                  <a:lnTo>
                    <a:pt x="1898898" y="327273"/>
                  </a:lnTo>
                  <a:lnTo>
                    <a:pt x="1936006" y="300484"/>
                  </a:lnTo>
                  <a:lnTo>
                    <a:pt x="1978129" y="287089"/>
                  </a:lnTo>
                  <a:lnTo>
                    <a:pt x="2021924" y="287089"/>
                  </a:lnTo>
                  <a:lnTo>
                    <a:pt x="2064047" y="300484"/>
                  </a:lnTo>
                  <a:lnTo>
                    <a:pt x="2101155" y="327273"/>
                  </a:lnTo>
                  <a:lnTo>
                    <a:pt x="2127944" y="364381"/>
                  </a:lnTo>
                  <a:lnTo>
                    <a:pt x="2141339" y="406504"/>
                  </a:lnTo>
                  <a:lnTo>
                    <a:pt x="2141339" y="450299"/>
                  </a:lnTo>
                  <a:lnTo>
                    <a:pt x="2127944" y="492422"/>
                  </a:lnTo>
                  <a:lnTo>
                    <a:pt x="2101155" y="529530"/>
                  </a:lnTo>
                  <a:lnTo>
                    <a:pt x="2101601" y="529977"/>
                  </a:lnTo>
                  <a:lnTo>
                    <a:pt x="1833711" y="797867"/>
                  </a:lnTo>
                  <a:close/>
                </a:path>
                <a:path w="2286000" h="2000250">
                  <a:moveTo>
                    <a:pt x="593174" y="1284089"/>
                  </a:moveTo>
                  <a:lnTo>
                    <a:pt x="549379" y="1284089"/>
                  </a:lnTo>
                  <a:lnTo>
                    <a:pt x="507256" y="1270694"/>
                  </a:lnTo>
                  <a:lnTo>
                    <a:pt x="470148" y="1243905"/>
                  </a:lnTo>
                  <a:lnTo>
                    <a:pt x="443359" y="1206797"/>
                  </a:lnTo>
                  <a:lnTo>
                    <a:pt x="429964" y="1164674"/>
                  </a:lnTo>
                  <a:lnTo>
                    <a:pt x="429964" y="1120879"/>
                  </a:lnTo>
                  <a:lnTo>
                    <a:pt x="443359" y="1078756"/>
                  </a:lnTo>
                  <a:lnTo>
                    <a:pt x="470148" y="1041648"/>
                  </a:lnTo>
                  <a:lnTo>
                    <a:pt x="970210" y="541585"/>
                  </a:lnTo>
                  <a:lnTo>
                    <a:pt x="1007318" y="514796"/>
                  </a:lnTo>
                  <a:lnTo>
                    <a:pt x="1049441" y="501401"/>
                  </a:lnTo>
                  <a:lnTo>
                    <a:pt x="1093236" y="501401"/>
                  </a:lnTo>
                  <a:lnTo>
                    <a:pt x="1135359" y="514796"/>
                  </a:lnTo>
                  <a:lnTo>
                    <a:pt x="1172468" y="541585"/>
                  </a:lnTo>
                  <a:lnTo>
                    <a:pt x="1428750" y="797867"/>
                  </a:lnTo>
                  <a:lnTo>
                    <a:pt x="1833711" y="797867"/>
                  </a:lnTo>
                  <a:lnTo>
                    <a:pt x="1786383" y="845194"/>
                  </a:lnTo>
                  <a:lnTo>
                    <a:pt x="1071562" y="845194"/>
                  </a:lnTo>
                  <a:lnTo>
                    <a:pt x="672405" y="1243905"/>
                  </a:lnTo>
                  <a:lnTo>
                    <a:pt x="635297" y="1270694"/>
                  </a:lnTo>
                  <a:lnTo>
                    <a:pt x="593174" y="1284089"/>
                  </a:lnTo>
                  <a:close/>
                </a:path>
                <a:path w="2286000" h="2000250">
                  <a:moveTo>
                    <a:pt x="1450870" y="1141660"/>
                  </a:moveTo>
                  <a:lnTo>
                    <a:pt x="1407075" y="1141660"/>
                  </a:lnTo>
                  <a:lnTo>
                    <a:pt x="1364952" y="1128266"/>
                  </a:lnTo>
                  <a:lnTo>
                    <a:pt x="1327844" y="1101477"/>
                  </a:lnTo>
                  <a:lnTo>
                    <a:pt x="1071562" y="845194"/>
                  </a:lnTo>
                  <a:lnTo>
                    <a:pt x="1786383" y="845194"/>
                  </a:lnTo>
                  <a:lnTo>
                    <a:pt x="1530101" y="1101477"/>
                  </a:lnTo>
                  <a:lnTo>
                    <a:pt x="1492993" y="1128266"/>
                  </a:lnTo>
                  <a:lnTo>
                    <a:pt x="1450870" y="1141660"/>
                  </a:lnTo>
                  <a:close/>
                </a:path>
              </a:pathLst>
            </a:custGeom>
            <a:solidFill>
              <a:srgbClr val="2562EB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401423" y="6515099"/>
              <a:ext cx="790575" cy="342900"/>
            </a:xfrm>
            <a:custGeom>
              <a:avLst/>
              <a:gdLst/>
              <a:ahLst/>
              <a:cxnLst/>
              <a:rect l="l" t="t" r="r" b="b"/>
              <a:pathLst>
                <a:path w="790575" h="342900">
                  <a:moveTo>
                    <a:pt x="790574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790574" y="0"/>
                  </a:lnTo>
                  <a:lnTo>
                    <a:pt x="790574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706099" y="6343650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1000133" y="6439915"/>
            <a:ext cx="975994" cy="340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Noto Sans JP"/>
                <a:cs typeface="Noto Sans JP"/>
              </a:rPr>
              <a:t>Genspark</a:t>
            </a:r>
            <a:r>
              <a:rPr dirty="0" sz="1050" spc="-1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  <a:p>
            <a:pPr marL="62865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z="1150" spc="-50">
                <a:solidFill>
                  <a:srgbClr val="FFFFFF"/>
                </a:solidFill>
                <a:latin typeface="Tahoma"/>
                <a:cs typeface="Tahoma"/>
              </a:rPr>
              <a:t>1</a:t>
            </a:fld>
            <a:r>
              <a:rPr dirty="0" sz="11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50" spc="-4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115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9599" y="1733549"/>
            <a:ext cx="10972800" cy="2095500"/>
            <a:chOff x="609599" y="1733549"/>
            <a:chExt cx="10972800" cy="2095500"/>
          </a:xfrm>
        </p:grpSpPr>
        <p:sp>
          <p:nvSpPr>
            <p:cNvPr id="3" name="object 3" descr=""/>
            <p:cNvSpPr/>
            <p:nvPr/>
          </p:nvSpPr>
          <p:spPr>
            <a:xfrm>
              <a:off x="628649" y="1733549"/>
              <a:ext cx="10953750" cy="2095500"/>
            </a:xfrm>
            <a:custGeom>
              <a:avLst/>
              <a:gdLst/>
              <a:ahLst/>
              <a:cxnLst/>
              <a:rect l="l" t="t" r="r" b="b"/>
              <a:pathLst>
                <a:path w="10953750" h="2095500">
                  <a:moveTo>
                    <a:pt x="10920701" y="2095499"/>
                  </a:moveTo>
                  <a:lnTo>
                    <a:pt x="0" y="2095499"/>
                  </a:lnTo>
                  <a:lnTo>
                    <a:pt x="0" y="0"/>
                  </a:lnTo>
                  <a:lnTo>
                    <a:pt x="10920701" y="0"/>
                  </a:lnTo>
                  <a:lnTo>
                    <a:pt x="10925560" y="966"/>
                  </a:lnTo>
                  <a:lnTo>
                    <a:pt x="10952780" y="28187"/>
                  </a:lnTo>
                  <a:lnTo>
                    <a:pt x="10953747" y="33047"/>
                  </a:lnTo>
                  <a:lnTo>
                    <a:pt x="10953747" y="2062452"/>
                  </a:lnTo>
                  <a:lnTo>
                    <a:pt x="10925560" y="2094533"/>
                  </a:lnTo>
                  <a:lnTo>
                    <a:pt x="10920701" y="20954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09599" y="1733549"/>
              <a:ext cx="38100" cy="2095500"/>
            </a:xfrm>
            <a:custGeom>
              <a:avLst/>
              <a:gdLst/>
              <a:ahLst/>
              <a:cxnLst/>
              <a:rect l="l" t="t" r="r" b="b"/>
              <a:pathLst>
                <a:path w="38100" h="2095500">
                  <a:moveTo>
                    <a:pt x="38099" y="2095499"/>
                  </a:moveTo>
                  <a:lnTo>
                    <a:pt x="0" y="2095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0954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609599" y="4514849"/>
            <a:ext cx="10972800" cy="952500"/>
            <a:chOff x="609599" y="4514849"/>
            <a:chExt cx="10972800" cy="952500"/>
          </a:xfrm>
        </p:grpSpPr>
        <p:sp>
          <p:nvSpPr>
            <p:cNvPr id="6" name="object 6" descr=""/>
            <p:cNvSpPr/>
            <p:nvPr/>
          </p:nvSpPr>
          <p:spPr>
            <a:xfrm>
              <a:off x="628649" y="4514849"/>
              <a:ext cx="10953750" cy="952500"/>
            </a:xfrm>
            <a:custGeom>
              <a:avLst/>
              <a:gdLst/>
              <a:ahLst/>
              <a:cxnLst/>
              <a:rect l="l" t="t" r="r" b="b"/>
              <a:pathLst>
                <a:path w="10953750" h="952500">
                  <a:moveTo>
                    <a:pt x="10920701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10920701" y="0"/>
                  </a:lnTo>
                  <a:lnTo>
                    <a:pt x="10925560" y="966"/>
                  </a:lnTo>
                  <a:lnTo>
                    <a:pt x="10952780" y="28186"/>
                  </a:lnTo>
                  <a:lnTo>
                    <a:pt x="10953747" y="33047"/>
                  </a:lnTo>
                  <a:lnTo>
                    <a:pt x="10953747" y="919451"/>
                  </a:lnTo>
                  <a:lnTo>
                    <a:pt x="10925560" y="951532"/>
                  </a:lnTo>
                  <a:lnTo>
                    <a:pt x="10920701" y="952499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09599" y="451484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0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52499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09599" y="5581649"/>
            <a:ext cx="10972800" cy="952500"/>
            <a:chOff x="609599" y="5581649"/>
            <a:chExt cx="10972800" cy="952500"/>
          </a:xfrm>
        </p:grpSpPr>
        <p:sp>
          <p:nvSpPr>
            <p:cNvPr id="9" name="object 9" descr=""/>
            <p:cNvSpPr/>
            <p:nvPr/>
          </p:nvSpPr>
          <p:spPr>
            <a:xfrm>
              <a:off x="628649" y="5581649"/>
              <a:ext cx="10953750" cy="952500"/>
            </a:xfrm>
            <a:custGeom>
              <a:avLst/>
              <a:gdLst/>
              <a:ahLst/>
              <a:cxnLst/>
              <a:rect l="l" t="t" r="r" b="b"/>
              <a:pathLst>
                <a:path w="10953750" h="952500">
                  <a:moveTo>
                    <a:pt x="10920701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10920701" y="0"/>
                  </a:lnTo>
                  <a:lnTo>
                    <a:pt x="10925560" y="966"/>
                  </a:lnTo>
                  <a:lnTo>
                    <a:pt x="10952780" y="28186"/>
                  </a:lnTo>
                  <a:lnTo>
                    <a:pt x="10953747" y="33047"/>
                  </a:lnTo>
                  <a:lnTo>
                    <a:pt x="10953747" y="919451"/>
                  </a:lnTo>
                  <a:lnTo>
                    <a:pt x="10925560" y="951531"/>
                  </a:lnTo>
                  <a:lnTo>
                    <a:pt x="10920701" y="952499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09599" y="558164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0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52499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609599" y="6648449"/>
            <a:ext cx="10972800" cy="952500"/>
            <a:chOff x="609599" y="6648449"/>
            <a:chExt cx="10972800" cy="952500"/>
          </a:xfrm>
        </p:grpSpPr>
        <p:sp>
          <p:nvSpPr>
            <p:cNvPr id="12" name="object 12" descr=""/>
            <p:cNvSpPr/>
            <p:nvPr/>
          </p:nvSpPr>
          <p:spPr>
            <a:xfrm>
              <a:off x="628649" y="6648449"/>
              <a:ext cx="10953750" cy="952500"/>
            </a:xfrm>
            <a:custGeom>
              <a:avLst/>
              <a:gdLst/>
              <a:ahLst/>
              <a:cxnLst/>
              <a:rect l="l" t="t" r="r" b="b"/>
              <a:pathLst>
                <a:path w="10953750" h="952500">
                  <a:moveTo>
                    <a:pt x="10920701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10920701" y="0"/>
                  </a:lnTo>
                  <a:lnTo>
                    <a:pt x="10925560" y="966"/>
                  </a:lnTo>
                  <a:lnTo>
                    <a:pt x="10952780" y="28186"/>
                  </a:lnTo>
                  <a:lnTo>
                    <a:pt x="10953747" y="33047"/>
                  </a:lnTo>
                  <a:lnTo>
                    <a:pt x="10953747" y="919451"/>
                  </a:lnTo>
                  <a:lnTo>
                    <a:pt x="10925560" y="951532"/>
                  </a:lnTo>
                  <a:lnTo>
                    <a:pt x="10920701" y="952499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99" y="664844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0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52499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9" y="6838949"/>
              <a:ext cx="150018" cy="17144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96899" y="990472"/>
            <a:ext cx="3111500" cy="490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0">
                <a:latin typeface="Meiryo"/>
                <a:cs typeface="Meiryo"/>
              </a:rPr>
              <a:t>まとめ‧</a:t>
            </a:r>
            <a:r>
              <a:rPr dirty="0" spc="-370"/>
              <a:t>今後</a:t>
            </a:r>
            <a:r>
              <a:rPr dirty="0" spc="-370">
                <a:latin typeface="Meiryo"/>
                <a:cs typeface="Meiryo"/>
              </a:rPr>
              <a:t>の</a:t>
            </a:r>
            <a:r>
              <a:rPr dirty="0" spc="-395"/>
              <a:t>展望</a:t>
            </a:r>
          </a:p>
        </p:txBody>
      </p:sp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2419350"/>
            <a:ext cx="171449" cy="17144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2838450"/>
            <a:ext cx="171449" cy="17144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3257550"/>
            <a:ext cx="171449" cy="17144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099" y="4705350"/>
            <a:ext cx="214312" cy="171449"/>
          </a:xfrm>
          <a:prstGeom prst="rect">
            <a:avLst/>
          </a:prstGeom>
        </p:spPr>
      </p:pic>
      <p:sp>
        <p:nvSpPr>
          <p:cNvPr id="20" name="object 2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954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335"/>
              </a:spcBef>
            </a:pPr>
            <a:r>
              <a:rPr dirty="0" spc="-70"/>
              <a:t>プロジェクトの成果</a:t>
            </a:r>
          </a:p>
          <a:p>
            <a:pPr marL="564515" marR="1605915">
              <a:lnSpc>
                <a:spcPts val="3300"/>
              </a:lnSpc>
              <a:spcBef>
                <a:spcPts val="260"/>
              </a:spcBef>
            </a:pPr>
            <a:r>
              <a:rPr dirty="0" sz="1800" spc="-190">
                <a:solidFill>
                  <a:srgbClr val="2562EB"/>
                </a:solidFill>
                <a:latin typeface="Noto Sans JP"/>
                <a:cs typeface="Noto Sans JP"/>
              </a:rPr>
              <a:t>LightGBM</a:t>
            </a:r>
            <a:r>
              <a:rPr dirty="0" sz="1700" spc="-195">
                <a:solidFill>
                  <a:srgbClr val="2562EB"/>
                </a:solidFill>
              </a:rPr>
              <a:t>モデル</a:t>
            </a:r>
            <a:r>
              <a:rPr dirty="0" sz="1700" spc="-210" b="0">
                <a:solidFill>
                  <a:srgbClr val="374050"/>
                </a:solidFill>
                <a:latin typeface="SimSun"/>
                <a:cs typeface="SimSun"/>
              </a:rPr>
              <a:t>が</a:t>
            </a:r>
            <a:r>
              <a:rPr dirty="0" sz="1800" spc="-190">
                <a:solidFill>
                  <a:srgbClr val="2562EB"/>
                </a:solidFill>
                <a:latin typeface="Noto Sans JP"/>
                <a:cs typeface="Noto Sans JP"/>
              </a:rPr>
              <a:t>Prophet</a:t>
            </a:r>
            <a:r>
              <a:rPr dirty="0" sz="1700" spc="-225" b="0">
                <a:solidFill>
                  <a:srgbClr val="374050"/>
                </a:solidFill>
                <a:latin typeface="SimSun"/>
                <a:cs typeface="SimSun"/>
              </a:rPr>
              <a:t>と比較して約</a:t>
            </a:r>
            <a:r>
              <a:rPr dirty="0" sz="1800" spc="-225">
                <a:solidFill>
                  <a:srgbClr val="2562EB"/>
                </a:solidFill>
                <a:latin typeface="Noto Sans JP"/>
                <a:cs typeface="Noto Sans JP"/>
              </a:rPr>
              <a:t>65%</a:t>
            </a:r>
            <a:r>
              <a:rPr dirty="0" sz="1700" spc="-210">
                <a:solidFill>
                  <a:srgbClr val="2562EB"/>
                </a:solidFill>
              </a:rPr>
              <a:t>高い予測精度</a:t>
            </a:r>
            <a:r>
              <a:rPr dirty="0" sz="1700" spc="-210" b="0">
                <a:solidFill>
                  <a:srgbClr val="374050"/>
                </a:solidFill>
                <a:latin typeface="SimSun"/>
                <a:cs typeface="SimSun"/>
              </a:rPr>
              <a:t>を達成</a:t>
            </a:r>
            <a:r>
              <a:rPr dirty="0" sz="1700" spc="-114" b="0">
                <a:solidFill>
                  <a:srgbClr val="374050"/>
                </a:solidFill>
                <a:latin typeface="SimSun"/>
                <a:cs typeface="SimSun"/>
              </a:rPr>
              <a:t>（</a:t>
            </a:r>
            <a:r>
              <a:rPr dirty="0" sz="1650" spc="-114" b="0">
                <a:solidFill>
                  <a:srgbClr val="374050"/>
                </a:solidFill>
                <a:latin typeface="Noto Sans JP"/>
                <a:cs typeface="Noto Sans JP"/>
              </a:rPr>
              <a:t>RMSE</a:t>
            </a:r>
            <a:r>
              <a:rPr dirty="0" sz="1650" spc="-50" b="0">
                <a:solidFill>
                  <a:srgbClr val="374050"/>
                </a:solidFill>
                <a:latin typeface="Noto Sans JP"/>
                <a:cs typeface="Noto Sans JP"/>
              </a:rPr>
              <a:t>: </a:t>
            </a:r>
            <a:r>
              <a:rPr dirty="0" sz="1650" spc="-85" b="0">
                <a:solidFill>
                  <a:srgbClr val="374050"/>
                </a:solidFill>
                <a:latin typeface="Noto Sans JP"/>
                <a:cs typeface="Noto Sans JP"/>
              </a:rPr>
              <a:t>3.37</a:t>
            </a:r>
            <a:r>
              <a:rPr dirty="0" sz="1650" spc="20" b="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650" spc="-80" b="0">
                <a:solidFill>
                  <a:srgbClr val="374050"/>
                </a:solidFill>
                <a:latin typeface="Noto Sans JP"/>
                <a:cs typeface="Noto Sans JP"/>
              </a:rPr>
              <a:t>vs</a:t>
            </a:r>
            <a:r>
              <a:rPr dirty="0" sz="1650" spc="20" b="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650" spc="-75" b="0">
                <a:solidFill>
                  <a:srgbClr val="374050"/>
                </a:solidFill>
                <a:latin typeface="Noto Sans JP"/>
                <a:cs typeface="Noto Sans JP"/>
              </a:rPr>
              <a:t>9.74</a:t>
            </a:r>
            <a:r>
              <a:rPr dirty="0" sz="1700" spc="-75" b="0">
                <a:solidFill>
                  <a:srgbClr val="374050"/>
                </a:solidFill>
                <a:latin typeface="SimSun"/>
                <a:cs typeface="SimSun"/>
              </a:rPr>
              <a:t>）</a:t>
            </a:r>
            <a:r>
              <a:rPr dirty="0" sz="1700" spc="-210" b="0">
                <a:solidFill>
                  <a:srgbClr val="374050"/>
                </a:solidFill>
                <a:latin typeface="SimSun"/>
                <a:cs typeface="SimSun"/>
              </a:rPr>
              <a:t>移動平均、ラグ特徴量などの</a:t>
            </a:r>
            <a:r>
              <a:rPr dirty="0" sz="1700" spc="-160">
                <a:solidFill>
                  <a:srgbClr val="2562EB"/>
                </a:solidFill>
              </a:rPr>
              <a:t>特徴量エンジニアリングの重要性</a:t>
            </a:r>
            <a:r>
              <a:rPr dirty="0" sz="1700" spc="-160" b="0">
                <a:solidFill>
                  <a:srgbClr val="374050"/>
                </a:solidFill>
                <a:latin typeface="SimSun"/>
                <a:cs typeface="SimSun"/>
              </a:rPr>
              <a:t>を実証</a:t>
            </a:r>
            <a:endParaRPr sz="1700">
              <a:latin typeface="SimSun"/>
              <a:cs typeface="SimSun"/>
            </a:endParaRPr>
          </a:p>
          <a:p>
            <a:pPr marL="564515">
              <a:lnSpc>
                <a:spcPct val="100000"/>
              </a:lnSpc>
              <a:spcBef>
                <a:spcPts val="940"/>
              </a:spcBef>
            </a:pPr>
            <a:r>
              <a:rPr dirty="0" sz="1700" spc="-215" b="0">
                <a:solidFill>
                  <a:srgbClr val="374050"/>
                </a:solidFill>
                <a:latin typeface="SimSun"/>
                <a:cs typeface="SimSun"/>
              </a:rPr>
              <a:t>ローリング予測方式による実用的な予測評価フレームワークの確立</a:t>
            </a:r>
            <a:endParaRPr sz="17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5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pc="-170"/>
              <a:t>今後の展望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/>
          </a:p>
          <a:p>
            <a:pPr marL="569595">
              <a:lnSpc>
                <a:spcPct val="100000"/>
              </a:lnSpc>
            </a:pPr>
            <a:r>
              <a:rPr dirty="0" sz="1700" spc="-190">
                <a:solidFill>
                  <a:srgbClr val="374050"/>
                </a:solidFill>
              </a:rPr>
              <a:t>高度なモデル導入</a:t>
            </a:r>
            <a:endParaRPr sz="1700"/>
          </a:p>
          <a:p>
            <a:pPr marL="569595">
              <a:lnSpc>
                <a:spcPct val="100000"/>
              </a:lnSpc>
              <a:spcBef>
                <a:spcPts val="135"/>
              </a:spcBef>
            </a:pPr>
            <a:r>
              <a:rPr dirty="0" sz="1400" spc="-160" b="0">
                <a:solidFill>
                  <a:srgbClr val="4A5462"/>
                </a:solidFill>
                <a:latin typeface="Noto Sans JP"/>
                <a:cs typeface="Noto Sans JP"/>
              </a:rPr>
              <a:t>LSTM</a:t>
            </a:r>
            <a:r>
              <a:rPr dirty="0" sz="1350" spc="-170" b="0">
                <a:solidFill>
                  <a:srgbClr val="4A5462"/>
                </a:solidFill>
                <a:latin typeface="PMingLiU"/>
                <a:cs typeface="PMingLiU"/>
              </a:rPr>
              <a:t>、</a:t>
            </a:r>
            <a:r>
              <a:rPr dirty="0" sz="1400" spc="-130" b="0">
                <a:solidFill>
                  <a:srgbClr val="4A5462"/>
                </a:solidFill>
                <a:latin typeface="Noto Sans JP"/>
                <a:cs typeface="Noto Sans JP"/>
              </a:rPr>
              <a:t>Transformer</a:t>
            </a:r>
            <a:r>
              <a:rPr dirty="0" sz="1350" spc="-200" b="0">
                <a:solidFill>
                  <a:srgbClr val="4A5462"/>
                </a:solidFill>
                <a:latin typeface="PMingLiU"/>
                <a:cs typeface="PMingLiU"/>
              </a:rPr>
              <a:t>などのディープラーニング</a:t>
            </a:r>
            <a:r>
              <a:rPr dirty="0" sz="1350" spc="-170" b="0">
                <a:solidFill>
                  <a:srgbClr val="4A5462"/>
                </a:solidFill>
                <a:latin typeface="SimSun"/>
                <a:cs typeface="SimSun"/>
              </a:rPr>
              <a:t>モ</a:t>
            </a:r>
            <a:r>
              <a:rPr dirty="0" sz="1350" spc="-170" b="0">
                <a:solidFill>
                  <a:srgbClr val="4A5462"/>
                </a:solidFill>
                <a:latin typeface="PMingLiU"/>
                <a:cs typeface="PMingLiU"/>
              </a:rPr>
              <a:t>デルや</a:t>
            </a:r>
            <a:r>
              <a:rPr dirty="0" sz="1400" spc="-114" b="0">
                <a:solidFill>
                  <a:srgbClr val="4A5462"/>
                </a:solidFill>
                <a:latin typeface="Noto Sans JP"/>
                <a:cs typeface="Noto Sans JP"/>
              </a:rPr>
              <a:t>Sentiment</a:t>
            </a:r>
            <a:r>
              <a:rPr dirty="0" sz="1400" spc="120" b="0">
                <a:solidFill>
                  <a:srgbClr val="4A5462"/>
                </a:solidFill>
                <a:latin typeface="Noto Sans JP"/>
                <a:cs typeface="Noto Sans JP"/>
              </a:rPr>
              <a:t>  </a:t>
            </a:r>
            <a:r>
              <a:rPr dirty="0" sz="1400" spc="-105" b="0">
                <a:solidFill>
                  <a:srgbClr val="4A5462"/>
                </a:solidFill>
                <a:latin typeface="Noto Sans JP"/>
                <a:cs typeface="Noto Sans JP"/>
              </a:rPr>
              <a:t>Analysis</a:t>
            </a:r>
            <a:r>
              <a:rPr dirty="0" sz="1350" spc="-195" b="0">
                <a:solidFill>
                  <a:srgbClr val="4A5462"/>
                </a:solidFill>
                <a:latin typeface="PMingLiU"/>
                <a:cs typeface="PMingLiU"/>
              </a:rPr>
              <a:t>によるニュース、</a:t>
            </a:r>
            <a:r>
              <a:rPr dirty="0" sz="1350" spc="-170" b="0">
                <a:solidFill>
                  <a:srgbClr val="4A5462"/>
                </a:solidFill>
                <a:latin typeface="SimSun"/>
                <a:cs typeface="SimSun"/>
              </a:rPr>
              <a:t>経済指標</a:t>
            </a:r>
            <a:r>
              <a:rPr dirty="0" sz="1350" spc="-170" b="0">
                <a:solidFill>
                  <a:srgbClr val="4A5462"/>
                </a:solidFill>
                <a:latin typeface="PMingLiU"/>
                <a:cs typeface="PMingLiU"/>
              </a:rPr>
              <a:t>などの</a:t>
            </a:r>
            <a:r>
              <a:rPr dirty="0" sz="1350" spc="-170" b="0">
                <a:solidFill>
                  <a:srgbClr val="4A5462"/>
                </a:solidFill>
                <a:latin typeface="SimSun"/>
                <a:cs typeface="SimSun"/>
              </a:rPr>
              <a:t>外部要因</a:t>
            </a:r>
            <a:r>
              <a:rPr dirty="0" sz="1350" spc="-170" b="0">
                <a:solidFill>
                  <a:srgbClr val="4A5462"/>
                </a:solidFill>
                <a:latin typeface="PMingLiU"/>
                <a:cs typeface="PMingLiU"/>
              </a:rPr>
              <a:t>を</a:t>
            </a:r>
            <a:r>
              <a:rPr dirty="0" sz="1350" spc="-170" b="0">
                <a:solidFill>
                  <a:srgbClr val="4A5462"/>
                </a:solidFill>
                <a:latin typeface="SimSun"/>
                <a:cs typeface="SimSun"/>
              </a:rPr>
              <a:t>予測</a:t>
            </a:r>
            <a:r>
              <a:rPr dirty="0" sz="1350" spc="-170" b="0">
                <a:solidFill>
                  <a:srgbClr val="4A5462"/>
                </a:solidFill>
                <a:latin typeface="PMingLiU"/>
                <a:cs typeface="PMingLiU"/>
              </a:rPr>
              <a:t>に</a:t>
            </a:r>
            <a:r>
              <a:rPr dirty="0" sz="1350" spc="-170" b="0">
                <a:solidFill>
                  <a:srgbClr val="4A5462"/>
                </a:solidFill>
                <a:latin typeface="SimSun"/>
                <a:cs typeface="SimSun"/>
              </a:rPr>
              <a:t>組</a:t>
            </a:r>
            <a:r>
              <a:rPr dirty="0" sz="1350" spc="-170" b="0">
                <a:solidFill>
                  <a:srgbClr val="4A5462"/>
                </a:solidFill>
                <a:latin typeface="PMingLiU"/>
                <a:cs typeface="PMingLiU"/>
              </a:rPr>
              <a:t>み</a:t>
            </a:r>
            <a:r>
              <a:rPr dirty="0" sz="1350" spc="-110" b="0">
                <a:solidFill>
                  <a:srgbClr val="4A5462"/>
                </a:solidFill>
                <a:latin typeface="SimSun"/>
                <a:cs typeface="SimSun"/>
              </a:rPr>
              <a:t>込む</a:t>
            </a:r>
            <a:endParaRPr sz="1350">
              <a:latin typeface="SimSun"/>
              <a:cs typeface="SimSun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635" y="5774828"/>
            <a:ext cx="210967" cy="168168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154112" y="5687059"/>
            <a:ext cx="5812155" cy="54229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700" spc="-150" b="1">
                <a:solidFill>
                  <a:srgbClr val="374050"/>
                </a:solidFill>
                <a:latin typeface="BIZ UDPGothic"/>
                <a:cs typeface="BIZ UDPGothic"/>
              </a:rPr>
              <a:t>汎用的予測インフラ構築</a:t>
            </a:r>
            <a:endParaRPr sz="170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様々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な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銘柄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‧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時間粒度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に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対応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する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柔軟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な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予測</a:t>
            </a:r>
            <a:r>
              <a:rPr dirty="0" sz="1350" spc="-185">
                <a:solidFill>
                  <a:srgbClr val="4A5462"/>
                </a:solidFill>
                <a:latin typeface="PMingLiU"/>
                <a:cs typeface="PMingLiU"/>
              </a:rPr>
              <a:t>システム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開発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と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自動化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パイプライン</a:t>
            </a:r>
            <a:r>
              <a:rPr dirty="0" sz="1350" spc="-110">
                <a:solidFill>
                  <a:srgbClr val="4A5462"/>
                </a:solidFill>
                <a:latin typeface="SimSun"/>
                <a:cs typeface="SimSun"/>
              </a:rPr>
              <a:t>構築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89818" y="6753859"/>
            <a:ext cx="6411595" cy="54229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700" spc="-180" b="1">
                <a:solidFill>
                  <a:srgbClr val="374050"/>
                </a:solidFill>
                <a:latin typeface="BIZ UDPGothic"/>
                <a:cs typeface="BIZ UDPGothic"/>
              </a:rPr>
              <a:t>データ拡充と継続的更新</a:t>
            </a:r>
            <a:endParaRPr sz="170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350" spc="-190">
                <a:solidFill>
                  <a:srgbClr val="4A5462"/>
                </a:solidFill>
                <a:latin typeface="PMingLiU"/>
                <a:cs typeface="PMingLiU"/>
              </a:rPr>
              <a:t>オープンデータとの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連携強化</a:t>
            </a:r>
            <a:r>
              <a:rPr dirty="0" sz="1350" spc="-180">
                <a:solidFill>
                  <a:srgbClr val="4A5462"/>
                </a:solidFill>
                <a:latin typeface="PMingLiU"/>
                <a:cs typeface="PMingLiU"/>
              </a:rPr>
              <a:t>‧リアルタイム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予測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への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対応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と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定期的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な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モ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デル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再学習機能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の</a:t>
            </a:r>
            <a:r>
              <a:rPr dirty="0" sz="1350" spc="-110">
                <a:solidFill>
                  <a:srgbClr val="4A5462"/>
                </a:solidFill>
                <a:latin typeface="SimSun"/>
                <a:cs typeface="SimSun"/>
              </a:rPr>
              <a:t>実装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0" y="0"/>
            <a:ext cx="95250" cy="8324850"/>
          </a:xfrm>
          <a:custGeom>
            <a:avLst/>
            <a:gdLst/>
            <a:ahLst/>
            <a:cxnLst/>
            <a:rect l="l" t="t" r="r" b="b"/>
            <a:pathLst>
              <a:path w="95250" h="8324850">
                <a:moveTo>
                  <a:pt x="95249" y="8324849"/>
                </a:moveTo>
                <a:lnTo>
                  <a:pt x="0" y="8324849"/>
                </a:lnTo>
                <a:lnTo>
                  <a:pt x="0" y="0"/>
                </a:lnTo>
                <a:lnTo>
                  <a:pt x="95249" y="0"/>
                </a:lnTo>
                <a:lnTo>
                  <a:pt x="95249" y="832484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 descr=""/>
          <p:cNvGrpSpPr/>
          <p:nvPr/>
        </p:nvGrpSpPr>
        <p:grpSpPr>
          <a:xfrm>
            <a:off x="10706099" y="7810500"/>
            <a:ext cx="1485900" cy="514350"/>
            <a:chOff x="10706099" y="7810500"/>
            <a:chExt cx="1485900" cy="514350"/>
          </a:xfrm>
        </p:grpSpPr>
        <p:sp>
          <p:nvSpPr>
            <p:cNvPr id="26" name="object 26" descr=""/>
            <p:cNvSpPr/>
            <p:nvPr/>
          </p:nvSpPr>
          <p:spPr>
            <a:xfrm>
              <a:off x="11325223" y="7981949"/>
              <a:ext cx="866775" cy="342900"/>
            </a:xfrm>
            <a:custGeom>
              <a:avLst/>
              <a:gdLst/>
              <a:ahLst/>
              <a:cxnLst/>
              <a:rect l="l" t="t" r="r" b="b"/>
              <a:pathLst>
                <a:path w="866775" h="342900">
                  <a:moveTo>
                    <a:pt x="866774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866774" y="0"/>
                  </a:lnTo>
                  <a:lnTo>
                    <a:pt x="866774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706099" y="7810500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0399" y="7905749"/>
              <a:ext cx="133349" cy="133349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11000133" y="7906765"/>
            <a:ext cx="975994" cy="340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Noto Sans JP"/>
                <a:cs typeface="Noto Sans JP"/>
              </a:rPr>
              <a:t>Genspark</a:t>
            </a:r>
            <a:r>
              <a:rPr dirty="0" sz="1050" spc="-1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  <a:p>
            <a:pPr marL="55499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z="1150" spc="-50">
                <a:solidFill>
                  <a:srgbClr val="FFFFFF"/>
                </a:solidFill>
                <a:latin typeface="Tahoma"/>
                <a:cs typeface="Tahoma"/>
              </a:rPr>
              <a:t>10</a:t>
            </a:fld>
            <a:r>
              <a:rPr dirty="0" sz="11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50" spc="-4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115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990472"/>
            <a:ext cx="711200" cy="490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5"/>
              <a:t>目次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599" y="2419349"/>
            <a:ext cx="10972800" cy="9525"/>
          </a:xfrm>
          <a:custGeom>
            <a:avLst/>
            <a:gdLst/>
            <a:ahLst/>
            <a:cxnLst/>
            <a:rect l="l" t="t" r="r" b="b"/>
            <a:pathLst>
              <a:path w="10972800" h="9525">
                <a:moveTo>
                  <a:pt x="10972799" y="9524"/>
                </a:moveTo>
                <a:lnTo>
                  <a:pt x="0" y="9524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09599" y="192404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42305" y="199830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68399" y="1962785"/>
            <a:ext cx="1549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00">
                <a:solidFill>
                  <a:srgbClr val="374050"/>
                </a:solidFill>
                <a:latin typeface="SimSun"/>
                <a:cs typeface="SimSun"/>
              </a:rPr>
              <a:t>プロジェクト概要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09599" y="3114674"/>
            <a:ext cx="10972800" cy="9525"/>
          </a:xfrm>
          <a:custGeom>
            <a:avLst/>
            <a:gdLst/>
            <a:ahLst/>
            <a:cxnLst/>
            <a:rect l="l" t="t" r="r" b="b"/>
            <a:pathLst>
              <a:path w="10972800" h="9525">
                <a:moveTo>
                  <a:pt x="10972799" y="9524"/>
                </a:moveTo>
                <a:lnTo>
                  <a:pt x="0" y="9524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09599" y="261937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42305" y="2693634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68399" y="2658110"/>
            <a:ext cx="1549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00">
                <a:solidFill>
                  <a:srgbClr val="374050"/>
                </a:solidFill>
                <a:latin typeface="SimSun"/>
                <a:cs typeface="SimSun"/>
              </a:rPr>
              <a:t>解析データの概要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09599" y="3809999"/>
            <a:ext cx="10972800" cy="9525"/>
          </a:xfrm>
          <a:custGeom>
            <a:avLst/>
            <a:gdLst/>
            <a:ahLst/>
            <a:cxnLst/>
            <a:rect l="l" t="t" r="r" b="b"/>
            <a:pathLst>
              <a:path w="10972800" h="9525">
                <a:moveTo>
                  <a:pt x="10972799" y="9524"/>
                </a:moveTo>
                <a:lnTo>
                  <a:pt x="0" y="9524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09599" y="33146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5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42305" y="33889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68399" y="3353434"/>
            <a:ext cx="1549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00">
                <a:solidFill>
                  <a:srgbClr val="374050"/>
                </a:solidFill>
                <a:latin typeface="SimSun"/>
                <a:cs typeface="SimSun"/>
              </a:rPr>
              <a:t>技術的アプローチ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09599" y="4505324"/>
            <a:ext cx="10972800" cy="9525"/>
          </a:xfrm>
          <a:custGeom>
            <a:avLst/>
            <a:gdLst/>
            <a:ahLst/>
            <a:cxnLst/>
            <a:rect l="l" t="t" r="r" b="b"/>
            <a:pathLst>
              <a:path w="10972800" h="9525">
                <a:moveTo>
                  <a:pt x="10972799" y="9524"/>
                </a:moveTo>
                <a:lnTo>
                  <a:pt x="0" y="9524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09599" y="40100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742305" y="4084284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68399" y="4048759"/>
            <a:ext cx="1168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00">
                <a:solidFill>
                  <a:srgbClr val="374050"/>
                </a:solidFill>
                <a:latin typeface="SimSun"/>
                <a:cs typeface="SimSun"/>
              </a:rPr>
              <a:t>データ前処理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09599" y="5200649"/>
            <a:ext cx="10972800" cy="9525"/>
          </a:xfrm>
          <a:custGeom>
            <a:avLst/>
            <a:gdLst/>
            <a:ahLst/>
            <a:cxnLst/>
            <a:rect l="l" t="t" r="r" b="b"/>
            <a:pathLst>
              <a:path w="10972800" h="9525">
                <a:moveTo>
                  <a:pt x="10972799" y="9524"/>
                </a:moveTo>
                <a:lnTo>
                  <a:pt x="0" y="9524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09599" y="470534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8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5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8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0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742305" y="4779608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68399" y="4744084"/>
            <a:ext cx="21209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04">
                <a:solidFill>
                  <a:srgbClr val="374050"/>
                </a:solidFill>
                <a:latin typeface="SimSun"/>
                <a:cs typeface="SimSun"/>
              </a:rPr>
              <a:t>特徴量エンジニアリング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609599" y="5895974"/>
            <a:ext cx="10972800" cy="9525"/>
          </a:xfrm>
          <a:custGeom>
            <a:avLst/>
            <a:gdLst/>
            <a:ahLst/>
            <a:cxnLst/>
            <a:rect l="l" t="t" r="r" b="b"/>
            <a:pathLst>
              <a:path w="10972800" h="9525">
                <a:moveTo>
                  <a:pt x="10972799" y="9524"/>
                </a:moveTo>
                <a:lnTo>
                  <a:pt x="0" y="9524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609599" y="540067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742305" y="5474933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168399" y="5425535"/>
            <a:ext cx="225996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80">
                <a:solidFill>
                  <a:srgbClr val="374050"/>
                </a:solidFill>
                <a:latin typeface="Noto Sans JP"/>
                <a:cs typeface="Noto Sans JP"/>
              </a:rPr>
              <a:t>Prophet</a:t>
            </a:r>
            <a:r>
              <a:rPr dirty="0" sz="1700" spc="-204">
                <a:solidFill>
                  <a:srgbClr val="374050"/>
                </a:solidFill>
                <a:latin typeface="SimSun"/>
                <a:cs typeface="SimSun"/>
              </a:rPr>
              <a:t>モデルによる予測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609599" y="6591299"/>
            <a:ext cx="10972800" cy="9525"/>
          </a:xfrm>
          <a:custGeom>
            <a:avLst/>
            <a:gdLst/>
            <a:ahLst/>
            <a:cxnLst/>
            <a:rect l="l" t="t" r="r" b="b"/>
            <a:pathLst>
              <a:path w="10972800" h="9525">
                <a:moveTo>
                  <a:pt x="10972799" y="9524"/>
                </a:moveTo>
                <a:lnTo>
                  <a:pt x="0" y="9524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609599" y="60959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6"/>
                </a:lnTo>
                <a:lnTo>
                  <a:pt x="62575" y="331658"/>
                </a:lnTo>
                <a:lnTo>
                  <a:pt x="32104" y="296334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2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742305" y="617025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68399" y="6120860"/>
            <a:ext cx="240601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80">
                <a:solidFill>
                  <a:srgbClr val="374050"/>
                </a:solidFill>
                <a:latin typeface="Noto Sans JP"/>
                <a:cs typeface="Noto Sans JP"/>
              </a:rPr>
              <a:t>LightGBM</a:t>
            </a:r>
            <a:r>
              <a:rPr dirty="0" sz="1700" spc="-204">
                <a:solidFill>
                  <a:srgbClr val="374050"/>
                </a:solidFill>
                <a:latin typeface="SimSun"/>
                <a:cs typeface="SimSun"/>
              </a:rPr>
              <a:t>モデルによる予測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609599" y="7286624"/>
            <a:ext cx="10972800" cy="9525"/>
          </a:xfrm>
          <a:custGeom>
            <a:avLst/>
            <a:gdLst/>
            <a:ahLst/>
            <a:cxnLst/>
            <a:rect l="l" t="t" r="r" b="b"/>
            <a:pathLst>
              <a:path w="10972800" h="9525">
                <a:moveTo>
                  <a:pt x="10972799" y="9524"/>
                </a:moveTo>
                <a:lnTo>
                  <a:pt x="0" y="9524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609599" y="67913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8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5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0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742305" y="6865584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68399" y="6816185"/>
            <a:ext cx="1955164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250">
                <a:solidFill>
                  <a:srgbClr val="374050"/>
                </a:solidFill>
                <a:latin typeface="SimSun"/>
                <a:cs typeface="SimSun"/>
              </a:rPr>
              <a:t>予測結果比較 </a:t>
            </a:r>
            <a:r>
              <a:rPr dirty="0" sz="1800" spc="-229">
                <a:solidFill>
                  <a:srgbClr val="374050"/>
                </a:solidFill>
                <a:latin typeface="Noto Sans JP"/>
                <a:cs typeface="Noto Sans JP"/>
              </a:rPr>
              <a:t>&amp;</a:t>
            </a:r>
            <a:r>
              <a:rPr dirty="0" sz="1800" spc="-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700" spc="-175">
                <a:solidFill>
                  <a:srgbClr val="374050"/>
                </a:solidFill>
                <a:latin typeface="SimSun"/>
                <a:cs typeface="SimSun"/>
              </a:rPr>
              <a:t>可視化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09599" y="7981949"/>
            <a:ext cx="10972800" cy="9525"/>
          </a:xfrm>
          <a:custGeom>
            <a:avLst/>
            <a:gdLst/>
            <a:ahLst/>
            <a:cxnLst/>
            <a:rect l="l" t="t" r="r" b="b"/>
            <a:pathLst>
              <a:path w="10972800" h="9525">
                <a:moveTo>
                  <a:pt x="10972799" y="9524"/>
                </a:moveTo>
                <a:lnTo>
                  <a:pt x="0" y="9524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609599" y="748664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4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4"/>
                </a:lnTo>
                <a:lnTo>
                  <a:pt x="325203" y="55795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8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742305" y="7560909"/>
            <a:ext cx="11557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0" b="1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168399" y="7511511"/>
            <a:ext cx="224155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210">
                <a:solidFill>
                  <a:srgbClr val="374050"/>
                </a:solidFill>
                <a:latin typeface="SimSun"/>
                <a:cs typeface="SimSun"/>
              </a:rPr>
              <a:t>モデル評価</a:t>
            </a:r>
            <a:r>
              <a:rPr dirty="0" sz="1700" spc="-215">
                <a:solidFill>
                  <a:srgbClr val="374050"/>
                </a:solidFill>
                <a:latin typeface="SimSun"/>
                <a:cs typeface="SimSun"/>
              </a:rPr>
              <a:t>（</a:t>
            </a:r>
            <a:r>
              <a:rPr dirty="0" sz="1800" spc="-215">
                <a:solidFill>
                  <a:srgbClr val="374050"/>
                </a:solidFill>
                <a:latin typeface="Noto Sans JP"/>
                <a:cs typeface="Noto Sans JP"/>
              </a:rPr>
              <a:t>RMSE</a:t>
            </a:r>
            <a:r>
              <a:rPr dirty="0" sz="1700" spc="-210">
                <a:solidFill>
                  <a:srgbClr val="374050"/>
                </a:solidFill>
                <a:latin typeface="SimSun"/>
                <a:cs typeface="SimSun"/>
              </a:rPr>
              <a:t>比較</a:t>
            </a:r>
            <a:r>
              <a:rPr dirty="0" sz="1700" spc="-85">
                <a:solidFill>
                  <a:srgbClr val="374050"/>
                </a:solidFill>
                <a:latin typeface="SimSun"/>
                <a:cs typeface="SimSun"/>
              </a:rPr>
              <a:t>）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609599" y="8677274"/>
            <a:ext cx="10972800" cy="9525"/>
          </a:xfrm>
          <a:custGeom>
            <a:avLst/>
            <a:gdLst/>
            <a:ahLst/>
            <a:cxnLst/>
            <a:rect l="l" t="t" r="r" b="b"/>
            <a:pathLst>
              <a:path w="10972800" h="9525">
                <a:moveTo>
                  <a:pt x="10972799" y="9524"/>
                </a:moveTo>
                <a:lnTo>
                  <a:pt x="0" y="9524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609599" y="818197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6"/>
                </a:lnTo>
                <a:lnTo>
                  <a:pt x="62575" y="331658"/>
                </a:lnTo>
                <a:lnTo>
                  <a:pt x="32104" y="296334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8"/>
                </a:lnTo>
                <a:lnTo>
                  <a:pt x="353904" y="288425"/>
                </a:lnTo>
                <a:lnTo>
                  <a:pt x="325203" y="325203"/>
                </a:lnTo>
                <a:lnTo>
                  <a:pt x="288427" y="353902"/>
                </a:lnTo>
                <a:lnTo>
                  <a:pt x="245799" y="372798"/>
                </a:lnTo>
                <a:lnTo>
                  <a:pt x="199858" y="380770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697358" y="8256234"/>
            <a:ext cx="20574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60" b="1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168399" y="8220709"/>
            <a:ext cx="1549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00">
                <a:solidFill>
                  <a:srgbClr val="374050"/>
                </a:solidFill>
                <a:latin typeface="SimSun"/>
                <a:cs typeface="SimSun"/>
              </a:rPr>
              <a:t>考察と今後の展望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0" y="0"/>
            <a:ext cx="95250" cy="9296400"/>
          </a:xfrm>
          <a:custGeom>
            <a:avLst/>
            <a:gdLst/>
            <a:ahLst/>
            <a:cxnLst/>
            <a:rect l="l" t="t" r="r" b="b"/>
            <a:pathLst>
              <a:path w="95250" h="9296400">
                <a:moveTo>
                  <a:pt x="95249" y="9296399"/>
                </a:moveTo>
                <a:lnTo>
                  <a:pt x="0" y="9296399"/>
                </a:lnTo>
                <a:lnTo>
                  <a:pt x="0" y="0"/>
                </a:lnTo>
                <a:lnTo>
                  <a:pt x="95249" y="0"/>
                </a:lnTo>
                <a:lnTo>
                  <a:pt x="95249" y="92963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4" name="object 44" descr=""/>
          <p:cNvGrpSpPr/>
          <p:nvPr/>
        </p:nvGrpSpPr>
        <p:grpSpPr>
          <a:xfrm>
            <a:off x="10706099" y="8782050"/>
            <a:ext cx="1485900" cy="514350"/>
            <a:chOff x="10706099" y="8782050"/>
            <a:chExt cx="1485900" cy="514350"/>
          </a:xfrm>
        </p:grpSpPr>
        <p:sp>
          <p:nvSpPr>
            <p:cNvPr id="45" name="object 45" descr=""/>
            <p:cNvSpPr/>
            <p:nvPr/>
          </p:nvSpPr>
          <p:spPr>
            <a:xfrm>
              <a:off x="11401423" y="8953499"/>
              <a:ext cx="790575" cy="342900"/>
            </a:xfrm>
            <a:custGeom>
              <a:avLst/>
              <a:gdLst/>
              <a:ahLst/>
              <a:cxnLst/>
              <a:rect l="l" t="t" r="r" b="b"/>
              <a:pathLst>
                <a:path w="790575" h="342900">
                  <a:moveTo>
                    <a:pt x="790574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790574" y="0"/>
                  </a:lnTo>
                  <a:lnTo>
                    <a:pt x="790574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0706099" y="8782050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399" y="8877299"/>
              <a:ext cx="133349" cy="133349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11000133" y="8878315"/>
            <a:ext cx="975994" cy="340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Noto Sans JP"/>
                <a:cs typeface="Noto Sans JP"/>
              </a:rPr>
              <a:t>Genspark</a:t>
            </a:r>
            <a:r>
              <a:rPr dirty="0" sz="1050" spc="-1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  <a:p>
            <a:pPr marL="62865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z="1150" spc="-50">
                <a:solidFill>
                  <a:srgbClr val="FFFFFF"/>
                </a:solidFill>
                <a:latin typeface="Tahoma"/>
                <a:cs typeface="Tahoma"/>
              </a:rPr>
              <a:t>2</a:t>
            </a:fld>
            <a:r>
              <a:rPr dirty="0" sz="11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50" spc="-4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115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9599" y="2724149"/>
            <a:ext cx="10972800" cy="952500"/>
            <a:chOff x="609599" y="2724149"/>
            <a:chExt cx="10972800" cy="952500"/>
          </a:xfrm>
        </p:grpSpPr>
        <p:sp>
          <p:nvSpPr>
            <p:cNvPr id="3" name="object 3" descr=""/>
            <p:cNvSpPr/>
            <p:nvPr/>
          </p:nvSpPr>
          <p:spPr>
            <a:xfrm>
              <a:off x="628649" y="2724149"/>
              <a:ext cx="10953750" cy="952500"/>
            </a:xfrm>
            <a:custGeom>
              <a:avLst/>
              <a:gdLst/>
              <a:ahLst/>
              <a:cxnLst/>
              <a:rect l="l" t="t" r="r" b="b"/>
              <a:pathLst>
                <a:path w="10953750" h="952500">
                  <a:moveTo>
                    <a:pt x="10920701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10920701" y="0"/>
                  </a:lnTo>
                  <a:lnTo>
                    <a:pt x="10925560" y="966"/>
                  </a:lnTo>
                  <a:lnTo>
                    <a:pt x="10952780" y="28187"/>
                  </a:lnTo>
                  <a:lnTo>
                    <a:pt x="10953747" y="33047"/>
                  </a:lnTo>
                  <a:lnTo>
                    <a:pt x="10953747" y="919451"/>
                  </a:lnTo>
                  <a:lnTo>
                    <a:pt x="10925560" y="951533"/>
                  </a:lnTo>
                  <a:lnTo>
                    <a:pt x="10920701" y="9524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09599" y="272414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0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524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609599" y="3829049"/>
            <a:ext cx="10972800" cy="952500"/>
            <a:chOff x="609599" y="3829049"/>
            <a:chExt cx="10972800" cy="952500"/>
          </a:xfrm>
        </p:grpSpPr>
        <p:sp>
          <p:nvSpPr>
            <p:cNvPr id="6" name="object 6" descr=""/>
            <p:cNvSpPr/>
            <p:nvPr/>
          </p:nvSpPr>
          <p:spPr>
            <a:xfrm>
              <a:off x="628649" y="3829049"/>
              <a:ext cx="10953750" cy="952500"/>
            </a:xfrm>
            <a:custGeom>
              <a:avLst/>
              <a:gdLst/>
              <a:ahLst/>
              <a:cxnLst/>
              <a:rect l="l" t="t" r="r" b="b"/>
              <a:pathLst>
                <a:path w="10953750" h="952500">
                  <a:moveTo>
                    <a:pt x="10920701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10920701" y="0"/>
                  </a:lnTo>
                  <a:lnTo>
                    <a:pt x="10925560" y="966"/>
                  </a:lnTo>
                  <a:lnTo>
                    <a:pt x="10952780" y="28187"/>
                  </a:lnTo>
                  <a:lnTo>
                    <a:pt x="10953747" y="33047"/>
                  </a:lnTo>
                  <a:lnTo>
                    <a:pt x="10953747" y="919451"/>
                  </a:lnTo>
                  <a:lnTo>
                    <a:pt x="10925560" y="951532"/>
                  </a:lnTo>
                  <a:lnTo>
                    <a:pt x="10920701" y="9524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09599" y="382904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0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524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09599" y="4933949"/>
            <a:ext cx="10972800" cy="952500"/>
            <a:chOff x="609599" y="4933949"/>
            <a:chExt cx="10972800" cy="952500"/>
          </a:xfrm>
        </p:grpSpPr>
        <p:sp>
          <p:nvSpPr>
            <p:cNvPr id="9" name="object 9" descr=""/>
            <p:cNvSpPr/>
            <p:nvPr/>
          </p:nvSpPr>
          <p:spPr>
            <a:xfrm>
              <a:off x="628649" y="4933949"/>
              <a:ext cx="10953750" cy="952500"/>
            </a:xfrm>
            <a:custGeom>
              <a:avLst/>
              <a:gdLst/>
              <a:ahLst/>
              <a:cxnLst/>
              <a:rect l="l" t="t" r="r" b="b"/>
              <a:pathLst>
                <a:path w="10953750" h="952500">
                  <a:moveTo>
                    <a:pt x="10920701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10920701" y="0"/>
                  </a:lnTo>
                  <a:lnTo>
                    <a:pt x="10925560" y="966"/>
                  </a:lnTo>
                  <a:lnTo>
                    <a:pt x="10952780" y="28187"/>
                  </a:lnTo>
                  <a:lnTo>
                    <a:pt x="10953747" y="33047"/>
                  </a:lnTo>
                  <a:lnTo>
                    <a:pt x="10953747" y="919451"/>
                  </a:lnTo>
                  <a:lnTo>
                    <a:pt x="10925560" y="951532"/>
                  </a:lnTo>
                  <a:lnTo>
                    <a:pt x="10920701" y="9524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09599" y="493394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0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524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609599" y="6038849"/>
            <a:ext cx="10972800" cy="952500"/>
            <a:chOff x="609599" y="6038849"/>
            <a:chExt cx="10972800" cy="952500"/>
          </a:xfrm>
        </p:grpSpPr>
        <p:sp>
          <p:nvSpPr>
            <p:cNvPr id="12" name="object 12" descr=""/>
            <p:cNvSpPr/>
            <p:nvPr/>
          </p:nvSpPr>
          <p:spPr>
            <a:xfrm>
              <a:off x="628649" y="6038849"/>
              <a:ext cx="10953750" cy="952500"/>
            </a:xfrm>
            <a:custGeom>
              <a:avLst/>
              <a:gdLst/>
              <a:ahLst/>
              <a:cxnLst/>
              <a:rect l="l" t="t" r="r" b="b"/>
              <a:pathLst>
                <a:path w="10953750" h="952500">
                  <a:moveTo>
                    <a:pt x="10920701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10920701" y="0"/>
                  </a:lnTo>
                  <a:lnTo>
                    <a:pt x="10925560" y="966"/>
                  </a:lnTo>
                  <a:lnTo>
                    <a:pt x="10952780" y="28186"/>
                  </a:lnTo>
                  <a:lnTo>
                    <a:pt x="10953747" y="33046"/>
                  </a:lnTo>
                  <a:lnTo>
                    <a:pt x="10953747" y="919451"/>
                  </a:lnTo>
                  <a:lnTo>
                    <a:pt x="10925560" y="951532"/>
                  </a:lnTo>
                  <a:lnTo>
                    <a:pt x="10920701" y="9524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99" y="603884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0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524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15" y="6363890"/>
              <a:ext cx="149882" cy="150018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プロジェクト概要</a:t>
            </a:r>
          </a:p>
        </p:txBody>
      </p:sp>
      <p:sp>
        <p:nvSpPr>
          <p:cNvPr id="16" name="object 16" descr=""/>
          <p:cNvSpPr/>
          <p:nvPr/>
        </p:nvSpPr>
        <p:spPr>
          <a:xfrm>
            <a:off x="609599" y="1943099"/>
            <a:ext cx="304800" cy="266700"/>
          </a:xfrm>
          <a:custGeom>
            <a:avLst/>
            <a:gdLst/>
            <a:ahLst/>
            <a:cxnLst/>
            <a:rect l="l" t="t" r="r" b="b"/>
            <a:pathLst>
              <a:path w="304800" h="266700">
                <a:moveTo>
                  <a:pt x="285749" y="266699"/>
                </a:moveTo>
                <a:lnTo>
                  <a:pt x="47624" y="266699"/>
                </a:lnTo>
                <a:lnTo>
                  <a:pt x="29082" y="262958"/>
                </a:lnTo>
                <a:lnTo>
                  <a:pt x="13945" y="252754"/>
                </a:lnTo>
                <a:lnTo>
                  <a:pt x="3741" y="237617"/>
                </a:lnTo>
                <a:lnTo>
                  <a:pt x="0" y="219074"/>
                </a:lnTo>
                <a:lnTo>
                  <a:pt x="0" y="19049"/>
                </a:lnTo>
                <a:lnTo>
                  <a:pt x="1494" y="11628"/>
                </a:lnTo>
                <a:lnTo>
                  <a:pt x="5573" y="5573"/>
                </a:lnTo>
                <a:lnTo>
                  <a:pt x="11628" y="1494"/>
                </a:lnTo>
                <a:lnTo>
                  <a:pt x="19049" y="0"/>
                </a:lnTo>
                <a:lnTo>
                  <a:pt x="26471" y="1494"/>
                </a:lnTo>
                <a:lnTo>
                  <a:pt x="32526" y="5573"/>
                </a:lnTo>
                <a:lnTo>
                  <a:pt x="36605" y="11628"/>
                </a:lnTo>
                <a:lnTo>
                  <a:pt x="38099" y="19049"/>
                </a:lnTo>
                <a:lnTo>
                  <a:pt x="38099" y="224313"/>
                </a:lnTo>
                <a:lnTo>
                  <a:pt x="42386" y="228599"/>
                </a:lnTo>
                <a:lnTo>
                  <a:pt x="285749" y="228599"/>
                </a:lnTo>
                <a:lnTo>
                  <a:pt x="293171" y="230094"/>
                </a:lnTo>
                <a:lnTo>
                  <a:pt x="299226" y="234173"/>
                </a:lnTo>
                <a:lnTo>
                  <a:pt x="303305" y="240228"/>
                </a:lnTo>
                <a:lnTo>
                  <a:pt x="304799" y="247649"/>
                </a:lnTo>
                <a:lnTo>
                  <a:pt x="303305" y="255071"/>
                </a:lnTo>
                <a:lnTo>
                  <a:pt x="299226" y="261126"/>
                </a:lnTo>
                <a:lnTo>
                  <a:pt x="293171" y="265205"/>
                </a:lnTo>
                <a:lnTo>
                  <a:pt x="285749" y="266699"/>
                </a:lnTo>
                <a:close/>
              </a:path>
              <a:path w="304800" h="266700">
                <a:moveTo>
                  <a:pt x="244494" y="106382"/>
                </a:moveTo>
                <a:lnTo>
                  <a:pt x="190499" y="106382"/>
                </a:lnTo>
                <a:lnTo>
                  <a:pt x="253186" y="43636"/>
                </a:lnTo>
                <a:lnTo>
                  <a:pt x="259492" y="39450"/>
                </a:lnTo>
                <a:lnTo>
                  <a:pt x="266670" y="38055"/>
                </a:lnTo>
                <a:lnTo>
                  <a:pt x="273847" y="39450"/>
                </a:lnTo>
                <a:lnTo>
                  <a:pt x="280154" y="43636"/>
                </a:lnTo>
                <a:lnTo>
                  <a:pt x="284339" y="49942"/>
                </a:lnTo>
                <a:lnTo>
                  <a:pt x="285735" y="57120"/>
                </a:lnTo>
                <a:lnTo>
                  <a:pt x="284339" y="64297"/>
                </a:lnTo>
                <a:lnTo>
                  <a:pt x="279919" y="70958"/>
                </a:lnTo>
                <a:lnTo>
                  <a:pt x="244494" y="106382"/>
                </a:lnTo>
                <a:close/>
              </a:path>
              <a:path w="304800" h="266700">
                <a:moveTo>
                  <a:pt x="76170" y="171435"/>
                </a:moveTo>
                <a:lnTo>
                  <a:pt x="68992" y="170039"/>
                </a:lnTo>
                <a:lnTo>
                  <a:pt x="62686" y="165854"/>
                </a:lnTo>
                <a:lnTo>
                  <a:pt x="58500" y="159547"/>
                </a:lnTo>
                <a:lnTo>
                  <a:pt x="57105" y="152370"/>
                </a:lnTo>
                <a:lnTo>
                  <a:pt x="58500" y="145192"/>
                </a:lnTo>
                <a:lnTo>
                  <a:pt x="62686" y="138886"/>
                </a:lnTo>
                <a:lnTo>
                  <a:pt x="129361" y="72211"/>
                </a:lnTo>
                <a:lnTo>
                  <a:pt x="135667" y="68025"/>
                </a:lnTo>
                <a:lnTo>
                  <a:pt x="142845" y="66630"/>
                </a:lnTo>
                <a:lnTo>
                  <a:pt x="150022" y="68025"/>
                </a:lnTo>
                <a:lnTo>
                  <a:pt x="156329" y="72211"/>
                </a:lnTo>
                <a:lnTo>
                  <a:pt x="190499" y="106382"/>
                </a:lnTo>
                <a:lnTo>
                  <a:pt x="244494" y="106382"/>
                </a:lnTo>
                <a:lnTo>
                  <a:pt x="238184" y="112692"/>
                </a:lnTo>
                <a:lnTo>
                  <a:pt x="142874" y="112692"/>
                </a:lnTo>
                <a:lnTo>
                  <a:pt x="89654" y="165854"/>
                </a:lnTo>
                <a:lnTo>
                  <a:pt x="83347" y="170039"/>
                </a:lnTo>
                <a:lnTo>
                  <a:pt x="76170" y="171435"/>
                </a:lnTo>
                <a:close/>
              </a:path>
              <a:path w="304800" h="266700">
                <a:moveTo>
                  <a:pt x="190912" y="152370"/>
                </a:moveTo>
                <a:lnTo>
                  <a:pt x="190146" y="152370"/>
                </a:lnTo>
                <a:lnTo>
                  <a:pt x="183352" y="151049"/>
                </a:lnTo>
                <a:lnTo>
                  <a:pt x="177045" y="146863"/>
                </a:lnTo>
                <a:lnTo>
                  <a:pt x="142874" y="112692"/>
                </a:lnTo>
                <a:lnTo>
                  <a:pt x="238184" y="112692"/>
                </a:lnTo>
                <a:lnTo>
                  <a:pt x="204013" y="146863"/>
                </a:lnTo>
                <a:lnTo>
                  <a:pt x="197706" y="151049"/>
                </a:lnTo>
                <a:lnTo>
                  <a:pt x="190912" y="15237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457" y="3049177"/>
            <a:ext cx="160734" cy="150043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1092200" y="1777461"/>
            <a:ext cx="10281285" cy="15957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dirty="0" sz="1700" spc="-210">
                <a:solidFill>
                  <a:srgbClr val="374050"/>
                </a:solidFill>
                <a:latin typeface="SimSun"/>
                <a:cs typeface="SimSun"/>
              </a:rPr>
              <a:t>本プロジェクトは株価データを用い、</a:t>
            </a:r>
            <a:r>
              <a:rPr dirty="0" sz="1800" spc="-180">
                <a:solidFill>
                  <a:srgbClr val="374050"/>
                </a:solidFill>
                <a:latin typeface="Noto Sans JP"/>
                <a:cs typeface="Noto Sans JP"/>
              </a:rPr>
              <a:t>Prophet</a:t>
            </a:r>
            <a:r>
              <a:rPr dirty="0" sz="1700" spc="-210">
                <a:solidFill>
                  <a:srgbClr val="374050"/>
                </a:solidFill>
                <a:latin typeface="SimSun"/>
                <a:cs typeface="SimSun"/>
              </a:rPr>
              <a:t>と</a:t>
            </a:r>
            <a:r>
              <a:rPr dirty="0" sz="1800" spc="-180">
                <a:solidFill>
                  <a:srgbClr val="374050"/>
                </a:solidFill>
                <a:latin typeface="Noto Sans JP"/>
                <a:cs typeface="Noto Sans JP"/>
              </a:rPr>
              <a:t>LightGBM</a:t>
            </a:r>
            <a:r>
              <a:rPr dirty="0" sz="1700" spc="-210">
                <a:solidFill>
                  <a:srgbClr val="374050"/>
                </a:solidFill>
                <a:latin typeface="SimSun"/>
                <a:cs typeface="SimSun"/>
              </a:rPr>
              <a:t>という</a:t>
            </a:r>
            <a:r>
              <a:rPr dirty="0" sz="1800" spc="-180">
                <a:solidFill>
                  <a:srgbClr val="374050"/>
                </a:solidFill>
                <a:latin typeface="Noto Sans JP"/>
                <a:cs typeface="Noto Sans JP"/>
              </a:rPr>
              <a:t>2</a:t>
            </a:r>
            <a:r>
              <a:rPr dirty="0" sz="1700" spc="-204">
                <a:solidFill>
                  <a:srgbClr val="374050"/>
                </a:solidFill>
                <a:latin typeface="SimSun"/>
                <a:cs typeface="SimSun"/>
              </a:rPr>
              <a:t>種類の時系列モデルで株価予測精度を比較するものです。</a:t>
            </a:r>
            <a:endParaRPr sz="17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5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500">
              <a:latin typeface="SimSun"/>
              <a:cs typeface="SimSun"/>
            </a:endParaRPr>
          </a:p>
          <a:p>
            <a:pPr marL="31115">
              <a:lnSpc>
                <a:spcPct val="100000"/>
              </a:lnSpc>
            </a:pPr>
            <a:r>
              <a:rPr dirty="0" sz="1700" spc="-150" b="1">
                <a:solidFill>
                  <a:srgbClr val="1F2937"/>
                </a:solidFill>
                <a:latin typeface="BIZ UDPGothic"/>
                <a:cs typeface="BIZ UDPGothic"/>
              </a:rPr>
              <a:t>ローリング予測手法</a:t>
            </a:r>
            <a:endParaRPr sz="1700">
              <a:latin typeface="BIZ UDPGothic"/>
              <a:cs typeface="BIZ UDPGothic"/>
            </a:endParaRPr>
          </a:p>
          <a:p>
            <a:pPr marL="31115">
              <a:lnSpc>
                <a:spcPct val="100000"/>
              </a:lnSpc>
              <a:spcBef>
                <a:spcPts val="135"/>
              </a:spcBef>
            </a:pP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訓練ウィンドウ</a:t>
            </a:r>
            <a:r>
              <a:rPr dirty="0" sz="1400" spc="-114">
                <a:solidFill>
                  <a:srgbClr val="4A5462"/>
                </a:solidFill>
                <a:latin typeface="Noto Sans JP"/>
                <a:cs typeface="Noto Sans JP"/>
              </a:rPr>
              <a:t>2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年間、予測期間</a:t>
            </a:r>
            <a:r>
              <a:rPr dirty="0" sz="1400" spc="-114">
                <a:solidFill>
                  <a:srgbClr val="4A5462"/>
                </a:solidFill>
                <a:latin typeface="Noto Sans JP"/>
                <a:cs typeface="Noto Sans JP"/>
              </a:rPr>
              <a:t>4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週間のローリング予測により実用的な評価</a:t>
            </a:r>
            <a:endParaRPr sz="1350">
              <a:latin typeface="SimSun"/>
              <a:cs typeface="SimSun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099" y="4143374"/>
            <a:ext cx="150018" cy="17144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1089818" y="3937228"/>
            <a:ext cx="4817110" cy="54102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750" spc="-165" b="1">
                <a:solidFill>
                  <a:srgbClr val="1F2937"/>
                </a:solidFill>
                <a:latin typeface="Noto Sans JP"/>
                <a:cs typeface="Noto Sans JP"/>
              </a:rPr>
              <a:t>37</a:t>
            </a:r>
            <a:r>
              <a:rPr dirty="0" sz="1700" spc="-180" b="1">
                <a:solidFill>
                  <a:srgbClr val="1F2937"/>
                </a:solidFill>
                <a:latin typeface="BIZ UDPGothic"/>
                <a:cs typeface="BIZ UDPGothic"/>
              </a:rPr>
              <a:t>年分の長期データ活用</a:t>
            </a:r>
            <a:endParaRPr sz="170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14">
                <a:solidFill>
                  <a:srgbClr val="4A5462"/>
                </a:solidFill>
                <a:latin typeface="Noto Sans JP"/>
                <a:cs typeface="Noto Sans JP"/>
              </a:rPr>
              <a:t>1987</a:t>
            </a:r>
            <a:r>
              <a:rPr dirty="0" sz="1350" spc="-235">
                <a:solidFill>
                  <a:srgbClr val="4A5462"/>
                </a:solidFill>
                <a:latin typeface="SimSun"/>
                <a:cs typeface="SimSun"/>
              </a:rPr>
              <a:t>年から </a:t>
            </a:r>
            <a:r>
              <a:rPr dirty="0" sz="1400" spc="-114">
                <a:solidFill>
                  <a:srgbClr val="4A5462"/>
                </a:solidFill>
                <a:latin typeface="Noto Sans JP"/>
                <a:cs typeface="Noto Sans JP"/>
              </a:rPr>
              <a:t>2024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年までの株価データを使用し、様々な市場状況を学習</a:t>
            </a:r>
            <a:endParaRPr sz="1350">
              <a:latin typeface="SimSun"/>
              <a:cs typeface="SimSun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099" y="5258990"/>
            <a:ext cx="171449" cy="150018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111250" y="5042129"/>
            <a:ext cx="5302885" cy="54102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700" spc="-210" b="1">
                <a:solidFill>
                  <a:srgbClr val="1F2937"/>
                </a:solidFill>
                <a:latin typeface="BIZ UDPGothic"/>
                <a:cs typeface="BIZ UDPGothic"/>
              </a:rPr>
              <a:t>精度評価</a:t>
            </a:r>
            <a:r>
              <a:rPr dirty="0" sz="1700" spc="95" b="1">
                <a:solidFill>
                  <a:srgbClr val="1F2937"/>
                </a:solidFill>
                <a:latin typeface="BIZ UDPGothic"/>
                <a:cs typeface="BIZ UDPGothic"/>
              </a:rPr>
              <a:t>（</a:t>
            </a:r>
            <a:r>
              <a:rPr dirty="0" sz="1750" spc="95" b="1">
                <a:solidFill>
                  <a:srgbClr val="1F2937"/>
                </a:solidFill>
                <a:latin typeface="Noto Sans JP"/>
                <a:cs typeface="Noto Sans JP"/>
              </a:rPr>
              <a:t>RMSE</a:t>
            </a:r>
            <a:r>
              <a:rPr dirty="0" sz="1700" spc="95" b="1">
                <a:solidFill>
                  <a:srgbClr val="1F2937"/>
                </a:solidFill>
                <a:latin typeface="BIZ UDPGothic"/>
                <a:cs typeface="BIZ UDPGothic"/>
              </a:rPr>
              <a:t>）</a:t>
            </a:r>
            <a:r>
              <a:rPr dirty="0" sz="1700" spc="-145" b="1">
                <a:solidFill>
                  <a:srgbClr val="1F2937"/>
                </a:solidFill>
                <a:latin typeface="BIZ UDPGothic"/>
                <a:cs typeface="BIZ UDPGothic"/>
              </a:rPr>
              <a:t>とグラフ可視化</a:t>
            </a:r>
            <a:endParaRPr sz="170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35">
                <a:solidFill>
                  <a:srgbClr val="4A5462"/>
                </a:solidFill>
                <a:latin typeface="Noto Sans JP"/>
                <a:cs typeface="Noto Sans JP"/>
              </a:rPr>
              <a:t>Root</a:t>
            </a:r>
            <a:r>
              <a:rPr dirty="0" sz="140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400" spc="-145">
                <a:solidFill>
                  <a:srgbClr val="4A5462"/>
                </a:solidFill>
                <a:latin typeface="Noto Sans JP"/>
                <a:cs typeface="Noto Sans JP"/>
              </a:rPr>
              <a:t>Mean</a:t>
            </a:r>
            <a:r>
              <a:rPr dirty="0" sz="140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400" spc="-120">
                <a:solidFill>
                  <a:srgbClr val="4A5462"/>
                </a:solidFill>
                <a:latin typeface="Noto Sans JP"/>
                <a:cs typeface="Noto Sans JP"/>
              </a:rPr>
              <a:t>Squared</a:t>
            </a:r>
            <a:r>
              <a:rPr dirty="0" sz="140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400" spc="-105">
                <a:solidFill>
                  <a:srgbClr val="4A5462"/>
                </a:solidFill>
                <a:latin typeface="Noto Sans JP"/>
                <a:cs typeface="Noto Sans JP"/>
              </a:rPr>
              <a:t>Error</a:t>
            </a:r>
            <a:r>
              <a:rPr dirty="0" sz="1350" spc="-180">
                <a:solidFill>
                  <a:srgbClr val="4A5462"/>
                </a:solidFill>
                <a:latin typeface="SimSun"/>
                <a:cs typeface="SimSun"/>
              </a:rPr>
              <a:t>による客観的評価と視覚的に分かりやすい結果表示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89818" y="6136651"/>
            <a:ext cx="4598035" cy="54991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750" spc="-165" b="1">
                <a:solidFill>
                  <a:srgbClr val="1F2937"/>
                </a:solidFill>
                <a:latin typeface="Noto Sans JP"/>
                <a:cs typeface="Noto Sans JP"/>
              </a:rPr>
              <a:t>Python</a:t>
            </a:r>
            <a:r>
              <a:rPr dirty="0" sz="1700" spc="-185" b="1">
                <a:solidFill>
                  <a:srgbClr val="1F2937"/>
                </a:solidFill>
                <a:latin typeface="BIZ UDPGothic"/>
                <a:cs typeface="BIZ UDPGothic"/>
              </a:rPr>
              <a:t>による再現性の高いワークフロー</a:t>
            </a:r>
            <a:endParaRPr sz="170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350" spc="-200">
                <a:solidFill>
                  <a:srgbClr val="4A5462"/>
                </a:solidFill>
                <a:latin typeface="SimSun"/>
                <a:cs typeface="SimSun"/>
              </a:rPr>
              <a:t>データ読み込みから 予測、評価までの一貫したワークフローを構築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0" y="0"/>
            <a:ext cx="95250" cy="7829550"/>
          </a:xfrm>
          <a:custGeom>
            <a:avLst/>
            <a:gdLst/>
            <a:ahLst/>
            <a:cxnLst/>
            <a:rect l="l" t="t" r="r" b="b"/>
            <a:pathLst>
              <a:path w="95250" h="7829550">
                <a:moveTo>
                  <a:pt x="95249" y="7829549"/>
                </a:moveTo>
                <a:lnTo>
                  <a:pt x="0" y="7829549"/>
                </a:lnTo>
                <a:lnTo>
                  <a:pt x="0" y="0"/>
                </a:lnTo>
                <a:lnTo>
                  <a:pt x="95249" y="0"/>
                </a:lnTo>
                <a:lnTo>
                  <a:pt x="95249" y="782954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 descr=""/>
          <p:cNvGrpSpPr/>
          <p:nvPr/>
        </p:nvGrpSpPr>
        <p:grpSpPr>
          <a:xfrm>
            <a:off x="10706099" y="7315200"/>
            <a:ext cx="1485900" cy="514350"/>
            <a:chOff x="10706099" y="7315200"/>
            <a:chExt cx="1485900" cy="514350"/>
          </a:xfrm>
        </p:grpSpPr>
        <p:sp>
          <p:nvSpPr>
            <p:cNvPr id="26" name="object 26" descr=""/>
            <p:cNvSpPr/>
            <p:nvPr/>
          </p:nvSpPr>
          <p:spPr>
            <a:xfrm>
              <a:off x="11401423" y="7486649"/>
              <a:ext cx="790575" cy="342900"/>
            </a:xfrm>
            <a:custGeom>
              <a:avLst/>
              <a:gdLst/>
              <a:ahLst/>
              <a:cxnLst/>
              <a:rect l="l" t="t" r="r" b="b"/>
              <a:pathLst>
                <a:path w="790575" h="342900">
                  <a:moveTo>
                    <a:pt x="790574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790574" y="0"/>
                  </a:lnTo>
                  <a:lnTo>
                    <a:pt x="790574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706099" y="7315200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0399" y="7410449"/>
              <a:ext cx="133349" cy="133349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  <a:p>
            <a:pPr marL="62865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z="1150" spc="-50">
                <a:latin typeface="Tahoma"/>
                <a:cs typeface="Tahoma"/>
              </a:rPr>
              <a:t>3</a:t>
            </a:fld>
            <a:r>
              <a:rPr dirty="0" sz="1150" spc="-125">
                <a:latin typeface="Tahoma"/>
                <a:cs typeface="Tahoma"/>
              </a:rPr>
              <a:t> </a:t>
            </a:r>
            <a:r>
              <a:rPr dirty="0" sz="1150" spc="-40">
                <a:latin typeface="Tahoma"/>
                <a:cs typeface="Tahoma"/>
              </a:rPr>
              <a:t>/</a:t>
            </a:r>
            <a:r>
              <a:rPr dirty="0" sz="1150" spc="-120">
                <a:latin typeface="Tahoma"/>
                <a:cs typeface="Tahoma"/>
              </a:rPr>
              <a:t> </a:t>
            </a:r>
            <a:r>
              <a:rPr dirty="0" sz="1150" spc="-25">
                <a:latin typeface="Tahoma"/>
                <a:cs typeface="Tahoma"/>
              </a:rPr>
              <a:t>10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解析データの概要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847850"/>
            <a:ext cx="228600" cy="2286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77900" y="1768358"/>
            <a:ext cx="1244600" cy="57086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700" spc="-75" b="1">
                <a:solidFill>
                  <a:srgbClr val="1F2937"/>
                </a:solidFill>
                <a:latin typeface="BIZ UDPGothic"/>
                <a:cs typeface="BIZ UDPGothic"/>
              </a:rPr>
              <a:t>データセット</a:t>
            </a:r>
            <a:endParaRPr sz="170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600" spc="-125">
                <a:solidFill>
                  <a:srgbClr val="4A5462"/>
                </a:solidFill>
                <a:latin typeface="Noto Sans JP"/>
                <a:cs typeface="Noto Sans JP"/>
              </a:rPr>
              <a:t>stock_price.csv</a:t>
            </a:r>
            <a:endParaRPr sz="1600">
              <a:latin typeface="Noto Sans JP"/>
              <a:cs typeface="Noto Sans JP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609849"/>
            <a:ext cx="200025" cy="2286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49325" y="2530358"/>
            <a:ext cx="1834514" cy="83756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700" spc="-130" b="1">
                <a:solidFill>
                  <a:srgbClr val="1F2937"/>
                </a:solidFill>
                <a:latin typeface="BIZ UDPGothic"/>
                <a:cs typeface="BIZ UDPGothic"/>
              </a:rPr>
              <a:t>期間</a:t>
            </a:r>
            <a:endParaRPr sz="170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600" spc="-150">
                <a:solidFill>
                  <a:srgbClr val="4A5462"/>
                </a:solidFill>
                <a:latin typeface="Noto Sans JP"/>
                <a:cs typeface="Noto Sans JP"/>
              </a:rPr>
              <a:t>1987</a:t>
            </a:r>
            <a:r>
              <a:rPr dirty="0" sz="1500" spc="-150">
                <a:solidFill>
                  <a:srgbClr val="4A5462"/>
                </a:solidFill>
                <a:latin typeface="SimSun"/>
                <a:cs typeface="SimSun"/>
              </a:rPr>
              <a:t>年</a:t>
            </a:r>
            <a:r>
              <a:rPr dirty="0" sz="1600" spc="-150">
                <a:solidFill>
                  <a:srgbClr val="4A5462"/>
                </a:solidFill>
                <a:latin typeface="Noto Sans JP"/>
                <a:cs typeface="Noto Sans JP"/>
              </a:rPr>
              <a:t>2</a:t>
            </a:r>
            <a:r>
              <a:rPr dirty="0" sz="1500" spc="-150">
                <a:solidFill>
                  <a:srgbClr val="4A5462"/>
                </a:solidFill>
                <a:latin typeface="SimSun"/>
                <a:cs typeface="SimSun"/>
              </a:rPr>
              <a:t>月～</a:t>
            </a:r>
            <a:r>
              <a:rPr dirty="0" sz="1600" spc="-150">
                <a:solidFill>
                  <a:srgbClr val="4A5462"/>
                </a:solidFill>
                <a:latin typeface="Noto Sans JP"/>
                <a:cs typeface="Noto Sans JP"/>
              </a:rPr>
              <a:t>2024</a:t>
            </a:r>
            <a:r>
              <a:rPr dirty="0" sz="1500" spc="-150">
                <a:solidFill>
                  <a:srgbClr val="4A5462"/>
                </a:solidFill>
                <a:latin typeface="SimSun"/>
                <a:cs typeface="SimSun"/>
              </a:rPr>
              <a:t>年</a:t>
            </a:r>
            <a:r>
              <a:rPr dirty="0" sz="1600" spc="-150">
                <a:solidFill>
                  <a:srgbClr val="4A5462"/>
                </a:solidFill>
                <a:latin typeface="Noto Sans JP"/>
                <a:cs typeface="Noto Sans JP"/>
              </a:rPr>
              <a:t>8</a:t>
            </a:r>
            <a:r>
              <a:rPr dirty="0" sz="1500" spc="-70">
                <a:solidFill>
                  <a:srgbClr val="4A5462"/>
                </a:solidFill>
                <a:latin typeface="SimSun"/>
                <a:cs typeface="SimSun"/>
              </a:rPr>
              <a:t>月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500" spc="-95" b="1">
                <a:solidFill>
                  <a:srgbClr val="2562EB"/>
                </a:solidFill>
                <a:latin typeface="Noto Sans JP"/>
                <a:cs typeface="Noto Sans JP"/>
              </a:rPr>
              <a:t>9,202</a:t>
            </a:r>
            <a:r>
              <a:rPr dirty="0" sz="1500" spc="-165" b="1">
                <a:solidFill>
                  <a:srgbClr val="2562EB"/>
                </a:solidFill>
                <a:latin typeface="BIZ UDPGothic"/>
                <a:cs typeface="BIZ UDPGothic"/>
              </a:rPr>
              <a:t>行 </a:t>
            </a:r>
            <a:r>
              <a:rPr dirty="0" sz="1600" spc="-145">
                <a:solidFill>
                  <a:srgbClr val="4A5462"/>
                </a:solidFill>
                <a:latin typeface="Noto Sans JP"/>
                <a:cs typeface="Noto Sans JP"/>
              </a:rPr>
              <a:t>× </a:t>
            </a:r>
            <a:r>
              <a:rPr dirty="0" sz="1500" spc="-105" b="1">
                <a:solidFill>
                  <a:srgbClr val="2562EB"/>
                </a:solidFill>
                <a:latin typeface="Noto Sans JP"/>
                <a:cs typeface="Noto Sans JP"/>
              </a:rPr>
              <a:t>7</a:t>
            </a:r>
            <a:r>
              <a:rPr dirty="0" sz="1500" spc="-50" b="1">
                <a:solidFill>
                  <a:srgbClr val="2562EB"/>
                </a:solidFill>
                <a:latin typeface="BIZ UDPGothic"/>
                <a:cs typeface="BIZ UDPGothic"/>
              </a:rPr>
              <a:t>列</a:t>
            </a:r>
            <a:endParaRPr sz="1500">
              <a:latin typeface="BIZ UDPGothic"/>
              <a:cs typeface="BIZ UDPGothic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3652837"/>
            <a:ext cx="228600" cy="20002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77900" y="3548803"/>
            <a:ext cx="3797300" cy="57975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700" spc="-165" b="1">
                <a:solidFill>
                  <a:srgbClr val="1F2937"/>
                </a:solidFill>
                <a:latin typeface="BIZ UDPGothic"/>
                <a:cs typeface="BIZ UDPGothic"/>
              </a:rPr>
              <a:t>主なカラム</a:t>
            </a:r>
            <a:endParaRPr sz="170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500" spc="-150">
                <a:solidFill>
                  <a:srgbClr val="4A5462"/>
                </a:solidFill>
                <a:latin typeface="SimSun"/>
                <a:cs typeface="SimSun"/>
              </a:rPr>
              <a:t>日付、終値、始値、高値、安値、出来高、変化率</a:t>
            </a:r>
            <a:endParaRPr sz="1500">
              <a:latin typeface="SimSun"/>
              <a:cs typeface="SimSu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210299" y="1809749"/>
            <a:ext cx="5372100" cy="2400300"/>
            <a:chOff x="6210299" y="1809749"/>
            <a:chExt cx="5372100" cy="2400300"/>
          </a:xfrm>
        </p:grpSpPr>
        <p:sp>
          <p:nvSpPr>
            <p:cNvPr id="10" name="object 10" descr=""/>
            <p:cNvSpPr/>
            <p:nvPr/>
          </p:nvSpPr>
          <p:spPr>
            <a:xfrm>
              <a:off x="6229349" y="1809749"/>
              <a:ext cx="5353050" cy="2400300"/>
            </a:xfrm>
            <a:custGeom>
              <a:avLst/>
              <a:gdLst/>
              <a:ahLst/>
              <a:cxnLst/>
              <a:rect l="l" t="t" r="r" b="b"/>
              <a:pathLst>
                <a:path w="5353050" h="2400300">
                  <a:moveTo>
                    <a:pt x="5320001" y="2400299"/>
                  </a:moveTo>
                  <a:lnTo>
                    <a:pt x="0" y="2400299"/>
                  </a:lnTo>
                  <a:lnTo>
                    <a:pt x="0" y="0"/>
                  </a:lnTo>
                  <a:lnTo>
                    <a:pt x="5320001" y="0"/>
                  </a:lnTo>
                  <a:lnTo>
                    <a:pt x="5324860" y="966"/>
                  </a:lnTo>
                  <a:lnTo>
                    <a:pt x="5352081" y="28187"/>
                  </a:lnTo>
                  <a:lnTo>
                    <a:pt x="5353048" y="33047"/>
                  </a:lnTo>
                  <a:lnTo>
                    <a:pt x="5353048" y="2367251"/>
                  </a:lnTo>
                  <a:lnTo>
                    <a:pt x="5324860" y="2399332"/>
                  </a:lnTo>
                  <a:lnTo>
                    <a:pt x="5320001" y="24002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210299" y="1809749"/>
              <a:ext cx="38100" cy="2400300"/>
            </a:xfrm>
            <a:custGeom>
              <a:avLst/>
              <a:gdLst/>
              <a:ahLst/>
              <a:cxnLst/>
              <a:rect l="l" t="t" r="r" b="b"/>
              <a:pathLst>
                <a:path w="38100" h="2400300">
                  <a:moveTo>
                    <a:pt x="38099" y="2400299"/>
                  </a:moveTo>
                  <a:lnTo>
                    <a:pt x="0" y="24002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4002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388099" y="1943735"/>
            <a:ext cx="1168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60" b="1">
                <a:solidFill>
                  <a:srgbClr val="1F2937"/>
                </a:solidFill>
                <a:latin typeface="BIZ UDPGothic"/>
                <a:cs typeface="BIZ UDPGothic"/>
              </a:rPr>
              <a:t>データの特長</a:t>
            </a:r>
            <a:endParaRPr sz="1700">
              <a:latin typeface="BIZ UDPGothic"/>
              <a:cs typeface="BIZ UDPGothic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400799" y="2419349"/>
            <a:ext cx="267970" cy="1258570"/>
            <a:chOff x="6400799" y="2419349"/>
            <a:chExt cx="267970" cy="1258570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0799" y="2419349"/>
              <a:ext cx="152399" cy="1523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6999" y="2847974"/>
              <a:ext cx="152399" cy="13334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6047" y="3199447"/>
              <a:ext cx="116175" cy="11617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6076" y="3523148"/>
              <a:ext cx="192345" cy="154602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6654800" y="2384361"/>
            <a:ext cx="46545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出来高、変化率などの加工が必要な非標準形式データを含む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731000" y="2796413"/>
            <a:ext cx="31800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>
                <a:latin typeface="SimSun"/>
                <a:cs typeface="SimSun"/>
              </a:rPr>
              <a:t>出来高例</a:t>
            </a:r>
            <a:r>
              <a:rPr dirty="0" sz="1350" spc="-5">
                <a:latin typeface="Comic Sans MS"/>
                <a:cs typeface="Comic Sans MS"/>
              </a:rPr>
              <a:t>: </a:t>
            </a:r>
            <a:r>
              <a:rPr dirty="0" sz="1350" spc="-170">
                <a:latin typeface="SimSun"/>
                <a:cs typeface="SimSun"/>
              </a:rPr>
              <a:t>「</a:t>
            </a:r>
            <a:r>
              <a:rPr dirty="0" sz="1300" spc="-65">
                <a:latin typeface="Noto Sans JP"/>
                <a:cs typeface="Noto Sans JP"/>
              </a:rPr>
              <a:t>79.15M</a:t>
            </a:r>
            <a:r>
              <a:rPr dirty="0" sz="1350" spc="-470">
                <a:latin typeface="SimSun"/>
                <a:cs typeface="SimSun"/>
              </a:rPr>
              <a:t>」「</a:t>
            </a:r>
            <a:r>
              <a:rPr dirty="0" sz="1300" spc="-65">
                <a:latin typeface="Noto Sans JP"/>
                <a:cs typeface="Noto Sans JP"/>
              </a:rPr>
              <a:t>250.56M</a:t>
            </a:r>
            <a:r>
              <a:rPr dirty="0" sz="1350" spc="-765">
                <a:latin typeface="SimSun"/>
                <a:cs typeface="SimSun"/>
              </a:rPr>
              <a:t>」</a:t>
            </a:r>
            <a:r>
              <a:rPr dirty="0" sz="1350" spc="-170">
                <a:latin typeface="SimSun"/>
                <a:cs typeface="SimSun"/>
              </a:rPr>
              <a:t>（単位付</a:t>
            </a:r>
            <a:r>
              <a:rPr dirty="0" sz="1350" spc="-170">
                <a:latin typeface="PMingLiU"/>
                <a:cs typeface="PMingLiU"/>
              </a:rPr>
              <a:t>き</a:t>
            </a:r>
            <a:r>
              <a:rPr dirty="0" sz="1350" spc="-50">
                <a:latin typeface="SimSun"/>
                <a:cs typeface="SimSun"/>
              </a:rPr>
              <a:t>）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692900" y="3139313"/>
            <a:ext cx="315277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>
                <a:latin typeface="SimSun"/>
                <a:cs typeface="SimSun"/>
              </a:rPr>
              <a:t>変化率例</a:t>
            </a:r>
            <a:r>
              <a:rPr dirty="0" sz="1350">
                <a:latin typeface="Comic Sans MS"/>
                <a:cs typeface="Comic Sans MS"/>
              </a:rPr>
              <a:t>: </a:t>
            </a:r>
            <a:r>
              <a:rPr dirty="0" sz="1350" spc="-170">
                <a:latin typeface="SimSun"/>
                <a:cs typeface="SimSun"/>
              </a:rPr>
              <a:t>「</a:t>
            </a:r>
            <a:r>
              <a:rPr dirty="0" sz="1300" spc="-40">
                <a:latin typeface="Noto Sans JP"/>
                <a:cs typeface="Noto Sans JP"/>
              </a:rPr>
              <a:t>-</a:t>
            </a:r>
            <a:r>
              <a:rPr dirty="0" sz="1300" spc="-70">
                <a:latin typeface="Noto Sans JP"/>
                <a:cs typeface="Noto Sans JP"/>
              </a:rPr>
              <a:t>2.56%</a:t>
            </a:r>
            <a:r>
              <a:rPr dirty="0" sz="1350" spc="-470">
                <a:latin typeface="SimSun"/>
                <a:cs typeface="SimSun"/>
              </a:rPr>
              <a:t>」「</a:t>
            </a:r>
            <a:r>
              <a:rPr dirty="0" sz="1300" spc="-70">
                <a:latin typeface="Noto Sans JP"/>
                <a:cs typeface="Noto Sans JP"/>
              </a:rPr>
              <a:t>1.07%</a:t>
            </a:r>
            <a:r>
              <a:rPr dirty="0" sz="1350" spc="-765">
                <a:latin typeface="SimSun"/>
                <a:cs typeface="SimSun"/>
              </a:rPr>
              <a:t>」</a:t>
            </a:r>
            <a:r>
              <a:rPr dirty="0" sz="1350" spc="-135">
                <a:latin typeface="SimSun"/>
                <a:cs typeface="SimSun"/>
              </a:rPr>
              <a:t>（</a:t>
            </a:r>
            <a:r>
              <a:rPr dirty="0" sz="1300" spc="-135">
                <a:latin typeface="Noto Sans JP"/>
                <a:cs typeface="Noto Sans JP"/>
              </a:rPr>
              <a:t>%</a:t>
            </a:r>
            <a:r>
              <a:rPr dirty="0" sz="1350" spc="-170">
                <a:latin typeface="SimSun"/>
                <a:cs typeface="SimSun"/>
              </a:rPr>
              <a:t>記号付</a:t>
            </a:r>
            <a:r>
              <a:rPr dirty="0" sz="1350" spc="-170">
                <a:latin typeface="PMingLiU"/>
                <a:cs typeface="PMingLiU"/>
              </a:rPr>
              <a:t>き</a:t>
            </a:r>
            <a:r>
              <a:rPr dirty="0" sz="1350" spc="-50">
                <a:latin typeface="SimSun"/>
                <a:cs typeface="SimSun"/>
              </a:rPr>
              <a:t>）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769100" y="3482213"/>
            <a:ext cx="254381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>
                <a:latin typeface="SimSun"/>
                <a:cs typeface="SimSun"/>
              </a:rPr>
              <a:t>前処理要件</a:t>
            </a:r>
            <a:r>
              <a:rPr dirty="0" sz="1350" spc="-35">
                <a:latin typeface="Comic Sans MS"/>
                <a:cs typeface="Comic Sans MS"/>
              </a:rPr>
              <a:t>: </a:t>
            </a:r>
            <a:r>
              <a:rPr dirty="0" sz="1350" spc="-170">
                <a:latin typeface="SimSun"/>
                <a:cs typeface="SimSun"/>
              </a:rPr>
              <a:t>単位除去</a:t>
            </a:r>
            <a:r>
              <a:rPr dirty="0" sz="1350" spc="-170">
                <a:latin typeface="PMingLiU"/>
                <a:cs typeface="PMingLiU"/>
              </a:rPr>
              <a:t>‧</a:t>
            </a:r>
            <a:r>
              <a:rPr dirty="0" sz="1350" spc="-150">
                <a:latin typeface="SimSun"/>
                <a:cs typeface="SimSun"/>
              </a:rPr>
              <a:t>数値変換処理</a:t>
            </a:r>
            <a:endParaRPr sz="1350">
              <a:latin typeface="SimSun"/>
              <a:cs typeface="SimSun"/>
            </a:endParaRPr>
          </a:p>
        </p:txBody>
      </p:sp>
      <p:graphicFrame>
        <p:nvGraphicFramePr>
          <p:cNvPr id="22" name="object 22" descr=""/>
          <p:cNvGraphicFramePr>
            <a:graphicFrameLocks noGrp="1"/>
          </p:cNvGraphicFramePr>
          <p:nvPr/>
        </p:nvGraphicFramePr>
        <p:xfrm>
          <a:off x="609599" y="4933949"/>
          <a:ext cx="11049000" cy="186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0"/>
                <a:gridCol w="1304925"/>
                <a:gridCol w="1304925"/>
                <a:gridCol w="1304925"/>
                <a:gridCol w="1304925"/>
                <a:gridCol w="1743075"/>
                <a:gridCol w="1847850"/>
              </a:tblGrid>
              <a:tr h="46609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130" b="1">
                          <a:latin typeface="BIZ UDPGothic"/>
                          <a:cs typeface="BIZ UDPGothic"/>
                        </a:rPr>
                        <a:t>日付け</a:t>
                      </a:r>
                      <a:endParaRPr sz="1350">
                        <a:latin typeface="BIZ UDPGothic"/>
                        <a:cs typeface="BIZ UDP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110" b="1">
                          <a:latin typeface="BIZ UDPGothic"/>
                          <a:cs typeface="BIZ UDPGothic"/>
                        </a:rPr>
                        <a:t>終値</a:t>
                      </a:r>
                      <a:endParaRPr sz="1350">
                        <a:latin typeface="BIZ UDPGothic"/>
                        <a:cs typeface="BIZ UDP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110" b="1">
                          <a:latin typeface="BIZ UDPGothic"/>
                          <a:cs typeface="BIZ UDPGothic"/>
                        </a:rPr>
                        <a:t>始値</a:t>
                      </a:r>
                      <a:endParaRPr sz="1350">
                        <a:latin typeface="BIZ UDPGothic"/>
                        <a:cs typeface="BIZ UDP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110" b="1">
                          <a:latin typeface="BIZ UDPGothic"/>
                          <a:cs typeface="BIZ UDPGothic"/>
                        </a:rPr>
                        <a:t>高値</a:t>
                      </a:r>
                      <a:endParaRPr sz="1350">
                        <a:latin typeface="BIZ UDPGothic"/>
                        <a:cs typeface="BIZ UDP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110" b="1">
                          <a:latin typeface="BIZ UDPGothic"/>
                          <a:cs typeface="BIZ UDPGothic"/>
                        </a:rPr>
                        <a:t>安値</a:t>
                      </a:r>
                      <a:endParaRPr sz="1350">
                        <a:latin typeface="BIZ UDPGothic"/>
                        <a:cs typeface="BIZ UDP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130" b="1">
                          <a:latin typeface="BIZ UDPGothic"/>
                          <a:cs typeface="BIZ UDPGothic"/>
                        </a:rPr>
                        <a:t>出来高</a:t>
                      </a:r>
                      <a:endParaRPr sz="1350">
                        <a:latin typeface="BIZ UDPGothic"/>
                        <a:cs typeface="BIZ UDPGothic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170" b="1">
                          <a:latin typeface="BIZ UDPGothic"/>
                          <a:cs typeface="BIZ UDPGothic"/>
                        </a:rPr>
                        <a:t>変化率 </a:t>
                      </a:r>
                      <a:r>
                        <a:rPr dirty="0" sz="1350" spc="-50" b="1">
                          <a:latin typeface="Noto Sans JP"/>
                          <a:cs typeface="Noto Sans JP"/>
                        </a:rPr>
                        <a:t>%</a:t>
                      </a:r>
                      <a:endParaRPr sz="1350">
                        <a:latin typeface="Noto Sans JP"/>
                        <a:cs typeface="Noto Sans JP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DFE9FF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60">
                          <a:latin typeface="Noto Sans JP"/>
                          <a:cs typeface="Noto Sans JP"/>
                        </a:rPr>
                        <a:t>2024-</a:t>
                      </a:r>
                      <a:r>
                        <a:rPr dirty="0" sz="1300" spc="-55">
                          <a:latin typeface="Noto Sans JP"/>
                          <a:cs typeface="Noto Sans JP"/>
                        </a:rPr>
                        <a:t>08-</a:t>
                      </a:r>
                      <a:r>
                        <a:rPr dirty="0" sz="1300" spc="-25">
                          <a:latin typeface="Noto Sans JP"/>
                          <a:cs typeface="Noto Sans JP"/>
                        </a:rPr>
                        <a:t>01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10">
                          <a:latin typeface="Noto Sans JP"/>
                          <a:cs typeface="Noto Sans JP"/>
                        </a:rPr>
                        <a:t>156.3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10">
                          <a:latin typeface="Noto Sans JP"/>
                          <a:cs typeface="Noto Sans JP"/>
                        </a:rPr>
                        <a:t>159.3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10">
                          <a:latin typeface="Noto Sans JP"/>
                          <a:cs typeface="Noto Sans JP"/>
                        </a:rPr>
                        <a:t>159.4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10">
                          <a:latin typeface="Noto Sans JP"/>
                          <a:cs typeface="Noto Sans JP"/>
                        </a:rPr>
                        <a:t>156.1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10">
                          <a:latin typeface="Noto Sans JP"/>
                          <a:cs typeface="Noto Sans JP"/>
                        </a:rPr>
                        <a:t>79.15M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40">
                          <a:latin typeface="Noto Sans JP"/>
                          <a:cs typeface="Noto Sans JP"/>
                        </a:rPr>
                        <a:t>-</a:t>
                      </a:r>
                      <a:r>
                        <a:rPr dirty="0" sz="1300" spc="-10">
                          <a:latin typeface="Noto Sans JP"/>
                          <a:cs typeface="Noto Sans JP"/>
                        </a:rPr>
                        <a:t>2.56%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60">
                          <a:latin typeface="Noto Sans JP"/>
                          <a:cs typeface="Noto Sans JP"/>
                        </a:rPr>
                        <a:t>2024-</a:t>
                      </a:r>
                      <a:r>
                        <a:rPr dirty="0" sz="1300" spc="-55">
                          <a:latin typeface="Noto Sans JP"/>
                          <a:cs typeface="Noto Sans JP"/>
                        </a:rPr>
                        <a:t>07-</a:t>
                      </a:r>
                      <a:r>
                        <a:rPr dirty="0" sz="1300" spc="-25">
                          <a:latin typeface="Noto Sans JP"/>
                          <a:cs typeface="Noto Sans JP"/>
                        </a:rPr>
                        <a:t>31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10">
                          <a:latin typeface="Noto Sans JP"/>
                          <a:cs typeface="Noto Sans JP"/>
                        </a:rPr>
                        <a:t>160.4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10">
                          <a:latin typeface="Noto Sans JP"/>
                          <a:cs typeface="Noto Sans JP"/>
                        </a:rPr>
                        <a:t>158.2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10">
                          <a:latin typeface="Noto Sans JP"/>
                          <a:cs typeface="Noto Sans JP"/>
                        </a:rPr>
                        <a:t>160.7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10">
                          <a:latin typeface="Noto Sans JP"/>
                          <a:cs typeface="Noto Sans JP"/>
                        </a:rPr>
                        <a:t>158.1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10">
                          <a:latin typeface="Noto Sans JP"/>
                          <a:cs typeface="Noto Sans JP"/>
                        </a:rPr>
                        <a:t>173.91M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10">
                          <a:latin typeface="Noto Sans JP"/>
                          <a:cs typeface="Noto Sans JP"/>
                        </a:rPr>
                        <a:t>1.07%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60">
                          <a:latin typeface="Noto Sans JP"/>
                          <a:cs typeface="Noto Sans JP"/>
                        </a:rPr>
                        <a:t>2024-</a:t>
                      </a:r>
                      <a:r>
                        <a:rPr dirty="0" sz="1300" spc="-55">
                          <a:latin typeface="Noto Sans JP"/>
                          <a:cs typeface="Noto Sans JP"/>
                        </a:rPr>
                        <a:t>07-</a:t>
                      </a:r>
                      <a:r>
                        <a:rPr dirty="0" sz="1300" spc="-25">
                          <a:latin typeface="Noto Sans JP"/>
                          <a:cs typeface="Noto Sans JP"/>
                        </a:rPr>
                        <a:t>30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10">
                          <a:latin typeface="Noto Sans JP"/>
                          <a:cs typeface="Noto Sans JP"/>
                        </a:rPr>
                        <a:t>158.7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10">
                          <a:latin typeface="Noto Sans JP"/>
                          <a:cs typeface="Noto Sans JP"/>
                        </a:rPr>
                        <a:t>158.8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10">
                          <a:latin typeface="Noto Sans JP"/>
                          <a:cs typeface="Noto Sans JP"/>
                        </a:rPr>
                        <a:t>159.2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10">
                          <a:latin typeface="Noto Sans JP"/>
                          <a:cs typeface="Noto Sans JP"/>
                        </a:rPr>
                        <a:t>158.0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10">
                          <a:latin typeface="Noto Sans JP"/>
                          <a:cs typeface="Noto Sans JP"/>
                        </a:rPr>
                        <a:t>138.14M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300" spc="-40">
                          <a:latin typeface="Noto Sans JP"/>
                          <a:cs typeface="Noto Sans JP"/>
                        </a:rPr>
                        <a:t>-</a:t>
                      </a:r>
                      <a:r>
                        <a:rPr dirty="0" sz="1300" spc="-10">
                          <a:latin typeface="Noto Sans JP"/>
                          <a:cs typeface="Noto Sans JP"/>
                        </a:rPr>
                        <a:t>0.63%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1346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 descr=""/>
          <p:cNvSpPr txBox="1"/>
          <p:nvPr/>
        </p:nvSpPr>
        <p:spPr>
          <a:xfrm>
            <a:off x="596899" y="6875588"/>
            <a:ext cx="240792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20">
                <a:solidFill>
                  <a:srgbClr val="6A7280"/>
                </a:solidFill>
                <a:latin typeface="SimSun"/>
                <a:cs typeface="SimSun"/>
              </a:rPr>
              <a:t>データサンプル</a:t>
            </a:r>
            <a:r>
              <a:rPr dirty="0" sz="1150" spc="-110">
                <a:solidFill>
                  <a:srgbClr val="6A7280"/>
                </a:solidFill>
                <a:latin typeface="SimSun"/>
                <a:cs typeface="SimSun"/>
              </a:rPr>
              <a:t>（上記</a:t>
            </a:r>
            <a:r>
              <a:rPr dirty="0" sz="1150" spc="-70">
                <a:solidFill>
                  <a:srgbClr val="6A7280"/>
                </a:solidFill>
                <a:latin typeface="Avenir"/>
                <a:cs typeface="Avenir"/>
              </a:rPr>
              <a:t>3</a:t>
            </a:r>
            <a:r>
              <a:rPr dirty="0" sz="1150" spc="-190">
                <a:solidFill>
                  <a:srgbClr val="6A7280"/>
                </a:solidFill>
                <a:latin typeface="SimSun"/>
                <a:cs typeface="SimSun"/>
              </a:rPr>
              <a:t>行 </a:t>
            </a:r>
            <a:r>
              <a:rPr dirty="0" sz="1150" spc="-20">
                <a:solidFill>
                  <a:srgbClr val="6A7280"/>
                </a:solidFill>
                <a:latin typeface="Avenir"/>
                <a:cs typeface="Avenir"/>
              </a:rPr>
              <a:t>/ </a:t>
            </a:r>
            <a:r>
              <a:rPr dirty="0" sz="1150" spc="-110">
                <a:solidFill>
                  <a:srgbClr val="6A7280"/>
                </a:solidFill>
                <a:latin typeface="SimSun"/>
                <a:cs typeface="SimSun"/>
              </a:rPr>
              <a:t>全</a:t>
            </a:r>
            <a:r>
              <a:rPr dirty="0" sz="1150" spc="-65">
                <a:solidFill>
                  <a:srgbClr val="6A7280"/>
                </a:solidFill>
                <a:latin typeface="Avenir"/>
                <a:cs typeface="Avenir"/>
              </a:rPr>
              <a:t>9,202</a:t>
            </a:r>
            <a:r>
              <a:rPr dirty="0" sz="1150" spc="-110">
                <a:solidFill>
                  <a:srgbClr val="6A7280"/>
                </a:solidFill>
                <a:latin typeface="SimSun"/>
                <a:cs typeface="SimSun"/>
              </a:rPr>
              <a:t>行</a:t>
            </a:r>
            <a:r>
              <a:rPr dirty="0" sz="1150" spc="-50">
                <a:solidFill>
                  <a:srgbClr val="6A7280"/>
                </a:solidFill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0" y="0"/>
            <a:ext cx="95250" cy="7686675"/>
          </a:xfrm>
          <a:custGeom>
            <a:avLst/>
            <a:gdLst/>
            <a:ahLst/>
            <a:cxnLst/>
            <a:rect l="l" t="t" r="r" b="b"/>
            <a:pathLst>
              <a:path w="95250" h="7686675">
                <a:moveTo>
                  <a:pt x="95249" y="7686674"/>
                </a:moveTo>
                <a:lnTo>
                  <a:pt x="0" y="7686674"/>
                </a:lnTo>
                <a:lnTo>
                  <a:pt x="0" y="0"/>
                </a:lnTo>
                <a:lnTo>
                  <a:pt x="95249" y="0"/>
                </a:lnTo>
                <a:lnTo>
                  <a:pt x="95249" y="7686674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 descr=""/>
          <p:cNvGrpSpPr/>
          <p:nvPr/>
        </p:nvGrpSpPr>
        <p:grpSpPr>
          <a:xfrm>
            <a:off x="10706099" y="7181850"/>
            <a:ext cx="1485900" cy="504825"/>
            <a:chOff x="10706099" y="7181850"/>
            <a:chExt cx="1485900" cy="504825"/>
          </a:xfrm>
        </p:grpSpPr>
        <p:sp>
          <p:nvSpPr>
            <p:cNvPr id="26" name="object 26" descr=""/>
            <p:cNvSpPr/>
            <p:nvPr/>
          </p:nvSpPr>
          <p:spPr>
            <a:xfrm>
              <a:off x="11401423" y="7343774"/>
              <a:ext cx="790575" cy="342900"/>
            </a:xfrm>
            <a:custGeom>
              <a:avLst/>
              <a:gdLst/>
              <a:ahLst/>
              <a:cxnLst/>
              <a:rect l="l" t="t" r="r" b="b"/>
              <a:pathLst>
                <a:path w="790575" h="342900">
                  <a:moveTo>
                    <a:pt x="790574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790574" y="0"/>
                  </a:lnTo>
                  <a:lnTo>
                    <a:pt x="790574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706099" y="7181850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20399" y="7277099"/>
              <a:ext cx="133349" cy="133349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11000133" y="7278115"/>
            <a:ext cx="975994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Noto Sans JP"/>
                <a:cs typeface="Noto Sans JP"/>
              </a:rPr>
              <a:t>Genspark</a:t>
            </a:r>
            <a:r>
              <a:rPr dirty="0" sz="1050" spc="-1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  <a:p>
            <a:pPr marL="62865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z="1150" spc="-50">
                <a:solidFill>
                  <a:srgbClr val="FFFFFF"/>
                </a:solidFill>
                <a:latin typeface="Tahoma"/>
                <a:cs typeface="Tahoma"/>
              </a:rPr>
              <a:t>4</a:t>
            </a:fld>
            <a:r>
              <a:rPr dirty="0" sz="11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50" spc="-4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115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9599" y="5010149"/>
            <a:ext cx="10972800" cy="1447800"/>
            <a:chOff x="609599" y="5010149"/>
            <a:chExt cx="10972800" cy="1447800"/>
          </a:xfrm>
        </p:grpSpPr>
        <p:sp>
          <p:nvSpPr>
            <p:cNvPr id="3" name="object 3" descr=""/>
            <p:cNvSpPr/>
            <p:nvPr/>
          </p:nvSpPr>
          <p:spPr>
            <a:xfrm>
              <a:off x="628649" y="5010149"/>
              <a:ext cx="10953750" cy="1447800"/>
            </a:xfrm>
            <a:custGeom>
              <a:avLst/>
              <a:gdLst/>
              <a:ahLst/>
              <a:cxnLst/>
              <a:rect l="l" t="t" r="r" b="b"/>
              <a:pathLst>
                <a:path w="10953750" h="1447800">
                  <a:moveTo>
                    <a:pt x="10882552" y="1447799"/>
                  </a:moveTo>
                  <a:lnTo>
                    <a:pt x="0" y="1447799"/>
                  </a:lnTo>
                  <a:lnTo>
                    <a:pt x="0" y="0"/>
                  </a:lnTo>
                  <a:lnTo>
                    <a:pt x="10882552" y="0"/>
                  </a:lnTo>
                  <a:lnTo>
                    <a:pt x="10887506" y="487"/>
                  </a:lnTo>
                  <a:lnTo>
                    <a:pt x="10924041" y="15621"/>
                  </a:lnTo>
                  <a:lnTo>
                    <a:pt x="10949861" y="51661"/>
                  </a:lnTo>
                  <a:lnTo>
                    <a:pt x="10953747" y="71196"/>
                  </a:lnTo>
                  <a:lnTo>
                    <a:pt x="10953747" y="1376602"/>
                  </a:lnTo>
                  <a:lnTo>
                    <a:pt x="10938125" y="1418094"/>
                  </a:lnTo>
                  <a:lnTo>
                    <a:pt x="10902086" y="1443913"/>
                  </a:lnTo>
                  <a:lnTo>
                    <a:pt x="10882552" y="14477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09587" y="5010149"/>
              <a:ext cx="511175" cy="1447800"/>
            </a:xfrm>
            <a:custGeom>
              <a:avLst/>
              <a:gdLst/>
              <a:ahLst/>
              <a:cxnLst/>
              <a:rect l="l" t="t" r="r" b="b"/>
              <a:pathLst>
                <a:path w="511175" h="1447800">
                  <a:moveTo>
                    <a:pt x="38100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38100" y="1447800"/>
                  </a:lnTo>
                  <a:lnTo>
                    <a:pt x="38100" y="0"/>
                  </a:lnTo>
                  <a:close/>
                </a:path>
                <a:path w="511175" h="1447800">
                  <a:moveTo>
                    <a:pt x="370763" y="291236"/>
                  </a:moveTo>
                  <a:lnTo>
                    <a:pt x="369112" y="286156"/>
                  </a:lnTo>
                  <a:lnTo>
                    <a:pt x="368084" y="284886"/>
                  </a:lnTo>
                  <a:lnTo>
                    <a:pt x="366966" y="282346"/>
                  </a:lnTo>
                  <a:lnTo>
                    <a:pt x="365721" y="279806"/>
                  </a:lnTo>
                  <a:lnTo>
                    <a:pt x="364337" y="277266"/>
                  </a:lnTo>
                  <a:lnTo>
                    <a:pt x="363004" y="274726"/>
                  </a:lnTo>
                  <a:lnTo>
                    <a:pt x="361530" y="273456"/>
                  </a:lnTo>
                  <a:lnTo>
                    <a:pt x="360705" y="272186"/>
                  </a:lnTo>
                  <a:lnTo>
                    <a:pt x="357416" y="267106"/>
                  </a:lnTo>
                  <a:lnTo>
                    <a:pt x="352958" y="265836"/>
                  </a:lnTo>
                  <a:lnTo>
                    <a:pt x="336346" y="272186"/>
                  </a:lnTo>
                  <a:lnTo>
                    <a:pt x="331571" y="268376"/>
                  </a:lnTo>
                  <a:lnTo>
                    <a:pt x="326072" y="264566"/>
                  </a:lnTo>
                  <a:lnTo>
                    <a:pt x="321475" y="262585"/>
                  </a:lnTo>
                  <a:lnTo>
                    <a:pt x="321475" y="312826"/>
                  </a:lnTo>
                  <a:lnTo>
                    <a:pt x="321475" y="319176"/>
                  </a:lnTo>
                  <a:lnTo>
                    <a:pt x="305625" y="336956"/>
                  </a:lnTo>
                  <a:lnTo>
                    <a:pt x="294462" y="336956"/>
                  </a:lnTo>
                  <a:lnTo>
                    <a:pt x="278612" y="319176"/>
                  </a:lnTo>
                  <a:lnTo>
                    <a:pt x="278612" y="312826"/>
                  </a:lnTo>
                  <a:lnTo>
                    <a:pt x="294462" y="295046"/>
                  </a:lnTo>
                  <a:lnTo>
                    <a:pt x="305625" y="295046"/>
                  </a:lnTo>
                  <a:lnTo>
                    <a:pt x="321475" y="312826"/>
                  </a:lnTo>
                  <a:lnTo>
                    <a:pt x="321475" y="262585"/>
                  </a:lnTo>
                  <a:lnTo>
                    <a:pt x="320179" y="262026"/>
                  </a:lnTo>
                  <a:lnTo>
                    <a:pt x="317461" y="249326"/>
                  </a:lnTo>
                  <a:lnTo>
                    <a:pt x="316611" y="245516"/>
                  </a:lnTo>
                  <a:lnTo>
                    <a:pt x="313397" y="241706"/>
                  </a:lnTo>
                  <a:lnTo>
                    <a:pt x="286740" y="241706"/>
                  </a:lnTo>
                  <a:lnTo>
                    <a:pt x="283527" y="245516"/>
                  </a:lnTo>
                  <a:lnTo>
                    <a:pt x="279946" y="262026"/>
                  </a:lnTo>
                  <a:lnTo>
                    <a:pt x="274015" y="264566"/>
                  </a:lnTo>
                  <a:lnTo>
                    <a:pt x="268566" y="268376"/>
                  </a:lnTo>
                  <a:lnTo>
                    <a:pt x="263791" y="272186"/>
                  </a:lnTo>
                  <a:lnTo>
                    <a:pt x="251155" y="268376"/>
                  </a:lnTo>
                  <a:lnTo>
                    <a:pt x="247129" y="265836"/>
                  </a:lnTo>
                  <a:lnTo>
                    <a:pt x="242671" y="267106"/>
                  </a:lnTo>
                  <a:lnTo>
                    <a:pt x="238556" y="273456"/>
                  </a:lnTo>
                  <a:lnTo>
                    <a:pt x="237083" y="274726"/>
                  </a:lnTo>
                  <a:lnTo>
                    <a:pt x="235699" y="277266"/>
                  </a:lnTo>
                  <a:lnTo>
                    <a:pt x="233121" y="282346"/>
                  </a:lnTo>
                  <a:lnTo>
                    <a:pt x="232003" y="284886"/>
                  </a:lnTo>
                  <a:lnTo>
                    <a:pt x="229323" y="291236"/>
                  </a:lnTo>
                  <a:lnTo>
                    <a:pt x="230568" y="295046"/>
                  </a:lnTo>
                  <a:lnTo>
                    <a:pt x="233680" y="297535"/>
                  </a:lnTo>
                  <a:lnTo>
                    <a:pt x="243649" y="306476"/>
                  </a:lnTo>
                  <a:lnTo>
                    <a:pt x="243166" y="310286"/>
                  </a:lnTo>
                  <a:lnTo>
                    <a:pt x="242887" y="312826"/>
                  </a:lnTo>
                  <a:lnTo>
                    <a:pt x="242887" y="319176"/>
                  </a:lnTo>
                  <a:lnTo>
                    <a:pt x="243166" y="322986"/>
                  </a:lnTo>
                  <a:lnTo>
                    <a:pt x="243649" y="325526"/>
                  </a:lnTo>
                  <a:lnTo>
                    <a:pt x="230568" y="336956"/>
                  </a:lnTo>
                  <a:lnTo>
                    <a:pt x="229323" y="342036"/>
                  </a:lnTo>
                  <a:lnTo>
                    <a:pt x="230974" y="345846"/>
                  </a:lnTo>
                  <a:lnTo>
                    <a:pt x="232003" y="348386"/>
                  </a:lnTo>
                  <a:lnTo>
                    <a:pt x="233121" y="349656"/>
                  </a:lnTo>
                  <a:lnTo>
                    <a:pt x="234365" y="352196"/>
                  </a:lnTo>
                  <a:lnTo>
                    <a:pt x="237045" y="357276"/>
                  </a:lnTo>
                  <a:lnTo>
                    <a:pt x="238518" y="358546"/>
                  </a:lnTo>
                  <a:lnTo>
                    <a:pt x="240131" y="361086"/>
                  </a:lnTo>
                  <a:lnTo>
                    <a:pt x="242671" y="364896"/>
                  </a:lnTo>
                  <a:lnTo>
                    <a:pt x="247129" y="366166"/>
                  </a:lnTo>
                  <a:lnTo>
                    <a:pt x="263740" y="359816"/>
                  </a:lnTo>
                  <a:lnTo>
                    <a:pt x="268516" y="363626"/>
                  </a:lnTo>
                  <a:lnTo>
                    <a:pt x="274015" y="367436"/>
                  </a:lnTo>
                  <a:lnTo>
                    <a:pt x="279908" y="369976"/>
                  </a:lnTo>
                  <a:lnTo>
                    <a:pt x="282625" y="382676"/>
                  </a:lnTo>
                  <a:lnTo>
                    <a:pt x="283476" y="386486"/>
                  </a:lnTo>
                  <a:lnTo>
                    <a:pt x="286689" y="390296"/>
                  </a:lnTo>
                  <a:lnTo>
                    <a:pt x="293878" y="390296"/>
                  </a:lnTo>
                  <a:lnTo>
                    <a:pt x="296913" y="391566"/>
                  </a:lnTo>
                  <a:lnTo>
                    <a:pt x="303085" y="391566"/>
                  </a:lnTo>
                  <a:lnTo>
                    <a:pt x="306120" y="390296"/>
                  </a:lnTo>
                  <a:lnTo>
                    <a:pt x="313309" y="390296"/>
                  </a:lnTo>
                  <a:lnTo>
                    <a:pt x="316522" y="386486"/>
                  </a:lnTo>
                  <a:lnTo>
                    <a:pt x="320090" y="369976"/>
                  </a:lnTo>
                  <a:lnTo>
                    <a:pt x="326034" y="367436"/>
                  </a:lnTo>
                  <a:lnTo>
                    <a:pt x="331470" y="363626"/>
                  </a:lnTo>
                  <a:lnTo>
                    <a:pt x="336257" y="359816"/>
                  </a:lnTo>
                  <a:lnTo>
                    <a:pt x="352856" y="366166"/>
                  </a:lnTo>
                  <a:lnTo>
                    <a:pt x="357327" y="364896"/>
                  </a:lnTo>
                  <a:lnTo>
                    <a:pt x="360616" y="359816"/>
                  </a:lnTo>
                  <a:lnTo>
                    <a:pt x="361429" y="358546"/>
                  </a:lnTo>
                  <a:lnTo>
                    <a:pt x="362902" y="357276"/>
                  </a:lnTo>
                  <a:lnTo>
                    <a:pt x="364248" y="354736"/>
                  </a:lnTo>
                  <a:lnTo>
                    <a:pt x="365633" y="352196"/>
                  </a:lnTo>
                  <a:lnTo>
                    <a:pt x="366877" y="349656"/>
                  </a:lnTo>
                  <a:lnTo>
                    <a:pt x="367995" y="347116"/>
                  </a:lnTo>
                  <a:lnTo>
                    <a:pt x="370674" y="342036"/>
                  </a:lnTo>
                  <a:lnTo>
                    <a:pt x="369430" y="336956"/>
                  </a:lnTo>
                  <a:lnTo>
                    <a:pt x="366255" y="334416"/>
                  </a:lnTo>
                  <a:lnTo>
                    <a:pt x="356349" y="325526"/>
                  </a:lnTo>
                  <a:lnTo>
                    <a:pt x="356831" y="321716"/>
                  </a:lnTo>
                  <a:lnTo>
                    <a:pt x="357098" y="319176"/>
                  </a:lnTo>
                  <a:lnTo>
                    <a:pt x="357098" y="312826"/>
                  </a:lnTo>
                  <a:lnTo>
                    <a:pt x="356831" y="310286"/>
                  </a:lnTo>
                  <a:lnTo>
                    <a:pt x="356349" y="306476"/>
                  </a:lnTo>
                  <a:lnTo>
                    <a:pt x="365506" y="298259"/>
                  </a:lnTo>
                  <a:lnTo>
                    <a:pt x="369519" y="295046"/>
                  </a:lnTo>
                  <a:lnTo>
                    <a:pt x="370763" y="291236"/>
                  </a:lnTo>
                  <a:close/>
                </a:path>
                <a:path w="511175" h="1447800">
                  <a:moveTo>
                    <a:pt x="510781" y="397916"/>
                  </a:moveTo>
                  <a:lnTo>
                    <a:pt x="510692" y="390296"/>
                  </a:lnTo>
                  <a:lnTo>
                    <a:pt x="510603" y="389026"/>
                  </a:lnTo>
                  <a:lnTo>
                    <a:pt x="509752" y="381406"/>
                  </a:lnTo>
                  <a:lnTo>
                    <a:pt x="506412" y="377596"/>
                  </a:lnTo>
                  <a:lnTo>
                    <a:pt x="502297" y="377596"/>
                  </a:lnTo>
                  <a:lnTo>
                    <a:pt x="489305" y="375056"/>
                  </a:lnTo>
                  <a:lnTo>
                    <a:pt x="488861" y="373786"/>
                  </a:lnTo>
                  <a:lnTo>
                    <a:pt x="487070" y="368706"/>
                  </a:lnTo>
                  <a:lnTo>
                    <a:pt x="483908" y="363626"/>
                  </a:lnTo>
                  <a:lnTo>
                    <a:pt x="479971" y="358546"/>
                  </a:lnTo>
                  <a:lnTo>
                    <a:pt x="485470" y="342036"/>
                  </a:lnTo>
                  <a:lnTo>
                    <a:pt x="484632" y="338226"/>
                  </a:lnTo>
                  <a:lnTo>
                    <a:pt x="484352" y="336956"/>
                  </a:lnTo>
                  <a:lnTo>
                    <a:pt x="478866" y="333146"/>
                  </a:lnTo>
                  <a:lnTo>
                    <a:pt x="474446" y="330606"/>
                  </a:lnTo>
                  <a:lnTo>
                    <a:pt x="467525" y="326796"/>
                  </a:lnTo>
                  <a:lnTo>
                    <a:pt x="461225" y="324256"/>
                  </a:lnTo>
                  <a:lnTo>
                    <a:pt x="457200" y="325424"/>
                  </a:lnTo>
                  <a:lnTo>
                    <a:pt x="457200" y="391566"/>
                  </a:lnTo>
                  <a:lnTo>
                    <a:pt x="457200" y="397916"/>
                  </a:lnTo>
                  <a:lnTo>
                    <a:pt x="441350" y="415696"/>
                  </a:lnTo>
                  <a:lnTo>
                    <a:pt x="430199" y="415696"/>
                  </a:lnTo>
                  <a:lnTo>
                    <a:pt x="414337" y="397916"/>
                  </a:lnTo>
                  <a:lnTo>
                    <a:pt x="414337" y="391566"/>
                  </a:lnTo>
                  <a:lnTo>
                    <a:pt x="430199" y="373786"/>
                  </a:lnTo>
                  <a:lnTo>
                    <a:pt x="441350" y="373786"/>
                  </a:lnTo>
                  <a:lnTo>
                    <a:pt x="457200" y="391566"/>
                  </a:lnTo>
                  <a:lnTo>
                    <a:pt x="457200" y="325424"/>
                  </a:lnTo>
                  <a:lnTo>
                    <a:pt x="456806" y="325526"/>
                  </a:lnTo>
                  <a:lnTo>
                    <a:pt x="453948" y="328066"/>
                  </a:lnTo>
                  <a:lnTo>
                    <a:pt x="445109" y="338226"/>
                  </a:lnTo>
                  <a:lnTo>
                    <a:pt x="442074" y="338226"/>
                  </a:lnTo>
                  <a:lnTo>
                    <a:pt x="438950" y="336956"/>
                  </a:lnTo>
                  <a:lnTo>
                    <a:pt x="432600" y="336956"/>
                  </a:lnTo>
                  <a:lnTo>
                    <a:pt x="429475" y="338226"/>
                  </a:lnTo>
                  <a:lnTo>
                    <a:pt x="426440" y="338226"/>
                  </a:lnTo>
                  <a:lnTo>
                    <a:pt x="414794" y="325526"/>
                  </a:lnTo>
                  <a:lnTo>
                    <a:pt x="410375" y="324256"/>
                  </a:lnTo>
                  <a:lnTo>
                    <a:pt x="406438" y="325526"/>
                  </a:lnTo>
                  <a:lnTo>
                    <a:pt x="386130" y="342036"/>
                  </a:lnTo>
                  <a:lnTo>
                    <a:pt x="391617" y="358546"/>
                  </a:lnTo>
                  <a:lnTo>
                    <a:pt x="387692" y="363626"/>
                  </a:lnTo>
                  <a:lnTo>
                    <a:pt x="384479" y="368706"/>
                  </a:lnTo>
                  <a:lnTo>
                    <a:pt x="382282" y="375056"/>
                  </a:lnTo>
                  <a:lnTo>
                    <a:pt x="365137" y="377596"/>
                  </a:lnTo>
                  <a:lnTo>
                    <a:pt x="361835" y="381406"/>
                  </a:lnTo>
                  <a:lnTo>
                    <a:pt x="360984" y="389026"/>
                  </a:lnTo>
                  <a:lnTo>
                    <a:pt x="360984" y="400456"/>
                  </a:lnTo>
                  <a:lnTo>
                    <a:pt x="361835" y="408076"/>
                  </a:lnTo>
                  <a:lnTo>
                    <a:pt x="365188" y="410616"/>
                  </a:lnTo>
                  <a:lnTo>
                    <a:pt x="382282" y="414426"/>
                  </a:lnTo>
                  <a:lnTo>
                    <a:pt x="384517" y="420776"/>
                  </a:lnTo>
                  <a:lnTo>
                    <a:pt x="387692" y="425856"/>
                  </a:lnTo>
                  <a:lnTo>
                    <a:pt x="391617" y="430936"/>
                  </a:lnTo>
                  <a:lnTo>
                    <a:pt x="386130" y="447446"/>
                  </a:lnTo>
                  <a:lnTo>
                    <a:pt x="399567" y="460146"/>
                  </a:lnTo>
                  <a:lnTo>
                    <a:pt x="401764" y="461391"/>
                  </a:lnTo>
                  <a:lnTo>
                    <a:pt x="404114" y="462686"/>
                  </a:lnTo>
                  <a:lnTo>
                    <a:pt x="410375" y="465226"/>
                  </a:lnTo>
                  <a:lnTo>
                    <a:pt x="414794" y="463956"/>
                  </a:lnTo>
                  <a:lnTo>
                    <a:pt x="417664" y="461391"/>
                  </a:lnTo>
                  <a:lnTo>
                    <a:pt x="426491" y="451256"/>
                  </a:lnTo>
                  <a:lnTo>
                    <a:pt x="445147" y="451256"/>
                  </a:lnTo>
                  <a:lnTo>
                    <a:pt x="454152" y="461606"/>
                  </a:lnTo>
                  <a:lnTo>
                    <a:pt x="456755" y="463956"/>
                  </a:lnTo>
                  <a:lnTo>
                    <a:pt x="461175" y="465226"/>
                  </a:lnTo>
                  <a:lnTo>
                    <a:pt x="465112" y="463956"/>
                  </a:lnTo>
                  <a:lnTo>
                    <a:pt x="469836" y="461391"/>
                  </a:lnTo>
                  <a:lnTo>
                    <a:pt x="472033" y="460146"/>
                  </a:lnTo>
                  <a:lnTo>
                    <a:pt x="474446" y="458876"/>
                  </a:lnTo>
                  <a:lnTo>
                    <a:pt x="478866" y="456336"/>
                  </a:lnTo>
                  <a:lnTo>
                    <a:pt x="484352" y="452526"/>
                  </a:lnTo>
                  <a:lnTo>
                    <a:pt x="484632" y="451256"/>
                  </a:lnTo>
                  <a:lnTo>
                    <a:pt x="485470" y="447446"/>
                  </a:lnTo>
                  <a:lnTo>
                    <a:pt x="479971" y="430936"/>
                  </a:lnTo>
                  <a:lnTo>
                    <a:pt x="483908" y="425856"/>
                  </a:lnTo>
                  <a:lnTo>
                    <a:pt x="487121" y="420776"/>
                  </a:lnTo>
                  <a:lnTo>
                    <a:pt x="488873" y="415696"/>
                  </a:lnTo>
                  <a:lnTo>
                    <a:pt x="489305" y="414426"/>
                  </a:lnTo>
                  <a:lnTo>
                    <a:pt x="502297" y="411886"/>
                  </a:lnTo>
                  <a:lnTo>
                    <a:pt x="506450" y="410616"/>
                  </a:lnTo>
                  <a:lnTo>
                    <a:pt x="509752" y="408076"/>
                  </a:lnTo>
                  <a:lnTo>
                    <a:pt x="510603" y="400456"/>
                  </a:lnTo>
                  <a:lnTo>
                    <a:pt x="510781" y="397916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技術的アプローチ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609599" y="1809749"/>
            <a:ext cx="10972800" cy="1143000"/>
            <a:chOff x="609599" y="1809749"/>
            <a:chExt cx="10972800" cy="1143000"/>
          </a:xfrm>
        </p:grpSpPr>
        <p:sp>
          <p:nvSpPr>
            <p:cNvPr id="7" name="object 7" descr=""/>
            <p:cNvSpPr/>
            <p:nvPr/>
          </p:nvSpPr>
          <p:spPr>
            <a:xfrm>
              <a:off x="609599" y="1809749"/>
              <a:ext cx="10972800" cy="1143000"/>
            </a:xfrm>
            <a:custGeom>
              <a:avLst/>
              <a:gdLst/>
              <a:ahLst/>
              <a:cxnLst/>
              <a:rect l="l" t="t" r="r" b="b"/>
              <a:pathLst>
                <a:path w="10972800" h="1143000">
                  <a:moveTo>
                    <a:pt x="10901602" y="1142999"/>
                  </a:moveTo>
                  <a:lnTo>
                    <a:pt x="71196" y="1142999"/>
                  </a:lnTo>
                  <a:lnTo>
                    <a:pt x="66241" y="1142511"/>
                  </a:lnTo>
                  <a:lnTo>
                    <a:pt x="29705" y="1127378"/>
                  </a:lnTo>
                  <a:lnTo>
                    <a:pt x="3885" y="1091337"/>
                  </a:lnTo>
                  <a:lnTo>
                    <a:pt x="0" y="1071803"/>
                  </a:lnTo>
                  <a:lnTo>
                    <a:pt x="0" y="1066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1"/>
                  </a:lnTo>
                  <a:lnTo>
                    <a:pt x="10968911" y="51661"/>
                  </a:lnTo>
                  <a:lnTo>
                    <a:pt x="10972798" y="71196"/>
                  </a:lnTo>
                  <a:lnTo>
                    <a:pt x="10972798" y="1071803"/>
                  </a:lnTo>
                  <a:lnTo>
                    <a:pt x="10957175" y="1113294"/>
                  </a:lnTo>
                  <a:lnTo>
                    <a:pt x="10921136" y="1139114"/>
                  </a:lnTo>
                  <a:lnTo>
                    <a:pt x="10906556" y="1142511"/>
                  </a:lnTo>
                  <a:lnTo>
                    <a:pt x="10901602" y="11429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0099" y="20002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02804" y="609599"/>
                  </a:moveTo>
                  <a:lnTo>
                    <a:pt x="106795" y="609599"/>
                  </a:lnTo>
                  <a:lnTo>
                    <a:pt x="99362" y="608867"/>
                  </a:lnTo>
                  <a:lnTo>
                    <a:pt x="57038" y="594506"/>
                  </a:lnTo>
                  <a:lnTo>
                    <a:pt x="23432" y="565041"/>
                  </a:lnTo>
                  <a:lnTo>
                    <a:pt x="3660" y="524959"/>
                  </a:lnTo>
                  <a:lnTo>
                    <a:pt x="0" y="502804"/>
                  </a:lnTo>
                  <a:lnTo>
                    <a:pt x="0" y="495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502804" y="0"/>
                  </a:lnTo>
                  <a:lnTo>
                    <a:pt x="545974" y="11572"/>
                  </a:lnTo>
                  <a:lnTo>
                    <a:pt x="581428" y="38784"/>
                  </a:lnTo>
                  <a:lnTo>
                    <a:pt x="603771" y="77492"/>
                  </a:lnTo>
                  <a:lnTo>
                    <a:pt x="609599" y="106794"/>
                  </a:lnTo>
                  <a:lnTo>
                    <a:pt x="609599" y="502804"/>
                  </a:lnTo>
                  <a:lnTo>
                    <a:pt x="598027" y="545974"/>
                  </a:lnTo>
                  <a:lnTo>
                    <a:pt x="570815" y="581428"/>
                  </a:lnTo>
                  <a:lnTo>
                    <a:pt x="532106" y="603771"/>
                  </a:lnTo>
                  <a:lnTo>
                    <a:pt x="510237" y="608867"/>
                  </a:lnTo>
                  <a:lnTo>
                    <a:pt x="502804" y="609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90599" y="2171699"/>
              <a:ext cx="233679" cy="266700"/>
            </a:xfrm>
            <a:custGeom>
              <a:avLst/>
              <a:gdLst/>
              <a:ahLst/>
              <a:cxnLst/>
              <a:rect l="l" t="t" r="r" b="b"/>
              <a:pathLst>
                <a:path w="233680" h="266700">
                  <a:moveTo>
                    <a:pt x="83343" y="33337"/>
                  </a:moveTo>
                  <a:lnTo>
                    <a:pt x="50006" y="33337"/>
                  </a:lnTo>
                  <a:lnTo>
                    <a:pt x="50006" y="7448"/>
                  </a:lnTo>
                  <a:lnTo>
                    <a:pt x="57455" y="0"/>
                  </a:lnTo>
                  <a:lnTo>
                    <a:pt x="75894" y="0"/>
                  </a:lnTo>
                  <a:lnTo>
                    <a:pt x="83343" y="7448"/>
                  </a:lnTo>
                  <a:lnTo>
                    <a:pt x="83343" y="33337"/>
                  </a:lnTo>
                  <a:close/>
                </a:path>
                <a:path w="233680" h="266700">
                  <a:moveTo>
                    <a:pt x="183356" y="33337"/>
                  </a:moveTo>
                  <a:lnTo>
                    <a:pt x="150018" y="33337"/>
                  </a:lnTo>
                  <a:lnTo>
                    <a:pt x="150018" y="7448"/>
                  </a:lnTo>
                  <a:lnTo>
                    <a:pt x="157467" y="0"/>
                  </a:lnTo>
                  <a:lnTo>
                    <a:pt x="175907" y="0"/>
                  </a:lnTo>
                  <a:lnTo>
                    <a:pt x="183356" y="7448"/>
                  </a:lnTo>
                  <a:lnTo>
                    <a:pt x="183356" y="33337"/>
                  </a:lnTo>
                  <a:close/>
                </a:path>
                <a:path w="233680" h="266700">
                  <a:moveTo>
                    <a:pt x="233362" y="83343"/>
                  </a:moveTo>
                  <a:lnTo>
                    <a:pt x="0" y="83343"/>
                  </a:lnTo>
                  <a:lnTo>
                    <a:pt x="0" y="58340"/>
                  </a:lnTo>
                  <a:lnTo>
                    <a:pt x="1965" y="48610"/>
                  </a:lnTo>
                  <a:lnTo>
                    <a:pt x="7325" y="40662"/>
                  </a:lnTo>
                  <a:lnTo>
                    <a:pt x="15272" y="35303"/>
                  </a:lnTo>
                  <a:lnTo>
                    <a:pt x="25003" y="33337"/>
                  </a:lnTo>
                  <a:lnTo>
                    <a:pt x="208359" y="33337"/>
                  </a:lnTo>
                  <a:lnTo>
                    <a:pt x="218089" y="35303"/>
                  </a:lnTo>
                  <a:lnTo>
                    <a:pt x="226037" y="40662"/>
                  </a:lnTo>
                  <a:lnTo>
                    <a:pt x="231396" y="48610"/>
                  </a:lnTo>
                  <a:lnTo>
                    <a:pt x="233362" y="58340"/>
                  </a:lnTo>
                  <a:lnTo>
                    <a:pt x="233362" y="83343"/>
                  </a:lnTo>
                  <a:close/>
                </a:path>
                <a:path w="233680" h="266700">
                  <a:moveTo>
                    <a:pt x="208359" y="266700"/>
                  </a:moveTo>
                  <a:lnTo>
                    <a:pt x="25003" y="266700"/>
                  </a:lnTo>
                  <a:lnTo>
                    <a:pt x="15272" y="264734"/>
                  </a:lnTo>
                  <a:lnTo>
                    <a:pt x="7325" y="259374"/>
                  </a:lnTo>
                  <a:lnTo>
                    <a:pt x="1965" y="251427"/>
                  </a:lnTo>
                  <a:lnTo>
                    <a:pt x="0" y="241696"/>
                  </a:lnTo>
                  <a:lnTo>
                    <a:pt x="0" y="100012"/>
                  </a:lnTo>
                  <a:lnTo>
                    <a:pt x="233362" y="100012"/>
                  </a:lnTo>
                  <a:lnTo>
                    <a:pt x="233362" y="133350"/>
                  </a:lnTo>
                  <a:lnTo>
                    <a:pt x="37087" y="133350"/>
                  </a:lnTo>
                  <a:lnTo>
                    <a:pt x="33337" y="137100"/>
                  </a:lnTo>
                  <a:lnTo>
                    <a:pt x="33337" y="162937"/>
                  </a:lnTo>
                  <a:lnTo>
                    <a:pt x="37087" y="166687"/>
                  </a:lnTo>
                  <a:lnTo>
                    <a:pt x="233362" y="166687"/>
                  </a:lnTo>
                  <a:lnTo>
                    <a:pt x="233362" y="200025"/>
                  </a:lnTo>
                  <a:lnTo>
                    <a:pt x="37087" y="200025"/>
                  </a:lnTo>
                  <a:lnTo>
                    <a:pt x="33337" y="203775"/>
                  </a:lnTo>
                  <a:lnTo>
                    <a:pt x="33337" y="229612"/>
                  </a:lnTo>
                  <a:lnTo>
                    <a:pt x="37087" y="233362"/>
                  </a:lnTo>
                  <a:lnTo>
                    <a:pt x="233362" y="233362"/>
                  </a:lnTo>
                  <a:lnTo>
                    <a:pt x="233362" y="241696"/>
                  </a:lnTo>
                  <a:lnTo>
                    <a:pt x="231396" y="251427"/>
                  </a:lnTo>
                  <a:lnTo>
                    <a:pt x="226037" y="259374"/>
                  </a:lnTo>
                  <a:lnTo>
                    <a:pt x="218089" y="264734"/>
                  </a:lnTo>
                  <a:lnTo>
                    <a:pt x="208359" y="266700"/>
                  </a:lnTo>
                  <a:close/>
                </a:path>
                <a:path w="233680" h="266700">
                  <a:moveTo>
                    <a:pt x="103762" y="166687"/>
                  </a:moveTo>
                  <a:lnTo>
                    <a:pt x="62924" y="166687"/>
                  </a:lnTo>
                  <a:lnTo>
                    <a:pt x="66675" y="162937"/>
                  </a:lnTo>
                  <a:lnTo>
                    <a:pt x="66675" y="137100"/>
                  </a:lnTo>
                  <a:lnTo>
                    <a:pt x="62924" y="133350"/>
                  </a:lnTo>
                  <a:lnTo>
                    <a:pt x="103762" y="133350"/>
                  </a:lnTo>
                  <a:lnTo>
                    <a:pt x="100012" y="137100"/>
                  </a:lnTo>
                  <a:lnTo>
                    <a:pt x="100012" y="162937"/>
                  </a:lnTo>
                  <a:lnTo>
                    <a:pt x="103762" y="166687"/>
                  </a:lnTo>
                  <a:close/>
                </a:path>
                <a:path w="233680" h="266700">
                  <a:moveTo>
                    <a:pt x="170437" y="166687"/>
                  </a:moveTo>
                  <a:lnTo>
                    <a:pt x="129599" y="166687"/>
                  </a:lnTo>
                  <a:lnTo>
                    <a:pt x="133350" y="162937"/>
                  </a:lnTo>
                  <a:lnTo>
                    <a:pt x="133350" y="137100"/>
                  </a:lnTo>
                  <a:lnTo>
                    <a:pt x="129599" y="133350"/>
                  </a:lnTo>
                  <a:lnTo>
                    <a:pt x="170437" y="133350"/>
                  </a:lnTo>
                  <a:lnTo>
                    <a:pt x="166687" y="137100"/>
                  </a:lnTo>
                  <a:lnTo>
                    <a:pt x="166687" y="162937"/>
                  </a:lnTo>
                  <a:lnTo>
                    <a:pt x="170437" y="166687"/>
                  </a:lnTo>
                  <a:close/>
                </a:path>
                <a:path w="233680" h="266700">
                  <a:moveTo>
                    <a:pt x="233362" y="166687"/>
                  </a:moveTo>
                  <a:lnTo>
                    <a:pt x="196274" y="166687"/>
                  </a:lnTo>
                  <a:lnTo>
                    <a:pt x="200025" y="162937"/>
                  </a:lnTo>
                  <a:lnTo>
                    <a:pt x="200025" y="137100"/>
                  </a:lnTo>
                  <a:lnTo>
                    <a:pt x="196274" y="133350"/>
                  </a:lnTo>
                  <a:lnTo>
                    <a:pt x="233362" y="133350"/>
                  </a:lnTo>
                  <a:lnTo>
                    <a:pt x="233362" y="166687"/>
                  </a:lnTo>
                  <a:close/>
                </a:path>
                <a:path w="233680" h="266700">
                  <a:moveTo>
                    <a:pt x="103762" y="233362"/>
                  </a:moveTo>
                  <a:lnTo>
                    <a:pt x="62924" y="233362"/>
                  </a:lnTo>
                  <a:lnTo>
                    <a:pt x="66675" y="229612"/>
                  </a:lnTo>
                  <a:lnTo>
                    <a:pt x="66675" y="203775"/>
                  </a:lnTo>
                  <a:lnTo>
                    <a:pt x="62924" y="200025"/>
                  </a:lnTo>
                  <a:lnTo>
                    <a:pt x="103762" y="200025"/>
                  </a:lnTo>
                  <a:lnTo>
                    <a:pt x="100012" y="203775"/>
                  </a:lnTo>
                  <a:lnTo>
                    <a:pt x="100012" y="229612"/>
                  </a:lnTo>
                  <a:lnTo>
                    <a:pt x="103762" y="233362"/>
                  </a:lnTo>
                  <a:close/>
                </a:path>
                <a:path w="233680" h="266700">
                  <a:moveTo>
                    <a:pt x="170437" y="233362"/>
                  </a:moveTo>
                  <a:lnTo>
                    <a:pt x="129599" y="233362"/>
                  </a:lnTo>
                  <a:lnTo>
                    <a:pt x="133350" y="229612"/>
                  </a:lnTo>
                  <a:lnTo>
                    <a:pt x="133350" y="203775"/>
                  </a:lnTo>
                  <a:lnTo>
                    <a:pt x="129599" y="200025"/>
                  </a:lnTo>
                  <a:lnTo>
                    <a:pt x="170437" y="200025"/>
                  </a:lnTo>
                  <a:lnTo>
                    <a:pt x="166687" y="203775"/>
                  </a:lnTo>
                  <a:lnTo>
                    <a:pt x="166687" y="229612"/>
                  </a:lnTo>
                  <a:lnTo>
                    <a:pt x="170437" y="233362"/>
                  </a:lnTo>
                  <a:close/>
                </a:path>
                <a:path w="233680" h="266700">
                  <a:moveTo>
                    <a:pt x="233362" y="233362"/>
                  </a:moveTo>
                  <a:lnTo>
                    <a:pt x="196274" y="233362"/>
                  </a:lnTo>
                  <a:lnTo>
                    <a:pt x="200025" y="229612"/>
                  </a:lnTo>
                  <a:lnTo>
                    <a:pt x="200025" y="203775"/>
                  </a:lnTo>
                  <a:lnTo>
                    <a:pt x="196274" y="200025"/>
                  </a:lnTo>
                  <a:lnTo>
                    <a:pt x="233362" y="200025"/>
                  </a:lnTo>
                  <a:lnTo>
                    <a:pt x="233362" y="2333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587499" y="1888718"/>
            <a:ext cx="9745980" cy="87312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800" spc="-145" b="1">
                <a:solidFill>
                  <a:srgbClr val="1F2937"/>
                </a:solidFill>
                <a:latin typeface="Noto Sans JP"/>
                <a:cs typeface="Noto Sans JP"/>
              </a:rPr>
              <a:t>Prophet</a:t>
            </a:r>
            <a:r>
              <a:rPr dirty="0" sz="1700" spc="-145" b="1">
                <a:solidFill>
                  <a:srgbClr val="1F2937"/>
                </a:solidFill>
                <a:latin typeface="BIZ UDPGothic"/>
                <a:cs typeface="BIZ UDPGothic"/>
              </a:rPr>
              <a:t>（</a:t>
            </a:r>
            <a:r>
              <a:rPr dirty="0" sz="1800" spc="-145" b="1">
                <a:solidFill>
                  <a:srgbClr val="1F2937"/>
                </a:solidFill>
                <a:latin typeface="Noto Sans JP"/>
                <a:cs typeface="Noto Sans JP"/>
              </a:rPr>
              <a:t>Facebook</a:t>
            </a:r>
            <a:r>
              <a:rPr dirty="0" sz="1700" spc="-210" b="1">
                <a:solidFill>
                  <a:srgbClr val="1F2937"/>
                </a:solidFill>
                <a:latin typeface="BIZ UDPGothic"/>
                <a:cs typeface="BIZ UDPGothic"/>
              </a:rPr>
              <a:t>製</a:t>
            </a:r>
            <a:r>
              <a:rPr dirty="0" sz="1700" spc="595" b="1">
                <a:solidFill>
                  <a:srgbClr val="1F2937"/>
                </a:solidFill>
                <a:latin typeface="BIZ UDPGothic"/>
                <a:cs typeface="BIZ UDPGothic"/>
              </a:rPr>
              <a:t>）</a:t>
            </a:r>
            <a:endParaRPr sz="1700">
              <a:latin typeface="BIZ UDPGothic"/>
              <a:cs typeface="BIZ UDPGothic"/>
            </a:endParaRPr>
          </a:p>
          <a:p>
            <a:pPr marL="12700" marR="5080">
              <a:lnSpc>
                <a:spcPct val="111100"/>
              </a:lnSpc>
              <a:spcBef>
                <a:spcPts val="285"/>
              </a:spcBef>
            </a:pP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季節性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やトレンドを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分解</a:t>
            </a:r>
            <a:r>
              <a:rPr dirty="0" sz="1350" spc="-175">
                <a:solidFill>
                  <a:srgbClr val="4A5462"/>
                </a:solidFill>
                <a:latin typeface="PMingLiU"/>
                <a:cs typeface="PMingLiU"/>
              </a:rPr>
              <a:t>できる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加法モ</a:t>
            </a:r>
            <a:r>
              <a:rPr dirty="0" sz="1350" spc="-180">
                <a:solidFill>
                  <a:srgbClr val="4A5462"/>
                </a:solidFill>
                <a:latin typeface="PMingLiU"/>
                <a:cs typeface="PMingLiU"/>
              </a:rPr>
              <a:t>デルベースの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時系列予測</a:t>
            </a:r>
            <a:r>
              <a:rPr dirty="0" sz="1350" spc="-195">
                <a:solidFill>
                  <a:srgbClr val="4A5462"/>
                </a:solidFill>
                <a:latin typeface="PMingLiU"/>
                <a:cs typeface="PMingLiU"/>
              </a:rPr>
              <a:t>フレームワーク。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非線形</a:t>
            </a:r>
            <a:r>
              <a:rPr dirty="0" sz="1350" spc="-180">
                <a:solidFill>
                  <a:srgbClr val="4A5462"/>
                </a:solidFill>
                <a:latin typeface="PMingLiU"/>
                <a:cs typeface="PMingLiU"/>
              </a:rPr>
              <a:t>トレンド、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年次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‧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週次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‧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日次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の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季節性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、および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休日効果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を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自動的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に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検出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‧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処理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。</a:t>
            </a:r>
            <a:endParaRPr sz="1350">
              <a:latin typeface="PMingLiU"/>
              <a:cs typeface="PMingLiU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09599" y="3409949"/>
            <a:ext cx="10972800" cy="1143000"/>
            <a:chOff x="609599" y="3409949"/>
            <a:chExt cx="10972800" cy="1143000"/>
          </a:xfrm>
        </p:grpSpPr>
        <p:sp>
          <p:nvSpPr>
            <p:cNvPr id="12" name="object 12" descr=""/>
            <p:cNvSpPr/>
            <p:nvPr/>
          </p:nvSpPr>
          <p:spPr>
            <a:xfrm>
              <a:off x="609599" y="3409949"/>
              <a:ext cx="10972800" cy="1143000"/>
            </a:xfrm>
            <a:custGeom>
              <a:avLst/>
              <a:gdLst/>
              <a:ahLst/>
              <a:cxnLst/>
              <a:rect l="l" t="t" r="r" b="b"/>
              <a:pathLst>
                <a:path w="10972800" h="1143000">
                  <a:moveTo>
                    <a:pt x="10901602" y="1142999"/>
                  </a:moveTo>
                  <a:lnTo>
                    <a:pt x="71196" y="1142999"/>
                  </a:lnTo>
                  <a:lnTo>
                    <a:pt x="66241" y="1142511"/>
                  </a:lnTo>
                  <a:lnTo>
                    <a:pt x="29705" y="1127377"/>
                  </a:lnTo>
                  <a:lnTo>
                    <a:pt x="3885" y="1091337"/>
                  </a:lnTo>
                  <a:lnTo>
                    <a:pt x="0" y="1071803"/>
                  </a:lnTo>
                  <a:lnTo>
                    <a:pt x="0" y="1066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1"/>
                  </a:lnTo>
                  <a:lnTo>
                    <a:pt x="10968911" y="51661"/>
                  </a:lnTo>
                  <a:lnTo>
                    <a:pt x="10972798" y="71196"/>
                  </a:lnTo>
                  <a:lnTo>
                    <a:pt x="10972798" y="1071803"/>
                  </a:lnTo>
                  <a:lnTo>
                    <a:pt x="10957175" y="1113294"/>
                  </a:lnTo>
                  <a:lnTo>
                    <a:pt x="10921136" y="1139114"/>
                  </a:lnTo>
                  <a:lnTo>
                    <a:pt x="10906556" y="1142511"/>
                  </a:lnTo>
                  <a:lnTo>
                    <a:pt x="10901602" y="11429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00099" y="36004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02804" y="609599"/>
                  </a:moveTo>
                  <a:lnTo>
                    <a:pt x="106795" y="609599"/>
                  </a:lnTo>
                  <a:lnTo>
                    <a:pt x="99362" y="608867"/>
                  </a:lnTo>
                  <a:lnTo>
                    <a:pt x="57038" y="594506"/>
                  </a:lnTo>
                  <a:lnTo>
                    <a:pt x="23432" y="565041"/>
                  </a:lnTo>
                  <a:lnTo>
                    <a:pt x="3660" y="524959"/>
                  </a:lnTo>
                  <a:lnTo>
                    <a:pt x="0" y="502804"/>
                  </a:lnTo>
                  <a:lnTo>
                    <a:pt x="0" y="495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502804" y="0"/>
                  </a:lnTo>
                  <a:lnTo>
                    <a:pt x="545974" y="11572"/>
                  </a:lnTo>
                  <a:lnTo>
                    <a:pt x="581428" y="38784"/>
                  </a:lnTo>
                  <a:lnTo>
                    <a:pt x="603771" y="77492"/>
                  </a:lnTo>
                  <a:lnTo>
                    <a:pt x="609599" y="106794"/>
                  </a:lnTo>
                  <a:lnTo>
                    <a:pt x="609599" y="502804"/>
                  </a:lnTo>
                  <a:lnTo>
                    <a:pt x="598027" y="545974"/>
                  </a:lnTo>
                  <a:lnTo>
                    <a:pt x="570815" y="581428"/>
                  </a:lnTo>
                  <a:lnTo>
                    <a:pt x="532106" y="603770"/>
                  </a:lnTo>
                  <a:lnTo>
                    <a:pt x="510237" y="608867"/>
                  </a:lnTo>
                  <a:lnTo>
                    <a:pt x="502804" y="609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90599" y="3771899"/>
              <a:ext cx="233679" cy="266700"/>
            </a:xfrm>
            <a:custGeom>
              <a:avLst/>
              <a:gdLst/>
              <a:ahLst/>
              <a:cxnLst/>
              <a:rect l="l" t="t" r="r" b="b"/>
              <a:pathLst>
                <a:path w="233680" h="266700">
                  <a:moveTo>
                    <a:pt x="125901" y="266700"/>
                  </a:moveTo>
                  <a:lnTo>
                    <a:pt x="107461" y="266700"/>
                  </a:lnTo>
                  <a:lnTo>
                    <a:pt x="100012" y="259251"/>
                  </a:lnTo>
                  <a:lnTo>
                    <a:pt x="100012" y="233362"/>
                  </a:lnTo>
                  <a:lnTo>
                    <a:pt x="5469" y="233362"/>
                  </a:lnTo>
                  <a:lnTo>
                    <a:pt x="0" y="227893"/>
                  </a:lnTo>
                  <a:lnTo>
                    <a:pt x="0" y="218256"/>
                  </a:lnTo>
                  <a:lnTo>
                    <a:pt x="989" y="215495"/>
                  </a:lnTo>
                  <a:lnTo>
                    <a:pt x="41671" y="166687"/>
                  </a:lnTo>
                  <a:lnTo>
                    <a:pt x="17762" y="166687"/>
                  </a:lnTo>
                  <a:lnTo>
                    <a:pt x="12501" y="161426"/>
                  </a:lnTo>
                  <a:lnTo>
                    <a:pt x="12501" y="151789"/>
                  </a:lnTo>
                  <a:lnTo>
                    <a:pt x="13751" y="148768"/>
                  </a:lnTo>
                  <a:lnTo>
                    <a:pt x="54173" y="108346"/>
                  </a:lnTo>
                  <a:lnTo>
                    <a:pt x="34535" y="108346"/>
                  </a:lnTo>
                  <a:lnTo>
                    <a:pt x="29170" y="102981"/>
                  </a:lnTo>
                  <a:lnTo>
                    <a:pt x="29170" y="93345"/>
                  </a:lnTo>
                  <a:lnTo>
                    <a:pt x="30264" y="90427"/>
                  </a:lnTo>
                  <a:lnTo>
                    <a:pt x="32295" y="88240"/>
                  </a:lnTo>
                  <a:lnTo>
                    <a:pt x="109701" y="3073"/>
                  </a:lnTo>
                  <a:lnTo>
                    <a:pt x="111472" y="1093"/>
                  </a:lnTo>
                  <a:lnTo>
                    <a:pt x="114024" y="0"/>
                  </a:lnTo>
                  <a:lnTo>
                    <a:pt x="119337" y="0"/>
                  </a:lnTo>
                  <a:lnTo>
                    <a:pt x="121890" y="1093"/>
                  </a:lnTo>
                  <a:lnTo>
                    <a:pt x="123661" y="3073"/>
                  </a:lnTo>
                  <a:lnTo>
                    <a:pt x="201066" y="88240"/>
                  </a:lnTo>
                  <a:lnTo>
                    <a:pt x="203098" y="90427"/>
                  </a:lnTo>
                  <a:lnTo>
                    <a:pt x="204192" y="93345"/>
                  </a:lnTo>
                  <a:lnTo>
                    <a:pt x="204192" y="102981"/>
                  </a:lnTo>
                  <a:lnTo>
                    <a:pt x="198774" y="108346"/>
                  </a:lnTo>
                  <a:lnTo>
                    <a:pt x="179189" y="108346"/>
                  </a:lnTo>
                  <a:lnTo>
                    <a:pt x="219610" y="148768"/>
                  </a:lnTo>
                  <a:lnTo>
                    <a:pt x="220860" y="151789"/>
                  </a:lnTo>
                  <a:lnTo>
                    <a:pt x="220860" y="161426"/>
                  </a:lnTo>
                  <a:lnTo>
                    <a:pt x="215599" y="166687"/>
                  </a:lnTo>
                  <a:lnTo>
                    <a:pt x="191690" y="166687"/>
                  </a:lnTo>
                  <a:lnTo>
                    <a:pt x="232372" y="215495"/>
                  </a:lnTo>
                  <a:lnTo>
                    <a:pt x="233362" y="218256"/>
                  </a:lnTo>
                  <a:lnTo>
                    <a:pt x="233362" y="227893"/>
                  </a:lnTo>
                  <a:lnTo>
                    <a:pt x="227893" y="233362"/>
                  </a:lnTo>
                  <a:lnTo>
                    <a:pt x="133350" y="233362"/>
                  </a:lnTo>
                  <a:lnTo>
                    <a:pt x="133350" y="259251"/>
                  </a:lnTo>
                  <a:lnTo>
                    <a:pt x="125901" y="266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587499" y="3488918"/>
            <a:ext cx="9733915" cy="87312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800" spc="-70" b="1">
                <a:solidFill>
                  <a:srgbClr val="1F2937"/>
                </a:solidFill>
                <a:latin typeface="Noto Sans JP"/>
                <a:cs typeface="Noto Sans JP"/>
              </a:rPr>
              <a:t>LightGBM</a:t>
            </a:r>
            <a:endParaRPr sz="1800">
              <a:latin typeface="Noto Sans JP"/>
              <a:cs typeface="Noto Sans JP"/>
            </a:endParaRPr>
          </a:p>
          <a:p>
            <a:pPr marL="12700" marR="5080">
              <a:lnSpc>
                <a:spcPct val="111100"/>
              </a:lnSpc>
              <a:spcBef>
                <a:spcPts val="285"/>
              </a:spcBef>
            </a:pP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高速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‧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高精度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な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勾配</a:t>
            </a:r>
            <a:r>
              <a:rPr dirty="0" sz="1350" spc="-200">
                <a:solidFill>
                  <a:srgbClr val="4A5462"/>
                </a:solidFill>
                <a:latin typeface="PMingLiU"/>
                <a:cs typeface="PMingLiU"/>
              </a:rPr>
              <a:t>ブースティングフレームワーク。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決定木</a:t>
            </a:r>
            <a:r>
              <a:rPr dirty="0" sz="1350" spc="-180">
                <a:solidFill>
                  <a:srgbClr val="4A5462"/>
                </a:solidFill>
                <a:latin typeface="PMingLiU"/>
                <a:cs typeface="PMingLiU"/>
              </a:rPr>
              <a:t>ベースの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学習</a:t>
            </a:r>
            <a:r>
              <a:rPr dirty="0" sz="1350" spc="-180">
                <a:solidFill>
                  <a:srgbClr val="4A5462"/>
                </a:solidFill>
                <a:latin typeface="PMingLiU"/>
                <a:cs typeface="PMingLiU"/>
              </a:rPr>
              <a:t>アルゴリズムを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使用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し、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複数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の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特徴量</a:t>
            </a:r>
            <a:r>
              <a:rPr dirty="0" sz="1350" spc="-229">
                <a:solidFill>
                  <a:srgbClr val="4A5462"/>
                </a:solidFill>
                <a:latin typeface="PMingLiU"/>
                <a:cs typeface="PMingLiU"/>
              </a:rPr>
              <a:t>から 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目的変数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を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予測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。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大規模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データにも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効率的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に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対応</a:t>
            </a:r>
            <a:r>
              <a:rPr dirty="0" sz="1350" spc="-165">
                <a:solidFill>
                  <a:srgbClr val="4A5462"/>
                </a:solidFill>
                <a:latin typeface="PMingLiU"/>
                <a:cs typeface="PMingLiU"/>
              </a:rPr>
              <a:t>。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263649" y="5031227"/>
            <a:ext cx="4848860" cy="123698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700" spc="-150" b="1">
                <a:solidFill>
                  <a:srgbClr val="1F2937"/>
                </a:solidFill>
                <a:latin typeface="BIZ UDPGothic"/>
                <a:cs typeface="BIZ UDPGothic"/>
              </a:rPr>
              <a:t>ローリング予測実装</a:t>
            </a:r>
            <a:endParaRPr sz="1700">
              <a:latin typeface="BIZ UDPGothic"/>
              <a:cs typeface="BIZ UDPGothic"/>
            </a:endParaRPr>
          </a:p>
          <a:p>
            <a:pPr marL="97790" indent="-8509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97790" algn="l"/>
              </a:tabLst>
            </a:pP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訓練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ウィンドウ</a:t>
            </a:r>
            <a:r>
              <a:rPr dirty="0" sz="1350" spc="-150">
                <a:solidFill>
                  <a:srgbClr val="4A5462"/>
                </a:solidFill>
                <a:latin typeface="SimSun"/>
                <a:cs typeface="SimSun"/>
              </a:rPr>
              <a:t>：</a:t>
            </a:r>
            <a:r>
              <a:rPr dirty="0" sz="1400" spc="-150" b="1">
                <a:solidFill>
                  <a:srgbClr val="4A5462"/>
                </a:solidFill>
                <a:latin typeface="Noto Sans JP"/>
                <a:cs typeface="Noto Sans JP"/>
              </a:rPr>
              <a:t>2</a:t>
            </a:r>
            <a:r>
              <a:rPr dirty="0" sz="1350" spc="-170" b="1">
                <a:solidFill>
                  <a:srgbClr val="4A5462"/>
                </a:solidFill>
                <a:latin typeface="BIZ UDPGothic"/>
                <a:cs typeface="BIZ UDPGothic"/>
              </a:rPr>
              <a:t>年分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のデータで</a:t>
            </a:r>
            <a:r>
              <a:rPr dirty="0" sz="1350" spc="-110">
                <a:solidFill>
                  <a:srgbClr val="4A5462"/>
                </a:solidFill>
                <a:latin typeface="SimSun"/>
                <a:cs typeface="SimSun"/>
              </a:rPr>
              <a:t>学習</a:t>
            </a:r>
            <a:endParaRPr sz="1350">
              <a:latin typeface="SimSun"/>
              <a:cs typeface="SimSun"/>
            </a:endParaRPr>
          </a:p>
          <a:p>
            <a:pPr marL="97790" indent="-8509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97790" algn="l"/>
              </a:tabLst>
            </a:pP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予測期間：</a:t>
            </a:r>
            <a:r>
              <a:rPr dirty="0" sz="1400" spc="-150" b="1">
                <a:solidFill>
                  <a:srgbClr val="4A5462"/>
                </a:solidFill>
                <a:latin typeface="Noto Sans JP"/>
                <a:cs typeface="Noto Sans JP"/>
              </a:rPr>
              <a:t>4</a:t>
            </a:r>
            <a:r>
              <a:rPr dirty="0" sz="1350" spc="-170" b="1">
                <a:solidFill>
                  <a:srgbClr val="4A5462"/>
                </a:solidFill>
                <a:latin typeface="BIZ UDPGothic"/>
                <a:cs typeface="BIZ UDPGothic"/>
              </a:rPr>
              <a:t>週間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先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の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株価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を</a:t>
            </a:r>
            <a:r>
              <a:rPr dirty="0" sz="1350" spc="-110">
                <a:solidFill>
                  <a:srgbClr val="4A5462"/>
                </a:solidFill>
                <a:latin typeface="SimSun"/>
                <a:cs typeface="SimSun"/>
              </a:rPr>
              <a:t>予測</a:t>
            </a:r>
            <a:endParaRPr sz="1350">
              <a:latin typeface="SimSun"/>
              <a:cs typeface="SimSun"/>
            </a:endParaRPr>
          </a:p>
          <a:p>
            <a:pPr marL="97790" indent="-8509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97790" algn="l"/>
              </a:tabLst>
            </a:pP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予測精度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の</a:t>
            </a:r>
            <a:r>
              <a:rPr dirty="0" sz="1350" spc="-145">
                <a:solidFill>
                  <a:srgbClr val="4A5462"/>
                </a:solidFill>
                <a:latin typeface="SimSun"/>
                <a:cs typeface="SimSun"/>
              </a:rPr>
              <a:t>評価：</a:t>
            </a:r>
            <a:r>
              <a:rPr dirty="0" sz="1400" spc="-80" b="1">
                <a:solidFill>
                  <a:srgbClr val="4A5462"/>
                </a:solidFill>
                <a:latin typeface="Noto Sans JP"/>
                <a:cs typeface="Noto Sans JP"/>
              </a:rPr>
              <a:t>RMSE</a:t>
            </a:r>
            <a:r>
              <a:rPr dirty="0" sz="1350" spc="-80" b="1">
                <a:solidFill>
                  <a:srgbClr val="4A5462"/>
                </a:solidFill>
                <a:latin typeface="BIZ UDPGothic"/>
                <a:cs typeface="BIZ UDPGothic"/>
              </a:rPr>
              <a:t>（</a:t>
            </a:r>
            <a:r>
              <a:rPr dirty="0" sz="1400" spc="-80" b="1">
                <a:solidFill>
                  <a:srgbClr val="4A5462"/>
                </a:solidFill>
                <a:latin typeface="Noto Sans JP"/>
                <a:cs typeface="Noto Sans JP"/>
              </a:rPr>
              <a:t>Root</a:t>
            </a:r>
            <a:r>
              <a:rPr dirty="0" sz="1400" spc="15" b="1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400" spc="-155" b="1">
                <a:solidFill>
                  <a:srgbClr val="4A5462"/>
                </a:solidFill>
                <a:latin typeface="Noto Sans JP"/>
                <a:cs typeface="Noto Sans JP"/>
              </a:rPr>
              <a:t>Mean</a:t>
            </a:r>
            <a:r>
              <a:rPr dirty="0" sz="1400" spc="20" b="1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400" spc="-130" b="1">
                <a:solidFill>
                  <a:srgbClr val="4A5462"/>
                </a:solidFill>
                <a:latin typeface="Noto Sans JP"/>
                <a:cs typeface="Noto Sans JP"/>
              </a:rPr>
              <a:t>Squared</a:t>
            </a:r>
            <a:r>
              <a:rPr dirty="0" sz="1400" spc="15" b="1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400" spc="-10" b="1">
                <a:solidFill>
                  <a:srgbClr val="4A5462"/>
                </a:solidFill>
                <a:latin typeface="Noto Sans JP"/>
                <a:cs typeface="Noto Sans JP"/>
              </a:rPr>
              <a:t>Error</a:t>
            </a:r>
            <a:r>
              <a:rPr dirty="0" sz="1350" spc="-10" b="1">
                <a:solidFill>
                  <a:srgbClr val="4A5462"/>
                </a:solidFill>
                <a:latin typeface="BIZ UDPGothic"/>
                <a:cs typeface="BIZ UDPGothic"/>
              </a:rPr>
              <a:t>）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で</a:t>
            </a:r>
            <a:r>
              <a:rPr dirty="0" sz="1350" spc="-150">
                <a:solidFill>
                  <a:srgbClr val="4A5462"/>
                </a:solidFill>
                <a:latin typeface="SimSun"/>
                <a:cs typeface="SimSun"/>
              </a:rPr>
              <a:t>客観的評価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981199" y="6762749"/>
            <a:ext cx="8229600" cy="1838325"/>
            <a:chOff x="1981199" y="6762749"/>
            <a:chExt cx="8229600" cy="1838325"/>
          </a:xfrm>
        </p:grpSpPr>
        <p:sp>
          <p:nvSpPr>
            <p:cNvPr id="18" name="object 18" descr=""/>
            <p:cNvSpPr/>
            <p:nvPr/>
          </p:nvSpPr>
          <p:spPr>
            <a:xfrm>
              <a:off x="1981199" y="6781799"/>
              <a:ext cx="8229600" cy="1819275"/>
            </a:xfrm>
            <a:custGeom>
              <a:avLst/>
              <a:gdLst/>
              <a:ahLst/>
              <a:cxnLst/>
              <a:rect l="l" t="t" r="r" b="b"/>
              <a:pathLst>
                <a:path w="8229600" h="1819275">
                  <a:moveTo>
                    <a:pt x="8158402" y="1819274"/>
                  </a:moveTo>
                  <a:lnTo>
                    <a:pt x="71196" y="1819274"/>
                  </a:lnTo>
                  <a:lnTo>
                    <a:pt x="66241" y="1818785"/>
                  </a:lnTo>
                  <a:lnTo>
                    <a:pt x="29705" y="1803651"/>
                  </a:lnTo>
                  <a:lnTo>
                    <a:pt x="3885" y="1767611"/>
                  </a:lnTo>
                  <a:lnTo>
                    <a:pt x="0" y="1748078"/>
                  </a:lnTo>
                  <a:lnTo>
                    <a:pt x="0" y="1743074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8158402" y="0"/>
                  </a:lnTo>
                  <a:lnTo>
                    <a:pt x="8199893" y="11715"/>
                  </a:lnTo>
                  <a:lnTo>
                    <a:pt x="8227158" y="42319"/>
                  </a:lnTo>
                  <a:lnTo>
                    <a:pt x="8229599" y="53397"/>
                  </a:lnTo>
                  <a:lnTo>
                    <a:pt x="8229599" y="1748078"/>
                  </a:lnTo>
                  <a:lnTo>
                    <a:pt x="8213976" y="1789568"/>
                  </a:lnTo>
                  <a:lnTo>
                    <a:pt x="8177936" y="1815387"/>
                  </a:lnTo>
                  <a:lnTo>
                    <a:pt x="8163357" y="1818785"/>
                  </a:lnTo>
                  <a:lnTo>
                    <a:pt x="8158402" y="181927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981477" y="6762749"/>
              <a:ext cx="8229600" cy="70485"/>
            </a:xfrm>
            <a:custGeom>
              <a:avLst/>
              <a:gdLst/>
              <a:ahLst/>
              <a:cxnLst/>
              <a:rect l="l" t="t" r="r" b="b"/>
              <a:pathLst>
                <a:path w="8229600" h="70484">
                  <a:moveTo>
                    <a:pt x="0" y="70449"/>
                  </a:moveTo>
                  <a:lnTo>
                    <a:pt x="12552" y="33856"/>
                  </a:lnTo>
                  <a:lnTo>
                    <a:pt x="46761" y="5799"/>
                  </a:lnTo>
                  <a:lnTo>
                    <a:pt x="75922" y="0"/>
                  </a:lnTo>
                  <a:lnTo>
                    <a:pt x="8153121" y="0"/>
                  </a:lnTo>
                  <a:lnTo>
                    <a:pt x="8195462" y="12829"/>
                  </a:lnTo>
                  <a:lnTo>
                    <a:pt x="821903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2"/>
                  </a:lnTo>
                  <a:lnTo>
                    <a:pt x="1655" y="66286"/>
                  </a:lnTo>
                  <a:lnTo>
                    <a:pt x="0" y="70449"/>
                  </a:lnTo>
                  <a:close/>
                </a:path>
                <a:path w="8229600" h="70484">
                  <a:moveTo>
                    <a:pt x="8229043" y="70449"/>
                  </a:moveTo>
                  <a:lnTo>
                    <a:pt x="8195462" y="44514"/>
                  </a:lnTo>
                  <a:lnTo>
                    <a:pt x="8153121" y="38099"/>
                  </a:lnTo>
                  <a:lnTo>
                    <a:pt x="8219030" y="38099"/>
                  </a:lnTo>
                  <a:lnTo>
                    <a:pt x="8228958" y="68693"/>
                  </a:lnTo>
                  <a:lnTo>
                    <a:pt x="8229043" y="704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483224" y="7032561"/>
            <a:ext cx="12255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0" b="1">
                <a:solidFill>
                  <a:srgbClr val="1F2937"/>
                </a:solidFill>
                <a:latin typeface="BIZ UDPGothic"/>
                <a:cs typeface="BIZ UDPGothic"/>
              </a:rPr>
              <a:t>モデル評価方法</a:t>
            </a:r>
            <a:endParaRPr sz="1500">
              <a:latin typeface="BIZ UDPGothic"/>
              <a:cs typeface="BIZ UDPGothic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5972174" y="7496175"/>
            <a:ext cx="257175" cy="341630"/>
          </a:xfrm>
          <a:custGeom>
            <a:avLst/>
            <a:gdLst/>
            <a:ahLst/>
            <a:cxnLst/>
            <a:rect l="l" t="t" r="r" b="b"/>
            <a:pathLst>
              <a:path w="257175" h="341629">
                <a:moveTo>
                  <a:pt x="214312" y="341630"/>
                </a:moveTo>
                <a:lnTo>
                  <a:pt x="42862" y="341630"/>
                </a:lnTo>
                <a:lnTo>
                  <a:pt x="26191" y="339090"/>
                </a:lnTo>
                <a:lnTo>
                  <a:pt x="12565" y="330200"/>
                </a:lnTo>
                <a:lnTo>
                  <a:pt x="3372" y="316230"/>
                </a:lnTo>
                <a:lnTo>
                  <a:pt x="0" y="299720"/>
                </a:lnTo>
                <a:lnTo>
                  <a:pt x="0" y="41910"/>
                </a:lnTo>
                <a:lnTo>
                  <a:pt x="3372" y="25400"/>
                </a:lnTo>
                <a:lnTo>
                  <a:pt x="12565" y="11430"/>
                </a:lnTo>
                <a:lnTo>
                  <a:pt x="26191" y="2540"/>
                </a:lnTo>
                <a:lnTo>
                  <a:pt x="42862" y="0"/>
                </a:lnTo>
                <a:lnTo>
                  <a:pt x="214312" y="0"/>
                </a:lnTo>
                <a:lnTo>
                  <a:pt x="230983" y="2540"/>
                </a:lnTo>
                <a:lnTo>
                  <a:pt x="244609" y="11430"/>
                </a:lnTo>
                <a:lnTo>
                  <a:pt x="253802" y="25400"/>
                </a:lnTo>
                <a:lnTo>
                  <a:pt x="257174" y="41910"/>
                </a:lnTo>
                <a:lnTo>
                  <a:pt x="64293" y="41910"/>
                </a:lnTo>
                <a:lnTo>
                  <a:pt x="55944" y="44450"/>
                </a:lnTo>
                <a:lnTo>
                  <a:pt x="49132" y="48260"/>
                </a:lnTo>
                <a:lnTo>
                  <a:pt x="44544" y="55880"/>
                </a:lnTo>
                <a:lnTo>
                  <a:pt x="42862" y="63500"/>
                </a:lnTo>
                <a:lnTo>
                  <a:pt x="42862" y="85090"/>
                </a:lnTo>
                <a:lnTo>
                  <a:pt x="44544" y="93980"/>
                </a:lnTo>
                <a:lnTo>
                  <a:pt x="49132" y="100330"/>
                </a:lnTo>
                <a:lnTo>
                  <a:pt x="55944" y="105410"/>
                </a:lnTo>
                <a:lnTo>
                  <a:pt x="64293" y="106680"/>
                </a:lnTo>
                <a:lnTo>
                  <a:pt x="257174" y="106680"/>
                </a:lnTo>
                <a:lnTo>
                  <a:pt x="257174" y="128270"/>
                </a:lnTo>
                <a:lnTo>
                  <a:pt x="58717" y="128270"/>
                </a:lnTo>
                <a:lnTo>
                  <a:pt x="42862" y="146050"/>
                </a:lnTo>
                <a:lnTo>
                  <a:pt x="42862" y="152400"/>
                </a:lnTo>
                <a:lnTo>
                  <a:pt x="58717" y="170180"/>
                </a:lnTo>
                <a:lnTo>
                  <a:pt x="257174" y="170180"/>
                </a:lnTo>
                <a:lnTo>
                  <a:pt x="257174" y="191770"/>
                </a:lnTo>
                <a:lnTo>
                  <a:pt x="61451" y="191770"/>
                </a:lnTo>
                <a:lnTo>
                  <a:pt x="58717" y="193040"/>
                </a:lnTo>
                <a:lnTo>
                  <a:pt x="42862" y="210820"/>
                </a:lnTo>
                <a:lnTo>
                  <a:pt x="42862" y="215900"/>
                </a:lnTo>
                <a:lnTo>
                  <a:pt x="58717" y="234950"/>
                </a:lnTo>
                <a:lnTo>
                  <a:pt x="257174" y="234950"/>
                </a:lnTo>
                <a:lnTo>
                  <a:pt x="257174" y="256540"/>
                </a:lnTo>
                <a:lnTo>
                  <a:pt x="64293" y="256540"/>
                </a:lnTo>
                <a:lnTo>
                  <a:pt x="55944" y="257810"/>
                </a:lnTo>
                <a:lnTo>
                  <a:pt x="49132" y="262890"/>
                </a:lnTo>
                <a:lnTo>
                  <a:pt x="44544" y="269240"/>
                </a:lnTo>
                <a:lnTo>
                  <a:pt x="42862" y="278130"/>
                </a:lnTo>
                <a:lnTo>
                  <a:pt x="44544" y="285750"/>
                </a:lnTo>
                <a:lnTo>
                  <a:pt x="49132" y="293370"/>
                </a:lnTo>
                <a:lnTo>
                  <a:pt x="55944" y="297180"/>
                </a:lnTo>
                <a:lnTo>
                  <a:pt x="64293" y="299720"/>
                </a:lnTo>
                <a:lnTo>
                  <a:pt x="257174" y="299720"/>
                </a:lnTo>
                <a:lnTo>
                  <a:pt x="253802" y="316230"/>
                </a:lnTo>
                <a:lnTo>
                  <a:pt x="244609" y="330200"/>
                </a:lnTo>
                <a:lnTo>
                  <a:pt x="230983" y="339090"/>
                </a:lnTo>
                <a:lnTo>
                  <a:pt x="214312" y="341630"/>
                </a:lnTo>
                <a:close/>
              </a:path>
              <a:path w="257175" h="341629">
                <a:moveTo>
                  <a:pt x="257174" y="106680"/>
                </a:moveTo>
                <a:lnTo>
                  <a:pt x="192881" y="106680"/>
                </a:lnTo>
                <a:lnTo>
                  <a:pt x="201230" y="105410"/>
                </a:lnTo>
                <a:lnTo>
                  <a:pt x="208042" y="100330"/>
                </a:lnTo>
                <a:lnTo>
                  <a:pt x="212630" y="93980"/>
                </a:lnTo>
                <a:lnTo>
                  <a:pt x="214312" y="85090"/>
                </a:lnTo>
                <a:lnTo>
                  <a:pt x="214312" y="63500"/>
                </a:lnTo>
                <a:lnTo>
                  <a:pt x="212630" y="55880"/>
                </a:lnTo>
                <a:lnTo>
                  <a:pt x="208042" y="48260"/>
                </a:lnTo>
                <a:lnTo>
                  <a:pt x="201230" y="44450"/>
                </a:lnTo>
                <a:lnTo>
                  <a:pt x="192881" y="41910"/>
                </a:lnTo>
                <a:lnTo>
                  <a:pt x="257174" y="41910"/>
                </a:lnTo>
                <a:lnTo>
                  <a:pt x="257174" y="106680"/>
                </a:lnTo>
                <a:close/>
              </a:path>
              <a:path w="257175" h="341629">
                <a:moveTo>
                  <a:pt x="123011" y="170180"/>
                </a:moveTo>
                <a:lnTo>
                  <a:pt x="69869" y="170180"/>
                </a:lnTo>
                <a:lnTo>
                  <a:pt x="75120" y="167640"/>
                </a:lnTo>
                <a:lnTo>
                  <a:pt x="77438" y="166370"/>
                </a:lnTo>
                <a:lnTo>
                  <a:pt x="81457" y="162560"/>
                </a:lnTo>
                <a:lnTo>
                  <a:pt x="83006" y="160020"/>
                </a:lnTo>
                <a:lnTo>
                  <a:pt x="85181" y="154940"/>
                </a:lnTo>
                <a:lnTo>
                  <a:pt x="85724" y="152400"/>
                </a:lnTo>
                <a:lnTo>
                  <a:pt x="85724" y="146050"/>
                </a:lnTo>
                <a:lnTo>
                  <a:pt x="69869" y="128270"/>
                </a:lnTo>
                <a:lnTo>
                  <a:pt x="123011" y="128270"/>
                </a:lnTo>
                <a:lnTo>
                  <a:pt x="107156" y="146050"/>
                </a:lnTo>
                <a:lnTo>
                  <a:pt x="107156" y="152400"/>
                </a:lnTo>
                <a:lnTo>
                  <a:pt x="117760" y="167640"/>
                </a:lnTo>
                <a:lnTo>
                  <a:pt x="123011" y="170180"/>
                </a:lnTo>
                <a:close/>
              </a:path>
              <a:path w="257175" h="341629">
                <a:moveTo>
                  <a:pt x="187305" y="170180"/>
                </a:moveTo>
                <a:lnTo>
                  <a:pt x="134163" y="170180"/>
                </a:lnTo>
                <a:lnTo>
                  <a:pt x="139414" y="167640"/>
                </a:lnTo>
                <a:lnTo>
                  <a:pt x="141732" y="166370"/>
                </a:lnTo>
                <a:lnTo>
                  <a:pt x="145751" y="162560"/>
                </a:lnTo>
                <a:lnTo>
                  <a:pt x="147299" y="160020"/>
                </a:lnTo>
                <a:lnTo>
                  <a:pt x="149474" y="154940"/>
                </a:lnTo>
                <a:lnTo>
                  <a:pt x="150018" y="152400"/>
                </a:lnTo>
                <a:lnTo>
                  <a:pt x="150018" y="146050"/>
                </a:lnTo>
                <a:lnTo>
                  <a:pt x="134163" y="128270"/>
                </a:lnTo>
                <a:lnTo>
                  <a:pt x="187305" y="128270"/>
                </a:lnTo>
                <a:lnTo>
                  <a:pt x="171449" y="146050"/>
                </a:lnTo>
                <a:lnTo>
                  <a:pt x="171449" y="152400"/>
                </a:lnTo>
                <a:lnTo>
                  <a:pt x="182054" y="167640"/>
                </a:lnTo>
                <a:lnTo>
                  <a:pt x="187305" y="170180"/>
                </a:lnTo>
                <a:close/>
              </a:path>
              <a:path w="257175" h="341629">
                <a:moveTo>
                  <a:pt x="257174" y="170180"/>
                </a:moveTo>
                <a:lnTo>
                  <a:pt x="198456" y="170180"/>
                </a:lnTo>
                <a:lnTo>
                  <a:pt x="203708" y="167640"/>
                </a:lnTo>
                <a:lnTo>
                  <a:pt x="206025" y="166370"/>
                </a:lnTo>
                <a:lnTo>
                  <a:pt x="210044" y="162560"/>
                </a:lnTo>
                <a:lnTo>
                  <a:pt x="211593" y="160020"/>
                </a:lnTo>
                <a:lnTo>
                  <a:pt x="213768" y="154940"/>
                </a:lnTo>
                <a:lnTo>
                  <a:pt x="214312" y="152400"/>
                </a:lnTo>
                <a:lnTo>
                  <a:pt x="214312" y="146050"/>
                </a:lnTo>
                <a:lnTo>
                  <a:pt x="198456" y="128270"/>
                </a:lnTo>
                <a:lnTo>
                  <a:pt x="257174" y="128270"/>
                </a:lnTo>
                <a:lnTo>
                  <a:pt x="257174" y="170180"/>
                </a:lnTo>
                <a:close/>
              </a:path>
              <a:path w="257175" h="341629">
                <a:moveTo>
                  <a:pt x="123011" y="234950"/>
                </a:moveTo>
                <a:lnTo>
                  <a:pt x="69869" y="234950"/>
                </a:lnTo>
                <a:lnTo>
                  <a:pt x="75120" y="232410"/>
                </a:lnTo>
                <a:lnTo>
                  <a:pt x="77438" y="231140"/>
                </a:lnTo>
                <a:lnTo>
                  <a:pt x="81457" y="227330"/>
                </a:lnTo>
                <a:lnTo>
                  <a:pt x="83006" y="224790"/>
                </a:lnTo>
                <a:lnTo>
                  <a:pt x="85181" y="219710"/>
                </a:lnTo>
                <a:lnTo>
                  <a:pt x="85724" y="215900"/>
                </a:lnTo>
                <a:lnTo>
                  <a:pt x="85724" y="210820"/>
                </a:lnTo>
                <a:lnTo>
                  <a:pt x="67135" y="191770"/>
                </a:lnTo>
                <a:lnTo>
                  <a:pt x="125745" y="191770"/>
                </a:lnTo>
                <a:lnTo>
                  <a:pt x="107156" y="210820"/>
                </a:lnTo>
                <a:lnTo>
                  <a:pt x="107156" y="215900"/>
                </a:lnTo>
                <a:lnTo>
                  <a:pt x="117760" y="232410"/>
                </a:lnTo>
                <a:lnTo>
                  <a:pt x="123011" y="234950"/>
                </a:lnTo>
                <a:close/>
              </a:path>
              <a:path w="257175" h="341629">
                <a:moveTo>
                  <a:pt x="187305" y="234950"/>
                </a:moveTo>
                <a:lnTo>
                  <a:pt x="134163" y="234950"/>
                </a:lnTo>
                <a:lnTo>
                  <a:pt x="139414" y="232410"/>
                </a:lnTo>
                <a:lnTo>
                  <a:pt x="141732" y="231140"/>
                </a:lnTo>
                <a:lnTo>
                  <a:pt x="145751" y="227330"/>
                </a:lnTo>
                <a:lnTo>
                  <a:pt x="147299" y="224790"/>
                </a:lnTo>
                <a:lnTo>
                  <a:pt x="149474" y="219710"/>
                </a:lnTo>
                <a:lnTo>
                  <a:pt x="150018" y="215900"/>
                </a:lnTo>
                <a:lnTo>
                  <a:pt x="150018" y="210820"/>
                </a:lnTo>
                <a:lnTo>
                  <a:pt x="131429" y="191770"/>
                </a:lnTo>
                <a:lnTo>
                  <a:pt x="190039" y="191770"/>
                </a:lnTo>
                <a:lnTo>
                  <a:pt x="171449" y="210820"/>
                </a:lnTo>
                <a:lnTo>
                  <a:pt x="171449" y="215900"/>
                </a:lnTo>
                <a:lnTo>
                  <a:pt x="182054" y="232410"/>
                </a:lnTo>
                <a:lnTo>
                  <a:pt x="187305" y="234950"/>
                </a:lnTo>
                <a:close/>
              </a:path>
              <a:path w="257175" h="341629">
                <a:moveTo>
                  <a:pt x="257174" y="234950"/>
                </a:moveTo>
                <a:lnTo>
                  <a:pt x="198456" y="234950"/>
                </a:lnTo>
                <a:lnTo>
                  <a:pt x="203708" y="232410"/>
                </a:lnTo>
                <a:lnTo>
                  <a:pt x="206025" y="231140"/>
                </a:lnTo>
                <a:lnTo>
                  <a:pt x="210044" y="227330"/>
                </a:lnTo>
                <a:lnTo>
                  <a:pt x="211593" y="224790"/>
                </a:lnTo>
                <a:lnTo>
                  <a:pt x="213768" y="219710"/>
                </a:lnTo>
                <a:lnTo>
                  <a:pt x="214312" y="215900"/>
                </a:lnTo>
                <a:lnTo>
                  <a:pt x="214312" y="210820"/>
                </a:lnTo>
                <a:lnTo>
                  <a:pt x="195723" y="191770"/>
                </a:lnTo>
                <a:lnTo>
                  <a:pt x="257174" y="191770"/>
                </a:lnTo>
                <a:lnTo>
                  <a:pt x="257174" y="234950"/>
                </a:lnTo>
                <a:close/>
              </a:path>
              <a:path w="257175" h="341629">
                <a:moveTo>
                  <a:pt x="190039" y="299720"/>
                </a:moveTo>
                <a:lnTo>
                  <a:pt x="128587" y="299720"/>
                </a:lnTo>
                <a:lnTo>
                  <a:pt x="136937" y="297180"/>
                </a:lnTo>
                <a:lnTo>
                  <a:pt x="143748" y="293370"/>
                </a:lnTo>
                <a:lnTo>
                  <a:pt x="148337" y="285750"/>
                </a:lnTo>
                <a:lnTo>
                  <a:pt x="150018" y="278130"/>
                </a:lnTo>
                <a:lnTo>
                  <a:pt x="148337" y="269240"/>
                </a:lnTo>
                <a:lnTo>
                  <a:pt x="143748" y="262890"/>
                </a:lnTo>
                <a:lnTo>
                  <a:pt x="136937" y="257810"/>
                </a:lnTo>
                <a:lnTo>
                  <a:pt x="128587" y="256540"/>
                </a:lnTo>
                <a:lnTo>
                  <a:pt x="187305" y="256540"/>
                </a:lnTo>
                <a:lnTo>
                  <a:pt x="182054" y="259080"/>
                </a:lnTo>
                <a:lnTo>
                  <a:pt x="179736" y="260350"/>
                </a:lnTo>
                <a:lnTo>
                  <a:pt x="175717" y="265430"/>
                </a:lnTo>
                <a:lnTo>
                  <a:pt x="174168" y="266700"/>
                </a:lnTo>
                <a:lnTo>
                  <a:pt x="171993" y="271780"/>
                </a:lnTo>
                <a:lnTo>
                  <a:pt x="171449" y="275590"/>
                </a:lnTo>
                <a:lnTo>
                  <a:pt x="171449" y="280670"/>
                </a:lnTo>
                <a:lnTo>
                  <a:pt x="171993" y="283210"/>
                </a:lnTo>
                <a:lnTo>
                  <a:pt x="174168" y="288290"/>
                </a:lnTo>
                <a:lnTo>
                  <a:pt x="175717" y="290830"/>
                </a:lnTo>
                <a:lnTo>
                  <a:pt x="179736" y="294640"/>
                </a:lnTo>
                <a:lnTo>
                  <a:pt x="182054" y="297180"/>
                </a:lnTo>
                <a:lnTo>
                  <a:pt x="187305" y="298450"/>
                </a:lnTo>
                <a:lnTo>
                  <a:pt x="190039" y="299720"/>
                </a:lnTo>
                <a:close/>
              </a:path>
              <a:path w="257175" h="341629">
                <a:moveTo>
                  <a:pt x="257174" y="299720"/>
                </a:moveTo>
                <a:lnTo>
                  <a:pt x="195723" y="299720"/>
                </a:lnTo>
                <a:lnTo>
                  <a:pt x="198456" y="298450"/>
                </a:lnTo>
                <a:lnTo>
                  <a:pt x="203708" y="297180"/>
                </a:lnTo>
                <a:lnTo>
                  <a:pt x="206025" y="294640"/>
                </a:lnTo>
                <a:lnTo>
                  <a:pt x="210044" y="290830"/>
                </a:lnTo>
                <a:lnTo>
                  <a:pt x="211593" y="288290"/>
                </a:lnTo>
                <a:lnTo>
                  <a:pt x="213768" y="283210"/>
                </a:lnTo>
                <a:lnTo>
                  <a:pt x="214312" y="280670"/>
                </a:lnTo>
                <a:lnTo>
                  <a:pt x="214312" y="275590"/>
                </a:lnTo>
                <a:lnTo>
                  <a:pt x="213768" y="271780"/>
                </a:lnTo>
                <a:lnTo>
                  <a:pt x="211593" y="266700"/>
                </a:lnTo>
                <a:lnTo>
                  <a:pt x="210044" y="265430"/>
                </a:lnTo>
                <a:lnTo>
                  <a:pt x="206025" y="260350"/>
                </a:lnTo>
                <a:lnTo>
                  <a:pt x="203708" y="259080"/>
                </a:lnTo>
                <a:lnTo>
                  <a:pt x="198456" y="256540"/>
                </a:lnTo>
                <a:lnTo>
                  <a:pt x="257174" y="256540"/>
                </a:lnTo>
                <a:lnTo>
                  <a:pt x="257174" y="29972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4910831" y="7842941"/>
            <a:ext cx="2370455" cy="53467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dirty="0" sz="1350" spc="-110" b="1">
                <a:solidFill>
                  <a:srgbClr val="374050"/>
                </a:solidFill>
                <a:latin typeface="Noto Sans JP"/>
                <a:cs typeface="Noto Sans JP"/>
              </a:rPr>
              <a:t>RMSE</a:t>
            </a:r>
            <a:r>
              <a:rPr dirty="0" sz="1350" spc="-35" b="1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90">
                <a:solidFill>
                  <a:srgbClr val="374050"/>
                </a:solidFill>
                <a:latin typeface="Times New Roman"/>
                <a:cs typeface="Times New Roman"/>
              </a:rPr>
              <a:t>= </a:t>
            </a:r>
            <a:r>
              <a:rPr dirty="0" sz="1400" spc="70" i="1">
                <a:solidFill>
                  <a:srgbClr val="374050"/>
                </a:solidFill>
                <a:latin typeface="Arial"/>
                <a:cs typeface="Arial"/>
              </a:rPr>
              <a:t>√(</a:t>
            </a:r>
            <a:r>
              <a:rPr dirty="0" sz="1200" spc="70" i="1">
                <a:solidFill>
                  <a:srgbClr val="374050"/>
                </a:solidFill>
                <a:latin typeface="Liberation Sans"/>
                <a:cs typeface="Liberation Sans"/>
              </a:rPr>
              <a:t>Σ</a:t>
            </a:r>
            <a:r>
              <a:rPr dirty="0" sz="1400" spc="70" i="1">
                <a:solidFill>
                  <a:srgbClr val="374050"/>
                </a:solidFill>
                <a:latin typeface="Arial"/>
                <a:cs typeface="Arial"/>
              </a:rPr>
              <a:t>(</a:t>
            </a:r>
            <a:r>
              <a:rPr dirty="0" sz="1400" spc="-210" i="1">
                <a:solidFill>
                  <a:srgbClr val="374050"/>
                </a:solidFill>
                <a:latin typeface="Meiryo"/>
                <a:cs typeface="Meiryo"/>
              </a:rPr>
              <a:t>実績値 </a:t>
            </a:r>
            <a:r>
              <a:rPr dirty="0" sz="1400" spc="-90" i="1">
                <a:solidFill>
                  <a:srgbClr val="374050"/>
                </a:solidFill>
                <a:latin typeface="Arial"/>
                <a:cs typeface="Arial"/>
              </a:rPr>
              <a:t>- </a:t>
            </a:r>
            <a:r>
              <a:rPr dirty="0" sz="1400" spc="-210" i="1">
                <a:solidFill>
                  <a:srgbClr val="374050"/>
                </a:solidFill>
                <a:latin typeface="Meiryo"/>
                <a:cs typeface="Meiryo"/>
              </a:rPr>
              <a:t>予測値</a:t>
            </a:r>
            <a:r>
              <a:rPr dirty="0" sz="1400" spc="-30" i="1">
                <a:solidFill>
                  <a:srgbClr val="374050"/>
                </a:solidFill>
                <a:latin typeface="Arial"/>
                <a:cs typeface="Arial"/>
              </a:rPr>
              <a:t>)²</a:t>
            </a:r>
            <a:r>
              <a:rPr dirty="0" sz="1400" spc="-55" i="1">
                <a:solidFill>
                  <a:srgbClr val="374050"/>
                </a:solidFill>
                <a:latin typeface="Arial"/>
                <a:cs typeface="Arial"/>
              </a:rPr>
              <a:t> / </a:t>
            </a:r>
            <a:r>
              <a:rPr dirty="0" sz="1400" spc="-25" i="1">
                <a:solidFill>
                  <a:srgbClr val="374050"/>
                </a:solidFill>
                <a:latin typeface="Arial"/>
                <a:cs typeface="Arial"/>
              </a:rPr>
              <a:t>n)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150" spc="-110">
                <a:solidFill>
                  <a:srgbClr val="6A7280"/>
                </a:solidFill>
                <a:latin typeface="SimSun"/>
                <a:cs typeface="SimSun"/>
              </a:rPr>
              <a:t>値が小さいほど予測精度が高い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0" y="0"/>
            <a:ext cx="95250" cy="9210675"/>
          </a:xfrm>
          <a:custGeom>
            <a:avLst/>
            <a:gdLst/>
            <a:ahLst/>
            <a:cxnLst/>
            <a:rect l="l" t="t" r="r" b="b"/>
            <a:pathLst>
              <a:path w="95250" h="9210675">
                <a:moveTo>
                  <a:pt x="95249" y="9210674"/>
                </a:moveTo>
                <a:lnTo>
                  <a:pt x="0" y="9210674"/>
                </a:lnTo>
                <a:lnTo>
                  <a:pt x="0" y="0"/>
                </a:lnTo>
                <a:lnTo>
                  <a:pt x="95249" y="0"/>
                </a:lnTo>
                <a:lnTo>
                  <a:pt x="95249" y="9210674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 descr=""/>
          <p:cNvGrpSpPr/>
          <p:nvPr/>
        </p:nvGrpSpPr>
        <p:grpSpPr>
          <a:xfrm>
            <a:off x="10706099" y="8705850"/>
            <a:ext cx="1485900" cy="504825"/>
            <a:chOff x="10706099" y="8705850"/>
            <a:chExt cx="1485900" cy="504825"/>
          </a:xfrm>
        </p:grpSpPr>
        <p:sp>
          <p:nvSpPr>
            <p:cNvPr id="25" name="object 25" descr=""/>
            <p:cNvSpPr/>
            <p:nvPr/>
          </p:nvSpPr>
          <p:spPr>
            <a:xfrm>
              <a:off x="11401423" y="8867774"/>
              <a:ext cx="790575" cy="342900"/>
            </a:xfrm>
            <a:custGeom>
              <a:avLst/>
              <a:gdLst/>
              <a:ahLst/>
              <a:cxnLst/>
              <a:rect l="l" t="t" r="r" b="b"/>
              <a:pathLst>
                <a:path w="790575" h="342900">
                  <a:moveTo>
                    <a:pt x="790574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790574" y="0"/>
                  </a:lnTo>
                  <a:lnTo>
                    <a:pt x="790574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706099" y="8705850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399" y="8801099"/>
              <a:ext cx="133349" cy="133349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11000133" y="8802115"/>
            <a:ext cx="975994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Noto Sans JP"/>
                <a:cs typeface="Noto Sans JP"/>
              </a:rPr>
              <a:t>Genspark</a:t>
            </a:r>
            <a:r>
              <a:rPr dirty="0" sz="1050" spc="-1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  <a:p>
            <a:pPr marL="62865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z="1150" spc="-50">
                <a:solidFill>
                  <a:srgbClr val="FFFFFF"/>
                </a:solidFill>
                <a:latin typeface="Tahoma"/>
                <a:cs typeface="Tahoma"/>
              </a:rPr>
              <a:t>5</a:t>
            </a:fld>
            <a:r>
              <a:rPr dirty="0" sz="11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50" spc="-4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115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990472"/>
            <a:ext cx="6197600" cy="490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5"/>
              <a:t>データ前処理と特徴量エンジニアリング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09599" y="1733549"/>
            <a:ext cx="10972800" cy="1047750"/>
            <a:chOff x="609599" y="1733549"/>
            <a:chExt cx="10972800" cy="1047750"/>
          </a:xfrm>
        </p:grpSpPr>
        <p:sp>
          <p:nvSpPr>
            <p:cNvPr id="4" name="object 4" descr=""/>
            <p:cNvSpPr/>
            <p:nvPr/>
          </p:nvSpPr>
          <p:spPr>
            <a:xfrm>
              <a:off x="628649" y="1733549"/>
              <a:ext cx="10953750" cy="1047750"/>
            </a:xfrm>
            <a:custGeom>
              <a:avLst/>
              <a:gdLst/>
              <a:ahLst/>
              <a:cxnLst/>
              <a:rect l="l" t="t" r="r" b="b"/>
              <a:pathLst>
                <a:path w="10953750" h="1047750">
                  <a:moveTo>
                    <a:pt x="10920701" y="1047749"/>
                  </a:moveTo>
                  <a:lnTo>
                    <a:pt x="0" y="1047749"/>
                  </a:lnTo>
                  <a:lnTo>
                    <a:pt x="0" y="0"/>
                  </a:lnTo>
                  <a:lnTo>
                    <a:pt x="10920701" y="0"/>
                  </a:lnTo>
                  <a:lnTo>
                    <a:pt x="10925560" y="966"/>
                  </a:lnTo>
                  <a:lnTo>
                    <a:pt x="10952780" y="28187"/>
                  </a:lnTo>
                  <a:lnTo>
                    <a:pt x="10953747" y="33047"/>
                  </a:lnTo>
                  <a:lnTo>
                    <a:pt x="10953747" y="1014702"/>
                  </a:lnTo>
                  <a:lnTo>
                    <a:pt x="10925560" y="1046782"/>
                  </a:lnTo>
                  <a:lnTo>
                    <a:pt x="10920701" y="104774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599" y="1733549"/>
              <a:ext cx="38100" cy="1047750"/>
            </a:xfrm>
            <a:custGeom>
              <a:avLst/>
              <a:gdLst/>
              <a:ahLst/>
              <a:cxnLst/>
              <a:rect l="l" t="t" r="r" b="b"/>
              <a:pathLst>
                <a:path w="38100" h="1047750">
                  <a:moveTo>
                    <a:pt x="38099" y="1047749"/>
                  </a:moveTo>
                  <a:lnTo>
                    <a:pt x="0" y="10477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477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587" y="2143124"/>
              <a:ext cx="200025" cy="2286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71599" y="2419349"/>
              <a:ext cx="3114675" cy="219075"/>
            </a:xfrm>
            <a:custGeom>
              <a:avLst/>
              <a:gdLst/>
              <a:ahLst/>
              <a:cxnLst/>
              <a:rect l="l" t="t" r="r" b="b"/>
              <a:pathLst>
                <a:path w="3114675" h="219075">
                  <a:moveTo>
                    <a:pt x="3081626" y="219074"/>
                  </a:moveTo>
                  <a:lnTo>
                    <a:pt x="33047" y="219074"/>
                  </a:lnTo>
                  <a:lnTo>
                    <a:pt x="28187" y="218108"/>
                  </a:lnTo>
                  <a:lnTo>
                    <a:pt x="966" y="190887"/>
                  </a:lnTo>
                  <a:lnTo>
                    <a:pt x="0" y="186027"/>
                  </a:lnTo>
                  <a:lnTo>
                    <a:pt x="0" y="1809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081626" y="0"/>
                  </a:lnTo>
                  <a:lnTo>
                    <a:pt x="3113707" y="28187"/>
                  </a:lnTo>
                  <a:lnTo>
                    <a:pt x="3114674" y="33047"/>
                  </a:lnTo>
                  <a:lnTo>
                    <a:pt x="3114674" y="186027"/>
                  </a:lnTo>
                  <a:lnTo>
                    <a:pt x="3086486" y="218108"/>
                  </a:lnTo>
                  <a:lnTo>
                    <a:pt x="3081626" y="219074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358899" y="1853723"/>
            <a:ext cx="5389880" cy="75819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700" spc="-180" b="1">
                <a:solidFill>
                  <a:srgbClr val="1F2937"/>
                </a:solidFill>
                <a:latin typeface="BIZ UDPGothic"/>
                <a:cs typeface="BIZ UDPGothic"/>
              </a:rPr>
              <a:t>日付の変換</a:t>
            </a:r>
            <a:endParaRPr sz="170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文字列形式の日付を</a:t>
            </a:r>
            <a:r>
              <a:rPr dirty="0" sz="1450" spc="-150">
                <a:solidFill>
                  <a:srgbClr val="4A5462"/>
                </a:solidFill>
                <a:latin typeface="Noto Sans JP"/>
                <a:cs typeface="Noto Sans JP"/>
              </a:rPr>
              <a:t>datetime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オブジェクトに変換し、時系列分析の基盤を構築</a:t>
            </a:r>
            <a:endParaRPr sz="1350">
              <a:latin typeface="SimSun"/>
              <a:cs typeface="SimSun"/>
            </a:endParaRPr>
          </a:p>
          <a:p>
            <a:pPr marL="88265">
              <a:lnSpc>
                <a:spcPct val="100000"/>
              </a:lnSpc>
              <a:spcBef>
                <a:spcPts val="535"/>
              </a:spcBef>
            </a:pPr>
            <a:r>
              <a:rPr dirty="0" sz="950" spc="-25">
                <a:solidFill>
                  <a:srgbClr val="334054"/>
                </a:solidFill>
                <a:latin typeface="DejaVu Sans Mono"/>
                <a:cs typeface="DejaVu Sans Mono"/>
              </a:rPr>
              <a:t>df['</a:t>
            </a:r>
            <a:r>
              <a:rPr dirty="0" sz="1050" spc="-110">
                <a:solidFill>
                  <a:srgbClr val="334054"/>
                </a:solidFill>
                <a:latin typeface="Meiryo"/>
                <a:cs typeface="Meiryo"/>
              </a:rPr>
              <a:t>⽇</a:t>
            </a:r>
            <a:r>
              <a:rPr dirty="0" sz="1050" spc="-110">
                <a:solidFill>
                  <a:srgbClr val="334054"/>
                </a:solidFill>
                <a:latin typeface="SimSun"/>
                <a:cs typeface="SimSun"/>
              </a:rPr>
              <a:t>付け</a:t>
            </a:r>
            <a:r>
              <a:rPr dirty="0" sz="950" spc="25">
                <a:solidFill>
                  <a:srgbClr val="334054"/>
                </a:solidFill>
                <a:latin typeface="DejaVu Sans Mono"/>
                <a:cs typeface="DejaVu Sans Mono"/>
              </a:rPr>
              <a:t>'] = </a:t>
            </a:r>
            <a:r>
              <a:rPr dirty="0" sz="950" spc="-25">
                <a:solidFill>
                  <a:srgbClr val="334054"/>
                </a:solidFill>
                <a:latin typeface="DejaVu Sans Mono"/>
                <a:cs typeface="DejaVu Sans Mono"/>
              </a:rPr>
              <a:t>pd.to_datetime(df['</a:t>
            </a:r>
            <a:r>
              <a:rPr dirty="0" sz="1050" spc="-110">
                <a:solidFill>
                  <a:srgbClr val="334054"/>
                </a:solidFill>
                <a:latin typeface="Meiryo"/>
                <a:cs typeface="Meiryo"/>
              </a:rPr>
              <a:t>⽇</a:t>
            </a:r>
            <a:r>
              <a:rPr dirty="0" sz="1050" spc="-110">
                <a:solidFill>
                  <a:srgbClr val="334054"/>
                </a:solidFill>
                <a:latin typeface="SimSun"/>
                <a:cs typeface="SimSun"/>
              </a:rPr>
              <a:t>付け</a:t>
            </a:r>
            <a:r>
              <a:rPr dirty="0" sz="950" spc="-25">
                <a:solidFill>
                  <a:srgbClr val="334054"/>
                </a:solidFill>
                <a:latin typeface="DejaVu Sans Mono"/>
                <a:cs typeface="DejaVu Sans Mono"/>
              </a:rPr>
              <a:t>'])</a:t>
            </a:r>
            <a:endParaRPr sz="950">
              <a:latin typeface="DejaVu Sans Mono"/>
              <a:cs typeface="DejaVu Sans Mono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09599" y="2933699"/>
            <a:ext cx="10972800" cy="1047750"/>
            <a:chOff x="609599" y="2933699"/>
            <a:chExt cx="10972800" cy="1047750"/>
          </a:xfrm>
        </p:grpSpPr>
        <p:sp>
          <p:nvSpPr>
            <p:cNvPr id="10" name="object 10" descr=""/>
            <p:cNvSpPr/>
            <p:nvPr/>
          </p:nvSpPr>
          <p:spPr>
            <a:xfrm>
              <a:off x="628649" y="2933699"/>
              <a:ext cx="10953750" cy="1047750"/>
            </a:xfrm>
            <a:custGeom>
              <a:avLst/>
              <a:gdLst/>
              <a:ahLst/>
              <a:cxnLst/>
              <a:rect l="l" t="t" r="r" b="b"/>
              <a:pathLst>
                <a:path w="10953750" h="1047750">
                  <a:moveTo>
                    <a:pt x="10920701" y="1047749"/>
                  </a:moveTo>
                  <a:lnTo>
                    <a:pt x="0" y="1047749"/>
                  </a:lnTo>
                  <a:lnTo>
                    <a:pt x="0" y="0"/>
                  </a:lnTo>
                  <a:lnTo>
                    <a:pt x="10920701" y="0"/>
                  </a:lnTo>
                  <a:lnTo>
                    <a:pt x="10925560" y="966"/>
                  </a:lnTo>
                  <a:lnTo>
                    <a:pt x="10952780" y="28187"/>
                  </a:lnTo>
                  <a:lnTo>
                    <a:pt x="10953747" y="33047"/>
                  </a:lnTo>
                  <a:lnTo>
                    <a:pt x="10953747" y="1014701"/>
                  </a:lnTo>
                  <a:lnTo>
                    <a:pt x="10925560" y="1046782"/>
                  </a:lnTo>
                  <a:lnTo>
                    <a:pt x="10920701" y="104774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09599" y="2933699"/>
              <a:ext cx="38100" cy="1047750"/>
            </a:xfrm>
            <a:custGeom>
              <a:avLst/>
              <a:gdLst/>
              <a:ahLst/>
              <a:cxnLst/>
              <a:rect l="l" t="t" r="r" b="b"/>
              <a:pathLst>
                <a:path w="38100" h="1047750">
                  <a:moveTo>
                    <a:pt x="38099" y="1047749"/>
                  </a:moveTo>
                  <a:lnTo>
                    <a:pt x="0" y="10477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477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3357562"/>
              <a:ext cx="228600" cy="20002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371599" y="3619499"/>
              <a:ext cx="1666875" cy="219075"/>
            </a:xfrm>
            <a:custGeom>
              <a:avLst/>
              <a:gdLst/>
              <a:ahLst/>
              <a:cxnLst/>
              <a:rect l="l" t="t" r="r" b="b"/>
              <a:pathLst>
                <a:path w="1666875" h="219075">
                  <a:moveTo>
                    <a:pt x="1633827" y="219074"/>
                  </a:moveTo>
                  <a:lnTo>
                    <a:pt x="33047" y="219074"/>
                  </a:lnTo>
                  <a:lnTo>
                    <a:pt x="28187" y="218107"/>
                  </a:lnTo>
                  <a:lnTo>
                    <a:pt x="966" y="190886"/>
                  </a:lnTo>
                  <a:lnTo>
                    <a:pt x="0" y="186027"/>
                  </a:lnTo>
                  <a:lnTo>
                    <a:pt x="0" y="1809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633827" y="0"/>
                  </a:lnTo>
                  <a:lnTo>
                    <a:pt x="1665908" y="28187"/>
                  </a:lnTo>
                  <a:lnTo>
                    <a:pt x="1666874" y="33047"/>
                  </a:lnTo>
                  <a:lnTo>
                    <a:pt x="1666874" y="186027"/>
                  </a:lnTo>
                  <a:lnTo>
                    <a:pt x="1638686" y="218107"/>
                  </a:lnTo>
                  <a:lnTo>
                    <a:pt x="1633827" y="219074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609599" y="4133849"/>
            <a:ext cx="10972800" cy="1047750"/>
            <a:chOff x="609599" y="4133849"/>
            <a:chExt cx="10972800" cy="1047750"/>
          </a:xfrm>
        </p:grpSpPr>
        <p:sp>
          <p:nvSpPr>
            <p:cNvPr id="15" name="object 15" descr=""/>
            <p:cNvSpPr/>
            <p:nvPr/>
          </p:nvSpPr>
          <p:spPr>
            <a:xfrm>
              <a:off x="628649" y="4133849"/>
              <a:ext cx="10953750" cy="1047750"/>
            </a:xfrm>
            <a:custGeom>
              <a:avLst/>
              <a:gdLst/>
              <a:ahLst/>
              <a:cxnLst/>
              <a:rect l="l" t="t" r="r" b="b"/>
              <a:pathLst>
                <a:path w="10953750" h="1047750">
                  <a:moveTo>
                    <a:pt x="10920701" y="1047749"/>
                  </a:moveTo>
                  <a:lnTo>
                    <a:pt x="0" y="1047749"/>
                  </a:lnTo>
                  <a:lnTo>
                    <a:pt x="0" y="0"/>
                  </a:lnTo>
                  <a:lnTo>
                    <a:pt x="10920701" y="0"/>
                  </a:lnTo>
                  <a:lnTo>
                    <a:pt x="10925560" y="966"/>
                  </a:lnTo>
                  <a:lnTo>
                    <a:pt x="10952780" y="28187"/>
                  </a:lnTo>
                  <a:lnTo>
                    <a:pt x="10953747" y="33047"/>
                  </a:lnTo>
                  <a:lnTo>
                    <a:pt x="10953747" y="1014701"/>
                  </a:lnTo>
                  <a:lnTo>
                    <a:pt x="10925560" y="1046782"/>
                  </a:lnTo>
                  <a:lnTo>
                    <a:pt x="10920701" y="104774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09599" y="4133849"/>
              <a:ext cx="38100" cy="1047750"/>
            </a:xfrm>
            <a:custGeom>
              <a:avLst/>
              <a:gdLst/>
              <a:ahLst/>
              <a:cxnLst/>
              <a:rect l="l" t="t" r="r" b="b"/>
              <a:pathLst>
                <a:path w="38100" h="1047750">
                  <a:moveTo>
                    <a:pt x="38099" y="1047749"/>
                  </a:moveTo>
                  <a:lnTo>
                    <a:pt x="0" y="10477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477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446" y="4570571"/>
              <a:ext cx="174262" cy="174262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371599" y="4819649"/>
              <a:ext cx="1304925" cy="219075"/>
            </a:xfrm>
            <a:custGeom>
              <a:avLst/>
              <a:gdLst/>
              <a:ahLst/>
              <a:cxnLst/>
              <a:rect l="l" t="t" r="r" b="b"/>
              <a:pathLst>
                <a:path w="1304925" h="219075">
                  <a:moveTo>
                    <a:pt x="1271877" y="219074"/>
                  </a:moveTo>
                  <a:lnTo>
                    <a:pt x="33047" y="219074"/>
                  </a:lnTo>
                  <a:lnTo>
                    <a:pt x="28187" y="218107"/>
                  </a:lnTo>
                  <a:lnTo>
                    <a:pt x="966" y="190886"/>
                  </a:lnTo>
                  <a:lnTo>
                    <a:pt x="0" y="186027"/>
                  </a:lnTo>
                  <a:lnTo>
                    <a:pt x="0" y="1809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71877" y="0"/>
                  </a:lnTo>
                  <a:lnTo>
                    <a:pt x="1303958" y="28187"/>
                  </a:lnTo>
                  <a:lnTo>
                    <a:pt x="1304925" y="33047"/>
                  </a:lnTo>
                  <a:lnTo>
                    <a:pt x="1304925" y="186027"/>
                  </a:lnTo>
                  <a:lnTo>
                    <a:pt x="1276737" y="218107"/>
                  </a:lnTo>
                  <a:lnTo>
                    <a:pt x="1271877" y="219074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358899" y="3053873"/>
            <a:ext cx="4716780" cy="1961514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700" spc="-195" b="1">
                <a:solidFill>
                  <a:srgbClr val="1F2937"/>
                </a:solidFill>
                <a:latin typeface="BIZ UDPGothic"/>
                <a:cs typeface="BIZ UDPGothic"/>
              </a:rPr>
              <a:t>出来高の数値変換</a:t>
            </a:r>
            <a:endParaRPr sz="170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接尾辞</a:t>
            </a:r>
            <a:r>
              <a:rPr dirty="0" sz="1350" spc="-175">
                <a:solidFill>
                  <a:srgbClr val="4A5462"/>
                </a:solidFill>
                <a:latin typeface="SimSun"/>
                <a:cs typeface="SimSun"/>
              </a:rPr>
              <a:t>（</a:t>
            </a:r>
            <a:r>
              <a:rPr dirty="0" sz="1450" spc="-175">
                <a:solidFill>
                  <a:srgbClr val="4A5462"/>
                </a:solidFill>
                <a:latin typeface="Noto Sans JP"/>
                <a:cs typeface="Noto Sans JP"/>
              </a:rPr>
              <a:t>M=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百万、</a:t>
            </a:r>
            <a:r>
              <a:rPr dirty="0" sz="1450" spc="-160">
                <a:solidFill>
                  <a:srgbClr val="4A5462"/>
                </a:solidFill>
                <a:latin typeface="Noto Sans JP"/>
                <a:cs typeface="Noto Sans JP"/>
              </a:rPr>
              <a:t>K=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千、</a:t>
            </a:r>
            <a:r>
              <a:rPr dirty="0" sz="1450" spc="-160">
                <a:solidFill>
                  <a:srgbClr val="4A5462"/>
                </a:solidFill>
                <a:latin typeface="Noto Sans JP"/>
                <a:cs typeface="Noto Sans JP"/>
              </a:rPr>
              <a:t>B=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十億）</a:t>
            </a:r>
            <a:r>
              <a:rPr dirty="0" sz="1350" spc="-165">
                <a:solidFill>
                  <a:srgbClr val="4A5462"/>
                </a:solidFill>
                <a:latin typeface="SimSun"/>
                <a:cs typeface="SimSun"/>
              </a:rPr>
              <a:t>を適切に処理し、数値形式に変換</a:t>
            </a:r>
            <a:endParaRPr sz="1350">
              <a:latin typeface="SimSun"/>
              <a:cs typeface="SimSun"/>
            </a:endParaRPr>
          </a:p>
          <a:p>
            <a:pPr marL="88265">
              <a:lnSpc>
                <a:spcPct val="100000"/>
              </a:lnSpc>
              <a:spcBef>
                <a:spcPts val="434"/>
              </a:spcBef>
            </a:pPr>
            <a:r>
              <a:rPr dirty="0" sz="950">
                <a:solidFill>
                  <a:srgbClr val="334054"/>
                </a:solidFill>
                <a:latin typeface="DejaVu Sans Mono"/>
                <a:cs typeface="DejaVu Sans Mono"/>
              </a:rPr>
              <a:t>'79.15M</a:t>
            </a:r>
            <a:r>
              <a:rPr dirty="0" sz="950" spc="-40">
                <a:solidFill>
                  <a:srgbClr val="334054"/>
                </a:solidFill>
                <a:latin typeface="DejaVu Sans Mono"/>
                <a:cs typeface="DejaVu Sans Mono"/>
              </a:rPr>
              <a:t>' → </a:t>
            </a:r>
            <a:r>
              <a:rPr dirty="0" sz="950">
                <a:solidFill>
                  <a:srgbClr val="334054"/>
                </a:solidFill>
                <a:latin typeface="DejaVu Sans Mono"/>
                <a:cs typeface="DejaVu Sans Mono"/>
              </a:rPr>
              <a:t>79,150,000</a:t>
            </a:r>
            <a:r>
              <a:rPr dirty="0" sz="950" spc="160">
                <a:solidFill>
                  <a:srgbClr val="334054"/>
                </a:solidFill>
                <a:latin typeface="DejaVu Sans Mono"/>
                <a:cs typeface="DejaVu Sans Mono"/>
              </a:rPr>
              <a:t> </a:t>
            </a:r>
            <a:r>
              <a:rPr dirty="0" sz="1150" spc="-120">
                <a:solidFill>
                  <a:srgbClr val="6A7280"/>
                </a:solidFill>
                <a:latin typeface="SimSun"/>
                <a:cs typeface="SimSun"/>
              </a:rPr>
              <a:t>として計算可能な形式に</a:t>
            </a:r>
            <a:endParaRPr sz="11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700" spc="-185" b="1">
                <a:solidFill>
                  <a:srgbClr val="1F2937"/>
                </a:solidFill>
                <a:latin typeface="BIZ UDPGothic"/>
                <a:cs typeface="BIZ UDPGothic"/>
              </a:rPr>
              <a:t>変化率の変換</a:t>
            </a:r>
            <a:endParaRPr sz="170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パーセント記号を除去し、文字列を浮動小数点数に変換</a:t>
            </a:r>
            <a:endParaRPr sz="1350">
              <a:latin typeface="SimSun"/>
              <a:cs typeface="SimSun"/>
            </a:endParaRPr>
          </a:p>
          <a:p>
            <a:pPr marL="88265">
              <a:lnSpc>
                <a:spcPct val="100000"/>
              </a:lnSpc>
              <a:spcBef>
                <a:spcPts val="455"/>
              </a:spcBef>
            </a:pPr>
            <a:r>
              <a:rPr dirty="0" sz="950" spc="-25">
                <a:solidFill>
                  <a:srgbClr val="334054"/>
                </a:solidFill>
                <a:latin typeface="DejaVu Sans Mono"/>
                <a:cs typeface="DejaVu Sans Mono"/>
              </a:rPr>
              <a:t>'-</a:t>
            </a:r>
            <a:r>
              <a:rPr dirty="0" sz="950">
                <a:solidFill>
                  <a:srgbClr val="334054"/>
                </a:solidFill>
                <a:latin typeface="DejaVu Sans Mono"/>
                <a:cs typeface="DejaVu Sans Mono"/>
              </a:rPr>
              <a:t>2.56%</a:t>
            </a:r>
            <a:r>
              <a:rPr dirty="0" sz="950" spc="-25">
                <a:solidFill>
                  <a:srgbClr val="334054"/>
                </a:solidFill>
                <a:latin typeface="DejaVu Sans Mono"/>
                <a:cs typeface="DejaVu Sans Mono"/>
              </a:rPr>
              <a:t>' → -</a:t>
            </a:r>
            <a:r>
              <a:rPr dirty="0" sz="950">
                <a:solidFill>
                  <a:srgbClr val="334054"/>
                </a:solidFill>
                <a:latin typeface="DejaVu Sans Mono"/>
                <a:cs typeface="DejaVu Sans Mono"/>
              </a:rPr>
              <a:t>2.56</a:t>
            </a:r>
            <a:r>
              <a:rPr dirty="0" sz="950" spc="220">
                <a:solidFill>
                  <a:srgbClr val="334054"/>
                </a:solidFill>
                <a:latin typeface="DejaVu Sans Mono"/>
                <a:cs typeface="DejaVu Sans Mono"/>
              </a:rPr>
              <a:t> </a:t>
            </a:r>
            <a:r>
              <a:rPr dirty="0" sz="1150" spc="-120">
                <a:solidFill>
                  <a:srgbClr val="6A7280"/>
                </a:solidFill>
                <a:latin typeface="SimSun"/>
                <a:cs typeface="SimSun"/>
              </a:rPr>
              <a:t>として計算に使用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96899" y="5503612"/>
            <a:ext cx="4372610" cy="74676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2000" spc="-100" b="1">
                <a:solidFill>
                  <a:srgbClr val="374050"/>
                </a:solidFill>
                <a:latin typeface="BIZ UDPGothic"/>
                <a:cs typeface="BIZ UDPGothic"/>
              </a:rPr>
              <a:t>特徴量エンジニアリング</a:t>
            </a:r>
            <a:endParaRPr sz="200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450" spc="-150">
                <a:solidFill>
                  <a:srgbClr val="4A5462"/>
                </a:solidFill>
                <a:latin typeface="Noto Sans JP"/>
                <a:cs typeface="Noto Sans JP"/>
              </a:rPr>
              <a:t>LightGBM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モデルの予測精度向上のために追加した主要な特徴量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09599" y="6477000"/>
            <a:ext cx="3552825" cy="1295400"/>
            <a:chOff x="609599" y="6477000"/>
            <a:chExt cx="3552825" cy="1295400"/>
          </a:xfrm>
        </p:grpSpPr>
        <p:sp>
          <p:nvSpPr>
            <p:cNvPr id="22" name="object 22" descr=""/>
            <p:cNvSpPr/>
            <p:nvPr/>
          </p:nvSpPr>
          <p:spPr>
            <a:xfrm>
              <a:off x="609599" y="6496049"/>
              <a:ext cx="3552825" cy="1276350"/>
            </a:xfrm>
            <a:custGeom>
              <a:avLst/>
              <a:gdLst/>
              <a:ahLst/>
              <a:cxnLst/>
              <a:rect l="l" t="t" r="r" b="b"/>
              <a:pathLst>
                <a:path w="3552825" h="1276350">
                  <a:moveTo>
                    <a:pt x="3481627" y="1276349"/>
                  </a:moveTo>
                  <a:lnTo>
                    <a:pt x="71196" y="1276349"/>
                  </a:lnTo>
                  <a:lnTo>
                    <a:pt x="66241" y="1275861"/>
                  </a:lnTo>
                  <a:lnTo>
                    <a:pt x="29705" y="1260727"/>
                  </a:lnTo>
                  <a:lnTo>
                    <a:pt x="3885" y="1224687"/>
                  </a:lnTo>
                  <a:lnTo>
                    <a:pt x="0" y="1205153"/>
                  </a:lnTo>
                  <a:lnTo>
                    <a:pt x="0" y="1200149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3481627" y="0"/>
                  </a:lnTo>
                  <a:lnTo>
                    <a:pt x="3523118" y="11716"/>
                  </a:lnTo>
                  <a:lnTo>
                    <a:pt x="3550384" y="42319"/>
                  </a:lnTo>
                  <a:lnTo>
                    <a:pt x="3552824" y="53397"/>
                  </a:lnTo>
                  <a:lnTo>
                    <a:pt x="3552824" y="1205153"/>
                  </a:lnTo>
                  <a:lnTo>
                    <a:pt x="3537202" y="1246642"/>
                  </a:lnTo>
                  <a:lnTo>
                    <a:pt x="3501162" y="1272462"/>
                  </a:lnTo>
                  <a:lnTo>
                    <a:pt x="3486583" y="1275861"/>
                  </a:lnTo>
                  <a:lnTo>
                    <a:pt x="3481627" y="127634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09877" y="6477000"/>
              <a:ext cx="3552825" cy="70485"/>
            </a:xfrm>
            <a:custGeom>
              <a:avLst/>
              <a:gdLst/>
              <a:ahLst/>
              <a:cxnLst/>
              <a:rect l="l" t="t" r="r" b="b"/>
              <a:pathLst>
                <a:path w="3552825" h="70484">
                  <a:moveTo>
                    <a:pt x="0" y="70449"/>
                  </a:moveTo>
                  <a:lnTo>
                    <a:pt x="12552" y="33856"/>
                  </a:lnTo>
                  <a:lnTo>
                    <a:pt x="46761" y="5799"/>
                  </a:lnTo>
                  <a:lnTo>
                    <a:pt x="75922" y="0"/>
                  </a:lnTo>
                  <a:lnTo>
                    <a:pt x="3476347" y="0"/>
                  </a:lnTo>
                  <a:lnTo>
                    <a:pt x="3518688" y="12829"/>
                  </a:lnTo>
                  <a:lnTo>
                    <a:pt x="3542256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2"/>
                  </a:lnTo>
                  <a:lnTo>
                    <a:pt x="1655" y="66287"/>
                  </a:lnTo>
                  <a:lnTo>
                    <a:pt x="0" y="70449"/>
                  </a:lnTo>
                  <a:close/>
                </a:path>
                <a:path w="3552825" h="70484">
                  <a:moveTo>
                    <a:pt x="3552269" y="70449"/>
                  </a:moveTo>
                  <a:lnTo>
                    <a:pt x="3518688" y="44514"/>
                  </a:lnTo>
                  <a:lnTo>
                    <a:pt x="3476347" y="38099"/>
                  </a:lnTo>
                  <a:lnTo>
                    <a:pt x="3542256" y="38099"/>
                  </a:lnTo>
                  <a:lnTo>
                    <a:pt x="3552184" y="68693"/>
                  </a:lnTo>
                  <a:lnTo>
                    <a:pt x="3552269" y="704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999" y="6667499"/>
              <a:ext cx="209550" cy="209550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749299" y="6989437"/>
            <a:ext cx="325120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130" b="1">
                <a:solidFill>
                  <a:srgbClr val="1F2937"/>
                </a:solidFill>
                <a:latin typeface="BIZ UDPGothic"/>
                <a:cs typeface="BIZ UDPGothic"/>
              </a:rPr>
              <a:t>ラグ特徴量</a:t>
            </a:r>
            <a:endParaRPr sz="135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過去</a:t>
            </a:r>
            <a:r>
              <a:rPr dirty="0" sz="1150" spc="-70">
                <a:solidFill>
                  <a:srgbClr val="4A5462"/>
                </a:solidFill>
                <a:latin typeface="Arial"/>
                <a:cs typeface="Arial"/>
              </a:rPr>
              <a:t>1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日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、</a:t>
            </a:r>
            <a:r>
              <a:rPr dirty="0" sz="1150" spc="-70">
                <a:solidFill>
                  <a:srgbClr val="4A5462"/>
                </a:solidFill>
                <a:latin typeface="Arial"/>
                <a:cs typeface="Arial"/>
              </a:rPr>
              <a:t>5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日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、</a:t>
            </a:r>
            <a:r>
              <a:rPr dirty="0" sz="1150" spc="-70">
                <a:solidFill>
                  <a:srgbClr val="4A5462"/>
                </a:solidFill>
                <a:latin typeface="Arial"/>
                <a:cs typeface="Arial"/>
              </a:rPr>
              <a:t>10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日前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の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価格情報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を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特徴量</a:t>
            </a:r>
            <a:r>
              <a:rPr dirty="0" sz="1150" spc="-125">
                <a:solidFill>
                  <a:srgbClr val="4A5462"/>
                </a:solidFill>
                <a:latin typeface="PMingLiU"/>
                <a:cs typeface="PMingLiU"/>
              </a:rPr>
              <a:t>として</a:t>
            </a:r>
            <a:r>
              <a:rPr dirty="0" sz="1150" spc="-80">
                <a:solidFill>
                  <a:srgbClr val="4A5462"/>
                </a:solidFill>
                <a:latin typeface="SimSun"/>
                <a:cs typeface="SimSun"/>
              </a:rPr>
              <a:t>追加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4314824" y="6477000"/>
            <a:ext cx="3562350" cy="1295400"/>
            <a:chOff x="4314824" y="6477000"/>
            <a:chExt cx="3562350" cy="1295400"/>
          </a:xfrm>
        </p:grpSpPr>
        <p:sp>
          <p:nvSpPr>
            <p:cNvPr id="27" name="object 27" descr=""/>
            <p:cNvSpPr/>
            <p:nvPr/>
          </p:nvSpPr>
          <p:spPr>
            <a:xfrm>
              <a:off x="4314824" y="6496049"/>
              <a:ext cx="3562350" cy="1276350"/>
            </a:xfrm>
            <a:custGeom>
              <a:avLst/>
              <a:gdLst/>
              <a:ahLst/>
              <a:cxnLst/>
              <a:rect l="l" t="t" r="r" b="b"/>
              <a:pathLst>
                <a:path w="3562350" h="1276350">
                  <a:moveTo>
                    <a:pt x="3491152" y="1276349"/>
                  </a:moveTo>
                  <a:lnTo>
                    <a:pt x="71196" y="1276349"/>
                  </a:lnTo>
                  <a:lnTo>
                    <a:pt x="66241" y="1275861"/>
                  </a:lnTo>
                  <a:lnTo>
                    <a:pt x="29705" y="1260727"/>
                  </a:lnTo>
                  <a:lnTo>
                    <a:pt x="3885" y="1224687"/>
                  </a:lnTo>
                  <a:lnTo>
                    <a:pt x="0" y="1205153"/>
                  </a:lnTo>
                  <a:lnTo>
                    <a:pt x="0" y="1200149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3491152" y="0"/>
                  </a:lnTo>
                  <a:lnTo>
                    <a:pt x="3532644" y="11716"/>
                  </a:lnTo>
                  <a:lnTo>
                    <a:pt x="3559909" y="42319"/>
                  </a:lnTo>
                  <a:lnTo>
                    <a:pt x="3562349" y="53397"/>
                  </a:lnTo>
                  <a:lnTo>
                    <a:pt x="3562349" y="1205153"/>
                  </a:lnTo>
                  <a:lnTo>
                    <a:pt x="3546727" y="1246642"/>
                  </a:lnTo>
                  <a:lnTo>
                    <a:pt x="3510687" y="1272462"/>
                  </a:lnTo>
                  <a:lnTo>
                    <a:pt x="3496108" y="1275861"/>
                  </a:lnTo>
                  <a:lnTo>
                    <a:pt x="3491152" y="127634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315102" y="6477000"/>
              <a:ext cx="3562350" cy="70485"/>
            </a:xfrm>
            <a:custGeom>
              <a:avLst/>
              <a:gdLst/>
              <a:ahLst/>
              <a:cxnLst/>
              <a:rect l="l" t="t" r="r" b="b"/>
              <a:pathLst>
                <a:path w="3562350" h="70484">
                  <a:moveTo>
                    <a:pt x="0" y="70449"/>
                  </a:moveTo>
                  <a:lnTo>
                    <a:pt x="12551" y="33856"/>
                  </a:lnTo>
                  <a:lnTo>
                    <a:pt x="46761" y="5799"/>
                  </a:lnTo>
                  <a:lnTo>
                    <a:pt x="75922" y="0"/>
                  </a:lnTo>
                  <a:lnTo>
                    <a:pt x="3485872" y="0"/>
                  </a:lnTo>
                  <a:lnTo>
                    <a:pt x="3528213" y="12829"/>
                  </a:lnTo>
                  <a:lnTo>
                    <a:pt x="3551781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2"/>
                  </a:lnTo>
                  <a:lnTo>
                    <a:pt x="1655" y="66287"/>
                  </a:lnTo>
                  <a:lnTo>
                    <a:pt x="0" y="70449"/>
                  </a:lnTo>
                  <a:close/>
                </a:path>
                <a:path w="3562350" h="70484">
                  <a:moveTo>
                    <a:pt x="3561794" y="70449"/>
                  </a:moveTo>
                  <a:lnTo>
                    <a:pt x="3528213" y="44514"/>
                  </a:lnTo>
                  <a:lnTo>
                    <a:pt x="3485872" y="38099"/>
                  </a:lnTo>
                  <a:lnTo>
                    <a:pt x="3551781" y="38099"/>
                  </a:lnTo>
                  <a:lnTo>
                    <a:pt x="3561709" y="68693"/>
                  </a:lnTo>
                  <a:lnTo>
                    <a:pt x="3561794" y="704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7224" y="6680596"/>
              <a:ext cx="209550" cy="183356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4457650" y="6989437"/>
            <a:ext cx="3195955" cy="63563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140" b="1">
                <a:solidFill>
                  <a:srgbClr val="1F2937"/>
                </a:solidFill>
                <a:latin typeface="BIZ UDPGothic"/>
                <a:cs typeface="BIZ UDPGothic"/>
              </a:rPr>
              <a:t>移動平均</a:t>
            </a:r>
            <a:endParaRPr sz="1350">
              <a:latin typeface="BIZ UDPGothic"/>
              <a:cs typeface="BIZ UDPGothic"/>
            </a:endParaRPr>
          </a:p>
          <a:p>
            <a:pPr marL="12700" marR="5080">
              <a:lnSpc>
                <a:spcPct val="108700"/>
              </a:lnSpc>
              <a:spcBef>
                <a:spcPts val="35"/>
              </a:spcBef>
            </a:pPr>
            <a:r>
              <a:rPr dirty="0" sz="1150" spc="-70">
                <a:solidFill>
                  <a:srgbClr val="4A5462"/>
                </a:solidFill>
                <a:latin typeface="Arial"/>
                <a:cs typeface="Arial"/>
              </a:rPr>
              <a:t>5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日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、</a:t>
            </a:r>
            <a:r>
              <a:rPr dirty="0" sz="1150" spc="-70">
                <a:solidFill>
                  <a:srgbClr val="4A5462"/>
                </a:solidFill>
                <a:latin typeface="Arial"/>
                <a:cs typeface="Arial"/>
              </a:rPr>
              <a:t>10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日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、</a:t>
            </a:r>
            <a:r>
              <a:rPr dirty="0" sz="1150" spc="-70">
                <a:solidFill>
                  <a:srgbClr val="4A5462"/>
                </a:solidFill>
                <a:latin typeface="Arial"/>
                <a:cs typeface="Arial"/>
              </a:rPr>
              <a:t>20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日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の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移動平均値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で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短期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‧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中期</a:t>
            </a:r>
            <a:r>
              <a:rPr dirty="0" sz="1150" spc="-100">
                <a:solidFill>
                  <a:srgbClr val="4A5462"/>
                </a:solidFill>
                <a:latin typeface="PMingLiU"/>
                <a:cs typeface="PMingLiU"/>
              </a:rPr>
              <a:t>トレンド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を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捉</a:t>
            </a:r>
            <a:r>
              <a:rPr dirty="0" sz="1150" spc="-100">
                <a:solidFill>
                  <a:srgbClr val="4A5462"/>
                </a:solidFill>
                <a:latin typeface="PMingLiU"/>
                <a:cs typeface="PMingLiU"/>
              </a:rPr>
              <a:t>える</a:t>
            </a:r>
            <a:endParaRPr sz="1150">
              <a:latin typeface="PMingLiU"/>
              <a:cs typeface="PMingLiU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8029574" y="6477000"/>
            <a:ext cx="3552825" cy="1295400"/>
            <a:chOff x="8029574" y="6477000"/>
            <a:chExt cx="3552825" cy="1295400"/>
          </a:xfrm>
        </p:grpSpPr>
        <p:sp>
          <p:nvSpPr>
            <p:cNvPr id="32" name="object 32" descr=""/>
            <p:cNvSpPr/>
            <p:nvPr/>
          </p:nvSpPr>
          <p:spPr>
            <a:xfrm>
              <a:off x="8029574" y="6496049"/>
              <a:ext cx="3552825" cy="1276350"/>
            </a:xfrm>
            <a:custGeom>
              <a:avLst/>
              <a:gdLst/>
              <a:ahLst/>
              <a:cxnLst/>
              <a:rect l="l" t="t" r="r" b="b"/>
              <a:pathLst>
                <a:path w="3552825" h="1276350">
                  <a:moveTo>
                    <a:pt x="3481627" y="1276349"/>
                  </a:moveTo>
                  <a:lnTo>
                    <a:pt x="71196" y="1276349"/>
                  </a:lnTo>
                  <a:lnTo>
                    <a:pt x="66240" y="1275861"/>
                  </a:lnTo>
                  <a:lnTo>
                    <a:pt x="29705" y="1260727"/>
                  </a:lnTo>
                  <a:lnTo>
                    <a:pt x="3885" y="1224687"/>
                  </a:lnTo>
                  <a:lnTo>
                    <a:pt x="0" y="1205153"/>
                  </a:lnTo>
                  <a:lnTo>
                    <a:pt x="0" y="1200149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3481627" y="0"/>
                  </a:lnTo>
                  <a:lnTo>
                    <a:pt x="3523117" y="11716"/>
                  </a:lnTo>
                  <a:lnTo>
                    <a:pt x="3550381" y="42319"/>
                  </a:lnTo>
                  <a:lnTo>
                    <a:pt x="3552823" y="53397"/>
                  </a:lnTo>
                  <a:lnTo>
                    <a:pt x="3552823" y="1205153"/>
                  </a:lnTo>
                  <a:lnTo>
                    <a:pt x="3537201" y="1246642"/>
                  </a:lnTo>
                  <a:lnTo>
                    <a:pt x="3501161" y="1272462"/>
                  </a:lnTo>
                  <a:lnTo>
                    <a:pt x="3486582" y="1275861"/>
                  </a:lnTo>
                  <a:lnTo>
                    <a:pt x="3481627" y="127634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029852" y="6477000"/>
              <a:ext cx="3552825" cy="70485"/>
            </a:xfrm>
            <a:custGeom>
              <a:avLst/>
              <a:gdLst/>
              <a:ahLst/>
              <a:cxnLst/>
              <a:rect l="l" t="t" r="r" b="b"/>
              <a:pathLst>
                <a:path w="3552825" h="70484">
                  <a:moveTo>
                    <a:pt x="0" y="70450"/>
                  </a:moveTo>
                  <a:lnTo>
                    <a:pt x="12551" y="33856"/>
                  </a:lnTo>
                  <a:lnTo>
                    <a:pt x="46760" y="5799"/>
                  </a:lnTo>
                  <a:lnTo>
                    <a:pt x="75922" y="0"/>
                  </a:lnTo>
                  <a:lnTo>
                    <a:pt x="3476347" y="0"/>
                  </a:lnTo>
                  <a:lnTo>
                    <a:pt x="3518688" y="12829"/>
                  </a:lnTo>
                  <a:lnTo>
                    <a:pt x="3542255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3" y="46732"/>
                  </a:lnTo>
                  <a:lnTo>
                    <a:pt x="1654" y="66287"/>
                  </a:lnTo>
                  <a:lnTo>
                    <a:pt x="0" y="70450"/>
                  </a:lnTo>
                  <a:close/>
                </a:path>
                <a:path w="3552825" h="70484">
                  <a:moveTo>
                    <a:pt x="3552269" y="70450"/>
                  </a:moveTo>
                  <a:lnTo>
                    <a:pt x="3518688" y="44514"/>
                  </a:lnTo>
                  <a:lnTo>
                    <a:pt x="3476347" y="38099"/>
                  </a:lnTo>
                  <a:lnTo>
                    <a:pt x="3542255" y="38099"/>
                  </a:lnTo>
                  <a:lnTo>
                    <a:pt x="3552184" y="68693"/>
                  </a:lnTo>
                  <a:lnTo>
                    <a:pt x="3552269" y="7045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81237" y="6667499"/>
              <a:ext cx="106248" cy="209550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8166000" y="6989437"/>
            <a:ext cx="3241040" cy="63563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90" b="1">
                <a:solidFill>
                  <a:srgbClr val="1F2937"/>
                </a:solidFill>
                <a:latin typeface="BIZ UDPGothic"/>
                <a:cs typeface="BIZ UDPGothic"/>
              </a:rPr>
              <a:t>ボラティリティ指標</a:t>
            </a:r>
            <a:endParaRPr sz="1350">
              <a:latin typeface="BIZ UDPGothic"/>
              <a:cs typeface="BIZ UDPGothic"/>
            </a:endParaRPr>
          </a:p>
          <a:p>
            <a:pPr marL="12700" marR="5080">
              <a:lnSpc>
                <a:spcPct val="108700"/>
              </a:lnSpc>
              <a:spcBef>
                <a:spcPts val="35"/>
              </a:spcBef>
            </a:pP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過去</a:t>
            </a:r>
            <a:r>
              <a:rPr dirty="0" sz="1150" spc="-70">
                <a:solidFill>
                  <a:srgbClr val="4A5462"/>
                </a:solidFill>
                <a:latin typeface="Arial"/>
                <a:cs typeface="Arial"/>
              </a:rPr>
              <a:t>10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日間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の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価格変動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の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標準偏差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を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計算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し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市場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の</a:t>
            </a:r>
            <a:r>
              <a:rPr dirty="0" sz="1150" spc="-80">
                <a:solidFill>
                  <a:srgbClr val="4A5462"/>
                </a:solidFill>
                <a:latin typeface="SimSun"/>
                <a:cs typeface="SimSun"/>
              </a:rPr>
              <a:t>不安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定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さを</a:t>
            </a:r>
            <a:r>
              <a:rPr dirty="0" sz="1150" spc="-90">
                <a:solidFill>
                  <a:srgbClr val="4A5462"/>
                </a:solidFill>
                <a:latin typeface="SimSun"/>
                <a:cs typeface="SimSun"/>
              </a:rPr>
              <a:t>数値化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609599" y="7924800"/>
            <a:ext cx="3552825" cy="1114425"/>
            <a:chOff x="609599" y="7924800"/>
            <a:chExt cx="3552825" cy="1114425"/>
          </a:xfrm>
        </p:grpSpPr>
        <p:sp>
          <p:nvSpPr>
            <p:cNvPr id="37" name="object 37" descr=""/>
            <p:cNvSpPr/>
            <p:nvPr/>
          </p:nvSpPr>
          <p:spPr>
            <a:xfrm>
              <a:off x="609599" y="7943849"/>
              <a:ext cx="3552825" cy="1095375"/>
            </a:xfrm>
            <a:custGeom>
              <a:avLst/>
              <a:gdLst/>
              <a:ahLst/>
              <a:cxnLst/>
              <a:rect l="l" t="t" r="r" b="b"/>
              <a:pathLst>
                <a:path w="3552825" h="1095375">
                  <a:moveTo>
                    <a:pt x="3481627" y="1095374"/>
                  </a:moveTo>
                  <a:lnTo>
                    <a:pt x="71196" y="1095374"/>
                  </a:lnTo>
                  <a:lnTo>
                    <a:pt x="66241" y="1094885"/>
                  </a:lnTo>
                  <a:lnTo>
                    <a:pt x="29705" y="1079752"/>
                  </a:lnTo>
                  <a:lnTo>
                    <a:pt x="3885" y="1043711"/>
                  </a:lnTo>
                  <a:lnTo>
                    <a:pt x="0" y="1024178"/>
                  </a:lnTo>
                  <a:lnTo>
                    <a:pt x="0" y="1019174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3481627" y="0"/>
                  </a:lnTo>
                  <a:lnTo>
                    <a:pt x="3523118" y="11716"/>
                  </a:lnTo>
                  <a:lnTo>
                    <a:pt x="3550384" y="42318"/>
                  </a:lnTo>
                  <a:lnTo>
                    <a:pt x="3552824" y="53397"/>
                  </a:lnTo>
                  <a:lnTo>
                    <a:pt x="3552824" y="1024178"/>
                  </a:lnTo>
                  <a:lnTo>
                    <a:pt x="3537202" y="1065668"/>
                  </a:lnTo>
                  <a:lnTo>
                    <a:pt x="3501162" y="1091488"/>
                  </a:lnTo>
                  <a:lnTo>
                    <a:pt x="3486583" y="1094886"/>
                  </a:lnTo>
                  <a:lnTo>
                    <a:pt x="3481627" y="1095374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09877" y="7924800"/>
              <a:ext cx="3552825" cy="70485"/>
            </a:xfrm>
            <a:custGeom>
              <a:avLst/>
              <a:gdLst/>
              <a:ahLst/>
              <a:cxnLst/>
              <a:rect l="l" t="t" r="r" b="b"/>
              <a:pathLst>
                <a:path w="3552825" h="70484">
                  <a:moveTo>
                    <a:pt x="0" y="70449"/>
                  </a:moveTo>
                  <a:lnTo>
                    <a:pt x="12552" y="33856"/>
                  </a:lnTo>
                  <a:lnTo>
                    <a:pt x="46761" y="5799"/>
                  </a:lnTo>
                  <a:lnTo>
                    <a:pt x="75922" y="0"/>
                  </a:lnTo>
                  <a:lnTo>
                    <a:pt x="3476347" y="0"/>
                  </a:lnTo>
                  <a:lnTo>
                    <a:pt x="3518688" y="12829"/>
                  </a:lnTo>
                  <a:lnTo>
                    <a:pt x="3542256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2"/>
                  </a:lnTo>
                  <a:lnTo>
                    <a:pt x="1655" y="66286"/>
                  </a:lnTo>
                  <a:lnTo>
                    <a:pt x="0" y="70449"/>
                  </a:lnTo>
                  <a:close/>
                </a:path>
                <a:path w="3552825" h="70484">
                  <a:moveTo>
                    <a:pt x="3552269" y="70449"/>
                  </a:moveTo>
                  <a:lnTo>
                    <a:pt x="3518688" y="44514"/>
                  </a:lnTo>
                  <a:lnTo>
                    <a:pt x="3476347" y="38099"/>
                  </a:lnTo>
                  <a:lnTo>
                    <a:pt x="3542256" y="38099"/>
                  </a:lnTo>
                  <a:lnTo>
                    <a:pt x="3552184" y="68693"/>
                  </a:lnTo>
                  <a:lnTo>
                    <a:pt x="3552269" y="704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1959" y="8114235"/>
              <a:ext cx="209631" cy="211678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749299" y="8446762"/>
            <a:ext cx="232219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150" b="1">
                <a:solidFill>
                  <a:srgbClr val="1F2937"/>
                </a:solidFill>
                <a:latin typeface="BIZ UDPGothic"/>
                <a:cs typeface="BIZ UDPGothic"/>
              </a:rPr>
              <a:t>価格変化率</a:t>
            </a:r>
            <a:endParaRPr sz="135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70">
                <a:solidFill>
                  <a:srgbClr val="4A5462"/>
                </a:solidFill>
                <a:latin typeface="Arial"/>
                <a:cs typeface="Arial"/>
              </a:rPr>
              <a:t>1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日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、</a:t>
            </a:r>
            <a:r>
              <a:rPr dirty="0" sz="1150" spc="-70">
                <a:solidFill>
                  <a:srgbClr val="4A5462"/>
                </a:solidFill>
                <a:latin typeface="Arial"/>
                <a:cs typeface="Arial"/>
              </a:rPr>
              <a:t>5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日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、</a:t>
            </a:r>
            <a:r>
              <a:rPr dirty="0" sz="1150" spc="-70">
                <a:solidFill>
                  <a:srgbClr val="4A5462"/>
                </a:solidFill>
                <a:latin typeface="Arial"/>
                <a:cs typeface="Arial"/>
              </a:rPr>
              <a:t>10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日間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の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価格変化率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を</a:t>
            </a:r>
            <a:r>
              <a:rPr dirty="0" sz="1150" spc="-80">
                <a:solidFill>
                  <a:srgbClr val="4A5462"/>
                </a:solidFill>
                <a:latin typeface="SimSun"/>
                <a:cs typeface="SimSun"/>
              </a:rPr>
              <a:t>計算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4314824" y="7924800"/>
            <a:ext cx="3562350" cy="1114425"/>
            <a:chOff x="4314824" y="7924800"/>
            <a:chExt cx="3562350" cy="1114425"/>
          </a:xfrm>
        </p:grpSpPr>
        <p:sp>
          <p:nvSpPr>
            <p:cNvPr id="42" name="object 42" descr=""/>
            <p:cNvSpPr/>
            <p:nvPr/>
          </p:nvSpPr>
          <p:spPr>
            <a:xfrm>
              <a:off x="4314824" y="7943849"/>
              <a:ext cx="3562350" cy="1095375"/>
            </a:xfrm>
            <a:custGeom>
              <a:avLst/>
              <a:gdLst/>
              <a:ahLst/>
              <a:cxnLst/>
              <a:rect l="l" t="t" r="r" b="b"/>
              <a:pathLst>
                <a:path w="3562350" h="1095375">
                  <a:moveTo>
                    <a:pt x="3491152" y="1095374"/>
                  </a:moveTo>
                  <a:lnTo>
                    <a:pt x="71196" y="1095374"/>
                  </a:lnTo>
                  <a:lnTo>
                    <a:pt x="66241" y="1094885"/>
                  </a:lnTo>
                  <a:lnTo>
                    <a:pt x="29705" y="1079752"/>
                  </a:lnTo>
                  <a:lnTo>
                    <a:pt x="3885" y="1043711"/>
                  </a:lnTo>
                  <a:lnTo>
                    <a:pt x="0" y="1024178"/>
                  </a:lnTo>
                  <a:lnTo>
                    <a:pt x="0" y="1019174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3491152" y="0"/>
                  </a:lnTo>
                  <a:lnTo>
                    <a:pt x="3532644" y="11716"/>
                  </a:lnTo>
                  <a:lnTo>
                    <a:pt x="3559909" y="42318"/>
                  </a:lnTo>
                  <a:lnTo>
                    <a:pt x="3562349" y="53397"/>
                  </a:lnTo>
                  <a:lnTo>
                    <a:pt x="3562349" y="1024178"/>
                  </a:lnTo>
                  <a:lnTo>
                    <a:pt x="3546727" y="1065668"/>
                  </a:lnTo>
                  <a:lnTo>
                    <a:pt x="3510687" y="1091488"/>
                  </a:lnTo>
                  <a:lnTo>
                    <a:pt x="3496108" y="1094886"/>
                  </a:lnTo>
                  <a:lnTo>
                    <a:pt x="3491152" y="1095374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315102" y="7924800"/>
              <a:ext cx="3562350" cy="70485"/>
            </a:xfrm>
            <a:custGeom>
              <a:avLst/>
              <a:gdLst/>
              <a:ahLst/>
              <a:cxnLst/>
              <a:rect l="l" t="t" r="r" b="b"/>
              <a:pathLst>
                <a:path w="3562350" h="70484">
                  <a:moveTo>
                    <a:pt x="0" y="70449"/>
                  </a:moveTo>
                  <a:lnTo>
                    <a:pt x="12552" y="33856"/>
                  </a:lnTo>
                  <a:lnTo>
                    <a:pt x="46761" y="5799"/>
                  </a:lnTo>
                  <a:lnTo>
                    <a:pt x="75922" y="0"/>
                  </a:lnTo>
                  <a:lnTo>
                    <a:pt x="3485872" y="0"/>
                  </a:lnTo>
                  <a:lnTo>
                    <a:pt x="3528213" y="12829"/>
                  </a:lnTo>
                  <a:lnTo>
                    <a:pt x="3551781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2"/>
                  </a:lnTo>
                  <a:lnTo>
                    <a:pt x="1655" y="66286"/>
                  </a:lnTo>
                  <a:lnTo>
                    <a:pt x="0" y="70449"/>
                  </a:lnTo>
                  <a:close/>
                </a:path>
                <a:path w="3562350" h="70484">
                  <a:moveTo>
                    <a:pt x="3561794" y="70449"/>
                  </a:moveTo>
                  <a:lnTo>
                    <a:pt x="3528213" y="44514"/>
                  </a:lnTo>
                  <a:lnTo>
                    <a:pt x="3485872" y="38099"/>
                  </a:lnTo>
                  <a:lnTo>
                    <a:pt x="3551781" y="38099"/>
                  </a:lnTo>
                  <a:lnTo>
                    <a:pt x="3561709" y="68693"/>
                  </a:lnTo>
                  <a:lnTo>
                    <a:pt x="3561794" y="704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69066" y="8128396"/>
              <a:ext cx="233902" cy="183356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4457650" y="8446762"/>
            <a:ext cx="297243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150" b="1">
                <a:solidFill>
                  <a:srgbClr val="1F2937"/>
                </a:solidFill>
                <a:latin typeface="BIZ UDPGothic"/>
                <a:cs typeface="BIZ UDPGothic"/>
              </a:rPr>
              <a:t>相対的出来高</a:t>
            </a:r>
            <a:endParaRPr sz="135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過去</a:t>
            </a:r>
            <a:r>
              <a:rPr dirty="0" sz="1150" spc="-70">
                <a:solidFill>
                  <a:srgbClr val="4A5462"/>
                </a:solidFill>
                <a:latin typeface="Arial"/>
                <a:cs typeface="Arial"/>
              </a:rPr>
              <a:t>20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日平均</a:t>
            </a:r>
            <a:r>
              <a:rPr dirty="0" sz="1150" spc="-120">
                <a:solidFill>
                  <a:srgbClr val="4A5462"/>
                </a:solidFill>
                <a:latin typeface="PMingLiU"/>
                <a:cs typeface="PMingLiU"/>
              </a:rPr>
              <a:t>との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出来高比率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で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取引活発度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を</a:t>
            </a:r>
            <a:r>
              <a:rPr dirty="0" sz="1150" spc="-80">
                <a:solidFill>
                  <a:srgbClr val="4A5462"/>
                </a:solidFill>
                <a:latin typeface="SimSun"/>
                <a:cs typeface="SimSun"/>
              </a:rPr>
              <a:t>測定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8029574" y="7924800"/>
            <a:ext cx="3552825" cy="1114425"/>
            <a:chOff x="8029574" y="7924800"/>
            <a:chExt cx="3552825" cy="1114425"/>
          </a:xfrm>
        </p:grpSpPr>
        <p:sp>
          <p:nvSpPr>
            <p:cNvPr id="47" name="object 47" descr=""/>
            <p:cNvSpPr/>
            <p:nvPr/>
          </p:nvSpPr>
          <p:spPr>
            <a:xfrm>
              <a:off x="8029574" y="7943849"/>
              <a:ext cx="3552825" cy="1095375"/>
            </a:xfrm>
            <a:custGeom>
              <a:avLst/>
              <a:gdLst/>
              <a:ahLst/>
              <a:cxnLst/>
              <a:rect l="l" t="t" r="r" b="b"/>
              <a:pathLst>
                <a:path w="3552825" h="1095375">
                  <a:moveTo>
                    <a:pt x="3481627" y="1095374"/>
                  </a:moveTo>
                  <a:lnTo>
                    <a:pt x="71196" y="1095374"/>
                  </a:lnTo>
                  <a:lnTo>
                    <a:pt x="66240" y="1094885"/>
                  </a:lnTo>
                  <a:lnTo>
                    <a:pt x="29705" y="1079752"/>
                  </a:lnTo>
                  <a:lnTo>
                    <a:pt x="3885" y="1043711"/>
                  </a:lnTo>
                  <a:lnTo>
                    <a:pt x="0" y="1024178"/>
                  </a:lnTo>
                  <a:lnTo>
                    <a:pt x="0" y="1019174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3481627" y="0"/>
                  </a:lnTo>
                  <a:lnTo>
                    <a:pt x="3523117" y="11716"/>
                  </a:lnTo>
                  <a:lnTo>
                    <a:pt x="3550381" y="42318"/>
                  </a:lnTo>
                  <a:lnTo>
                    <a:pt x="3552823" y="53397"/>
                  </a:lnTo>
                  <a:lnTo>
                    <a:pt x="3552823" y="1024178"/>
                  </a:lnTo>
                  <a:lnTo>
                    <a:pt x="3537201" y="1065668"/>
                  </a:lnTo>
                  <a:lnTo>
                    <a:pt x="3501161" y="1091488"/>
                  </a:lnTo>
                  <a:lnTo>
                    <a:pt x="3486582" y="1094886"/>
                  </a:lnTo>
                  <a:lnTo>
                    <a:pt x="3481627" y="1095374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8029852" y="7924800"/>
              <a:ext cx="3552825" cy="70485"/>
            </a:xfrm>
            <a:custGeom>
              <a:avLst/>
              <a:gdLst/>
              <a:ahLst/>
              <a:cxnLst/>
              <a:rect l="l" t="t" r="r" b="b"/>
              <a:pathLst>
                <a:path w="3552825" h="70484">
                  <a:moveTo>
                    <a:pt x="0" y="70450"/>
                  </a:moveTo>
                  <a:lnTo>
                    <a:pt x="12551" y="33856"/>
                  </a:lnTo>
                  <a:lnTo>
                    <a:pt x="46760" y="5799"/>
                  </a:lnTo>
                  <a:lnTo>
                    <a:pt x="75922" y="0"/>
                  </a:lnTo>
                  <a:lnTo>
                    <a:pt x="3476347" y="0"/>
                  </a:lnTo>
                  <a:lnTo>
                    <a:pt x="3518688" y="12829"/>
                  </a:lnTo>
                  <a:lnTo>
                    <a:pt x="3542256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3" y="46732"/>
                  </a:lnTo>
                  <a:lnTo>
                    <a:pt x="1654" y="66286"/>
                  </a:lnTo>
                  <a:lnTo>
                    <a:pt x="0" y="70450"/>
                  </a:lnTo>
                  <a:close/>
                </a:path>
                <a:path w="3552825" h="70484">
                  <a:moveTo>
                    <a:pt x="3552269" y="70450"/>
                  </a:moveTo>
                  <a:lnTo>
                    <a:pt x="3518688" y="44514"/>
                  </a:lnTo>
                  <a:lnTo>
                    <a:pt x="3476347" y="38099"/>
                  </a:lnTo>
                  <a:lnTo>
                    <a:pt x="3542256" y="38099"/>
                  </a:lnTo>
                  <a:lnTo>
                    <a:pt x="3552184" y="68693"/>
                  </a:lnTo>
                  <a:lnTo>
                    <a:pt x="3552269" y="7045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81974" y="8115299"/>
              <a:ext cx="183356" cy="209550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8166000" y="8446762"/>
            <a:ext cx="255905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150" b="1">
                <a:solidFill>
                  <a:srgbClr val="1F2937"/>
                </a:solidFill>
                <a:latin typeface="BIZ UDPGothic"/>
                <a:cs typeface="BIZ UDPGothic"/>
              </a:rPr>
              <a:t>時間的特徴</a:t>
            </a:r>
            <a:endParaRPr sz="135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曜日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、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月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、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四半期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などの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時間的情報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を</a:t>
            </a:r>
            <a:r>
              <a:rPr dirty="0" sz="1150" spc="-80">
                <a:solidFill>
                  <a:srgbClr val="4A5462"/>
                </a:solidFill>
                <a:latin typeface="SimSun"/>
                <a:cs typeface="SimSun"/>
              </a:rPr>
              <a:t>追加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0" y="0"/>
            <a:ext cx="95250" cy="9648825"/>
          </a:xfrm>
          <a:custGeom>
            <a:avLst/>
            <a:gdLst/>
            <a:ahLst/>
            <a:cxnLst/>
            <a:rect l="l" t="t" r="r" b="b"/>
            <a:pathLst>
              <a:path w="95250" h="9648825">
                <a:moveTo>
                  <a:pt x="95249" y="9648824"/>
                </a:moveTo>
                <a:lnTo>
                  <a:pt x="0" y="9648824"/>
                </a:lnTo>
                <a:lnTo>
                  <a:pt x="0" y="0"/>
                </a:lnTo>
                <a:lnTo>
                  <a:pt x="95249" y="0"/>
                </a:lnTo>
                <a:lnTo>
                  <a:pt x="95249" y="9648824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2" name="object 52" descr=""/>
          <p:cNvGrpSpPr/>
          <p:nvPr/>
        </p:nvGrpSpPr>
        <p:grpSpPr>
          <a:xfrm>
            <a:off x="10706099" y="9143999"/>
            <a:ext cx="1485900" cy="504825"/>
            <a:chOff x="10706099" y="9143999"/>
            <a:chExt cx="1485900" cy="504825"/>
          </a:xfrm>
        </p:grpSpPr>
        <p:sp>
          <p:nvSpPr>
            <p:cNvPr id="53" name="object 53" descr=""/>
            <p:cNvSpPr/>
            <p:nvPr/>
          </p:nvSpPr>
          <p:spPr>
            <a:xfrm>
              <a:off x="11401423" y="9305923"/>
              <a:ext cx="790575" cy="342900"/>
            </a:xfrm>
            <a:custGeom>
              <a:avLst/>
              <a:gdLst/>
              <a:ahLst/>
              <a:cxnLst/>
              <a:rect l="l" t="t" r="r" b="b"/>
              <a:pathLst>
                <a:path w="790575" h="342900">
                  <a:moveTo>
                    <a:pt x="790574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790574" y="0"/>
                  </a:lnTo>
                  <a:lnTo>
                    <a:pt x="790574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0706099" y="914399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20399" y="9239249"/>
              <a:ext cx="133349" cy="133349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/>
          <p:nvPr/>
        </p:nvSpPr>
        <p:spPr>
          <a:xfrm>
            <a:off x="11000133" y="9240265"/>
            <a:ext cx="975994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Noto Sans JP"/>
                <a:cs typeface="Noto Sans JP"/>
              </a:rPr>
              <a:t>Genspark</a:t>
            </a:r>
            <a:r>
              <a:rPr dirty="0" sz="1050" spc="-1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  <a:p>
            <a:pPr marL="62865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z="1150" spc="-50">
                <a:solidFill>
                  <a:srgbClr val="FFFFFF"/>
                </a:solidFill>
                <a:latin typeface="Tahoma"/>
                <a:cs typeface="Tahoma"/>
              </a:rPr>
              <a:t>6</a:t>
            </a:fld>
            <a:r>
              <a:rPr dirty="0" sz="11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50" spc="-4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115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9599" y="2647949"/>
            <a:ext cx="10972800" cy="876300"/>
            <a:chOff x="609599" y="2647949"/>
            <a:chExt cx="10972800" cy="876300"/>
          </a:xfrm>
        </p:grpSpPr>
        <p:sp>
          <p:nvSpPr>
            <p:cNvPr id="3" name="object 3" descr=""/>
            <p:cNvSpPr/>
            <p:nvPr/>
          </p:nvSpPr>
          <p:spPr>
            <a:xfrm>
              <a:off x="628649" y="2647949"/>
              <a:ext cx="10953750" cy="876300"/>
            </a:xfrm>
            <a:custGeom>
              <a:avLst/>
              <a:gdLst/>
              <a:ahLst/>
              <a:cxnLst/>
              <a:rect l="l" t="t" r="r" b="b"/>
              <a:pathLst>
                <a:path w="10953750" h="876300">
                  <a:moveTo>
                    <a:pt x="10920701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10920701" y="0"/>
                  </a:lnTo>
                  <a:lnTo>
                    <a:pt x="10925560" y="966"/>
                  </a:lnTo>
                  <a:lnTo>
                    <a:pt x="10952780" y="28187"/>
                  </a:lnTo>
                  <a:lnTo>
                    <a:pt x="10953747" y="33047"/>
                  </a:lnTo>
                  <a:lnTo>
                    <a:pt x="10953747" y="843252"/>
                  </a:lnTo>
                  <a:lnTo>
                    <a:pt x="10925560" y="875332"/>
                  </a:lnTo>
                  <a:lnTo>
                    <a:pt x="10920701" y="8762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09599" y="2647949"/>
              <a:ext cx="38100" cy="876300"/>
            </a:xfrm>
            <a:custGeom>
              <a:avLst/>
              <a:gdLst/>
              <a:ahLst/>
              <a:cxnLst/>
              <a:rect l="l" t="t" r="r" b="b"/>
              <a:pathLst>
                <a:path w="38100" h="876300">
                  <a:moveTo>
                    <a:pt x="38099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762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609599" y="3676649"/>
            <a:ext cx="10972800" cy="876300"/>
            <a:chOff x="609599" y="3676649"/>
            <a:chExt cx="10972800" cy="876300"/>
          </a:xfrm>
        </p:grpSpPr>
        <p:sp>
          <p:nvSpPr>
            <p:cNvPr id="6" name="object 6" descr=""/>
            <p:cNvSpPr/>
            <p:nvPr/>
          </p:nvSpPr>
          <p:spPr>
            <a:xfrm>
              <a:off x="628649" y="3676649"/>
              <a:ext cx="10953750" cy="876300"/>
            </a:xfrm>
            <a:custGeom>
              <a:avLst/>
              <a:gdLst/>
              <a:ahLst/>
              <a:cxnLst/>
              <a:rect l="l" t="t" r="r" b="b"/>
              <a:pathLst>
                <a:path w="10953750" h="876300">
                  <a:moveTo>
                    <a:pt x="10920701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10920701" y="0"/>
                  </a:lnTo>
                  <a:lnTo>
                    <a:pt x="10925560" y="966"/>
                  </a:lnTo>
                  <a:lnTo>
                    <a:pt x="10952780" y="28187"/>
                  </a:lnTo>
                  <a:lnTo>
                    <a:pt x="10953747" y="33047"/>
                  </a:lnTo>
                  <a:lnTo>
                    <a:pt x="10953747" y="843251"/>
                  </a:lnTo>
                  <a:lnTo>
                    <a:pt x="10925560" y="875332"/>
                  </a:lnTo>
                  <a:lnTo>
                    <a:pt x="10920701" y="8762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09599" y="3676649"/>
              <a:ext cx="38100" cy="876300"/>
            </a:xfrm>
            <a:custGeom>
              <a:avLst/>
              <a:gdLst/>
              <a:ahLst/>
              <a:cxnLst/>
              <a:rect l="l" t="t" r="r" b="b"/>
              <a:pathLst>
                <a:path w="38100" h="876300">
                  <a:moveTo>
                    <a:pt x="38099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762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09599" y="4705349"/>
            <a:ext cx="10972800" cy="876300"/>
            <a:chOff x="609599" y="4705349"/>
            <a:chExt cx="10972800" cy="876300"/>
          </a:xfrm>
        </p:grpSpPr>
        <p:sp>
          <p:nvSpPr>
            <p:cNvPr id="9" name="object 9" descr=""/>
            <p:cNvSpPr/>
            <p:nvPr/>
          </p:nvSpPr>
          <p:spPr>
            <a:xfrm>
              <a:off x="628649" y="4705349"/>
              <a:ext cx="10953750" cy="876300"/>
            </a:xfrm>
            <a:custGeom>
              <a:avLst/>
              <a:gdLst/>
              <a:ahLst/>
              <a:cxnLst/>
              <a:rect l="l" t="t" r="r" b="b"/>
              <a:pathLst>
                <a:path w="10953750" h="876300">
                  <a:moveTo>
                    <a:pt x="10920701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10920701" y="0"/>
                  </a:lnTo>
                  <a:lnTo>
                    <a:pt x="10925560" y="966"/>
                  </a:lnTo>
                  <a:lnTo>
                    <a:pt x="10952780" y="28187"/>
                  </a:lnTo>
                  <a:lnTo>
                    <a:pt x="10953747" y="33047"/>
                  </a:lnTo>
                  <a:lnTo>
                    <a:pt x="10953747" y="843251"/>
                  </a:lnTo>
                  <a:lnTo>
                    <a:pt x="10925560" y="875332"/>
                  </a:lnTo>
                  <a:lnTo>
                    <a:pt x="10920701" y="8762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09599" y="4705349"/>
              <a:ext cx="38100" cy="876300"/>
            </a:xfrm>
            <a:custGeom>
              <a:avLst/>
              <a:gdLst/>
              <a:ahLst/>
              <a:cxnLst/>
              <a:rect l="l" t="t" r="r" b="b"/>
              <a:pathLst>
                <a:path w="38100" h="876300">
                  <a:moveTo>
                    <a:pt x="38099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762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609599" y="5772149"/>
            <a:ext cx="10972800" cy="1571625"/>
            <a:chOff x="609599" y="5772149"/>
            <a:chExt cx="10972800" cy="1571625"/>
          </a:xfrm>
        </p:grpSpPr>
        <p:sp>
          <p:nvSpPr>
            <p:cNvPr id="12" name="object 12" descr=""/>
            <p:cNvSpPr/>
            <p:nvPr/>
          </p:nvSpPr>
          <p:spPr>
            <a:xfrm>
              <a:off x="614362" y="5776912"/>
              <a:ext cx="10963275" cy="1562100"/>
            </a:xfrm>
            <a:custGeom>
              <a:avLst/>
              <a:gdLst/>
              <a:ahLst/>
              <a:cxnLst/>
              <a:rect l="l" t="t" r="r" b="b"/>
              <a:pathLst>
                <a:path w="10963275" h="1562100">
                  <a:moveTo>
                    <a:pt x="10896527" y="1562099"/>
                  </a:moveTo>
                  <a:lnTo>
                    <a:pt x="66746" y="1562099"/>
                  </a:lnTo>
                  <a:lnTo>
                    <a:pt x="62101" y="1561641"/>
                  </a:lnTo>
                  <a:lnTo>
                    <a:pt x="24240" y="1544492"/>
                  </a:lnTo>
                  <a:lnTo>
                    <a:pt x="2287" y="1509199"/>
                  </a:lnTo>
                  <a:lnTo>
                    <a:pt x="0" y="1495352"/>
                  </a:lnTo>
                  <a:lnTo>
                    <a:pt x="0" y="1490662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5"/>
                  </a:lnTo>
                  <a:lnTo>
                    <a:pt x="10959629" y="48431"/>
                  </a:lnTo>
                  <a:lnTo>
                    <a:pt x="10963274" y="66746"/>
                  </a:lnTo>
                  <a:lnTo>
                    <a:pt x="10963274" y="1495352"/>
                  </a:lnTo>
                  <a:lnTo>
                    <a:pt x="10948627" y="1534250"/>
                  </a:lnTo>
                  <a:lnTo>
                    <a:pt x="10914841" y="1558455"/>
                  </a:lnTo>
                  <a:lnTo>
                    <a:pt x="10901172" y="1561641"/>
                  </a:lnTo>
                  <a:lnTo>
                    <a:pt x="10896527" y="15620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14362" y="5776912"/>
              <a:ext cx="10963275" cy="1562100"/>
            </a:xfrm>
            <a:custGeom>
              <a:avLst/>
              <a:gdLst/>
              <a:ahLst/>
              <a:cxnLst/>
              <a:rect l="l" t="t" r="r" b="b"/>
              <a:pathLst>
                <a:path w="10963275" h="1562100">
                  <a:moveTo>
                    <a:pt x="0" y="149066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7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39032" y="17606"/>
                  </a:lnTo>
                  <a:lnTo>
                    <a:pt x="10951233" y="31748"/>
                  </a:lnTo>
                  <a:lnTo>
                    <a:pt x="10953838" y="35648"/>
                  </a:lnTo>
                  <a:lnTo>
                    <a:pt x="10956039" y="39764"/>
                  </a:lnTo>
                  <a:lnTo>
                    <a:pt x="10957833" y="44099"/>
                  </a:lnTo>
                  <a:lnTo>
                    <a:pt x="10959629" y="48431"/>
                  </a:lnTo>
                  <a:lnTo>
                    <a:pt x="10960984" y="52899"/>
                  </a:lnTo>
                  <a:lnTo>
                    <a:pt x="10961900" y="57499"/>
                  </a:lnTo>
                  <a:lnTo>
                    <a:pt x="10962815" y="62100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1490662"/>
                  </a:lnTo>
                  <a:lnTo>
                    <a:pt x="10963274" y="1495352"/>
                  </a:lnTo>
                  <a:lnTo>
                    <a:pt x="10962815" y="1499998"/>
                  </a:lnTo>
                  <a:lnTo>
                    <a:pt x="10961900" y="1504598"/>
                  </a:lnTo>
                  <a:lnTo>
                    <a:pt x="10960984" y="1509199"/>
                  </a:lnTo>
                  <a:lnTo>
                    <a:pt x="10959629" y="1513666"/>
                  </a:lnTo>
                  <a:lnTo>
                    <a:pt x="10957833" y="1517999"/>
                  </a:lnTo>
                  <a:lnTo>
                    <a:pt x="10956039" y="1522332"/>
                  </a:lnTo>
                  <a:lnTo>
                    <a:pt x="10927623" y="1552664"/>
                  </a:lnTo>
                  <a:lnTo>
                    <a:pt x="10905772" y="1560726"/>
                  </a:lnTo>
                  <a:lnTo>
                    <a:pt x="10901172" y="1561641"/>
                  </a:lnTo>
                  <a:lnTo>
                    <a:pt x="10896527" y="1562099"/>
                  </a:lnTo>
                  <a:lnTo>
                    <a:pt x="10891836" y="1562099"/>
                  </a:lnTo>
                  <a:lnTo>
                    <a:pt x="71437" y="1562099"/>
                  </a:lnTo>
                  <a:lnTo>
                    <a:pt x="31748" y="1550059"/>
                  </a:lnTo>
                  <a:lnTo>
                    <a:pt x="20923" y="1541175"/>
                  </a:lnTo>
                  <a:lnTo>
                    <a:pt x="17606" y="1537858"/>
                  </a:lnTo>
                  <a:lnTo>
                    <a:pt x="5437" y="1517999"/>
                  </a:lnTo>
                  <a:lnTo>
                    <a:pt x="3642" y="1513666"/>
                  </a:lnTo>
                  <a:lnTo>
                    <a:pt x="2287" y="1509199"/>
                  </a:lnTo>
                  <a:lnTo>
                    <a:pt x="1372" y="1504598"/>
                  </a:lnTo>
                  <a:lnTo>
                    <a:pt x="457" y="1499998"/>
                  </a:lnTo>
                  <a:lnTo>
                    <a:pt x="0" y="1495352"/>
                  </a:lnTo>
                  <a:lnTo>
                    <a:pt x="0" y="1490662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96899" y="977582"/>
            <a:ext cx="4123690" cy="5060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-270">
                <a:latin typeface="Tahoma"/>
                <a:cs typeface="Tahoma"/>
              </a:rPr>
              <a:t>Prophet</a:t>
            </a:r>
            <a:r>
              <a:rPr dirty="0" spc="-355"/>
              <a:t>モデルによる予測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09599" y="1809749"/>
            <a:ext cx="266700" cy="266065"/>
          </a:xfrm>
          <a:custGeom>
            <a:avLst/>
            <a:gdLst/>
            <a:ahLst/>
            <a:cxnLst/>
            <a:rect l="l" t="t" r="r" b="b"/>
            <a:pathLst>
              <a:path w="266700" h="266064">
                <a:moveTo>
                  <a:pt x="149497" y="265710"/>
                </a:moveTo>
                <a:lnTo>
                  <a:pt x="149497" y="174084"/>
                </a:lnTo>
                <a:lnTo>
                  <a:pt x="185596" y="174084"/>
                </a:lnTo>
                <a:lnTo>
                  <a:pt x="193097" y="133350"/>
                </a:lnTo>
                <a:lnTo>
                  <a:pt x="149549" y="133350"/>
                </a:lnTo>
                <a:lnTo>
                  <a:pt x="149549" y="118869"/>
                </a:lnTo>
                <a:lnTo>
                  <a:pt x="151210" y="105137"/>
                </a:lnTo>
                <a:lnTo>
                  <a:pt x="156503" y="95903"/>
                </a:lnTo>
                <a:lnTo>
                  <a:pt x="165899" y="90703"/>
                </a:lnTo>
                <a:lnTo>
                  <a:pt x="179866" y="89073"/>
                </a:lnTo>
                <a:lnTo>
                  <a:pt x="186690" y="89073"/>
                </a:lnTo>
                <a:lnTo>
                  <a:pt x="192159" y="89281"/>
                </a:lnTo>
                <a:lnTo>
                  <a:pt x="195284" y="89594"/>
                </a:lnTo>
                <a:lnTo>
                  <a:pt x="195284" y="52714"/>
                </a:lnTo>
                <a:lnTo>
                  <a:pt x="189410" y="51490"/>
                </a:lnTo>
                <a:lnTo>
                  <a:pt x="181695" y="50422"/>
                </a:lnTo>
                <a:lnTo>
                  <a:pt x="173521" y="49667"/>
                </a:lnTo>
                <a:lnTo>
                  <a:pt x="166270" y="49381"/>
                </a:lnTo>
                <a:lnTo>
                  <a:pt x="137286" y="53378"/>
                </a:lnTo>
                <a:lnTo>
                  <a:pt x="116993" y="65574"/>
                </a:lnTo>
                <a:lnTo>
                  <a:pt x="105061" y="86277"/>
                </a:lnTo>
                <a:lnTo>
                  <a:pt x="101158" y="115795"/>
                </a:lnTo>
                <a:lnTo>
                  <a:pt x="101158" y="133350"/>
                </a:lnTo>
                <a:lnTo>
                  <a:pt x="73655" y="133350"/>
                </a:lnTo>
                <a:lnTo>
                  <a:pt x="73655" y="174084"/>
                </a:lnTo>
                <a:lnTo>
                  <a:pt x="101158" y="174084"/>
                </a:lnTo>
                <a:lnTo>
                  <a:pt x="101158" y="262793"/>
                </a:lnTo>
                <a:lnTo>
                  <a:pt x="60849" y="245270"/>
                </a:lnTo>
                <a:lnTo>
                  <a:pt x="28799" y="216101"/>
                </a:lnTo>
                <a:lnTo>
                  <a:pt x="7638" y="177916"/>
                </a:lnTo>
                <a:lnTo>
                  <a:pt x="0" y="133350"/>
                </a:lnTo>
                <a:lnTo>
                  <a:pt x="6797" y="91198"/>
                </a:lnTo>
                <a:lnTo>
                  <a:pt x="25726" y="54591"/>
                </a:lnTo>
                <a:lnTo>
                  <a:pt x="54591" y="25726"/>
                </a:lnTo>
                <a:lnTo>
                  <a:pt x="91198" y="6797"/>
                </a:lnTo>
                <a:lnTo>
                  <a:pt x="133350" y="0"/>
                </a:lnTo>
                <a:lnTo>
                  <a:pt x="175501" y="6797"/>
                </a:lnTo>
                <a:lnTo>
                  <a:pt x="212108" y="25726"/>
                </a:lnTo>
                <a:lnTo>
                  <a:pt x="240973" y="54591"/>
                </a:lnTo>
                <a:lnTo>
                  <a:pt x="259902" y="91198"/>
                </a:lnTo>
                <a:lnTo>
                  <a:pt x="266700" y="133350"/>
                </a:lnTo>
                <a:lnTo>
                  <a:pt x="257675" y="181676"/>
                </a:lnTo>
                <a:lnTo>
                  <a:pt x="232867" y="222111"/>
                </a:lnTo>
                <a:lnTo>
                  <a:pt x="195675" y="251255"/>
                </a:lnTo>
                <a:lnTo>
                  <a:pt x="149497" y="26571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624" y="2856993"/>
            <a:ext cx="152399" cy="153412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862" y="3895713"/>
            <a:ext cx="142874" cy="13337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742" y="4914919"/>
            <a:ext cx="152675" cy="152707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796924" y="1784601"/>
            <a:ext cx="8134350" cy="44500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231140" marR="5080">
              <a:lnSpc>
                <a:spcPct val="102400"/>
              </a:lnSpc>
              <a:spcBef>
                <a:spcPts val="45"/>
              </a:spcBef>
            </a:pPr>
            <a:r>
              <a:rPr dirty="0" sz="1750" spc="-165">
                <a:solidFill>
                  <a:srgbClr val="374050"/>
                </a:solidFill>
                <a:latin typeface="Noto Sans JP"/>
                <a:cs typeface="Noto Sans JP"/>
              </a:rPr>
              <a:t>Facebook</a:t>
            </a:r>
            <a:r>
              <a:rPr dirty="0" sz="1700" spc="-220">
                <a:solidFill>
                  <a:srgbClr val="374050"/>
                </a:solidFill>
                <a:latin typeface="SimSun"/>
                <a:cs typeface="SimSun"/>
              </a:rPr>
              <a:t>が開発した時系列予測ライブラリ。特に季節性のある時系列データに強みを持つ。</a:t>
            </a:r>
            <a:r>
              <a:rPr dirty="0" sz="1700" spc="-210">
                <a:solidFill>
                  <a:srgbClr val="374050"/>
                </a:solidFill>
                <a:latin typeface="SimSun"/>
                <a:cs typeface="SimSun"/>
              </a:rPr>
              <a:t>本プロジェクトでは、</a:t>
            </a:r>
            <a:r>
              <a:rPr dirty="0" sz="1700" spc="-210" b="1">
                <a:solidFill>
                  <a:srgbClr val="1C4ED8"/>
                </a:solidFill>
                <a:latin typeface="BIZ UDPGothic"/>
                <a:cs typeface="BIZ UDPGothic"/>
              </a:rPr>
              <a:t>終値</a:t>
            </a:r>
            <a:r>
              <a:rPr dirty="0" sz="1700" spc="-204">
                <a:solidFill>
                  <a:srgbClr val="374050"/>
                </a:solidFill>
                <a:latin typeface="SimSun"/>
                <a:cs typeface="SimSun"/>
              </a:rPr>
              <a:t>を主系列として分析。</a:t>
            </a:r>
            <a:endParaRPr sz="1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710"/>
              </a:spcBef>
            </a:pPr>
            <a:endParaRPr sz="1500">
              <a:latin typeface="SimSun"/>
              <a:cs typeface="SimSun"/>
            </a:endParaRPr>
          </a:p>
          <a:p>
            <a:pPr marL="288290">
              <a:lnSpc>
                <a:spcPct val="100000"/>
              </a:lnSpc>
            </a:pPr>
            <a:r>
              <a:rPr dirty="0" sz="1700" spc="-120" b="1">
                <a:solidFill>
                  <a:srgbClr val="1F2937"/>
                </a:solidFill>
                <a:latin typeface="BIZ UDPGothic"/>
                <a:cs typeface="BIZ UDPGothic"/>
              </a:rPr>
              <a:t>トレンドと季節性の分解</a:t>
            </a:r>
            <a:endParaRPr sz="1700">
              <a:latin typeface="BIZ UDPGothic"/>
              <a:cs typeface="BIZ UDPGothic"/>
            </a:endParaRPr>
          </a:p>
          <a:p>
            <a:pPr marL="307340">
              <a:lnSpc>
                <a:spcPct val="100000"/>
              </a:lnSpc>
              <a:spcBef>
                <a:spcPts val="785"/>
              </a:spcBef>
            </a:pPr>
            <a:r>
              <a:rPr dirty="0" sz="1350" spc="-275">
                <a:solidFill>
                  <a:srgbClr val="4A5462"/>
                </a:solidFill>
                <a:latin typeface="SimSun"/>
                <a:cs typeface="SimSun"/>
              </a:rPr>
              <a:t>時系列データを「トレンド」「季節性」「休日効果」「残差」に分解して予測</a:t>
            </a:r>
            <a:endParaRPr sz="13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200">
              <a:latin typeface="SimSun"/>
              <a:cs typeface="SimSun"/>
            </a:endParaRPr>
          </a:p>
          <a:p>
            <a:pPr marL="269240">
              <a:lnSpc>
                <a:spcPct val="100000"/>
              </a:lnSpc>
            </a:pPr>
            <a:r>
              <a:rPr dirty="0" sz="1700" spc="-150" b="1">
                <a:solidFill>
                  <a:srgbClr val="1F2937"/>
                </a:solidFill>
                <a:latin typeface="BIZ UDPGothic"/>
                <a:cs typeface="BIZ UDPGothic"/>
              </a:rPr>
              <a:t>ローリング予測手法</a:t>
            </a:r>
            <a:endParaRPr sz="1700">
              <a:latin typeface="BIZ UDPGothic"/>
              <a:cs typeface="BIZ UDPGothic"/>
            </a:endParaRPr>
          </a:p>
          <a:p>
            <a:pPr marL="307340">
              <a:lnSpc>
                <a:spcPct val="100000"/>
              </a:lnSpc>
              <a:spcBef>
                <a:spcPts val="785"/>
              </a:spcBef>
            </a:pPr>
            <a:r>
              <a:rPr dirty="0" sz="1300" spc="-65">
                <a:solidFill>
                  <a:srgbClr val="4A5462"/>
                </a:solidFill>
                <a:latin typeface="Arial"/>
                <a:cs typeface="Arial"/>
              </a:rPr>
              <a:t>2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年分のデータで訓練し、</a:t>
            </a:r>
            <a:r>
              <a:rPr dirty="0" sz="1300" spc="-65">
                <a:solidFill>
                  <a:srgbClr val="4A5462"/>
                </a:solidFill>
                <a:latin typeface="Arial"/>
                <a:cs typeface="Arial"/>
              </a:rPr>
              <a:t>4</a:t>
            </a:r>
            <a:r>
              <a:rPr dirty="0" sz="1350" spc="-180">
                <a:solidFill>
                  <a:srgbClr val="4A5462"/>
                </a:solidFill>
                <a:latin typeface="SimSun"/>
                <a:cs typeface="SimSun"/>
              </a:rPr>
              <a:t>週間先を予測するウィンドウを移動させながら 予測</a:t>
            </a:r>
            <a:endParaRPr sz="13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200">
              <a:latin typeface="SimSun"/>
              <a:cs typeface="SimSun"/>
            </a:endParaRPr>
          </a:p>
          <a:p>
            <a:pPr marL="269240">
              <a:lnSpc>
                <a:spcPct val="100000"/>
              </a:lnSpc>
            </a:pPr>
            <a:r>
              <a:rPr dirty="0" sz="1700" spc="-155" b="1">
                <a:solidFill>
                  <a:srgbClr val="1F2937"/>
                </a:solidFill>
                <a:latin typeface="BIZ UDPGothic"/>
                <a:cs typeface="BIZ UDPGothic"/>
              </a:rPr>
              <a:t>パラメータ調整なしのベースライン</a:t>
            </a:r>
            <a:endParaRPr sz="1700">
              <a:latin typeface="BIZ UDPGothic"/>
              <a:cs typeface="BIZ UDPGothic"/>
            </a:endParaRPr>
          </a:p>
          <a:p>
            <a:pPr marL="307340">
              <a:lnSpc>
                <a:spcPct val="100000"/>
              </a:lnSpc>
              <a:spcBef>
                <a:spcPts val="785"/>
              </a:spcBef>
            </a:pPr>
            <a:r>
              <a:rPr dirty="0" sz="1350" spc="-175">
                <a:solidFill>
                  <a:srgbClr val="4A5462"/>
                </a:solidFill>
                <a:latin typeface="SimSun"/>
                <a:cs typeface="SimSun"/>
              </a:rPr>
              <a:t>最小限のチューニングでベースラインモデルとして構築</a:t>
            </a:r>
            <a:endParaRPr sz="13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360"/>
              </a:spcBef>
            </a:pP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550" spc="-125" b="0">
                <a:solidFill>
                  <a:srgbClr val="374050"/>
                </a:solidFill>
                <a:latin typeface="Noto Sans JP Medium"/>
                <a:cs typeface="Noto Sans JP Medium"/>
              </a:rPr>
              <a:t>Prophet</a:t>
            </a:r>
            <a:r>
              <a:rPr dirty="0" sz="1500" spc="-140">
                <a:solidFill>
                  <a:srgbClr val="374050"/>
                </a:solidFill>
                <a:latin typeface="SimSun"/>
                <a:cs typeface="SimSun"/>
              </a:rPr>
              <a:t>モデルのワークフロー</a:t>
            </a:r>
            <a:endParaRPr sz="1500">
              <a:latin typeface="SimSun"/>
              <a:cs typeface="SimSu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57249" y="6438899"/>
            <a:ext cx="2647950" cy="657225"/>
            <a:chOff x="857249" y="6438899"/>
            <a:chExt cx="2647950" cy="657225"/>
          </a:xfrm>
        </p:grpSpPr>
        <p:sp>
          <p:nvSpPr>
            <p:cNvPr id="21" name="object 21" descr=""/>
            <p:cNvSpPr/>
            <p:nvPr/>
          </p:nvSpPr>
          <p:spPr>
            <a:xfrm>
              <a:off x="862012" y="6443662"/>
              <a:ext cx="2638425" cy="647700"/>
            </a:xfrm>
            <a:custGeom>
              <a:avLst/>
              <a:gdLst/>
              <a:ahLst/>
              <a:cxnLst/>
              <a:rect l="l" t="t" r="r" b="b"/>
              <a:pathLst>
                <a:path w="2638425" h="647700">
                  <a:moveTo>
                    <a:pt x="2609508" y="647699"/>
                  </a:moveTo>
                  <a:lnTo>
                    <a:pt x="28916" y="647699"/>
                  </a:lnTo>
                  <a:lnTo>
                    <a:pt x="24664" y="646852"/>
                  </a:lnTo>
                  <a:lnTo>
                    <a:pt x="0" y="618782"/>
                  </a:lnTo>
                  <a:lnTo>
                    <a:pt x="0" y="6143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609508" y="0"/>
                  </a:lnTo>
                  <a:lnTo>
                    <a:pt x="2638424" y="28916"/>
                  </a:lnTo>
                  <a:lnTo>
                    <a:pt x="2638424" y="618782"/>
                  </a:lnTo>
                  <a:lnTo>
                    <a:pt x="2613760" y="646852"/>
                  </a:lnTo>
                  <a:lnTo>
                    <a:pt x="2609508" y="647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62012" y="6443662"/>
              <a:ext cx="2638425" cy="647700"/>
            </a:xfrm>
            <a:custGeom>
              <a:avLst/>
              <a:gdLst/>
              <a:ahLst/>
              <a:cxnLst/>
              <a:rect l="l" t="t" r="r" b="b"/>
              <a:pathLst>
                <a:path w="2638425" h="647700">
                  <a:moveTo>
                    <a:pt x="0" y="6143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8"/>
                  </a:lnTo>
                  <a:lnTo>
                    <a:pt x="4229" y="16493"/>
                  </a:lnTo>
                  <a:lnTo>
                    <a:pt x="6638" y="12888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2605087" y="0"/>
                  </a:lnTo>
                  <a:lnTo>
                    <a:pt x="2609508" y="0"/>
                  </a:lnTo>
                  <a:lnTo>
                    <a:pt x="2613760" y="845"/>
                  </a:lnTo>
                  <a:lnTo>
                    <a:pt x="2617844" y="2537"/>
                  </a:lnTo>
                  <a:lnTo>
                    <a:pt x="2621928" y="4228"/>
                  </a:lnTo>
                  <a:lnTo>
                    <a:pt x="2625533" y="6637"/>
                  </a:lnTo>
                  <a:lnTo>
                    <a:pt x="2628660" y="9763"/>
                  </a:lnTo>
                  <a:lnTo>
                    <a:pt x="2631785" y="12888"/>
                  </a:lnTo>
                  <a:lnTo>
                    <a:pt x="2638424" y="33337"/>
                  </a:lnTo>
                  <a:lnTo>
                    <a:pt x="2638424" y="614362"/>
                  </a:lnTo>
                  <a:lnTo>
                    <a:pt x="2613760" y="646852"/>
                  </a:lnTo>
                  <a:lnTo>
                    <a:pt x="2605087" y="647699"/>
                  </a:lnTo>
                  <a:lnTo>
                    <a:pt x="33337" y="647699"/>
                  </a:lnTo>
                  <a:lnTo>
                    <a:pt x="2537" y="627119"/>
                  </a:lnTo>
                  <a:lnTo>
                    <a:pt x="845" y="623035"/>
                  </a:lnTo>
                  <a:lnTo>
                    <a:pt x="0" y="618782"/>
                  </a:lnTo>
                  <a:lnTo>
                    <a:pt x="0" y="614362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4550" y="6543674"/>
              <a:ext cx="133349" cy="15239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1699418" y="6789863"/>
            <a:ext cx="9588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株価終値</a:t>
            </a:r>
            <a:r>
              <a:rPr dirty="0" sz="1150" spc="-90">
                <a:latin typeface="PMingLiU"/>
                <a:cs typeface="PMingLiU"/>
              </a:rPr>
              <a:t>データ</a:t>
            </a:r>
            <a:endParaRPr sz="1150">
              <a:latin typeface="PMingLiU"/>
              <a:cs typeface="PMingLiU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067175" y="6438899"/>
            <a:ext cx="3352800" cy="657225"/>
            <a:chOff x="4067175" y="6438899"/>
            <a:chExt cx="3352800" cy="657225"/>
          </a:xfrm>
        </p:grpSpPr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7175" y="6714172"/>
              <a:ext cx="134272" cy="116204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776787" y="6443662"/>
              <a:ext cx="2638425" cy="647700"/>
            </a:xfrm>
            <a:custGeom>
              <a:avLst/>
              <a:gdLst/>
              <a:ahLst/>
              <a:cxnLst/>
              <a:rect l="l" t="t" r="r" b="b"/>
              <a:pathLst>
                <a:path w="2638425" h="647700">
                  <a:moveTo>
                    <a:pt x="2609507" y="647699"/>
                  </a:moveTo>
                  <a:lnTo>
                    <a:pt x="28916" y="647699"/>
                  </a:lnTo>
                  <a:lnTo>
                    <a:pt x="24663" y="646852"/>
                  </a:lnTo>
                  <a:lnTo>
                    <a:pt x="0" y="618782"/>
                  </a:lnTo>
                  <a:lnTo>
                    <a:pt x="0" y="6143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609507" y="0"/>
                  </a:lnTo>
                  <a:lnTo>
                    <a:pt x="2638424" y="28916"/>
                  </a:lnTo>
                  <a:lnTo>
                    <a:pt x="2638424" y="618782"/>
                  </a:lnTo>
                  <a:lnTo>
                    <a:pt x="2613760" y="646852"/>
                  </a:lnTo>
                  <a:lnTo>
                    <a:pt x="2609507" y="647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776787" y="6443662"/>
              <a:ext cx="2638425" cy="647700"/>
            </a:xfrm>
            <a:custGeom>
              <a:avLst/>
              <a:gdLst/>
              <a:ahLst/>
              <a:cxnLst/>
              <a:rect l="l" t="t" r="r" b="b"/>
              <a:pathLst>
                <a:path w="2638425" h="647700">
                  <a:moveTo>
                    <a:pt x="0" y="6143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8"/>
                  </a:lnTo>
                  <a:lnTo>
                    <a:pt x="4228" y="16493"/>
                  </a:lnTo>
                  <a:lnTo>
                    <a:pt x="6637" y="12888"/>
                  </a:lnTo>
                  <a:lnTo>
                    <a:pt x="9764" y="9763"/>
                  </a:lnTo>
                  <a:lnTo>
                    <a:pt x="12889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2605087" y="0"/>
                  </a:lnTo>
                  <a:lnTo>
                    <a:pt x="2609507" y="0"/>
                  </a:lnTo>
                  <a:lnTo>
                    <a:pt x="2613760" y="845"/>
                  </a:lnTo>
                  <a:lnTo>
                    <a:pt x="2617844" y="2537"/>
                  </a:lnTo>
                  <a:lnTo>
                    <a:pt x="2621928" y="4228"/>
                  </a:lnTo>
                  <a:lnTo>
                    <a:pt x="2625534" y="6637"/>
                  </a:lnTo>
                  <a:lnTo>
                    <a:pt x="2628660" y="9763"/>
                  </a:lnTo>
                  <a:lnTo>
                    <a:pt x="2631786" y="12888"/>
                  </a:lnTo>
                  <a:lnTo>
                    <a:pt x="2638425" y="33337"/>
                  </a:lnTo>
                  <a:lnTo>
                    <a:pt x="2638425" y="614362"/>
                  </a:lnTo>
                  <a:lnTo>
                    <a:pt x="2638424" y="618782"/>
                  </a:lnTo>
                  <a:lnTo>
                    <a:pt x="2637578" y="623035"/>
                  </a:lnTo>
                  <a:lnTo>
                    <a:pt x="2635886" y="627119"/>
                  </a:lnTo>
                  <a:lnTo>
                    <a:pt x="2634195" y="631203"/>
                  </a:lnTo>
                  <a:lnTo>
                    <a:pt x="2605087" y="647699"/>
                  </a:lnTo>
                  <a:lnTo>
                    <a:pt x="33337" y="647699"/>
                  </a:lnTo>
                  <a:lnTo>
                    <a:pt x="9764" y="637934"/>
                  </a:lnTo>
                  <a:lnTo>
                    <a:pt x="6637" y="634808"/>
                  </a:lnTo>
                  <a:lnTo>
                    <a:pt x="4228" y="631203"/>
                  </a:lnTo>
                  <a:lnTo>
                    <a:pt x="2537" y="627119"/>
                  </a:lnTo>
                  <a:lnTo>
                    <a:pt x="845" y="623035"/>
                  </a:lnTo>
                  <a:lnTo>
                    <a:pt x="0" y="618782"/>
                  </a:lnTo>
                  <a:lnTo>
                    <a:pt x="0" y="614362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9800" y="6553199"/>
              <a:ext cx="152399" cy="133349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5499298" y="6783377"/>
            <a:ext cx="119316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00">
                <a:latin typeface="Noto Sans JP"/>
                <a:cs typeface="Noto Sans JP"/>
              </a:rPr>
              <a:t>Prophet</a:t>
            </a:r>
            <a:r>
              <a:rPr dirty="0" sz="1150" spc="-110">
                <a:latin typeface="SimSun"/>
                <a:cs typeface="SimSun"/>
              </a:rPr>
              <a:t>分解</a:t>
            </a:r>
            <a:r>
              <a:rPr dirty="0" sz="1150" spc="-110">
                <a:latin typeface="PMingLiU"/>
                <a:cs typeface="PMingLiU"/>
              </a:rPr>
              <a:t>‧</a:t>
            </a:r>
            <a:r>
              <a:rPr dirty="0" sz="1150" spc="-80">
                <a:latin typeface="SimSun"/>
                <a:cs typeface="SimSun"/>
              </a:rPr>
              <a:t>学習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7991475" y="6438899"/>
            <a:ext cx="3343275" cy="657225"/>
            <a:chOff x="7991475" y="6438899"/>
            <a:chExt cx="3343275" cy="657225"/>
          </a:xfrm>
        </p:grpSpPr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1475" y="6714172"/>
              <a:ext cx="134272" cy="116204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8701086" y="6443662"/>
              <a:ext cx="2628900" cy="647700"/>
            </a:xfrm>
            <a:custGeom>
              <a:avLst/>
              <a:gdLst/>
              <a:ahLst/>
              <a:cxnLst/>
              <a:rect l="l" t="t" r="r" b="b"/>
              <a:pathLst>
                <a:path w="2628900" h="647700">
                  <a:moveTo>
                    <a:pt x="2599982" y="647699"/>
                  </a:moveTo>
                  <a:lnTo>
                    <a:pt x="28916" y="647699"/>
                  </a:lnTo>
                  <a:lnTo>
                    <a:pt x="24663" y="646852"/>
                  </a:lnTo>
                  <a:lnTo>
                    <a:pt x="0" y="618782"/>
                  </a:lnTo>
                  <a:lnTo>
                    <a:pt x="0" y="6143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599982" y="0"/>
                  </a:lnTo>
                  <a:lnTo>
                    <a:pt x="2628899" y="28916"/>
                  </a:lnTo>
                  <a:lnTo>
                    <a:pt x="2628899" y="618782"/>
                  </a:lnTo>
                  <a:lnTo>
                    <a:pt x="2604234" y="646852"/>
                  </a:lnTo>
                  <a:lnTo>
                    <a:pt x="2599982" y="647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701086" y="6443662"/>
              <a:ext cx="2628900" cy="647700"/>
            </a:xfrm>
            <a:custGeom>
              <a:avLst/>
              <a:gdLst/>
              <a:ahLst/>
              <a:cxnLst/>
              <a:rect l="l" t="t" r="r" b="b"/>
              <a:pathLst>
                <a:path w="2628900" h="647700">
                  <a:moveTo>
                    <a:pt x="0" y="6143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6" y="20578"/>
                  </a:lnTo>
                  <a:lnTo>
                    <a:pt x="4228" y="16493"/>
                  </a:lnTo>
                  <a:lnTo>
                    <a:pt x="6637" y="12888"/>
                  </a:lnTo>
                  <a:lnTo>
                    <a:pt x="9763" y="9763"/>
                  </a:lnTo>
                  <a:lnTo>
                    <a:pt x="12889" y="6637"/>
                  </a:lnTo>
                  <a:lnTo>
                    <a:pt x="16494" y="4228"/>
                  </a:lnTo>
                  <a:lnTo>
                    <a:pt x="20578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2595562" y="0"/>
                  </a:lnTo>
                  <a:lnTo>
                    <a:pt x="2599982" y="0"/>
                  </a:lnTo>
                  <a:lnTo>
                    <a:pt x="2604234" y="845"/>
                  </a:lnTo>
                  <a:lnTo>
                    <a:pt x="2608319" y="2537"/>
                  </a:lnTo>
                  <a:lnTo>
                    <a:pt x="2612403" y="4228"/>
                  </a:lnTo>
                  <a:lnTo>
                    <a:pt x="2628900" y="33337"/>
                  </a:lnTo>
                  <a:lnTo>
                    <a:pt x="2628900" y="614362"/>
                  </a:lnTo>
                  <a:lnTo>
                    <a:pt x="2628899" y="618782"/>
                  </a:lnTo>
                  <a:lnTo>
                    <a:pt x="2628052" y="623035"/>
                  </a:lnTo>
                  <a:lnTo>
                    <a:pt x="2626360" y="627119"/>
                  </a:lnTo>
                  <a:lnTo>
                    <a:pt x="2624669" y="631203"/>
                  </a:lnTo>
                  <a:lnTo>
                    <a:pt x="2595562" y="647699"/>
                  </a:lnTo>
                  <a:lnTo>
                    <a:pt x="33338" y="647699"/>
                  </a:lnTo>
                  <a:lnTo>
                    <a:pt x="9763" y="637934"/>
                  </a:lnTo>
                  <a:lnTo>
                    <a:pt x="6637" y="634808"/>
                  </a:lnTo>
                  <a:lnTo>
                    <a:pt x="4228" y="631203"/>
                  </a:lnTo>
                  <a:lnTo>
                    <a:pt x="2537" y="627119"/>
                  </a:lnTo>
                  <a:lnTo>
                    <a:pt x="845" y="623035"/>
                  </a:lnTo>
                  <a:lnTo>
                    <a:pt x="0" y="618782"/>
                  </a:lnTo>
                  <a:lnTo>
                    <a:pt x="0" y="614362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44100" y="6543674"/>
              <a:ext cx="133349" cy="152399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9630023" y="6783377"/>
            <a:ext cx="76644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00">
                <a:latin typeface="Noto Sans JP"/>
                <a:cs typeface="Noto Sans JP"/>
              </a:rPr>
              <a:t>4</a:t>
            </a:r>
            <a:r>
              <a:rPr dirty="0" sz="1150" spc="-100">
                <a:latin typeface="SimSun"/>
                <a:cs typeface="SimSun"/>
              </a:rPr>
              <a:t>週間先予測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0" y="0"/>
            <a:ext cx="95250" cy="7953375"/>
          </a:xfrm>
          <a:custGeom>
            <a:avLst/>
            <a:gdLst/>
            <a:ahLst/>
            <a:cxnLst/>
            <a:rect l="l" t="t" r="r" b="b"/>
            <a:pathLst>
              <a:path w="95250" h="7953375">
                <a:moveTo>
                  <a:pt x="95249" y="7953374"/>
                </a:moveTo>
                <a:lnTo>
                  <a:pt x="0" y="7953374"/>
                </a:lnTo>
                <a:lnTo>
                  <a:pt x="0" y="0"/>
                </a:lnTo>
                <a:lnTo>
                  <a:pt x="95249" y="0"/>
                </a:lnTo>
                <a:lnTo>
                  <a:pt x="95249" y="7953374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8" name="object 38" descr=""/>
          <p:cNvGrpSpPr/>
          <p:nvPr/>
        </p:nvGrpSpPr>
        <p:grpSpPr>
          <a:xfrm>
            <a:off x="10706099" y="7448550"/>
            <a:ext cx="1485900" cy="504825"/>
            <a:chOff x="10706099" y="7448550"/>
            <a:chExt cx="1485900" cy="504825"/>
          </a:xfrm>
        </p:grpSpPr>
        <p:sp>
          <p:nvSpPr>
            <p:cNvPr id="39" name="object 39" descr=""/>
            <p:cNvSpPr/>
            <p:nvPr/>
          </p:nvSpPr>
          <p:spPr>
            <a:xfrm>
              <a:off x="11401423" y="7610474"/>
              <a:ext cx="790575" cy="342900"/>
            </a:xfrm>
            <a:custGeom>
              <a:avLst/>
              <a:gdLst/>
              <a:ahLst/>
              <a:cxnLst/>
              <a:rect l="l" t="t" r="r" b="b"/>
              <a:pathLst>
                <a:path w="790575" h="342900">
                  <a:moveTo>
                    <a:pt x="790574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790574" y="0"/>
                  </a:lnTo>
                  <a:lnTo>
                    <a:pt x="790574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0706099" y="7448550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20399" y="7543799"/>
              <a:ext cx="133349" cy="133349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  <a:p>
            <a:pPr marL="62865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dirty="0" sz="1150" spc="-50">
                <a:latin typeface="Tahoma"/>
                <a:cs typeface="Tahoma"/>
              </a:rPr>
              <a:t>7</a:t>
            </a:fld>
            <a:r>
              <a:rPr dirty="0" sz="1150" spc="-125">
                <a:latin typeface="Tahoma"/>
                <a:cs typeface="Tahoma"/>
              </a:rPr>
              <a:t> </a:t>
            </a:r>
            <a:r>
              <a:rPr dirty="0" sz="1150" spc="-40">
                <a:latin typeface="Tahoma"/>
                <a:cs typeface="Tahoma"/>
              </a:rPr>
              <a:t>/</a:t>
            </a:r>
            <a:r>
              <a:rPr dirty="0" sz="1150" spc="-120">
                <a:latin typeface="Tahoma"/>
                <a:cs typeface="Tahoma"/>
              </a:rPr>
              <a:t> </a:t>
            </a:r>
            <a:r>
              <a:rPr dirty="0" sz="1150" spc="-25">
                <a:latin typeface="Tahoma"/>
                <a:cs typeface="Tahoma"/>
              </a:rPr>
              <a:t>10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913246"/>
            <a:ext cx="4401185" cy="857250"/>
          </a:xfrm>
          <a:prstGeom prst="rect"/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3250" spc="-335">
                <a:latin typeface="Noto Sans JP"/>
                <a:cs typeface="Noto Sans JP"/>
              </a:rPr>
              <a:t>LightGBM</a:t>
            </a:r>
            <a:r>
              <a:rPr dirty="0" spc="-355"/>
              <a:t>モデルによる予測</a:t>
            </a:r>
            <a:endParaRPr sz="325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700" spc="-235" b="0">
                <a:solidFill>
                  <a:srgbClr val="4A5462"/>
                </a:solidFill>
                <a:latin typeface="SimSun"/>
                <a:cs typeface="SimSun"/>
              </a:rPr>
              <a:t>勾配ブースティングによる高精度予測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09599" y="2152649"/>
            <a:ext cx="5334000" cy="1181100"/>
            <a:chOff x="609599" y="2152649"/>
            <a:chExt cx="5334000" cy="1181100"/>
          </a:xfrm>
        </p:grpSpPr>
        <p:sp>
          <p:nvSpPr>
            <p:cNvPr id="4" name="object 4" descr=""/>
            <p:cNvSpPr/>
            <p:nvPr/>
          </p:nvSpPr>
          <p:spPr>
            <a:xfrm>
              <a:off x="628649" y="2152649"/>
              <a:ext cx="5314950" cy="1181100"/>
            </a:xfrm>
            <a:custGeom>
              <a:avLst/>
              <a:gdLst/>
              <a:ahLst/>
              <a:cxnLst/>
              <a:rect l="l" t="t" r="r" b="b"/>
              <a:pathLst>
                <a:path w="5314950" h="1181100">
                  <a:moveTo>
                    <a:pt x="5281900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5281900" y="0"/>
                  </a:lnTo>
                  <a:lnTo>
                    <a:pt x="5286761" y="966"/>
                  </a:lnTo>
                  <a:lnTo>
                    <a:pt x="5313981" y="28187"/>
                  </a:lnTo>
                  <a:lnTo>
                    <a:pt x="5314949" y="33047"/>
                  </a:lnTo>
                  <a:lnTo>
                    <a:pt x="5314949" y="1148052"/>
                  </a:lnTo>
                  <a:lnTo>
                    <a:pt x="5286761" y="1180132"/>
                  </a:lnTo>
                  <a:lnTo>
                    <a:pt x="5281900" y="11810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599" y="2152649"/>
              <a:ext cx="38100" cy="1181100"/>
            </a:xfrm>
            <a:custGeom>
              <a:avLst/>
              <a:gdLst/>
              <a:ahLst/>
              <a:cxnLst/>
              <a:rect l="l" t="t" r="r" b="b"/>
              <a:pathLst>
                <a:path w="38100" h="1181100">
                  <a:moveTo>
                    <a:pt x="3809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810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00099" y="2305049"/>
              <a:ext cx="342900" cy="457200"/>
            </a:xfrm>
            <a:custGeom>
              <a:avLst/>
              <a:gdLst/>
              <a:ahLst/>
              <a:cxnLst/>
              <a:rect l="l" t="t" r="r" b="b"/>
              <a:pathLst>
                <a:path w="342900" h="457200">
                  <a:moveTo>
                    <a:pt x="177928" y="457199"/>
                  </a:moveTo>
                  <a:lnTo>
                    <a:pt x="164971" y="457199"/>
                  </a:lnTo>
                  <a:lnTo>
                    <a:pt x="159398" y="456832"/>
                  </a:lnTo>
                  <a:lnTo>
                    <a:pt x="115701" y="445183"/>
                  </a:lnTo>
                  <a:lnTo>
                    <a:pt x="80445" y="422833"/>
                  </a:lnTo>
                  <a:lnTo>
                    <a:pt x="46005" y="384950"/>
                  </a:lnTo>
                  <a:lnTo>
                    <a:pt x="25640" y="349378"/>
                  </a:lnTo>
                  <a:lnTo>
                    <a:pt x="10845" y="309164"/>
                  </a:lnTo>
                  <a:lnTo>
                    <a:pt x="2187" y="265854"/>
                  </a:lnTo>
                  <a:lnTo>
                    <a:pt x="0" y="228599"/>
                  </a:lnTo>
                  <a:lnTo>
                    <a:pt x="0" y="221112"/>
                  </a:lnTo>
                  <a:lnTo>
                    <a:pt x="4367" y="176659"/>
                  </a:lnTo>
                  <a:lnTo>
                    <a:pt x="15120" y="134201"/>
                  </a:lnTo>
                  <a:lnTo>
                    <a:pt x="31847" y="95371"/>
                  </a:lnTo>
                  <a:lnTo>
                    <a:pt x="53904" y="61661"/>
                  </a:lnTo>
                  <a:lnTo>
                    <a:pt x="85230" y="30521"/>
                  </a:lnTo>
                  <a:lnTo>
                    <a:pt x="126392" y="7670"/>
                  </a:lnTo>
                  <a:lnTo>
                    <a:pt x="164971" y="0"/>
                  </a:lnTo>
                  <a:lnTo>
                    <a:pt x="177928" y="0"/>
                  </a:lnTo>
                  <a:lnTo>
                    <a:pt x="216507" y="7670"/>
                  </a:lnTo>
                  <a:lnTo>
                    <a:pt x="257669" y="30521"/>
                  </a:lnTo>
                  <a:lnTo>
                    <a:pt x="288995" y="61661"/>
                  </a:lnTo>
                  <a:lnTo>
                    <a:pt x="311052" y="95371"/>
                  </a:lnTo>
                  <a:lnTo>
                    <a:pt x="327779" y="134201"/>
                  </a:lnTo>
                  <a:lnTo>
                    <a:pt x="338532" y="176659"/>
                  </a:lnTo>
                  <a:lnTo>
                    <a:pt x="342899" y="221112"/>
                  </a:lnTo>
                  <a:lnTo>
                    <a:pt x="342899" y="236086"/>
                  </a:lnTo>
                  <a:lnTo>
                    <a:pt x="338532" y="280540"/>
                  </a:lnTo>
                  <a:lnTo>
                    <a:pt x="327779" y="322998"/>
                  </a:lnTo>
                  <a:lnTo>
                    <a:pt x="311052" y="361828"/>
                  </a:lnTo>
                  <a:lnTo>
                    <a:pt x="288995" y="395538"/>
                  </a:lnTo>
                  <a:lnTo>
                    <a:pt x="257669" y="426677"/>
                  </a:lnTo>
                  <a:lnTo>
                    <a:pt x="216507" y="449529"/>
                  </a:lnTo>
                  <a:lnTo>
                    <a:pt x="177928" y="457199"/>
                  </a:lnTo>
                  <a:close/>
                </a:path>
              </a:pathLst>
            </a:custGeom>
            <a:solidFill>
              <a:srgbClr val="DFE9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874" y="2457449"/>
              <a:ext cx="133349" cy="152399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609599" y="3486149"/>
            <a:ext cx="5334000" cy="1181100"/>
            <a:chOff x="609599" y="3486149"/>
            <a:chExt cx="5334000" cy="1181100"/>
          </a:xfrm>
        </p:grpSpPr>
        <p:sp>
          <p:nvSpPr>
            <p:cNvPr id="9" name="object 9" descr=""/>
            <p:cNvSpPr/>
            <p:nvPr/>
          </p:nvSpPr>
          <p:spPr>
            <a:xfrm>
              <a:off x="628649" y="3486149"/>
              <a:ext cx="5314950" cy="1181100"/>
            </a:xfrm>
            <a:custGeom>
              <a:avLst/>
              <a:gdLst/>
              <a:ahLst/>
              <a:cxnLst/>
              <a:rect l="l" t="t" r="r" b="b"/>
              <a:pathLst>
                <a:path w="5314950" h="1181100">
                  <a:moveTo>
                    <a:pt x="5281900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5281900" y="0"/>
                  </a:lnTo>
                  <a:lnTo>
                    <a:pt x="5286761" y="966"/>
                  </a:lnTo>
                  <a:lnTo>
                    <a:pt x="5313981" y="28187"/>
                  </a:lnTo>
                  <a:lnTo>
                    <a:pt x="5314949" y="33047"/>
                  </a:lnTo>
                  <a:lnTo>
                    <a:pt x="5314949" y="1148051"/>
                  </a:lnTo>
                  <a:lnTo>
                    <a:pt x="5286761" y="1180132"/>
                  </a:lnTo>
                  <a:lnTo>
                    <a:pt x="5281900" y="11810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09599" y="3486149"/>
              <a:ext cx="38100" cy="1181100"/>
            </a:xfrm>
            <a:custGeom>
              <a:avLst/>
              <a:gdLst/>
              <a:ahLst/>
              <a:cxnLst/>
              <a:rect l="l" t="t" r="r" b="b"/>
              <a:pathLst>
                <a:path w="38100" h="1181100">
                  <a:moveTo>
                    <a:pt x="3809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810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00099" y="3638549"/>
              <a:ext cx="447675" cy="457200"/>
            </a:xfrm>
            <a:custGeom>
              <a:avLst/>
              <a:gdLst/>
              <a:ahLst/>
              <a:cxnLst/>
              <a:rect l="l" t="t" r="r" b="b"/>
              <a:pathLst>
                <a:path w="447675" h="457200">
                  <a:moveTo>
                    <a:pt x="231168" y="457199"/>
                  </a:moveTo>
                  <a:lnTo>
                    <a:pt x="216506" y="457199"/>
                  </a:lnTo>
                  <a:lnTo>
                    <a:pt x="209193" y="456836"/>
                  </a:lnTo>
                  <a:lnTo>
                    <a:pt x="165876" y="449605"/>
                  </a:lnTo>
                  <a:lnTo>
                    <a:pt x="124786" y="433967"/>
                  </a:lnTo>
                  <a:lnTo>
                    <a:pt x="87503" y="410525"/>
                  </a:lnTo>
                  <a:lnTo>
                    <a:pt x="55459" y="380177"/>
                  </a:lnTo>
                  <a:lnTo>
                    <a:pt x="29886" y="344092"/>
                  </a:lnTo>
                  <a:lnTo>
                    <a:pt x="11766" y="303654"/>
                  </a:lnTo>
                  <a:lnTo>
                    <a:pt x="1796" y="260420"/>
                  </a:lnTo>
                  <a:lnTo>
                    <a:pt x="0" y="230857"/>
                  </a:lnTo>
                  <a:lnTo>
                    <a:pt x="0" y="218929"/>
                  </a:lnTo>
                  <a:lnTo>
                    <a:pt x="5731" y="174914"/>
                  </a:lnTo>
                  <a:lnTo>
                    <a:pt x="19843" y="132875"/>
                  </a:lnTo>
                  <a:lnTo>
                    <a:pt x="41796" y="94429"/>
                  </a:lnTo>
                  <a:lnTo>
                    <a:pt x="70744" y="61051"/>
                  </a:lnTo>
                  <a:lnTo>
                    <a:pt x="105575" y="34026"/>
                  </a:lnTo>
                  <a:lnTo>
                    <a:pt x="144951" y="14392"/>
                  </a:lnTo>
                  <a:lnTo>
                    <a:pt x="187359" y="2902"/>
                  </a:lnTo>
                  <a:lnTo>
                    <a:pt x="216506" y="0"/>
                  </a:lnTo>
                  <a:lnTo>
                    <a:pt x="231168" y="0"/>
                  </a:lnTo>
                  <a:lnTo>
                    <a:pt x="274696" y="5795"/>
                  </a:lnTo>
                  <a:lnTo>
                    <a:pt x="316269" y="20065"/>
                  </a:lnTo>
                  <a:lnTo>
                    <a:pt x="354290" y="42263"/>
                  </a:lnTo>
                  <a:lnTo>
                    <a:pt x="387298" y="71535"/>
                  </a:lnTo>
                  <a:lnTo>
                    <a:pt x="414024" y="106756"/>
                  </a:lnTo>
                  <a:lnTo>
                    <a:pt x="433441" y="146573"/>
                  </a:lnTo>
                  <a:lnTo>
                    <a:pt x="444804" y="189455"/>
                  </a:lnTo>
                  <a:lnTo>
                    <a:pt x="447675" y="218929"/>
                  </a:lnTo>
                  <a:lnTo>
                    <a:pt x="447675" y="238270"/>
                  </a:lnTo>
                  <a:lnTo>
                    <a:pt x="441943" y="282284"/>
                  </a:lnTo>
                  <a:lnTo>
                    <a:pt x="427830" y="324323"/>
                  </a:lnTo>
                  <a:lnTo>
                    <a:pt x="405878" y="362769"/>
                  </a:lnTo>
                  <a:lnTo>
                    <a:pt x="376930" y="396147"/>
                  </a:lnTo>
                  <a:lnTo>
                    <a:pt x="342099" y="423172"/>
                  </a:lnTo>
                  <a:lnTo>
                    <a:pt x="302723" y="442807"/>
                  </a:lnTo>
                  <a:lnTo>
                    <a:pt x="260315" y="454296"/>
                  </a:lnTo>
                  <a:lnTo>
                    <a:pt x="231168" y="457199"/>
                  </a:lnTo>
                  <a:close/>
                </a:path>
              </a:pathLst>
            </a:custGeom>
            <a:solidFill>
              <a:srgbClr val="DFE9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262" y="3800463"/>
              <a:ext cx="142874" cy="133372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609599" y="4819649"/>
            <a:ext cx="5334000" cy="1028700"/>
            <a:chOff x="609599" y="4819649"/>
            <a:chExt cx="5334000" cy="1028700"/>
          </a:xfrm>
        </p:grpSpPr>
        <p:sp>
          <p:nvSpPr>
            <p:cNvPr id="14" name="object 14" descr=""/>
            <p:cNvSpPr/>
            <p:nvPr/>
          </p:nvSpPr>
          <p:spPr>
            <a:xfrm>
              <a:off x="628649" y="4819649"/>
              <a:ext cx="5314950" cy="1028700"/>
            </a:xfrm>
            <a:custGeom>
              <a:avLst/>
              <a:gdLst/>
              <a:ahLst/>
              <a:cxnLst/>
              <a:rect l="l" t="t" r="r" b="b"/>
              <a:pathLst>
                <a:path w="5314950" h="1028700">
                  <a:moveTo>
                    <a:pt x="5281900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5281900" y="0"/>
                  </a:lnTo>
                  <a:lnTo>
                    <a:pt x="5286761" y="966"/>
                  </a:lnTo>
                  <a:lnTo>
                    <a:pt x="5313981" y="28187"/>
                  </a:lnTo>
                  <a:lnTo>
                    <a:pt x="5314949" y="33047"/>
                  </a:lnTo>
                  <a:lnTo>
                    <a:pt x="5314949" y="995651"/>
                  </a:lnTo>
                  <a:lnTo>
                    <a:pt x="5286761" y="1027732"/>
                  </a:lnTo>
                  <a:lnTo>
                    <a:pt x="5281900" y="10286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09599" y="481964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00099" y="4972050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>
                  <a:moveTo>
                    <a:pt x="206576" y="457199"/>
                  </a:moveTo>
                  <a:lnTo>
                    <a:pt x="193474" y="457199"/>
                  </a:lnTo>
                  <a:lnTo>
                    <a:pt x="186938" y="456836"/>
                  </a:lnTo>
                  <a:lnTo>
                    <a:pt x="148229" y="449599"/>
                  </a:lnTo>
                  <a:lnTo>
                    <a:pt x="111511" y="433952"/>
                  </a:lnTo>
                  <a:lnTo>
                    <a:pt x="78194" y="410494"/>
                  </a:lnTo>
                  <a:lnTo>
                    <a:pt x="49559" y="380126"/>
                  </a:lnTo>
                  <a:lnTo>
                    <a:pt x="26706" y="344015"/>
                  </a:lnTo>
                  <a:lnTo>
                    <a:pt x="10514" y="303551"/>
                  </a:lnTo>
                  <a:lnTo>
                    <a:pt x="1605" y="260288"/>
                  </a:lnTo>
                  <a:lnTo>
                    <a:pt x="0" y="230705"/>
                  </a:lnTo>
                  <a:lnTo>
                    <a:pt x="0" y="219075"/>
                  </a:lnTo>
                  <a:lnTo>
                    <a:pt x="5121" y="175030"/>
                  </a:lnTo>
                  <a:lnTo>
                    <a:pt x="17732" y="132963"/>
                  </a:lnTo>
                  <a:lnTo>
                    <a:pt x="37349" y="94491"/>
                  </a:lnTo>
                  <a:lnTo>
                    <a:pt x="63218" y="61092"/>
                  </a:lnTo>
                  <a:lnTo>
                    <a:pt x="94344" y="34048"/>
                  </a:lnTo>
                  <a:lnTo>
                    <a:pt x="129531" y="14400"/>
                  </a:lnTo>
                  <a:lnTo>
                    <a:pt x="167427" y="2904"/>
                  </a:lnTo>
                  <a:lnTo>
                    <a:pt x="193474" y="0"/>
                  </a:lnTo>
                  <a:lnTo>
                    <a:pt x="206576" y="0"/>
                  </a:lnTo>
                  <a:lnTo>
                    <a:pt x="245473" y="5798"/>
                  </a:lnTo>
                  <a:lnTo>
                    <a:pt x="282623" y="20078"/>
                  </a:lnTo>
                  <a:lnTo>
                    <a:pt x="316599" y="42290"/>
                  </a:lnTo>
                  <a:lnTo>
                    <a:pt x="346096" y="71582"/>
                  </a:lnTo>
                  <a:lnTo>
                    <a:pt x="369979" y="106827"/>
                  </a:lnTo>
                  <a:lnTo>
                    <a:pt x="387330" y="146670"/>
                  </a:lnTo>
                  <a:lnTo>
                    <a:pt x="397484" y="189581"/>
                  </a:lnTo>
                  <a:lnTo>
                    <a:pt x="400049" y="219075"/>
                  </a:lnTo>
                  <a:lnTo>
                    <a:pt x="400049" y="238123"/>
                  </a:lnTo>
                  <a:lnTo>
                    <a:pt x="394928" y="282168"/>
                  </a:lnTo>
                  <a:lnTo>
                    <a:pt x="382316" y="324234"/>
                  </a:lnTo>
                  <a:lnTo>
                    <a:pt x="362700" y="362706"/>
                  </a:lnTo>
                  <a:lnTo>
                    <a:pt x="336831" y="396105"/>
                  </a:lnTo>
                  <a:lnTo>
                    <a:pt x="305705" y="423149"/>
                  </a:lnTo>
                  <a:lnTo>
                    <a:pt x="270518" y="442796"/>
                  </a:lnTo>
                  <a:lnTo>
                    <a:pt x="232622" y="454294"/>
                  </a:lnTo>
                  <a:lnTo>
                    <a:pt x="206576" y="457199"/>
                  </a:lnTo>
                  <a:close/>
                </a:path>
              </a:pathLst>
            </a:custGeom>
            <a:solidFill>
              <a:srgbClr val="DFE9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924" y="5133974"/>
              <a:ext cx="152399" cy="13334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280913" y="2258060"/>
            <a:ext cx="4375785" cy="77089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700" spc="-185" b="1">
                <a:solidFill>
                  <a:srgbClr val="1F2937"/>
                </a:solidFill>
                <a:latin typeface="BIZ UDPGothic"/>
                <a:cs typeface="BIZ UDPGothic"/>
              </a:rPr>
              <a:t>多変量特徴量</a:t>
            </a:r>
            <a:endParaRPr sz="1700">
              <a:latin typeface="BIZ UDPGothic"/>
              <a:cs typeface="BIZ UDPGothic"/>
            </a:endParaRPr>
          </a:p>
          <a:p>
            <a:pPr marL="12700" marR="5080">
              <a:lnSpc>
                <a:spcPct val="111100"/>
              </a:lnSpc>
              <a:spcBef>
                <a:spcPts val="5"/>
              </a:spcBef>
            </a:pP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ラグ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特徴量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、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移動平均</a:t>
            </a:r>
            <a:r>
              <a:rPr dirty="0" sz="1350" spc="-110">
                <a:solidFill>
                  <a:srgbClr val="4A5462"/>
                </a:solidFill>
                <a:latin typeface="SimSun"/>
                <a:cs typeface="SimSun"/>
              </a:rPr>
              <a:t>（</a:t>
            </a:r>
            <a:r>
              <a:rPr dirty="0" sz="1300" spc="-110">
                <a:solidFill>
                  <a:srgbClr val="4A5462"/>
                </a:solidFill>
                <a:latin typeface="Arial"/>
                <a:cs typeface="Arial"/>
              </a:rPr>
              <a:t>5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日</a:t>
            </a:r>
            <a:r>
              <a:rPr dirty="0" sz="1350" spc="-100">
                <a:solidFill>
                  <a:srgbClr val="4A5462"/>
                </a:solidFill>
                <a:latin typeface="PMingLiU"/>
                <a:cs typeface="PMingLiU"/>
              </a:rPr>
              <a:t>‧</a:t>
            </a:r>
            <a:r>
              <a:rPr dirty="0" sz="1300" spc="-100">
                <a:solidFill>
                  <a:srgbClr val="4A5462"/>
                </a:solidFill>
                <a:latin typeface="Arial"/>
                <a:cs typeface="Arial"/>
              </a:rPr>
              <a:t>20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日）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、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出来高</a:t>
            </a:r>
            <a:r>
              <a:rPr dirty="0" sz="1350" spc="-185">
                <a:solidFill>
                  <a:srgbClr val="4A5462"/>
                </a:solidFill>
                <a:latin typeface="PMingLiU"/>
                <a:cs typeface="PMingLiU"/>
              </a:rPr>
              <a:t>、ボラティリティ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など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複数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の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特徴量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を</a:t>
            </a:r>
            <a:r>
              <a:rPr dirty="0" sz="1350" spc="-110">
                <a:solidFill>
                  <a:srgbClr val="4A5462"/>
                </a:solidFill>
                <a:latin typeface="SimSun"/>
                <a:cs typeface="SimSun"/>
              </a:rPr>
              <a:t>活用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91939" y="3591559"/>
            <a:ext cx="4309745" cy="77089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700" spc="-125" b="1">
                <a:solidFill>
                  <a:srgbClr val="1F2937"/>
                </a:solidFill>
                <a:latin typeface="BIZ UDPGothic"/>
                <a:cs typeface="BIZ UDPGothic"/>
              </a:rPr>
              <a:t>ローリング予測</a:t>
            </a:r>
            <a:endParaRPr sz="1700">
              <a:latin typeface="BIZ UDPGothic"/>
              <a:cs typeface="BIZ UDPGothic"/>
            </a:endParaRPr>
          </a:p>
          <a:p>
            <a:pPr marL="12700" marR="5080">
              <a:lnSpc>
                <a:spcPct val="111100"/>
              </a:lnSpc>
              <a:spcBef>
                <a:spcPts val="5"/>
              </a:spcBef>
            </a:pPr>
            <a:r>
              <a:rPr dirty="0" sz="1300" spc="-65">
                <a:solidFill>
                  <a:srgbClr val="4A5462"/>
                </a:solidFill>
                <a:latin typeface="Arial"/>
                <a:cs typeface="Arial"/>
              </a:rPr>
              <a:t>2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年分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の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訓練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データで</a:t>
            </a:r>
            <a:r>
              <a:rPr dirty="0" sz="1300" spc="-65">
                <a:solidFill>
                  <a:srgbClr val="4A5462"/>
                </a:solidFill>
                <a:latin typeface="Arial"/>
                <a:cs typeface="Arial"/>
              </a:rPr>
              <a:t>4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週間先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をローリング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予測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し、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実用性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を</a:t>
            </a:r>
            <a:r>
              <a:rPr dirty="0" sz="1350" spc="-50">
                <a:solidFill>
                  <a:srgbClr val="4A5462"/>
                </a:solidFill>
                <a:latin typeface="SimSun"/>
                <a:cs typeface="SimSun"/>
              </a:rPr>
              <a:t>重視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343570" y="4925059"/>
            <a:ext cx="4438015" cy="77089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700" spc="-170" b="1">
                <a:solidFill>
                  <a:srgbClr val="1F2937"/>
                </a:solidFill>
                <a:latin typeface="BIZ UDPGothic"/>
                <a:cs typeface="BIZ UDPGothic"/>
              </a:rPr>
              <a:t>短期変動キャプチャ</a:t>
            </a:r>
            <a:endParaRPr sz="1700">
              <a:latin typeface="BIZ UDPGothic"/>
              <a:cs typeface="BIZ UDPGothic"/>
            </a:endParaRPr>
          </a:p>
          <a:p>
            <a:pPr marL="12700" marR="5080">
              <a:lnSpc>
                <a:spcPct val="111100"/>
              </a:lnSpc>
              <a:spcBef>
                <a:spcPts val="5"/>
              </a:spcBef>
            </a:pP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過去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の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変動</a:t>
            </a:r>
            <a:r>
              <a:rPr dirty="0" sz="1350" spc="-185">
                <a:solidFill>
                  <a:srgbClr val="4A5462"/>
                </a:solidFill>
                <a:latin typeface="PMingLiU"/>
                <a:cs typeface="PMingLiU"/>
              </a:rPr>
              <a:t>パターンと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出来高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を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考慮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し、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短期的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な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価格変動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も</a:t>
            </a:r>
            <a:r>
              <a:rPr dirty="0" sz="1350" spc="-110">
                <a:solidFill>
                  <a:srgbClr val="4A5462"/>
                </a:solidFill>
                <a:latin typeface="SimSun"/>
                <a:cs typeface="SimSun"/>
              </a:rPr>
              <a:t>高精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度</a:t>
            </a:r>
            <a:r>
              <a:rPr dirty="0" sz="1350" spc="-170">
                <a:solidFill>
                  <a:srgbClr val="4A5462"/>
                </a:solidFill>
                <a:latin typeface="PMingLiU"/>
                <a:cs typeface="PMingLiU"/>
              </a:rPr>
              <a:t>に</a:t>
            </a:r>
            <a:r>
              <a:rPr dirty="0" sz="1350" spc="-110">
                <a:solidFill>
                  <a:srgbClr val="4A5462"/>
                </a:solidFill>
                <a:latin typeface="SimSun"/>
                <a:cs typeface="SimSun"/>
              </a:rPr>
              <a:t>予測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248398" y="2152649"/>
            <a:ext cx="5334000" cy="3657600"/>
            <a:chOff x="6248398" y="2152649"/>
            <a:chExt cx="5334000" cy="3657600"/>
          </a:xfrm>
        </p:grpSpPr>
        <p:sp>
          <p:nvSpPr>
            <p:cNvPr id="22" name="object 22" descr=""/>
            <p:cNvSpPr/>
            <p:nvPr/>
          </p:nvSpPr>
          <p:spPr>
            <a:xfrm>
              <a:off x="6253161" y="2157412"/>
              <a:ext cx="5324475" cy="3648075"/>
            </a:xfrm>
            <a:custGeom>
              <a:avLst/>
              <a:gdLst/>
              <a:ahLst/>
              <a:cxnLst/>
              <a:rect l="l" t="t" r="r" b="b"/>
              <a:pathLst>
                <a:path w="5324475" h="3648075">
                  <a:moveTo>
                    <a:pt x="5257728" y="3648074"/>
                  </a:moveTo>
                  <a:lnTo>
                    <a:pt x="66747" y="3648074"/>
                  </a:lnTo>
                  <a:lnTo>
                    <a:pt x="62102" y="3647616"/>
                  </a:lnTo>
                  <a:lnTo>
                    <a:pt x="24240" y="3630467"/>
                  </a:lnTo>
                  <a:lnTo>
                    <a:pt x="2287" y="3595173"/>
                  </a:lnTo>
                  <a:lnTo>
                    <a:pt x="0" y="3581328"/>
                  </a:lnTo>
                  <a:lnTo>
                    <a:pt x="0" y="35766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0" y="48432"/>
                  </a:lnTo>
                  <a:lnTo>
                    <a:pt x="5324475" y="66746"/>
                  </a:lnTo>
                  <a:lnTo>
                    <a:pt x="5324475" y="3581328"/>
                  </a:lnTo>
                  <a:lnTo>
                    <a:pt x="5309828" y="3620225"/>
                  </a:lnTo>
                  <a:lnTo>
                    <a:pt x="5276042" y="3644430"/>
                  </a:lnTo>
                  <a:lnTo>
                    <a:pt x="5262373" y="3647616"/>
                  </a:lnTo>
                  <a:lnTo>
                    <a:pt x="5257728" y="364807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253161" y="2157412"/>
              <a:ext cx="5324475" cy="3648075"/>
            </a:xfrm>
            <a:custGeom>
              <a:avLst/>
              <a:gdLst/>
              <a:ahLst/>
              <a:cxnLst/>
              <a:rect l="l" t="t" r="r" b="b"/>
              <a:pathLst>
                <a:path w="5324475" h="3648075">
                  <a:moveTo>
                    <a:pt x="0" y="35766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1" y="1372"/>
                  </a:lnTo>
                  <a:lnTo>
                    <a:pt x="62102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3" y="457"/>
                  </a:lnTo>
                  <a:lnTo>
                    <a:pt x="5266973" y="1372"/>
                  </a:lnTo>
                  <a:lnTo>
                    <a:pt x="5271574" y="2287"/>
                  </a:lnTo>
                  <a:lnTo>
                    <a:pt x="5306866" y="24240"/>
                  </a:lnTo>
                  <a:lnTo>
                    <a:pt x="5319034" y="44099"/>
                  </a:lnTo>
                  <a:lnTo>
                    <a:pt x="5320830" y="48432"/>
                  </a:lnTo>
                  <a:lnTo>
                    <a:pt x="5322185" y="52899"/>
                  </a:lnTo>
                  <a:lnTo>
                    <a:pt x="5323101" y="57500"/>
                  </a:lnTo>
                  <a:lnTo>
                    <a:pt x="5324016" y="62101"/>
                  </a:lnTo>
                  <a:lnTo>
                    <a:pt x="5324475" y="66746"/>
                  </a:lnTo>
                  <a:lnTo>
                    <a:pt x="5324475" y="71437"/>
                  </a:lnTo>
                  <a:lnTo>
                    <a:pt x="5324475" y="3576637"/>
                  </a:lnTo>
                  <a:lnTo>
                    <a:pt x="5324475" y="3581328"/>
                  </a:lnTo>
                  <a:lnTo>
                    <a:pt x="5324016" y="3585973"/>
                  </a:lnTo>
                  <a:lnTo>
                    <a:pt x="5323101" y="3590573"/>
                  </a:lnTo>
                  <a:lnTo>
                    <a:pt x="5322185" y="3595173"/>
                  </a:lnTo>
                  <a:lnTo>
                    <a:pt x="5320830" y="3599641"/>
                  </a:lnTo>
                  <a:lnTo>
                    <a:pt x="5319034" y="3603974"/>
                  </a:lnTo>
                  <a:lnTo>
                    <a:pt x="5317240" y="3608307"/>
                  </a:lnTo>
                  <a:lnTo>
                    <a:pt x="5288824" y="3638640"/>
                  </a:lnTo>
                  <a:lnTo>
                    <a:pt x="5253037" y="3648074"/>
                  </a:lnTo>
                  <a:lnTo>
                    <a:pt x="71438" y="3648074"/>
                  </a:lnTo>
                  <a:lnTo>
                    <a:pt x="31748" y="3636034"/>
                  </a:lnTo>
                  <a:lnTo>
                    <a:pt x="27848" y="3633428"/>
                  </a:lnTo>
                  <a:lnTo>
                    <a:pt x="24240" y="3630467"/>
                  </a:lnTo>
                  <a:lnTo>
                    <a:pt x="20923" y="3627150"/>
                  </a:lnTo>
                  <a:lnTo>
                    <a:pt x="17607" y="3623834"/>
                  </a:lnTo>
                  <a:lnTo>
                    <a:pt x="5438" y="3603974"/>
                  </a:lnTo>
                  <a:lnTo>
                    <a:pt x="3642" y="3599641"/>
                  </a:lnTo>
                  <a:lnTo>
                    <a:pt x="2287" y="3595173"/>
                  </a:lnTo>
                  <a:lnTo>
                    <a:pt x="1372" y="3590573"/>
                  </a:lnTo>
                  <a:lnTo>
                    <a:pt x="457" y="3585973"/>
                  </a:lnTo>
                  <a:lnTo>
                    <a:pt x="0" y="3581328"/>
                  </a:lnTo>
                  <a:lnTo>
                    <a:pt x="0" y="35766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505573" y="4352924"/>
              <a:ext cx="4838700" cy="1219200"/>
            </a:xfrm>
            <a:custGeom>
              <a:avLst/>
              <a:gdLst/>
              <a:ahLst/>
              <a:cxnLst/>
              <a:rect l="l" t="t" r="r" b="b"/>
              <a:pathLst>
                <a:path w="4838700" h="1219200">
                  <a:moveTo>
                    <a:pt x="4767503" y="1219199"/>
                  </a:moveTo>
                  <a:lnTo>
                    <a:pt x="53397" y="1219199"/>
                  </a:lnTo>
                  <a:lnTo>
                    <a:pt x="49681" y="1218711"/>
                  </a:lnTo>
                  <a:lnTo>
                    <a:pt x="14085" y="1193342"/>
                  </a:lnTo>
                  <a:lnTo>
                    <a:pt x="366" y="1152958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4767503" y="0"/>
                  </a:lnTo>
                  <a:lnTo>
                    <a:pt x="4808992" y="15621"/>
                  </a:lnTo>
                  <a:lnTo>
                    <a:pt x="4834813" y="51661"/>
                  </a:lnTo>
                  <a:lnTo>
                    <a:pt x="4838700" y="71196"/>
                  </a:lnTo>
                  <a:lnTo>
                    <a:pt x="4838700" y="1148003"/>
                  </a:lnTo>
                  <a:lnTo>
                    <a:pt x="4823076" y="1189493"/>
                  </a:lnTo>
                  <a:lnTo>
                    <a:pt x="4787037" y="1215312"/>
                  </a:lnTo>
                  <a:lnTo>
                    <a:pt x="4772457" y="1218711"/>
                  </a:lnTo>
                  <a:lnTo>
                    <a:pt x="4767503" y="1219199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486524" y="4353202"/>
              <a:ext cx="70485" cy="1219200"/>
            </a:xfrm>
            <a:custGeom>
              <a:avLst/>
              <a:gdLst/>
              <a:ahLst/>
              <a:cxnLst/>
              <a:rect l="l" t="t" r="r" b="b"/>
              <a:pathLst>
                <a:path w="70484" h="1219200">
                  <a:moveTo>
                    <a:pt x="70449" y="1218644"/>
                  </a:moveTo>
                  <a:lnTo>
                    <a:pt x="33857" y="1206091"/>
                  </a:lnTo>
                  <a:lnTo>
                    <a:pt x="5799" y="1171882"/>
                  </a:lnTo>
                  <a:lnTo>
                    <a:pt x="0" y="11427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8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142722"/>
                  </a:lnTo>
                  <a:lnTo>
                    <a:pt x="44514" y="1185064"/>
                  </a:lnTo>
                  <a:lnTo>
                    <a:pt x="66287" y="1216988"/>
                  </a:lnTo>
                  <a:lnTo>
                    <a:pt x="70449" y="1218644"/>
                  </a:lnTo>
                  <a:close/>
                </a:path>
              </a:pathLst>
            </a:custGeom>
            <a:solidFill>
              <a:srgbClr val="FABE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969994" y="2356781"/>
            <a:ext cx="1891030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spc="-190" b="1">
                <a:solidFill>
                  <a:srgbClr val="1F2937"/>
                </a:solidFill>
                <a:latin typeface="Noto Sans JP"/>
                <a:cs typeface="Noto Sans JP"/>
              </a:rPr>
              <a:t>LightGBM</a:t>
            </a:r>
            <a:r>
              <a:rPr dirty="0" sz="1700" spc="-180" b="1">
                <a:solidFill>
                  <a:srgbClr val="1F2937"/>
                </a:solidFill>
                <a:latin typeface="BIZ UDPGothic"/>
                <a:cs typeface="BIZ UDPGothic"/>
              </a:rPr>
              <a:t>モデル構成</a:t>
            </a:r>
            <a:endParaRPr sz="1700">
              <a:latin typeface="BIZ UDPGothic"/>
              <a:cs typeface="BIZ UDPGothic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6486523" y="2809874"/>
            <a:ext cx="1657350" cy="1238250"/>
            <a:chOff x="6486523" y="2809874"/>
            <a:chExt cx="1657350" cy="1238250"/>
          </a:xfrm>
        </p:grpSpPr>
        <p:sp>
          <p:nvSpPr>
            <p:cNvPr id="28" name="object 28" descr=""/>
            <p:cNvSpPr/>
            <p:nvPr/>
          </p:nvSpPr>
          <p:spPr>
            <a:xfrm>
              <a:off x="6486523" y="2809874"/>
              <a:ext cx="1657350" cy="1238250"/>
            </a:xfrm>
            <a:custGeom>
              <a:avLst/>
              <a:gdLst/>
              <a:ahLst/>
              <a:cxnLst/>
              <a:rect l="l" t="t" r="r" b="b"/>
              <a:pathLst>
                <a:path w="1657350" h="1238250">
                  <a:moveTo>
                    <a:pt x="1586153" y="1238249"/>
                  </a:moveTo>
                  <a:lnTo>
                    <a:pt x="71196" y="1238249"/>
                  </a:lnTo>
                  <a:lnTo>
                    <a:pt x="66241" y="1237761"/>
                  </a:lnTo>
                  <a:lnTo>
                    <a:pt x="29704" y="1222627"/>
                  </a:lnTo>
                  <a:lnTo>
                    <a:pt x="3885" y="1186587"/>
                  </a:lnTo>
                  <a:lnTo>
                    <a:pt x="0" y="1167053"/>
                  </a:lnTo>
                  <a:lnTo>
                    <a:pt x="0" y="11620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586153" y="0"/>
                  </a:lnTo>
                  <a:lnTo>
                    <a:pt x="1627644" y="15621"/>
                  </a:lnTo>
                  <a:lnTo>
                    <a:pt x="1653463" y="51661"/>
                  </a:lnTo>
                  <a:lnTo>
                    <a:pt x="1657349" y="71196"/>
                  </a:lnTo>
                  <a:lnTo>
                    <a:pt x="1657349" y="1167053"/>
                  </a:lnTo>
                  <a:lnTo>
                    <a:pt x="1641727" y="1208544"/>
                  </a:lnTo>
                  <a:lnTo>
                    <a:pt x="1605687" y="1234363"/>
                  </a:lnTo>
                  <a:lnTo>
                    <a:pt x="1591107" y="1237761"/>
                  </a:lnTo>
                  <a:lnTo>
                    <a:pt x="1586153" y="123824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0899" y="2976562"/>
              <a:ext cx="228600" cy="200025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6703466" y="3265163"/>
            <a:ext cx="1225550" cy="63563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350" spc="-150">
                <a:latin typeface="SimSun"/>
                <a:cs typeface="SimSun"/>
              </a:rPr>
              <a:t>入力特徴量</a:t>
            </a:r>
            <a:endParaRPr sz="1350">
              <a:latin typeface="SimSun"/>
              <a:cs typeface="SimSun"/>
            </a:endParaRPr>
          </a:p>
          <a:p>
            <a:pPr algn="ctr" marL="12700" marR="5080">
              <a:lnSpc>
                <a:spcPct val="108700"/>
              </a:lnSpc>
              <a:spcBef>
                <a:spcPts val="35"/>
              </a:spcBef>
            </a:pPr>
            <a:r>
              <a:rPr dirty="0" sz="1150" spc="-114">
                <a:solidFill>
                  <a:srgbClr val="4A5462"/>
                </a:solidFill>
                <a:latin typeface="SimSun"/>
                <a:cs typeface="SimSun"/>
              </a:rPr>
              <a:t>ラグ特徴量、移動平</a:t>
            </a:r>
            <a:r>
              <a:rPr dirty="0" sz="1150" spc="-105">
                <a:solidFill>
                  <a:srgbClr val="4A5462"/>
                </a:solidFill>
                <a:latin typeface="SimSun"/>
                <a:cs typeface="SimSun"/>
              </a:rPr>
              <a:t>均、出来高など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8258175" y="2809874"/>
            <a:ext cx="1628775" cy="1238250"/>
            <a:chOff x="8258175" y="2809874"/>
            <a:chExt cx="1628775" cy="1238250"/>
          </a:xfrm>
        </p:grpSpPr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8175" y="3341846"/>
              <a:ext cx="201409" cy="174307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8572499" y="2809874"/>
              <a:ext cx="1314450" cy="1238250"/>
            </a:xfrm>
            <a:custGeom>
              <a:avLst/>
              <a:gdLst/>
              <a:ahLst/>
              <a:cxnLst/>
              <a:rect l="l" t="t" r="r" b="b"/>
              <a:pathLst>
                <a:path w="1314450" h="1238250">
                  <a:moveTo>
                    <a:pt x="1243253" y="1238249"/>
                  </a:moveTo>
                  <a:lnTo>
                    <a:pt x="71196" y="1238249"/>
                  </a:lnTo>
                  <a:lnTo>
                    <a:pt x="66240" y="1237761"/>
                  </a:lnTo>
                  <a:lnTo>
                    <a:pt x="29704" y="1222627"/>
                  </a:lnTo>
                  <a:lnTo>
                    <a:pt x="3884" y="1186587"/>
                  </a:lnTo>
                  <a:lnTo>
                    <a:pt x="0" y="1167053"/>
                  </a:lnTo>
                  <a:lnTo>
                    <a:pt x="0" y="116204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1243253" y="0"/>
                  </a:lnTo>
                  <a:lnTo>
                    <a:pt x="1284743" y="15621"/>
                  </a:lnTo>
                  <a:lnTo>
                    <a:pt x="1310562" y="51661"/>
                  </a:lnTo>
                  <a:lnTo>
                    <a:pt x="1314449" y="71196"/>
                  </a:lnTo>
                  <a:lnTo>
                    <a:pt x="1314449" y="1167053"/>
                  </a:lnTo>
                  <a:lnTo>
                    <a:pt x="1298826" y="1208544"/>
                  </a:lnTo>
                  <a:lnTo>
                    <a:pt x="1262786" y="1234363"/>
                  </a:lnTo>
                  <a:lnTo>
                    <a:pt x="1248207" y="1237761"/>
                  </a:lnTo>
                  <a:lnTo>
                    <a:pt x="1243253" y="123824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4475" y="2962274"/>
              <a:ext cx="200025" cy="228600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8758336" y="3255994"/>
            <a:ext cx="944244" cy="6445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450" spc="-35" b="0">
                <a:latin typeface="Noto Sans JP Medium"/>
                <a:cs typeface="Noto Sans JP Medium"/>
              </a:rPr>
              <a:t>LightGBM</a:t>
            </a:r>
            <a:endParaRPr sz="1450">
              <a:latin typeface="Noto Sans JP Medium"/>
              <a:cs typeface="Noto Sans JP Medium"/>
            </a:endParaRPr>
          </a:p>
          <a:p>
            <a:pPr algn="ctr" marL="12065" marR="5080">
              <a:lnSpc>
                <a:spcPct val="108700"/>
              </a:lnSpc>
              <a:spcBef>
                <a:spcPts val="15"/>
              </a:spcBef>
            </a:pPr>
            <a:r>
              <a:rPr dirty="0" sz="1150" spc="-135">
                <a:solidFill>
                  <a:srgbClr val="4A5462"/>
                </a:solidFill>
                <a:latin typeface="SimSun"/>
                <a:cs typeface="SimSun"/>
              </a:rPr>
              <a:t>勾配ブースティ</a:t>
            </a:r>
            <a:r>
              <a:rPr dirty="0" sz="1150" spc="-100">
                <a:solidFill>
                  <a:srgbClr val="4A5462"/>
                </a:solidFill>
                <a:latin typeface="SimSun"/>
                <a:cs typeface="SimSun"/>
              </a:rPr>
              <a:t>ング決定木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0001249" y="2809874"/>
            <a:ext cx="1343025" cy="1238250"/>
            <a:chOff x="10001249" y="2809874"/>
            <a:chExt cx="1343025" cy="1238250"/>
          </a:xfrm>
        </p:grpSpPr>
        <p:pic>
          <p:nvPicPr>
            <p:cNvPr id="37" name="object 3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01249" y="3341846"/>
              <a:ext cx="201409" cy="174307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10315573" y="2809874"/>
              <a:ext cx="1028700" cy="1238250"/>
            </a:xfrm>
            <a:custGeom>
              <a:avLst/>
              <a:gdLst/>
              <a:ahLst/>
              <a:cxnLst/>
              <a:rect l="l" t="t" r="r" b="b"/>
              <a:pathLst>
                <a:path w="1028700" h="1238250">
                  <a:moveTo>
                    <a:pt x="957503" y="1238249"/>
                  </a:moveTo>
                  <a:lnTo>
                    <a:pt x="71196" y="1238249"/>
                  </a:lnTo>
                  <a:lnTo>
                    <a:pt x="66240" y="1237761"/>
                  </a:lnTo>
                  <a:lnTo>
                    <a:pt x="29703" y="1222627"/>
                  </a:lnTo>
                  <a:lnTo>
                    <a:pt x="3884" y="1186587"/>
                  </a:lnTo>
                  <a:lnTo>
                    <a:pt x="0" y="1167053"/>
                  </a:lnTo>
                  <a:lnTo>
                    <a:pt x="0" y="11620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957503" y="0"/>
                  </a:lnTo>
                  <a:lnTo>
                    <a:pt x="998992" y="15621"/>
                  </a:lnTo>
                  <a:lnTo>
                    <a:pt x="1024812" y="51661"/>
                  </a:lnTo>
                  <a:lnTo>
                    <a:pt x="1028699" y="71196"/>
                  </a:lnTo>
                  <a:lnTo>
                    <a:pt x="1028699" y="1167053"/>
                  </a:lnTo>
                  <a:lnTo>
                    <a:pt x="1013076" y="1208544"/>
                  </a:lnTo>
                  <a:lnTo>
                    <a:pt x="977036" y="1234363"/>
                  </a:lnTo>
                  <a:lnTo>
                    <a:pt x="962457" y="1237761"/>
                  </a:lnTo>
                  <a:lnTo>
                    <a:pt x="957503" y="123824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15624" y="2976562"/>
              <a:ext cx="228600" cy="200025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10511977" y="3265163"/>
            <a:ext cx="635000" cy="635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3335" marR="5080" indent="-1270">
              <a:lnSpc>
                <a:spcPct val="109100"/>
              </a:lnSpc>
              <a:spcBef>
                <a:spcPts val="90"/>
              </a:spcBef>
            </a:pPr>
            <a:r>
              <a:rPr dirty="0" sz="1350" spc="-170">
                <a:latin typeface="SimSun"/>
                <a:cs typeface="SimSun"/>
              </a:rPr>
              <a:t>予測結果</a:t>
            </a:r>
            <a:r>
              <a:rPr dirty="0" sz="1350" spc="-155">
                <a:latin typeface="SimSun"/>
                <a:cs typeface="SimSun"/>
              </a:rPr>
              <a:t> </a:t>
            </a:r>
            <a:r>
              <a:rPr dirty="0" sz="1150" spc="-70">
                <a:solidFill>
                  <a:srgbClr val="4A5462"/>
                </a:solidFill>
                <a:latin typeface="Arial"/>
                <a:cs typeface="Arial"/>
              </a:rPr>
              <a:t>4</a:t>
            </a:r>
            <a:r>
              <a:rPr dirty="0" sz="1150" spc="-114">
                <a:solidFill>
                  <a:srgbClr val="4A5462"/>
                </a:solidFill>
                <a:latin typeface="SimSun"/>
                <a:cs typeface="SimSun"/>
              </a:rPr>
              <a:t>週間先の</a:t>
            </a:r>
            <a:r>
              <a:rPr dirty="0" sz="1150" spc="-100">
                <a:solidFill>
                  <a:srgbClr val="4A5462"/>
                </a:solidFill>
                <a:latin typeface="SimSun"/>
                <a:cs typeface="SimSun"/>
              </a:rPr>
              <a:t>株価予測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82978" y="4543425"/>
            <a:ext cx="130961" cy="190499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6921500" y="4468064"/>
            <a:ext cx="4140835" cy="9512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50" spc="-160" b="1">
                <a:latin typeface="Noto Sans JP"/>
                <a:cs typeface="Noto Sans JP"/>
              </a:rPr>
              <a:t>LightGBM</a:t>
            </a:r>
            <a:r>
              <a:rPr dirty="0" sz="1350" spc="-130" b="1">
                <a:latin typeface="BIZ UDPGothic"/>
                <a:cs typeface="BIZ UDPGothic"/>
              </a:rPr>
              <a:t>の強み</a:t>
            </a:r>
            <a:endParaRPr sz="1350">
              <a:latin typeface="BIZ UDPGothic"/>
              <a:cs typeface="BIZ UDPGothic"/>
            </a:endParaRPr>
          </a:p>
          <a:p>
            <a:pPr algn="just" marL="12700" marR="5080">
              <a:lnSpc>
                <a:spcPts val="1800"/>
              </a:lnSpc>
              <a:spcBef>
                <a:spcPts val="70"/>
              </a:spcBef>
            </a:pPr>
            <a:r>
              <a:rPr dirty="0" sz="1350" spc="-180">
                <a:solidFill>
                  <a:srgbClr val="374050"/>
                </a:solidFill>
                <a:latin typeface="SimSun"/>
                <a:cs typeface="SimSun"/>
              </a:rPr>
              <a:t>複雑な非線形パターンの捕捉と高速な学習速度を両立。特徴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量間の相互作用も自動的に学習するため、市場データの複雑</a:t>
            </a:r>
            <a:r>
              <a:rPr dirty="0" sz="1350" spc="-160">
                <a:solidFill>
                  <a:srgbClr val="374050"/>
                </a:solidFill>
                <a:latin typeface="SimSun"/>
                <a:cs typeface="SimSun"/>
              </a:rPr>
              <a:t>な関係性も表現可能。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0" y="0"/>
            <a:ext cx="95250" cy="6858000"/>
          </a:xfrm>
          <a:custGeom>
            <a:avLst/>
            <a:gdLst/>
            <a:ahLst/>
            <a:cxnLst/>
            <a:rect l="l" t="t" r="r" b="b"/>
            <a:pathLst>
              <a:path w="95250" h="6858000">
                <a:moveTo>
                  <a:pt x="9524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5249" y="0"/>
                </a:lnTo>
                <a:lnTo>
                  <a:pt x="95249" y="6857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4" name="object 44" descr=""/>
          <p:cNvGrpSpPr/>
          <p:nvPr/>
        </p:nvGrpSpPr>
        <p:grpSpPr>
          <a:xfrm>
            <a:off x="10706099" y="6343649"/>
            <a:ext cx="1485900" cy="514350"/>
            <a:chOff x="10706099" y="6343649"/>
            <a:chExt cx="1485900" cy="514350"/>
          </a:xfrm>
        </p:grpSpPr>
        <p:sp>
          <p:nvSpPr>
            <p:cNvPr id="45" name="object 45" descr=""/>
            <p:cNvSpPr/>
            <p:nvPr/>
          </p:nvSpPr>
          <p:spPr>
            <a:xfrm>
              <a:off x="11401423" y="6515099"/>
              <a:ext cx="790575" cy="342900"/>
            </a:xfrm>
            <a:custGeom>
              <a:avLst/>
              <a:gdLst/>
              <a:ahLst/>
              <a:cxnLst/>
              <a:rect l="l" t="t" r="r" b="b"/>
              <a:pathLst>
                <a:path w="790575" h="342900">
                  <a:moveTo>
                    <a:pt x="790574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790574" y="0"/>
                  </a:lnTo>
                  <a:lnTo>
                    <a:pt x="790574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11000133" y="6439915"/>
            <a:ext cx="975994" cy="340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Noto Sans JP"/>
                <a:cs typeface="Noto Sans JP"/>
              </a:rPr>
              <a:t>Genspark</a:t>
            </a:r>
            <a:r>
              <a:rPr dirty="0" sz="1050" spc="-1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  <a:p>
            <a:pPr marL="62865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z="1150" spc="-50">
                <a:solidFill>
                  <a:srgbClr val="FFFFFF"/>
                </a:solidFill>
                <a:latin typeface="Tahoma"/>
                <a:cs typeface="Tahoma"/>
              </a:rPr>
              <a:t>8</a:t>
            </a:fld>
            <a:r>
              <a:rPr dirty="0" sz="11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50" spc="-4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115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990472"/>
            <a:ext cx="3797300" cy="490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70"/>
              <a:t>予測結果の可視化と比較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09599" y="1657349"/>
            <a:ext cx="7239000" cy="4867275"/>
            <a:chOff x="609599" y="1657349"/>
            <a:chExt cx="7239000" cy="4867275"/>
          </a:xfrm>
        </p:grpSpPr>
        <p:sp>
          <p:nvSpPr>
            <p:cNvPr id="4" name="object 4" descr=""/>
            <p:cNvSpPr/>
            <p:nvPr/>
          </p:nvSpPr>
          <p:spPr>
            <a:xfrm>
              <a:off x="614362" y="1662112"/>
              <a:ext cx="7229475" cy="4857750"/>
            </a:xfrm>
            <a:custGeom>
              <a:avLst/>
              <a:gdLst/>
              <a:ahLst/>
              <a:cxnLst/>
              <a:rect l="l" t="t" r="r" b="b"/>
              <a:pathLst>
                <a:path w="7229475" h="4857750">
                  <a:moveTo>
                    <a:pt x="0" y="478631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7158036" y="0"/>
                  </a:lnTo>
                  <a:lnTo>
                    <a:pt x="7162727" y="0"/>
                  </a:lnTo>
                  <a:lnTo>
                    <a:pt x="7167372" y="457"/>
                  </a:lnTo>
                  <a:lnTo>
                    <a:pt x="7171973" y="1372"/>
                  </a:lnTo>
                  <a:lnTo>
                    <a:pt x="7176573" y="2287"/>
                  </a:lnTo>
                  <a:lnTo>
                    <a:pt x="7211867" y="24240"/>
                  </a:lnTo>
                  <a:lnTo>
                    <a:pt x="7217434" y="31748"/>
                  </a:lnTo>
                  <a:lnTo>
                    <a:pt x="7220040" y="35648"/>
                  </a:lnTo>
                  <a:lnTo>
                    <a:pt x="7222241" y="39765"/>
                  </a:lnTo>
                  <a:lnTo>
                    <a:pt x="7224035" y="44099"/>
                  </a:lnTo>
                  <a:lnTo>
                    <a:pt x="7225831" y="48432"/>
                  </a:lnTo>
                  <a:lnTo>
                    <a:pt x="7227186" y="52899"/>
                  </a:lnTo>
                  <a:lnTo>
                    <a:pt x="7228101" y="57500"/>
                  </a:lnTo>
                  <a:lnTo>
                    <a:pt x="7229016" y="62101"/>
                  </a:lnTo>
                  <a:lnTo>
                    <a:pt x="7229473" y="66746"/>
                  </a:lnTo>
                  <a:lnTo>
                    <a:pt x="7229474" y="71437"/>
                  </a:lnTo>
                  <a:lnTo>
                    <a:pt x="7229474" y="4786312"/>
                  </a:lnTo>
                  <a:lnTo>
                    <a:pt x="7229473" y="4791003"/>
                  </a:lnTo>
                  <a:lnTo>
                    <a:pt x="7229016" y="4795648"/>
                  </a:lnTo>
                  <a:lnTo>
                    <a:pt x="7228101" y="4800248"/>
                  </a:lnTo>
                  <a:lnTo>
                    <a:pt x="7227186" y="4804848"/>
                  </a:lnTo>
                  <a:lnTo>
                    <a:pt x="7225831" y="4809315"/>
                  </a:lnTo>
                  <a:lnTo>
                    <a:pt x="7224035" y="4813649"/>
                  </a:lnTo>
                  <a:lnTo>
                    <a:pt x="7222241" y="4817983"/>
                  </a:lnTo>
                  <a:lnTo>
                    <a:pt x="7220040" y="4822100"/>
                  </a:lnTo>
                  <a:lnTo>
                    <a:pt x="7217434" y="4825999"/>
                  </a:lnTo>
                  <a:lnTo>
                    <a:pt x="7214828" y="4829900"/>
                  </a:lnTo>
                  <a:lnTo>
                    <a:pt x="7197725" y="4845709"/>
                  </a:lnTo>
                  <a:lnTo>
                    <a:pt x="7193824" y="4848315"/>
                  </a:lnTo>
                  <a:lnTo>
                    <a:pt x="7171973" y="4856376"/>
                  </a:lnTo>
                  <a:lnTo>
                    <a:pt x="7167372" y="4857291"/>
                  </a:lnTo>
                  <a:lnTo>
                    <a:pt x="7162727" y="4857749"/>
                  </a:lnTo>
                  <a:lnTo>
                    <a:pt x="7158036" y="4857749"/>
                  </a:lnTo>
                  <a:lnTo>
                    <a:pt x="71437" y="4857749"/>
                  </a:lnTo>
                  <a:lnTo>
                    <a:pt x="66746" y="4857749"/>
                  </a:lnTo>
                  <a:lnTo>
                    <a:pt x="62101" y="4857291"/>
                  </a:lnTo>
                  <a:lnTo>
                    <a:pt x="57500" y="4856376"/>
                  </a:lnTo>
                  <a:lnTo>
                    <a:pt x="52900" y="4855461"/>
                  </a:lnTo>
                  <a:lnTo>
                    <a:pt x="20923" y="4836825"/>
                  </a:lnTo>
                  <a:lnTo>
                    <a:pt x="17606" y="4833509"/>
                  </a:lnTo>
                  <a:lnTo>
                    <a:pt x="5437" y="4813649"/>
                  </a:lnTo>
                  <a:lnTo>
                    <a:pt x="3642" y="4809315"/>
                  </a:lnTo>
                  <a:lnTo>
                    <a:pt x="2287" y="4804848"/>
                  </a:lnTo>
                  <a:lnTo>
                    <a:pt x="1372" y="4800248"/>
                  </a:lnTo>
                  <a:lnTo>
                    <a:pt x="457" y="4795648"/>
                  </a:lnTo>
                  <a:lnTo>
                    <a:pt x="0" y="4791003"/>
                  </a:lnTo>
                  <a:lnTo>
                    <a:pt x="0" y="4786312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97" y="1785807"/>
              <a:ext cx="6996352" cy="4610359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8077198" y="1657349"/>
            <a:ext cx="3505200" cy="3848100"/>
            <a:chOff x="8077198" y="1657349"/>
            <a:chExt cx="3505200" cy="3848100"/>
          </a:xfrm>
        </p:grpSpPr>
        <p:sp>
          <p:nvSpPr>
            <p:cNvPr id="7" name="object 7" descr=""/>
            <p:cNvSpPr/>
            <p:nvPr/>
          </p:nvSpPr>
          <p:spPr>
            <a:xfrm>
              <a:off x="8077198" y="1657349"/>
              <a:ext cx="3505200" cy="3848100"/>
            </a:xfrm>
            <a:custGeom>
              <a:avLst/>
              <a:gdLst/>
              <a:ahLst/>
              <a:cxnLst/>
              <a:rect l="l" t="t" r="r" b="b"/>
              <a:pathLst>
                <a:path w="3505200" h="3848100">
                  <a:moveTo>
                    <a:pt x="3434003" y="3848099"/>
                  </a:moveTo>
                  <a:lnTo>
                    <a:pt x="71196" y="3848099"/>
                  </a:lnTo>
                  <a:lnTo>
                    <a:pt x="66241" y="3847611"/>
                  </a:lnTo>
                  <a:lnTo>
                    <a:pt x="29703" y="3832477"/>
                  </a:lnTo>
                  <a:lnTo>
                    <a:pt x="3885" y="3796437"/>
                  </a:lnTo>
                  <a:lnTo>
                    <a:pt x="0" y="3776902"/>
                  </a:lnTo>
                  <a:lnTo>
                    <a:pt x="0" y="37718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3" y="0"/>
                  </a:lnTo>
                  <a:lnTo>
                    <a:pt x="3475492" y="15621"/>
                  </a:lnTo>
                  <a:lnTo>
                    <a:pt x="3501312" y="51661"/>
                  </a:lnTo>
                  <a:lnTo>
                    <a:pt x="3505199" y="71196"/>
                  </a:lnTo>
                  <a:lnTo>
                    <a:pt x="3505199" y="3776902"/>
                  </a:lnTo>
                  <a:lnTo>
                    <a:pt x="3489576" y="3818393"/>
                  </a:lnTo>
                  <a:lnTo>
                    <a:pt x="3453537" y="3844213"/>
                  </a:lnTo>
                  <a:lnTo>
                    <a:pt x="3438957" y="3847611"/>
                  </a:lnTo>
                  <a:lnTo>
                    <a:pt x="3434003" y="38480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324848" y="2305049"/>
              <a:ext cx="3028950" cy="876300"/>
            </a:xfrm>
            <a:custGeom>
              <a:avLst/>
              <a:gdLst/>
              <a:ahLst/>
              <a:cxnLst/>
              <a:rect l="l" t="t" r="r" b="b"/>
              <a:pathLst>
                <a:path w="3028950" h="876300">
                  <a:moveTo>
                    <a:pt x="2975552" y="876299"/>
                  </a:moveTo>
                  <a:lnTo>
                    <a:pt x="33047" y="876299"/>
                  </a:lnTo>
                  <a:lnTo>
                    <a:pt x="4832" y="848021"/>
                  </a:lnTo>
                  <a:lnTo>
                    <a:pt x="0" y="826728"/>
                  </a:lnTo>
                  <a:lnTo>
                    <a:pt x="0" y="819149"/>
                  </a:lnTo>
                  <a:lnTo>
                    <a:pt x="0" y="49571"/>
                  </a:lnTo>
                  <a:lnTo>
                    <a:pt x="14731" y="11379"/>
                  </a:lnTo>
                  <a:lnTo>
                    <a:pt x="33047" y="0"/>
                  </a:lnTo>
                  <a:lnTo>
                    <a:pt x="2975552" y="0"/>
                  </a:lnTo>
                  <a:lnTo>
                    <a:pt x="3014862" y="19391"/>
                  </a:lnTo>
                  <a:lnTo>
                    <a:pt x="3028949" y="53397"/>
                  </a:lnTo>
                  <a:lnTo>
                    <a:pt x="3028949" y="822902"/>
                  </a:lnTo>
                  <a:lnTo>
                    <a:pt x="3009556" y="862214"/>
                  </a:lnTo>
                  <a:lnTo>
                    <a:pt x="2979268" y="875933"/>
                  </a:lnTo>
                  <a:lnTo>
                    <a:pt x="2975552" y="876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305798" y="2305049"/>
              <a:ext cx="52069" cy="876300"/>
            </a:xfrm>
            <a:custGeom>
              <a:avLst/>
              <a:gdLst/>
              <a:ahLst/>
              <a:cxnLst/>
              <a:rect l="l" t="t" r="r" b="b"/>
              <a:pathLst>
                <a:path w="52070" h="876300">
                  <a:moveTo>
                    <a:pt x="51890" y="876299"/>
                  </a:moveTo>
                  <a:lnTo>
                    <a:pt x="49571" y="876299"/>
                  </a:lnTo>
                  <a:lnTo>
                    <a:pt x="42281" y="874849"/>
                  </a:lnTo>
                  <a:lnTo>
                    <a:pt x="7249" y="848021"/>
                  </a:lnTo>
                  <a:lnTo>
                    <a:pt x="0" y="8267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1890" y="0"/>
                  </a:lnTo>
                  <a:lnTo>
                    <a:pt x="47399" y="5579"/>
                  </a:lnTo>
                  <a:lnTo>
                    <a:pt x="43680" y="16738"/>
                  </a:lnTo>
                  <a:lnTo>
                    <a:pt x="41238" y="25541"/>
                  </a:lnTo>
                  <a:lnTo>
                    <a:pt x="39495" y="35211"/>
                  </a:lnTo>
                  <a:lnTo>
                    <a:pt x="38449" y="45747"/>
                  </a:lnTo>
                  <a:lnTo>
                    <a:pt x="38100" y="57150"/>
                  </a:lnTo>
                  <a:lnTo>
                    <a:pt x="38100" y="819150"/>
                  </a:lnTo>
                  <a:lnTo>
                    <a:pt x="43680" y="859561"/>
                  </a:lnTo>
                  <a:lnTo>
                    <a:pt x="47399" y="870720"/>
                  </a:lnTo>
                  <a:lnTo>
                    <a:pt x="51890" y="876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324848" y="3333749"/>
              <a:ext cx="3028950" cy="876300"/>
            </a:xfrm>
            <a:custGeom>
              <a:avLst/>
              <a:gdLst/>
              <a:ahLst/>
              <a:cxnLst/>
              <a:rect l="l" t="t" r="r" b="b"/>
              <a:pathLst>
                <a:path w="3028950" h="876300">
                  <a:moveTo>
                    <a:pt x="2975552" y="876299"/>
                  </a:moveTo>
                  <a:lnTo>
                    <a:pt x="33047" y="876299"/>
                  </a:lnTo>
                  <a:lnTo>
                    <a:pt x="28186" y="874849"/>
                  </a:lnTo>
                  <a:lnTo>
                    <a:pt x="966" y="834018"/>
                  </a:lnTo>
                  <a:lnTo>
                    <a:pt x="0" y="826728"/>
                  </a:lnTo>
                  <a:lnTo>
                    <a:pt x="0" y="819149"/>
                  </a:lnTo>
                  <a:lnTo>
                    <a:pt x="0" y="49571"/>
                  </a:lnTo>
                  <a:lnTo>
                    <a:pt x="14731" y="11379"/>
                  </a:lnTo>
                  <a:lnTo>
                    <a:pt x="33047" y="0"/>
                  </a:lnTo>
                  <a:lnTo>
                    <a:pt x="2975552" y="0"/>
                  </a:lnTo>
                  <a:lnTo>
                    <a:pt x="3014862" y="19391"/>
                  </a:lnTo>
                  <a:lnTo>
                    <a:pt x="3028949" y="53397"/>
                  </a:lnTo>
                  <a:lnTo>
                    <a:pt x="3028949" y="822902"/>
                  </a:lnTo>
                  <a:lnTo>
                    <a:pt x="3009556" y="862214"/>
                  </a:lnTo>
                  <a:lnTo>
                    <a:pt x="2979268" y="875933"/>
                  </a:lnTo>
                  <a:lnTo>
                    <a:pt x="2975552" y="876299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305798" y="3333749"/>
              <a:ext cx="52069" cy="876300"/>
            </a:xfrm>
            <a:custGeom>
              <a:avLst/>
              <a:gdLst/>
              <a:ahLst/>
              <a:cxnLst/>
              <a:rect l="l" t="t" r="r" b="b"/>
              <a:pathLst>
                <a:path w="52070" h="876300">
                  <a:moveTo>
                    <a:pt x="51890" y="876299"/>
                  </a:moveTo>
                  <a:lnTo>
                    <a:pt x="49571" y="876299"/>
                  </a:lnTo>
                  <a:lnTo>
                    <a:pt x="42281" y="874849"/>
                  </a:lnTo>
                  <a:lnTo>
                    <a:pt x="7249" y="848021"/>
                  </a:lnTo>
                  <a:lnTo>
                    <a:pt x="0" y="8267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1890" y="0"/>
                  </a:lnTo>
                  <a:lnTo>
                    <a:pt x="47399" y="5579"/>
                  </a:lnTo>
                  <a:lnTo>
                    <a:pt x="43680" y="16738"/>
                  </a:lnTo>
                  <a:lnTo>
                    <a:pt x="41238" y="25541"/>
                  </a:lnTo>
                  <a:lnTo>
                    <a:pt x="39495" y="35211"/>
                  </a:lnTo>
                  <a:lnTo>
                    <a:pt x="38449" y="45747"/>
                  </a:lnTo>
                  <a:lnTo>
                    <a:pt x="38100" y="57150"/>
                  </a:lnTo>
                  <a:lnTo>
                    <a:pt x="38100" y="819150"/>
                  </a:lnTo>
                  <a:lnTo>
                    <a:pt x="43680" y="859561"/>
                  </a:lnTo>
                  <a:lnTo>
                    <a:pt x="47399" y="870720"/>
                  </a:lnTo>
                  <a:lnTo>
                    <a:pt x="51890" y="876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324848" y="4438649"/>
              <a:ext cx="3028950" cy="838200"/>
            </a:xfrm>
            <a:custGeom>
              <a:avLst/>
              <a:gdLst/>
              <a:ahLst/>
              <a:cxnLst/>
              <a:rect l="l" t="t" r="r" b="b"/>
              <a:pathLst>
                <a:path w="3028950" h="838200">
                  <a:moveTo>
                    <a:pt x="2995902" y="838199"/>
                  </a:moveTo>
                  <a:lnTo>
                    <a:pt x="16523" y="838199"/>
                  </a:lnTo>
                  <a:lnTo>
                    <a:pt x="14093" y="837233"/>
                  </a:lnTo>
                  <a:lnTo>
                    <a:pt x="0" y="805152"/>
                  </a:lnTo>
                  <a:lnTo>
                    <a:pt x="0" y="8000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2995902" y="0"/>
                  </a:lnTo>
                  <a:lnTo>
                    <a:pt x="3027982" y="28186"/>
                  </a:lnTo>
                  <a:lnTo>
                    <a:pt x="3028949" y="33047"/>
                  </a:lnTo>
                  <a:lnTo>
                    <a:pt x="3028949" y="805152"/>
                  </a:lnTo>
                  <a:lnTo>
                    <a:pt x="3000761" y="837233"/>
                  </a:lnTo>
                  <a:lnTo>
                    <a:pt x="2995902" y="838199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305799" y="4438649"/>
              <a:ext cx="38100" cy="838200"/>
            </a:xfrm>
            <a:custGeom>
              <a:avLst/>
              <a:gdLst/>
              <a:ahLst/>
              <a:cxnLst/>
              <a:rect l="l" t="t" r="r" b="b"/>
              <a:pathLst>
                <a:path w="38100" h="838200">
                  <a:moveTo>
                    <a:pt x="38099" y="838199"/>
                  </a:moveTo>
                  <a:lnTo>
                    <a:pt x="2789" y="814725"/>
                  </a:lnTo>
                  <a:lnTo>
                    <a:pt x="0" y="8000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838199"/>
                  </a:lnTo>
                  <a:close/>
                </a:path>
              </a:pathLst>
            </a:custGeom>
            <a:solidFill>
              <a:srgbClr val="FABE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496299" y="2626518"/>
              <a:ext cx="266700" cy="233679"/>
            </a:xfrm>
            <a:custGeom>
              <a:avLst/>
              <a:gdLst/>
              <a:ahLst/>
              <a:cxnLst/>
              <a:rect l="l" t="t" r="r" b="b"/>
              <a:pathLst>
                <a:path w="266700" h="233680">
                  <a:moveTo>
                    <a:pt x="259251" y="233362"/>
                  </a:moveTo>
                  <a:lnTo>
                    <a:pt x="41671" y="233362"/>
                  </a:lnTo>
                  <a:lnTo>
                    <a:pt x="25447" y="230088"/>
                  </a:lnTo>
                  <a:lnTo>
                    <a:pt x="12202" y="221160"/>
                  </a:lnTo>
                  <a:lnTo>
                    <a:pt x="3273" y="207914"/>
                  </a:lnTo>
                  <a:lnTo>
                    <a:pt x="0" y="191690"/>
                  </a:lnTo>
                  <a:lnTo>
                    <a:pt x="0" y="7448"/>
                  </a:lnTo>
                  <a:lnTo>
                    <a:pt x="7448" y="0"/>
                  </a:lnTo>
                  <a:lnTo>
                    <a:pt x="25888" y="0"/>
                  </a:lnTo>
                  <a:lnTo>
                    <a:pt x="33337" y="7448"/>
                  </a:lnTo>
                  <a:lnTo>
                    <a:pt x="33337" y="196274"/>
                  </a:lnTo>
                  <a:lnTo>
                    <a:pt x="37087" y="200025"/>
                  </a:lnTo>
                  <a:lnTo>
                    <a:pt x="259251" y="200025"/>
                  </a:lnTo>
                  <a:lnTo>
                    <a:pt x="266700" y="207473"/>
                  </a:lnTo>
                  <a:lnTo>
                    <a:pt x="266700" y="225913"/>
                  </a:lnTo>
                  <a:lnTo>
                    <a:pt x="259251" y="233362"/>
                  </a:lnTo>
                  <a:close/>
                </a:path>
                <a:path w="266700" h="233680">
                  <a:moveTo>
                    <a:pt x="213932" y="93084"/>
                  </a:moveTo>
                  <a:lnTo>
                    <a:pt x="166687" y="93084"/>
                  </a:lnTo>
                  <a:lnTo>
                    <a:pt x="221538" y="38181"/>
                  </a:lnTo>
                  <a:lnTo>
                    <a:pt x="227056" y="34519"/>
                  </a:lnTo>
                  <a:lnTo>
                    <a:pt x="233336" y="33298"/>
                  </a:lnTo>
                  <a:lnTo>
                    <a:pt x="239616" y="34519"/>
                  </a:lnTo>
                  <a:lnTo>
                    <a:pt x="245134" y="38181"/>
                  </a:lnTo>
                  <a:lnTo>
                    <a:pt x="248797" y="43700"/>
                  </a:lnTo>
                  <a:lnTo>
                    <a:pt x="250018" y="49980"/>
                  </a:lnTo>
                  <a:lnTo>
                    <a:pt x="248797" y="56260"/>
                  </a:lnTo>
                  <a:lnTo>
                    <a:pt x="244929" y="62088"/>
                  </a:lnTo>
                  <a:lnTo>
                    <a:pt x="213932" y="93084"/>
                  </a:lnTo>
                  <a:close/>
                </a:path>
                <a:path w="266700" h="233680">
                  <a:moveTo>
                    <a:pt x="66648" y="150005"/>
                  </a:moveTo>
                  <a:lnTo>
                    <a:pt x="60368" y="148784"/>
                  </a:lnTo>
                  <a:lnTo>
                    <a:pt x="54850" y="145122"/>
                  </a:lnTo>
                  <a:lnTo>
                    <a:pt x="51188" y="139604"/>
                  </a:lnTo>
                  <a:lnTo>
                    <a:pt x="49967" y="133323"/>
                  </a:lnTo>
                  <a:lnTo>
                    <a:pt x="51188" y="127043"/>
                  </a:lnTo>
                  <a:lnTo>
                    <a:pt x="54850" y="121525"/>
                  </a:lnTo>
                  <a:lnTo>
                    <a:pt x="113191" y="63184"/>
                  </a:lnTo>
                  <a:lnTo>
                    <a:pt x="118709" y="59522"/>
                  </a:lnTo>
                  <a:lnTo>
                    <a:pt x="124989" y="58301"/>
                  </a:lnTo>
                  <a:lnTo>
                    <a:pt x="131269" y="59522"/>
                  </a:lnTo>
                  <a:lnTo>
                    <a:pt x="136787" y="63184"/>
                  </a:lnTo>
                  <a:lnTo>
                    <a:pt x="166687" y="93084"/>
                  </a:lnTo>
                  <a:lnTo>
                    <a:pt x="213932" y="93084"/>
                  </a:lnTo>
                  <a:lnTo>
                    <a:pt x="208411" y="98606"/>
                  </a:lnTo>
                  <a:lnTo>
                    <a:pt x="125015" y="98606"/>
                  </a:lnTo>
                  <a:lnTo>
                    <a:pt x="78447" y="145122"/>
                  </a:lnTo>
                  <a:lnTo>
                    <a:pt x="72929" y="148784"/>
                  </a:lnTo>
                  <a:lnTo>
                    <a:pt x="66648" y="150005"/>
                  </a:lnTo>
                  <a:close/>
                </a:path>
                <a:path w="266700" h="233680">
                  <a:moveTo>
                    <a:pt x="167048" y="133323"/>
                  </a:moveTo>
                  <a:lnTo>
                    <a:pt x="166378" y="133323"/>
                  </a:lnTo>
                  <a:lnTo>
                    <a:pt x="160433" y="132168"/>
                  </a:lnTo>
                  <a:lnTo>
                    <a:pt x="154915" y="128505"/>
                  </a:lnTo>
                  <a:lnTo>
                    <a:pt x="125015" y="98606"/>
                  </a:lnTo>
                  <a:lnTo>
                    <a:pt x="208411" y="98606"/>
                  </a:lnTo>
                  <a:lnTo>
                    <a:pt x="178511" y="128505"/>
                  </a:lnTo>
                  <a:lnTo>
                    <a:pt x="172993" y="132168"/>
                  </a:lnTo>
                  <a:lnTo>
                    <a:pt x="167048" y="133323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96299" y="3638549"/>
              <a:ext cx="233679" cy="266700"/>
            </a:xfrm>
            <a:custGeom>
              <a:avLst/>
              <a:gdLst/>
              <a:ahLst/>
              <a:cxnLst/>
              <a:rect l="l" t="t" r="r" b="b"/>
              <a:pathLst>
                <a:path w="233679" h="266700">
                  <a:moveTo>
                    <a:pt x="125901" y="266700"/>
                  </a:moveTo>
                  <a:lnTo>
                    <a:pt x="107461" y="266700"/>
                  </a:lnTo>
                  <a:lnTo>
                    <a:pt x="100012" y="259251"/>
                  </a:lnTo>
                  <a:lnTo>
                    <a:pt x="100012" y="233362"/>
                  </a:lnTo>
                  <a:lnTo>
                    <a:pt x="5469" y="233362"/>
                  </a:lnTo>
                  <a:lnTo>
                    <a:pt x="0" y="227893"/>
                  </a:lnTo>
                  <a:lnTo>
                    <a:pt x="0" y="218256"/>
                  </a:lnTo>
                  <a:lnTo>
                    <a:pt x="989" y="215495"/>
                  </a:lnTo>
                  <a:lnTo>
                    <a:pt x="41671" y="166687"/>
                  </a:lnTo>
                  <a:lnTo>
                    <a:pt x="17762" y="166687"/>
                  </a:lnTo>
                  <a:lnTo>
                    <a:pt x="12501" y="161426"/>
                  </a:lnTo>
                  <a:lnTo>
                    <a:pt x="12501" y="151789"/>
                  </a:lnTo>
                  <a:lnTo>
                    <a:pt x="13751" y="148768"/>
                  </a:lnTo>
                  <a:lnTo>
                    <a:pt x="54173" y="108346"/>
                  </a:lnTo>
                  <a:lnTo>
                    <a:pt x="34535" y="108346"/>
                  </a:lnTo>
                  <a:lnTo>
                    <a:pt x="29170" y="102981"/>
                  </a:lnTo>
                  <a:lnTo>
                    <a:pt x="29170" y="93345"/>
                  </a:lnTo>
                  <a:lnTo>
                    <a:pt x="30264" y="90427"/>
                  </a:lnTo>
                  <a:lnTo>
                    <a:pt x="32295" y="88240"/>
                  </a:lnTo>
                  <a:lnTo>
                    <a:pt x="109701" y="3073"/>
                  </a:lnTo>
                  <a:lnTo>
                    <a:pt x="111472" y="1093"/>
                  </a:lnTo>
                  <a:lnTo>
                    <a:pt x="114024" y="0"/>
                  </a:lnTo>
                  <a:lnTo>
                    <a:pt x="119337" y="0"/>
                  </a:lnTo>
                  <a:lnTo>
                    <a:pt x="121890" y="1093"/>
                  </a:lnTo>
                  <a:lnTo>
                    <a:pt x="123661" y="3073"/>
                  </a:lnTo>
                  <a:lnTo>
                    <a:pt x="201066" y="88240"/>
                  </a:lnTo>
                  <a:lnTo>
                    <a:pt x="203098" y="90427"/>
                  </a:lnTo>
                  <a:lnTo>
                    <a:pt x="204192" y="93345"/>
                  </a:lnTo>
                  <a:lnTo>
                    <a:pt x="204192" y="102981"/>
                  </a:lnTo>
                  <a:lnTo>
                    <a:pt x="198774" y="108346"/>
                  </a:lnTo>
                  <a:lnTo>
                    <a:pt x="179189" y="108346"/>
                  </a:lnTo>
                  <a:lnTo>
                    <a:pt x="219610" y="148768"/>
                  </a:lnTo>
                  <a:lnTo>
                    <a:pt x="220860" y="151789"/>
                  </a:lnTo>
                  <a:lnTo>
                    <a:pt x="220860" y="161426"/>
                  </a:lnTo>
                  <a:lnTo>
                    <a:pt x="215599" y="166687"/>
                  </a:lnTo>
                  <a:lnTo>
                    <a:pt x="191690" y="166687"/>
                  </a:lnTo>
                  <a:lnTo>
                    <a:pt x="232372" y="215495"/>
                  </a:lnTo>
                  <a:lnTo>
                    <a:pt x="233362" y="218256"/>
                  </a:lnTo>
                  <a:lnTo>
                    <a:pt x="233362" y="227893"/>
                  </a:lnTo>
                  <a:lnTo>
                    <a:pt x="227893" y="233362"/>
                  </a:lnTo>
                  <a:lnTo>
                    <a:pt x="133350" y="233362"/>
                  </a:lnTo>
                  <a:lnTo>
                    <a:pt x="133350" y="259251"/>
                  </a:lnTo>
                  <a:lnTo>
                    <a:pt x="125901" y="26670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8293100" y="1867535"/>
            <a:ext cx="1837689" cy="3264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20" b="1">
                <a:solidFill>
                  <a:srgbClr val="1F2937"/>
                </a:solidFill>
                <a:latin typeface="Noto Sans JP"/>
                <a:cs typeface="Noto Sans JP"/>
              </a:rPr>
              <a:t>RMSE</a:t>
            </a:r>
            <a:r>
              <a:rPr dirty="0" sz="1700" spc="-130" b="1">
                <a:solidFill>
                  <a:srgbClr val="1F2937"/>
                </a:solidFill>
                <a:latin typeface="BIZ UDPGothic"/>
                <a:cs typeface="BIZ UDPGothic"/>
              </a:rPr>
              <a:t>比較</a:t>
            </a:r>
            <a:endParaRPr sz="1700">
              <a:latin typeface="BIZ UDPGothic"/>
              <a:cs typeface="BIZ UDPGothic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500">
              <a:latin typeface="BIZ UDPGothic"/>
              <a:cs typeface="BIZ UDPGothic"/>
            </a:endParaRPr>
          </a:p>
          <a:p>
            <a:pPr marL="621665">
              <a:lnSpc>
                <a:spcPct val="100000"/>
              </a:lnSpc>
            </a:pPr>
            <a:r>
              <a:rPr dirty="0" sz="1600" spc="-10" b="0">
                <a:latin typeface="Noto Sans JP Medium"/>
                <a:cs typeface="Noto Sans JP Medium"/>
              </a:rPr>
              <a:t>Prophet</a:t>
            </a:r>
            <a:endParaRPr sz="1600">
              <a:latin typeface="Noto Sans JP Medium"/>
              <a:cs typeface="Noto Sans JP Medium"/>
            </a:endParaRPr>
          </a:p>
          <a:p>
            <a:pPr marL="621665">
              <a:lnSpc>
                <a:spcPct val="100000"/>
              </a:lnSpc>
              <a:spcBef>
                <a:spcPts val="80"/>
              </a:spcBef>
            </a:pPr>
            <a:r>
              <a:rPr dirty="0" sz="2000" spc="-20" b="1">
                <a:latin typeface="Noto Sans JP"/>
                <a:cs typeface="Noto Sans JP"/>
              </a:rPr>
              <a:t>9.74</a:t>
            </a:r>
            <a:endParaRPr sz="200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800">
              <a:latin typeface="Noto Sans JP"/>
              <a:cs typeface="Noto Sans JP"/>
            </a:endParaRPr>
          </a:p>
          <a:p>
            <a:pPr marL="588645">
              <a:lnSpc>
                <a:spcPct val="100000"/>
              </a:lnSpc>
            </a:pPr>
            <a:r>
              <a:rPr dirty="0" sz="1600" spc="-35" b="0">
                <a:latin typeface="Noto Sans JP Medium"/>
                <a:cs typeface="Noto Sans JP Medium"/>
              </a:rPr>
              <a:t>LightGBM</a:t>
            </a:r>
            <a:endParaRPr sz="1600">
              <a:latin typeface="Noto Sans JP Medium"/>
              <a:cs typeface="Noto Sans JP Medium"/>
            </a:endParaRPr>
          </a:p>
          <a:p>
            <a:pPr marL="588645">
              <a:lnSpc>
                <a:spcPct val="100000"/>
              </a:lnSpc>
              <a:spcBef>
                <a:spcPts val="80"/>
              </a:spcBef>
            </a:pPr>
            <a:r>
              <a:rPr dirty="0" sz="2000" spc="-20" b="1">
                <a:latin typeface="Noto Sans JP"/>
                <a:cs typeface="Noto Sans JP"/>
              </a:rPr>
              <a:t>3.37</a:t>
            </a:r>
            <a:endParaRPr sz="200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800">
              <a:latin typeface="Noto Sans JP"/>
              <a:cs typeface="Noto Sans JP"/>
            </a:endParaRPr>
          </a:p>
          <a:p>
            <a:pPr marL="202565">
              <a:lnSpc>
                <a:spcPct val="100000"/>
              </a:lnSpc>
            </a:pPr>
            <a:r>
              <a:rPr dirty="0" sz="1450" spc="-155" b="0">
                <a:latin typeface="Noto Sans JP Medium"/>
                <a:cs typeface="Noto Sans JP Medium"/>
              </a:rPr>
              <a:t>LightGBM</a:t>
            </a:r>
            <a:r>
              <a:rPr dirty="0" sz="1350" spc="-150">
                <a:latin typeface="SimSun"/>
                <a:cs typeface="SimSun"/>
              </a:rPr>
              <a:t>の予測精度が</a:t>
            </a:r>
            <a:endParaRPr sz="1350">
              <a:latin typeface="SimSun"/>
              <a:cs typeface="SimSun"/>
            </a:endParaRPr>
          </a:p>
          <a:p>
            <a:pPr marL="202565">
              <a:lnSpc>
                <a:spcPct val="100000"/>
              </a:lnSpc>
              <a:spcBef>
                <a:spcPts val="35"/>
              </a:spcBef>
            </a:pPr>
            <a:r>
              <a:rPr dirty="0" sz="2000" spc="-200" b="1">
                <a:solidFill>
                  <a:srgbClr val="B45309"/>
                </a:solidFill>
                <a:latin typeface="BIZ UDPGothic"/>
                <a:cs typeface="BIZ UDPGothic"/>
              </a:rPr>
              <a:t>約</a:t>
            </a:r>
            <a:r>
              <a:rPr dirty="0" sz="2000" spc="-165" b="1">
                <a:solidFill>
                  <a:srgbClr val="B45309"/>
                </a:solidFill>
                <a:latin typeface="Cambria"/>
                <a:cs typeface="Cambria"/>
              </a:rPr>
              <a:t>65%</a:t>
            </a:r>
            <a:r>
              <a:rPr dirty="0" sz="2000" spc="-150" b="1">
                <a:solidFill>
                  <a:srgbClr val="B45309"/>
                </a:solidFill>
                <a:latin typeface="BIZ UDPGothic"/>
                <a:cs typeface="BIZ UDPGothic"/>
              </a:rPr>
              <a:t>高精度</a:t>
            </a:r>
            <a:endParaRPr sz="2000">
              <a:latin typeface="BIZ UDPGothic"/>
              <a:cs typeface="BIZ UDPGothic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198" y="5753099"/>
            <a:ext cx="190500" cy="19049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7198" y="6095999"/>
            <a:ext cx="190500" cy="19049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7198" y="6438899"/>
            <a:ext cx="190500" cy="19049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596899" y="5612543"/>
            <a:ext cx="10970260" cy="18319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7822565" marR="2109470">
              <a:lnSpc>
                <a:spcPct val="160500"/>
              </a:lnSpc>
              <a:spcBef>
                <a:spcPts val="50"/>
              </a:spcBef>
            </a:pPr>
            <a:r>
              <a:rPr dirty="0" sz="1350" spc="-130">
                <a:solidFill>
                  <a:srgbClr val="1F2937"/>
                </a:solidFill>
                <a:latin typeface="SimSun"/>
                <a:cs typeface="SimSun"/>
              </a:rPr>
              <a:t>実績値</a:t>
            </a:r>
            <a:r>
              <a:rPr dirty="0" sz="1350" spc="-50">
                <a:solidFill>
                  <a:srgbClr val="1F2937"/>
                </a:solidFill>
                <a:latin typeface="SimSun"/>
                <a:cs typeface="SimSun"/>
              </a:rPr>
              <a:t> </a:t>
            </a:r>
            <a:r>
              <a:rPr dirty="0" sz="1450" spc="-150">
                <a:solidFill>
                  <a:srgbClr val="1F2937"/>
                </a:solidFill>
                <a:latin typeface="Noto Sans JP"/>
                <a:cs typeface="Noto Sans JP"/>
              </a:rPr>
              <a:t>Prophet</a:t>
            </a:r>
            <a:r>
              <a:rPr dirty="0" sz="1350" spc="-165">
                <a:solidFill>
                  <a:srgbClr val="1F2937"/>
                </a:solidFill>
                <a:latin typeface="SimSun"/>
                <a:cs typeface="SimSun"/>
              </a:rPr>
              <a:t>予測値</a:t>
            </a:r>
            <a:endParaRPr sz="1350">
              <a:latin typeface="SimSun"/>
              <a:cs typeface="SimSun"/>
            </a:endParaRPr>
          </a:p>
          <a:p>
            <a:pPr marL="7822565">
              <a:lnSpc>
                <a:spcPct val="100000"/>
              </a:lnSpc>
              <a:spcBef>
                <a:spcPts val="960"/>
              </a:spcBef>
            </a:pPr>
            <a:r>
              <a:rPr dirty="0" sz="1450" spc="-150">
                <a:solidFill>
                  <a:srgbClr val="1F2937"/>
                </a:solidFill>
                <a:latin typeface="Noto Sans JP"/>
                <a:cs typeface="Noto Sans JP"/>
              </a:rPr>
              <a:t>LightGBM</a:t>
            </a:r>
            <a:r>
              <a:rPr dirty="0" sz="1350" spc="-130">
                <a:solidFill>
                  <a:srgbClr val="1F2937"/>
                </a:solidFill>
                <a:latin typeface="SimSun"/>
                <a:cs typeface="SimSun"/>
              </a:rPr>
              <a:t>予測値</a:t>
            </a:r>
            <a:endParaRPr sz="13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09400"/>
              </a:lnSpc>
            </a:pPr>
            <a:r>
              <a:rPr dirty="0" sz="1600" spc="-160" b="1">
                <a:solidFill>
                  <a:srgbClr val="2562EB"/>
                </a:solidFill>
                <a:latin typeface="Noto Sans JP"/>
                <a:cs typeface="Noto Sans JP"/>
              </a:rPr>
              <a:t>LightGBM</a:t>
            </a:r>
            <a:r>
              <a:rPr dirty="0" sz="1500" spc="-160">
                <a:solidFill>
                  <a:srgbClr val="374050"/>
                </a:solidFill>
                <a:latin typeface="SimSun"/>
                <a:cs typeface="SimSun"/>
              </a:rPr>
              <a:t>は複雑な非線形パターンを捉え、特に</a:t>
            </a:r>
            <a:r>
              <a:rPr dirty="0" sz="1500" spc="-150" b="1">
                <a:solidFill>
                  <a:srgbClr val="2562EB"/>
                </a:solidFill>
                <a:latin typeface="BIZ UDPGothic"/>
                <a:cs typeface="BIZ UDPGothic"/>
              </a:rPr>
              <a:t>短期的な株価変動</a:t>
            </a:r>
            <a:r>
              <a:rPr dirty="0" sz="1500" spc="-185">
                <a:solidFill>
                  <a:srgbClr val="374050"/>
                </a:solidFill>
                <a:latin typeface="SimSun"/>
                <a:cs typeface="SimSun"/>
              </a:rPr>
              <a:t>の予測に優れた性能を示しています。 特徴量エンジニアリングの効果が顕著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に表れ、</a:t>
            </a:r>
            <a:r>
              <a:rPr dirty="0" sz="1600" spc="-155">
                <a:solidFill>
                  <a:srgbClr val="374050"/>
                </a:solidFill>
                <a:latin typeface="Noto Sans JP"/>
                <a:cs typeface="Noto Sans JP"/>
              </a:rPr>
              <a:t>Prophet</a:t>
            </a:r>
            <a:r>
              <a:rPr dirty="0" sz="1500" spc="-155">
                <a:solidFill>
                  <a:srgbClr val="374050"/>
                </a:solidFill>
                <a:latin typeface="SimSun"/>
                <a:cs typeface="SimSun"/>
              </a:rPr>
              <a:t>（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統計的時系列モデル）</a:t>
            </a:r>
            <a:r>
              <a:rPr dirty="0" sz="1500" spc="-160">
                <a:solidFill>
                  <a:srgbClr val="374050"/>
                </a:solidFill>
                <a:latin typeface="SimSun"/>
                <a:cs typeface="SimSun"/>
              </a:rPr>
              <a:t>と比べて大幅な精度向上が実現されました。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0" y="0"/>
            <a:ext cx="95250" cy="8058150"/>
          </a:xfrm>
          <a:custGeom>
            <a:avLst/>
            <a:gdLst/>
            <a:ahLst/>
            <a:cxnLst/>
            <a:rect l="l" t="t" r="r" b="b"/>
            <a:pathLst>
              <a:path w="95250" h="8058150">
                <a:moveTo>
                  <a:pt x="95249" y="8058149"/>
                </a:moveTo>
                <a:lnTo>
                  <a:pt x="0" y="8058149"/>
                </a:lnTo>
                <a:lnTo>
                  <a:pt x="0" y="0"/>
                </a:lnTo>
                <a:lnTo>
                  <a:pt x="95249" y="0"/>
                </a:lnTo>
                <a:lnTo>
                  <a:pt x="95249" y="805814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10706099" y="7543800"/>
            <a:ext cx="1485900" cy="514350"/>
            <a:chOff x="10706099" y="7543800"/>
            <a:chExt cx="1485900" cy="514350"/>
          </a:xfrm>
        </p:grpSpPr>
        <p:sp>
          <p:nvSpPr>
            <p:cNvPr id="23" name="object 23" descr=""/>
            <p:cNvSpPr/>
            <p:nvPr/>
          </p:nvSpPr>
          <p:spPr>
            <a:xfrm>
              <a:off x="11401423" y="7715249"/>
              <a:ext cx="790575" cy="342900"/>
            </a:xfrm>
            <a:custGeom>
              <a:avLst/>
              <a:gdLst/>
              <a:ahLst/>
              <a:cxnLst/>
              <a:rect l="l" t="t" r="r" b="b"/>
              <a:pathLst>
                <a:path w="790575" h="342900">
                  <a:moveTo>
                    <a:pt x="790574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790574" y="0"/>
                  </a:lnTo>
                  <a:lnTo>
                    <a:pt x="790574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706099" y="7543800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0399" y="7639049"/>
              <a:ext cx="133349" cy="13334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95"/>
              <a:t>Genspark</a:t>
            </a:r>
            <a:r>
              <a:rPr dirty="0" spc="-1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  <a:p>
            <a:pPr marL="62865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z="1150" spc="-50">
                <a:latin typeface="Tahoma"/>
                <a:cs typeface="Tahoma"/>
              </a:rPr>
              <a:t>9</a:t>
            </a:fld>
            <a:r>
              <a:rPr dirty="0" sz="1150" spc="-125">
                <a:latin typeface="Tahoma"/>
                <a:cs typeface="Tahoma"/>
              </a:rPr>
              <a:t> </a:t>
            </a:r>
            <a:r>
              <a:rPr dirty="0" sz="1150" spc="-40">
                <a:latin typeface="Tahoma"/>
                <a:cs typeface="Tahoma"/>
              </a:rPr>
              <a:t>/</a:t>
            </a:r>
            <a:r>
              <a:rPr dirty="0" sz="1150" spc="-120">
                <a:latin typeface="Tahoma"/>
                <a:cs typeface="Tahoma"/>
              </a:rPr>
              <a:t> </a:t>
            </a:r>
            <a:r>
              <a:rPr dirty="0" sz="1150" spc="-25">
                <a:latin typeface="Tahoma"/>
                <a:cs typeface="Tahoma"/>
              </a:rPr>
              <a:t>10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2025-07-20T05:56:53Z</dcterms:created>
  <dcterms:modified xsi:type="dcterms:W3CDTF">2025-07-20T05:56:53Z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2025-07-20T00:00:00Z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2025-07-20T00:00:00Z</vt:filetime>
  </property>
</Properties>
</file>