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7" r:id="rId15"/>
    <p:sldId id="278" r:id="rId16"/>
    <p:sldId id="272" r:id="rId17"/>
    <p:sldId id="289" r:id="rId18"/>
    <p:sldId id="290" r:id="rId19"/>
    <p:sldId id="291" r:id="rId20"/>
    <p:sldId id="292" r:id="rId21"/>
    <p:sldId id="275" r:id="rId22"/>
    <p:sldId id="294" r:id="rId23"/>
    <p:sldId id="295" r:id="rId24"/>
    <p:sldId id="300" r:id="rId25"/>
    <p:sldId id="297" r:id="rId26"/>
    <p:sldId id="296" r:id="rId27"/>
    <p:sldId id="298" r:id="rId28"/>
    <p:sldId id="260" r:id="rId29"/>
    <p:sldId id="279" r:id="rId30"/>
    <p:sldId id="280" r:id="rId31"/>
    <p:sldId id="281" r:id="rId32"/>
    <p:sldId id="299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0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2A0C5-993C-47F2-AD4D-5B9847994D0D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34FD2-E2CC-45BD-8F03-E5C73DD9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99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74913-5786-4478-984A-AC24FE064FAC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5DD34-224E-4913-9D3A-81B19B83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087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9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5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5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1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7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48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9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00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7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3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73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69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06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56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48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79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9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0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2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0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9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38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32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7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2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0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0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2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2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7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DD34-224E-4913-9D3A-81B19B83B8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6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91EE-0FBF-4703-B69A-437ADA4F6845}" type="datetime1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B659-59C3-4349-B4AB-F054A74B794E}" type="datetime1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028-13C1-4D25-B593-2D4630A9B5E7}" type="datetime1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12F6-4BDD-4B59-A709-4BF00E243C1C}" type="datetime1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 sz="2000" b="1">
                <a:solidFill>
                  <a:srgbClr val="FFC000"/>
                </a:solidFill>
              </a:defRPr>
            </a:lvl1pPr>
          </a:lstStyle>
          <a:p>
            <a:fld id="{1736BEC5-35EC-4A8B-A847-4021F5B5E2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88C6-3F1F-4C98-8FCF-294CAA9C8797}" type="datetime1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ED0D-787E-4BFC-9A38-A8A854530E7B}" type="datetime1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FABA-E077-4E3F-84BB-B4B330228DA2}" type="datetime1">
              <a:rPr lang="en-US" smtClean="0"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A29D-9D2D-448A-8CCF-321F168A2DAA}" type="datetime1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DB9A-E2C7-4DF3-ABE6-CC8BCB4902F6}" type="datetime1">
              <a:rPr lang="en-US" smtClean="0"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6C97-12C5-40D4-87B2-3FF6A4311861}" type="datetime1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F0AB-560C-4D73-B6D7-ABC8C9C6BEF9}" type="datetime1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B09B0-ED7C-4E7B-A827-2DFACB4F0816}" type="datetime1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A8C8-4B32-4730-B9EF-C213DECE05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267200"/>
            <a:ext cx="9144000" cy="2286000"/>
          </a:xfrm>
        </p:spPr>
        <p:txBody>
          <a:bodyPr>
            <a:noAutofit/>
          </a:bodyPr>
          <a:lstStyle/>
          <a:p>
            <a:pPr eaLnBrk="1" hangingPunct="1"/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dirty="0" err="1">
                <a:solidFill>
                  <a:schemeClr val="tx1"/>
                </a:solidFill>
              </a:rPr>
              <a:t>Học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viên</a:t>
            </a:r>
            <a:r>
              <a:rPr lang="en-US" sz="2500" dirty="0">
                <a:solidFill>
                  <a:schemeClr val="tx1"/>
                </a:solidFill>
              </a:rPr>
              <a:t>: SỬ DUY HIỂN</a:t>
            </a:r>
          </a:p>
          <a:p>
            <a:pPr>
              <a:defRPr/>
            </a:pPr>
            <a:r>
              <a:rPr lang="vi-VN" sz="2500" dirty="0">
                <a:solidFill>
                  <a:schemeClr val="tx1"/>
                </a:solidFill>
              </a:rPr>
              <a:t>Ngườ</a:t>
            </a:r>
            <a:r>
              <a:rPr lang="en-US" sz="2500" dirty="0">
                <a:solidFill>
                  <a:schemeClr val="tx1"/>
                </a:solidFill>
              </a:rPr>
              <a:t>i </a:t>
            </a:r>
            <a:r>
              <a:rPr lang="en-US" sz="2500" dirty="0" err="1">
                <a:solidFill>
                  <a:schemeClr val="tx1"/>
                </a:solidFill>
              </a:rPr>
              <a:t>hướng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dẫn</a:t>
            </a:r>
            <a:r>
              <a:rPr lang="en-US" sz="2500" dirty="0">
                <a:solidFill>
                  <a:schemeClr val="tx1"/>
                </a:solidFill>
              </a:rPr>
              <a:t>: PGS.</a:t>
            </a:r>
            <a:r>
              <a:rPr lang="vi-VN" sz="2500" dirty="0">
                <a:solidFill>
                  <a:schemeClr val="tx1"/>
                </a:solidFill>
              </a:rPr>
              <a:t>TS</a:t>
            </a:r>
            <a:r>
              <a:rPr lang="en-US" sz="2500" dirty="0">
                <a:solidFill>
                  <a:schemeClr val="tx1"/>
                </a:solidFill>
              </a:rPr>
              <a:t> ĐỖ VĂN NHƠN</a:t>
            </a:r>
          </a:p>
          <a:p>
            <a:pPr eaLnBrk="1" hangingPunct="1"/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TPHCM</a:t>
            </a:r>
            <a:r>
              <a:rPr lang="vi-VN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</a:p>
          <a:p>
            <a:pPr eaLnBrk="1" hangingPunct="1"/>
            <a:endParaRPr lang="en-US" sz="2500" dirty="0" smtClean="0">
              <a:solidFill>
                <a:schemeClr val="tx1"/>
              </a:solidFill>
            </a:endParaRP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1EE4FC-4420-4F6C-A1A4-F0E75E554C7D}" type="slidenum">
              <a:rPr lang="en-US" sz="2000" smtClean="0"/>
              <a:pPr eaLnBrk="1" hangingPunct="1"/>
              <a:t>1</a:t>
            </a:fld>
            <a:endParaRPr lang="en-US" sz="20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pPr eaLnBrk="1" hangingPunct="1">
              <a:spcBef>
                <a:spcPts val="700"/>
              </a:spcBef>
            </a:pP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NGHIÊN CỨU PHƯƠNG PHÁP RÚT TRÍCH KEYPHRASE TỰ ĐỘNG TRONG CÁC VĂN BẢN, TÀI LIỆU THUỘC NGÀNH CÔNG NGHỆ THÔNG 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TIN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KEA++ (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7201" y="1143000"/>
            <a:ext cx="959683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TFxIDF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TFxIDF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492204" y="2057400"/>
            <a:ext cx="719780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TF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tần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số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xuất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hiện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một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từ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trong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một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văn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bản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31" y="2919174"/>
            <a:ext cx="4331053" cy="103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95331" y="2430030"/>
            <a:ext cx="5277269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f(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t,d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):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số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lần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xuất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hiện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từ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trong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văn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bản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d.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max{f(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w,d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):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w∈d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}: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số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lần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xuất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hiện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nhiều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nhất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một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từ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bất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kỳ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trong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văn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bản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-4361" y="4495800"/>
            <a:ext cx="91440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IDF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Số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tài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liệu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chứa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từ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hay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cụm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từ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trong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một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tập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tài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liệu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2" y="5096821"/>
            <a:ext cx="3995978" cy="94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892403"/>
            <a:ext cx="2103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6418" y="5096821"/>
            <a:ext cx="48932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|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D|: </a:t>
            </a:r>
            <a:r>
              <a:rPr lang="en-US" sz="2500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tổng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số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văn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bản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trong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tập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|{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 ∈ D : t ∈ d}|: </a:t>
            </a:r>
            <a:r>
              <a:rPr lang="en-US" sz="2500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số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lượng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văn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bản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chứa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từ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hay </a:t>
            </a:r>
            <a:r>
              <a:rPr lang="en-US" sz="2500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cụm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từ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KEA++ (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457201" y="1143000"/>
            <a:ext cx="959683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arenR" startAt="2"/>
            </a:pP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620054"/>
            <a:ext cx="91396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33600" y="2667000"/>
            <a:ext cx="4114800" cy="8709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457202" y="4114800"/>
            <a:ext cx="959683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arenR" startAt="3"/>
            </a:pP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17" y="4578058"/>
            <a:ext cx="913963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38984" y="1143000"/>
            <a:ext cx="959683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arenR" startAt="4"/>
            </a:pP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20054"/>
            <a:ext cx="91396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thông qua số lượng liên kết ngữ nghĩa của từ hoặc cụm từ đó trong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5.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KEA++ (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KEA++ (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4141113"/>
            <a:ext cx="86862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iệc 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huấn luyện xây dựng mô 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KEA++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sử dụng thuật toán Naïve Bayes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254984"/>
            <a:ext cx="86862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KEA++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03179"/>
            <a:ext cx="5105400" cy="441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219200"/>
            <a:ext cx="9144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500" b="1" u="sng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1696254"/>
            <a:ext cx="4038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keyprhase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ấn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3463022"/>
            <a:ext cx="394854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arenR" startAt="2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Naïve Bayes.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7255" y="3891245"/>
            <a:ext cx="2590800" cy="1142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KEA++ (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3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KEA++ (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Naïve Bayes:</a:t>
            </a:r>
            <a:endParaRPr lang="en-US" sz="2500" b="1" u="sng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712663"/>
            <a:ext cx="91440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Naive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Bayes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ấn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vector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“Yes” – is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“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” -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is not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keyphrase</a:t>
            </a:r>
            <a:endParaRPr lang="en-US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(mean)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(variance)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mean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variance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tfxidf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" y="5334000"/>
            <a:ext cx="794824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19200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lọc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KEA++ (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71700"/>
            <a:ext cx="55626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4038600"/>
            <a:ext cx="2362200" cy="2105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1" y="2076539"/>
            <a:ext cx="3809999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46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KEA++ (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9144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endParaRPr lang="en-US" sz="2500" b="1" u="sng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1646120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Gaussian naïve Bayes. </a:t>
            </a:r>
          </a:p>
        </p:txBody>
      </p:sp>
      <p:pic>
        <p:nvPicPr>
          <p:cNvPr id="4098" name="Picture 2" descr="&#10;p(x=v|c)=\frac{1}{\sqrt{2\pi\sigma^2_c}}\,e^{ -\frac{(v-\mu_c)^2}{2\sigma^2_c} 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07894"/>
            <a:ext cx="4212191" cy="127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00200" y="3860165"/>
                <a:ext cx="5562600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V: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giá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trị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đặc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trưng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ứng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viên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smtClean="0">
                        <a:latin typeface="Cambria Math"/>
                        <a:cs typeface="Times New Roman" pitchFamily="18" charset="0"/>
                      </a:rPr>
                      <m:t>𝜎</m:t>
                    </m:r>
                    <m:r>
                      <a:rPr lang="en-US" sz="2500" smtClean="0">
                        <a:latin typeface="Cambria Math"/>
                        <a:cs typeface="Times New Roman" pitchFamily="18" charset="0"/>
                      </a:rPr>
                      <m:t>:</m:t>
                    </m:r>
                  </m:oMath>
                </a14:m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giá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tri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sai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đặc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trưng</a:t>
                </a:r>
                <a:r>
                  <a:rPr lang="en-US" sz="25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5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𝜇</m:t>
                    </m:r>
                  </m:oMath>
                </a14:m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giá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trị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trung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bình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đặc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trưng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860165"/>
                <a:ext cx="5562600" cy="1246495"/>
              </a:xfrm>
              <a:prstGeom prst="rect">
                <a:avLst/>
              </a:prstGeom>
              <a:blipFill rotWithShape="1">
                <a:blip r:embed="rId4"/>
                <a:stretch>
                  <a:fillRect l="-1645" t="-3902" b="-10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72976" y="5410200"/>
            <a:ext cx="89292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VD: P(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tfidf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IsKeyphrase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tfidf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IsNotKeyphrase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0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KEA++ (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656546"/>
            <a:ext cx="9144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t (TF*IDF)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l (length)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2500" b="1" u="sng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400" y="2272693"/>
            <a:ext cx="5060077" cy="17329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8600" y="4343400"/>
            <a:ext cx="7391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BEC5-35EC-4A8B-A847-4021F5B5E22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27" y="1219200"/>
            <a:ext cx="9144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5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keyphrase</a:t>
            </a:r>
            <a:endParaRPr lang="en-US" sz="2500" b="1" u="sng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971800" y="1905000"/>
            <a:ext cx="2590800" cy="99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" y="2895600"/>
            <a:ext cx="913707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này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321784"/>
            <a:ext cx="8610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TFxIDF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p.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con”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49530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9327" y="5953741"/>
            <a:ext cx="8839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cầu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KEA++ (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NỘI DUNG BÁO CÁO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571500" indent="-571500" eaLnBrk="1" hangingPunct="1">
              <a:buFont typeface="+mj-lt"/>
              <a:buAutoNum type="romanUcPeriod"/>
            </a:pP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Nhu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tế</a:t>
            </a: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rút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trích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KEA++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trùng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Ontology</a:t>
            </a:r>
            <a:endParaRPr lang="en-US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cải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tiến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thuật</a:t>
            </a: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giải</a:t>
            </a: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rút</a:t>
            </a: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trích</a:t>
            </a: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keyphrase</a:t>
            </a:r>
            <a:endParaRPr lang="en-US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quả</a:t>
            </a: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nghiệm</a:t>
            </a:r>
            <a:endParaRPr lang="en-US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luận</a:t>
            </a: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triển</a:t>
            </a:r>
            <a:endParaRPr lang="en-US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eaLnBrk="1" hangingPunct="1"/>
            <a:endParaRPr lang="vi-VN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BEC5-35EC-4A8B-A847-4021F5B5E22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 pháp so trùng Ontology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927" y="1219200"/>
            <a:ext cx="9150927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hương 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pháp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trong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Huỳnh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title,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Abtract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Introduction and conclusions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Ontology CK_ONTO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0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Ontology (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>
                <a:latin typeface="Times New Roman" pitchFamily="18" charset="0"/>
                <a:cs typeface="Times New Roman" pitchFamily="18" charset="0"/>
              </a:rPr>
              <a:t>21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48" y="1219200"/>
            <a:ext cx="3350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CK_ONTO</a:t>
            </a:r>
            <a:endParaRPr lang="en-US" sz="2800" b="1" u="sng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1838980"/>
            <a:ext cx="579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(K, C, RKC, RCC, RKK, Rules)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76200" y="2362200"/>
            <a:ext cx="92964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K (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Keyphrases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tri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 (Classes):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RCC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(Relations of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Class– Class):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RKC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(Relations of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Class):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RKK (Relations of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Keyprase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Rules: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,…. </a:t>
            </a:r>
          </a:p>
        </p:txBody>
      </p:sp>
    </p:spTree>
    <p:extLst>
      <p:ext uri="{BB962C8B-B14F-4D97-AF65-F5344CB8AC3E}">
        <p14:creationId xmlns:p14="http://schemas.microsoft.com/office/powerpoint/2010/main" val="26001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1219200"/>
            <a:ext cx="923131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BEC5-35EC-4A8B-A847-4021F5B5E22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IV. MÔ HÌNH CẢI TIẾN THUẬT GIẢI </a:t>
            </a:r>
            <a:b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RÚT TRÍCH </a:t>
            </a:r>
            <a:r>
              <a:rPr lang="en-US" sz="35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KEYPHRASE (</a:t>
            </a:r>
            <a:r>
              <a:rPr lang="en-US" sz="35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5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2895600"/>
            <a:ext cx="21139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 1.  </a:t>
            </a:r>
            <a:r>
              <a:rPr lang="en-US" sz="1500" dirty="0" err="1" smtClean="0">
                <a:solidFill>
                  <a:srgbClr val="FF0000"/>
                </a:solidFill>
              </a:rPr>
              <a:t>Rút</a:t>
            </a:r>
            <a:r>
              <a:rPr lang="en-US" sz="1500" dirty="0" smtClean="0">
                <a:solidFill>
                  <a:srgbClr val="FF0000"/>
                </a:solidFill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</a:rPr>
              <a:t>trích</a:t>
            </a:r>
            <a:r>
              <a:rPr lang="en-US" sz="1500" dirty="0" smtClean="0">
                <a:solidFill>
                  <a:srgbClr val="FF0000"/>
                </a:solidFill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</a:rPr>
              <a:t>ứng</a:t>
            </a:r>
            <a:r>
              <a:rPr lang="en-US" sz="1500" dirty="0" smtClean="0">
                <a:solidFill>
                  <a:srgbClr val="FF0000"/>
                </a:solidFill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</a:rPr>
              <a:t>viên</a:t>
            </a:r>
            <a:r>
              <a:rPr lang="en-US" sz="1500" dirty="0" smtClean="0">
                <a:solidFill>
                  <a:srgbClr val="FF0000"/>
                </a:solidFill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</a:rPr>
              <a:t>theo</a:t>
            </a:r>
            <a:r>
              <a:rPr lang="en-US" sz="1500" dirty="0" smtClean="0">
                <a:solidFill>
                  <a:srgbClr val="FF0000"/>
                </a:solidFill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</a:rPr>
              <a:t>phương</a:t>
            </a:r>
            <a:r>
              <a:rPr lang="en-US" sz="1500" dirty="0" smtClean="0">
                <a:solidFill>
                  <a:srgbClr val="FF0000"/>
                </a:solidFill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</a:rPr>
              <a:t>pháp</a:t>
            </a:r>
            <a:r>
              <a:rPr lang="en-US" sz="1500" dirty="0" smtClean="0">
                <a:solidFill>
                  <a:srgbClr val="FF0000"/>
                </a:solidFill>
              </a:rPr>
              <a:t> </a:t>
            </a:r>
            <a:r>
              <a:rPr lang="en-US" sz="1500" b="1" dirty="0" smtClean="0">
                <a:solidFill>
                  <a:srgbClr val="FF0000"/>
                </a:solidFill>
              </a:rPr>
              <a:t>NP chunking</a:t>
            </a:r>
            <a:r>
              <a:rPr lang="en-US" sz="1500" dirty="0" smtClean="0">
                <a:solidFill>
                  <a:srgbClr val="FF0000"/>
                </a:solidFill>
              </a:rPr>
              <a:t>.</a:t>
            </a:r>
            <a:endParaRPr lang="en-US" sz="15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07200" y="1781176"/>
            <a:ext cx="142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56823" y="1879600"/>
            <a:ext cx="2453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 2.  CK_ONTO 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khoa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học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máy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tính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0" y="3410635"/>
            <a:ext cx="25318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 3.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Trọng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số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 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vị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trí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xuất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hiện</a:t>
            </a:r>
            <a:endParaRPr lang="en-US" sz="1500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0" y="5172075"/>
            <a:ext cx="2076450" cy="1171575"/>
            <a:chOff x="4572000" y="5172075"/>
            <a:chExt cx="2076450" cy="1171575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5172075"/>
              <a:ext cx="2076450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650" y="5638800"/>
              <a:ext cx="1200150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6667500" y="5410200"/>
            <a:ext cx="2531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 4.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Thêm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một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bước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hậu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xử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lý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để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xác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định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sym typeface="Wingdings" pitchFamily="2" charset="2"/>
              </a:rPr>
              <a:t>keyphrase</a:t>
            </a:r>
            <a:r>
              <a:rPr lang="en-US" sz="1500" dirty="0" smtClean="0">
                <a:solidFill>
                  <a:srgbClr val="FF0000"/>
                </a:solidFill>
                <a:sym typeface="Wingdings" pitchFamily="2" charset="2"/>
              </a:rPr>
              <a:t>.</a:t>
            </a:r>
            <a:endParaRPr lang="en-US" sz="1500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010400" y="5092700"/>
            <a:ext cx="2133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35800" y="5308600"/>
            <a:ext cx="1346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1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IV. MÔ HÌNH CẢI TIẾN THUẬT GIẢI </a:t>
            </a:r>
            <a:b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RÚT TRÍCH </a:t>
            </a:r>
            <a:r>
              <a:rPr lang="en-US" sz="35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KEYPHRASE (</a:t>
            </a:r>
            <a:r>
              <a:rPr lang="en-US" sz="35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5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48" y="1219200"/>
            <a:ext cx="8344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NP chunking</a:t>
            </a:r>
            <a:endParaRPr lang="en-US" sz="2800" b="1" u="sng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48" y="3733800"/>
            <a:ext cx="9129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n-gram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1-&gt; 3 gram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sót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 gram.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NP chunk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67317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BEC5-35EC-4A8B-A847-4021F5B5E22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48" y="1219200"/>
            <a:ext cx="5386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dụn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CK_ONTO </a:t>
            </a:r>
            <a:endParaRPr lang="en-US" sz="2800" b="1" u="sng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1878945"/>
            <a:ext cx="5486400" cy="45218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1094" y="1752600"/>
            <a:ext cx="374290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giàu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keyphrase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Ontology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748" y="1219200"/>
            <a:ext cx="4231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2800" b="1" u="sng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41670"/>
              </p:ext>
            </p:extLst>
          </p:nvPr>
        </p:nvGraphicFramePr>
        <p:xfrm>
          <a:off x="304800" y="1905000"/>
          <a:ext cx="4495799" cy="4113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0527"/>
                <a:gridCol w="1235272"/>
              </a:tblGrid>
              <a:tr h="5141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</a:t>
                      </a:r>
                      <a:endParaRPr lang="en-US" sz="2000" dirty="0"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411" marR="454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weight</a:t>
                      </a:r>
                      <a:endParaRPr lang="en-US" sz="2000" dirty="0"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411" marR="45411" marT="0" marB="0" anchor="ctr"/>
                </a:tc>
              </a:tr>
              <a:tr h="5141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411" marR="454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US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411" marR="45411" marT="0" marB="0" anchor="ctr"/>
                </a:tc>
              </a:tr>
              <a:tr h="5141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Abstract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411" marR="454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  <a:endParaRPr lang="en-US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411" marR="45411" marT="0" marB="0" anchor="ctr"/>
                </a:tc>
              </a:tr>
              <a:tr h="5141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Keywords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411" marR="454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411" marR="45411" marT="0" marB="0" anchor="ctr"/>
                </a:tc>
              </a:tr>
              <a:tr h="5141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Introduction</a:t>
                      </a:r>
                      <a:endParaRPr lang="en-US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411" marR="454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  <a:endParaRPr lang="en-US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411" marR="45411" marT="0" marB="0" anchor="ctr"/>
                </a:tc>
              </a:tr>
              <a:tr h="5141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Conclusions</a:t>
                      </a:r>
                      <a:endParaRPr lang="en-US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411" marR="454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411" marR="45411" marT="0" marB="0" anchor="ctr"/>
                </a:tc>
              </a:tr>
              <a:tr h="5141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References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411" marR="454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411" marR="45411" marT="0" marB="0" anchor="ctr"/>
                </a:tc>
              </a:tr>
              <a:tr h="5141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411" marR="454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411" marR="45411" marT="0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00600" y="1905000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nêu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môt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IV. MÔ HÌNH CẢI TIẾN THUẬT GIẢI </a:t>
            </a:r>
            <a:b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RÚT TRÍCH </a:t>
            </a:r>
            <a:r>
              <a:rPr lang="en-US" sz="35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KEYPHRASE (</a:t>
            </a:r>
            <a:r>
              <a:rPr lang="en-US" sz="35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5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BEC5-35EC-4A8B-A847-4021F5B5E22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48" y="1219200"/>
            <a:ext cx="7334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vực</a:t>
            </a:r>
            <a:endParaRPr lang="en-US" sz="2800" b="1" u="sng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48" y="1755120"/>
            <a:ext cx="9129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Rkc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CK_ONTO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 x 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>
              <a:buFont typeface="Courier New" pitchFamily="49" charset="0"/>
              <a:buChar char="o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IV. MÔ HÌNH CẢI TIẾN THUẬT GIẢI </a:t>
            </a:r>
            <a:b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RÚT TRÍCH </a:t>
            </a:r>
            <a:r>
              <a:rPr lang="en-US" sz="35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KEYPHRASE (</a:t>
            </a:r>
            <a:r>
              <a:rPr lang="en-US" sz="35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5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2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28800"/>
            <a:ext cx="906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48" y="1219200"/>
            <a:ext cx="6006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4.1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vực</a:t>
            </a:r>
            <a:endParaRPr lang="en-US" sz="2800" b="1" u="sng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7295" y="3767792"/>
            <a:ext cx="6285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4.2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2/3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vực</a:t>
            </a:r>
            <a:endParaRPr lang="en-US" sz="2800" b="1" u="sng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17500" y="4706510"/>
            <a:ext cx="2057400" cy="1295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0" y="4291012"/>
            <a:ext cx="676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Ni: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74900" y="4844703"/>
            <a:ext cx="676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2459095" y="5476359"/>
            <a:ext cx="561319" cy="39104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020414" y="5405735"/>
            <a:ext cx="5308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 class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00300" y="5867400"/>
            <a:ext cx="64944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IV. MÔ HÌNH CẢI TIẾN THUẬT GIẢI </a:t>
            </a:r>
            <a:b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RÚT TRÍCH </a:t>
            </a:r>
            <a:r>
              <a:rPr lang="en-US" sz="35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KEYPHRASE (</a:t>
            </a:r>
            <a:r>
              <a:rPr lang="en-US" sz="35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5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7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V. KẾT QUẢ THỰC NGHIỆM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13855" y="1066800"/>
            <a:ext cx="9081655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endParaRPr lang="en-US" sz="2800" b="1" u="sng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Tài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liệu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cho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huấn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luyện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bao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gồm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50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bài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báo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về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ontology</a:t>
            </a:r>
          </a:p>
          <a:p>
            <a:pPr algn="just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Ontology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Thử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nghiệm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ontology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khoa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học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</a:t>
            </a:r>
            <a:r>
              <a:rPr lang="en-US" sz="2400" dirty="0" err="1" smtClean="0">
                <a:ea typeface="Calibri" pitchFamily="34" charset="0"/>
                <a:cs typeface="Times New Roman" pitchFamily="18" charset="0"/>
              </a:rPr>
              <a:t>á</a:t>
            </a:r>
            <a:r>
              <a:rPr lang="en-US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59924"/>
              </p:ext>
            </p:extLst>
          </p:nvPr>
        </p:nvGraphicFramePr>
        <p:xfrm>
          <a:off x="304800" y="3803620"/>
          <a:ext cx="80772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0971"/>
                <a:gridCol w="4156229"/>
              </a:tblGrid>
              <a:tr h="3960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Dữ</a:t>
                      </a:r>
                      <a:r>
                        <a:rPr lang="en-US" sz="2000" dirty="0"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liệu</a:t>
                      </a:r>
                      <a:r>
                        <a:rPr lang="en-US" sz="2000" dirty="0"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2000" dirty="0"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2000" dirty="0"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41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Keyphrase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7814 </a:t>
                      </a:r>
                      <a:r>
                        <a:rPr lang="en-US" sz="2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Keyphrase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41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272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41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Class_Class_Relation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Hơn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250</a:t>
                      </a:r>
                      <a:r>
                        <a:rPr lang="en-US" sz="20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41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Class_Keyphrase_Relation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Hơn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10000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41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Keyphrase_Keyphrase_Relation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Hơn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2400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19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1143000"/>
            <a:ext cx="9081655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endParaRPr lang="en-US" sz="2800" b="1" u="sng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theo.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KEA++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V. KẾT QUẢ </a:t>
            </a:r>
            <a:r>
              <a:rPr lang="en-US" sz="35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THỰC NGHIỆM (</a:t>
            </a:r>
            <a:r>
              <a:rPr lang="en-US" sz="35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49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I. NHU CẦU THỰC TẾ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1143000"/>
            <a:ext cx="92202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  <a:defRPr/>
            </a:pPr>
            <a:r>
              <a:rPr lang="en-US" sz="3000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3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3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3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tin:</a:t>
            </a:r>
          </a:p>
          <a:p>
            <a:pPr algn="just">
              <a:buFontTx/>
              <a:buNone/>
              <a:defRPr/>
            </a:pPr>
            <a:r>
              <a:rPr lang="vi-VN" sz="3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5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0" descr="http://stockfresh.com/files/i/iqoncept/m/77/256167_stock-photo-searching-for-answer-on-internet---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724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24400" y="1752600"/>
            <a:ext cx="4267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24400" y="3401705"/>
            <a:ext cx="44196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nhằng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24400" y="4638480"/>
            <a:ext cx="44196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30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0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0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tốn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6" descr="http://textualweb.com/wp-content/uploads/2013/08/headach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572000"/>
            <a:ext cx="3429000" cy="203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55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29553"/>
              </p:ext>
            </p:extLst>
          </p:nvPr>
        </p:nvGraphicFramePr>
        <p:xfrm>
          <a:off x="0" y="1828800"/>
          <a:ext cx="9144000" cy="2621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963"/>
                <a:gridCol w="1492346"/>
                <a:gridCol w="1493312"/>
                <a:gridCol w="1493312"/>
                <a:gridCol w="1359309"/>
                <a:gridCol w="1561758"/>
              </a:tblGrid>
              <a:tr h="427141"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Rút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trích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Phương pháp cải tiến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KEA++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158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lĩnh vực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lĩnh vực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lĩnh vực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Trung bình</a:t>
                      </a:r>
                      <a:endParaRPr lang="en-US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24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Precision (%)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38.95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43.44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41.22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41.20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26.89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271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Recall (%)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54.80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47.99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42.67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48.49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36.07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219200"/>
            <a:ext cx="4876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0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0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30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sz="3000" b="1" u="sng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2657" y="4343400"/>
            <a:ext cx="4876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30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xét</a:t>
            </a:r>
            <a:endParaRPr lang="en-US" sz="3000" b="1" u="sng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923749"/>
            <a:ext cx="8458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út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KEA++ 16.55%,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phủ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11.92%.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(1, 2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26.89%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phủ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12.42% so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KEA++.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V. KẾT QUẢ </a:t>
            </a:r>
            <a:r>
              <a:rPr lang="en-US" sz="35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THỰC NGHIỆM (</a:t>
            </a:r>
            <a:r>
              <a:rPr lang="en-US" sz="35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96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V. KẾT LUẬN VÀ HƯỚNG PHÁT TRIỂN</a:t>
            </a:r>
          </a:p>
        </p:txBody>
      </p:sp>
      <p:sp>
        <p:nvSpPr>
          <p:cNvPr id="6" name="Rectangle 5"/>
          <p:cNvSpPr/>
          <p:nvPr/>
        </p:nvSpPr>
        <p:spPr>
          <a:xfrm>
            <a:off x="-76200" y="1761760"/>
            <a:ext cx="94488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tài đã đạt được hiệu quả rút trích keyphrase 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cao hơn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KEA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++ về độ chính xác và độ bao phủ. Cụ thể: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Về độ chính xác: đạt từ </a:t>
            </a:r>
            <a:r>
              <a:rPr lang="vi-VN" sz="2500" b="1" dirty="0">
                <a:latin typeface="Times New Roman" pitchFamily="18" charset="0"/>
                <a:cs typeface="Times New Roman" pitchFamily="18" charset="0"/>
              </a:rPr>
              <a:t>38.95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% đến </a:t>
            </a:r>
            <a:r>
              <a:rPr lang="vi-VN" sz="2500" b="1" dirty="0">
                <a:latin typeface="Times New Roman" pitchFamily="18" charset="0"/>
                <a:cs typeface="Times New Roman" pitchFamily="18" charset="0"/>
              </a:rPr>
              <a:t>43.44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% so với KEA++ chỉ đạt được là </a:t>
            </a:r>
            <a:r>
              <a:rPr lang="vi-VN" sz="2500" b="1" dirty="0">
                <a:latin typeface="Times New Roman" pitchFamily="18" charset="0"/>
                <a:cs typeface="Times New Roman" pitchFamily="18" charset="0"/>
              </a:rPr>
              <a:t>26.89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%.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Về độ bao phủ: đạt từ </a:t>
            </a:r>
            <a:r>
              <a:rPr lang="vi-VN" sz="2500" b="1" dirty="0">
                <a:latin typeface="Times New Roman" pitchFamily="18" charset="0"/>
                <a:cs typeface="Times New Roman" pitchFamily="18" charset="0"/>
              </a:rPr>
              <a:t>42.43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% đến </a:t>
            </a:r>
            <a:r>
              <a:rPr lang="vi-VN" sz="2500" b="1" dirty="0">
                <a:latin typeface="Times New Roman" pitchFamily="18" charset="0"/>
                <a:cs typeface="Times New Roman" pitchFamily="18" charset="0"/>
              </a:rPr>
              <a:t>54.80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% so với KEA++ chỉ đạt được là </a:t>
            </a:r>
            <a:r>
              <a:rPr lang="vi-VN" sz="2500" b="1" dirty="0">
                <a:latin typeface="Times New Roman" pitchFamily="18" charset="0"/>
                <a:cs typeface="Times New Roman" pitchFamily="18" charset="0"/>
              </a:rPr>
              <a:t>36.07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%.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Nhờ 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vào việc xác định các lĩnh vực chính của tài liệu trong bước hậu xử lý mà đề tài có thể ứng dụng cho việc </a:t>
            </a:r>
            <a:r>
              <a:rPr lang="vi-VN" sz="2500" b="1" dirty="0">
                <a:latin typeface="Times New Roman" pitchFamily="18" charset="0"/>
                <a:cs typeface="Times New Roman" pitchFamily="18" charset="0"/>
              </a:rPr>
              <a:t>phân loại tài liệu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.     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tinh lọc dữ liệu keyphrase cho từ 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điển tri thức 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Ontology 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chuyên 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ngành khoa học máy tính 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7814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 keyphrase, và gần 10000 cặp quan hệ trên tất cả các loại quan hệ.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19200"/>
            <a:ext cx="4876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0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0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30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sz="3000" b="1" u="sng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7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BEC5-35EC-4A8B-A847-4021F5B5E22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4876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0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0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3000" b="1" u="sng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628" y="1794133"/>
            <a:ext cx="9013371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Ontology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è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soát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Ontology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lai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ontology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út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út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tóm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V. KẾT LUẬN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243888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652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0" indent="0" algn="ctr">
              <a:buFontTx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0" indent="0" algn="ctr">
              <a:buFontTx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0" indent="0" algn="ctr">
              <a:buFontTx/>
              <a:buNone/>
            </a:pPr>
            <a:r>
              <a:rPr lang="en-US" sz="4000" dirty="0" err="1" smtClean="0">
                <a:ea typeface="ＭＳ Ｐゴシック" pitchFamily="34" charset="-128"/>
              </a:rPr>
              <a:t>Xin</a:t>
            </a:r>
            <a:r>
              <a:rPr lang="en-US" sz="4000" dirty="0" smtClean="0">
                <a:ea typeface="ＭＳ Ｐゴシック" pitchFamily="34" charset="-128"/>
              </a:rPr>
              <a:t> </a:t>
            </a:r>
            <a:r>
              <a:rPr lang="en-US" sz="4000" dirty="0" err="1" smtClean="0">
                <a:ea typeface="ＭＳ Ｐゴシック" pitchFamily="34" charset="-128"/>
              </a:rPr>
              <a:t>Chân</a:t>
            </a:r>
            <a:r>
              <a:rPr lang="en-US" sz="4000" dirty="0" smtClean="0">
                <a:ea typeface="ＭＳ Ｐゴシック" pitchFamily="34" charset="-128"/>
              </a:rPr>
              <a:t> </a:t>
            </a:r>
            <a:r>
              <a:rPr lang="en-US" sz="4000" dirty="0" err="1" smtClean="0">
                <a:ea typeface="ＭＳ Ｐゴシック" pitchFamily="34" charset="-128"/>
              </a:rPr>
              <a:t>Thành</a:t>
            </a:r>
            <a:r>
              <a:rPr lang="en-US" sz="4000" dirty="0" smtClean="0">
                <a:ea typeface="ＭＳ Ｐゴシック" pitchFamily="34" charset="-128"/>
              </a:rPr>
              <a:t> </a:t>
            </a:r>
            <a:r>
              <a:rPr lang="en-US" sz="4000" dirty="0" err="1" smtClean="0">
                <a:ea typeface="ＭＳ Ｐゴシック" pitchFamily="34" charset="-128"/>
              </a:rPr>
              <a:t>Cảm</a:t>
            </a:r>
            <a:r>
              <a:rPr lang="en-US" sz="4000" dirty="0" smtClean="0">
                <a:ea typeface="ＭＳ Ｐゴシック" pitchFamily="34" charset="-128"/>
              </a:rPr>
              <a:t> </a:t>
            </a:r>
            <a:r>
              <a:rPr lang="en-US" sz="4000" dirty="0" err="1" smtClean="0">
                <a:ea typeface="ＭＳ Ｐゴシック" pitchFamily="34" charset="-128"/>
              </a:rPr>
              <a:t>Ơn</a:t>
            </a:r>
            <a:r>
              <a:rPr lang="en-US" sz="4000" dirty="0" smtClean="0">
                <a:ea typeface="ＭＳ Ｐゴシック" pitchFamily="34" charset="-128"/>
              </a:rPr>
              <a:t> </a:t>
            </a:r>
            <a:r>
              <a:rPr lang="en-US" sz="4000" dirty="0" err="1" smtClean="0">
                <a:ea typeface="ＭＳ Ｐゴシック" pitchFamily="34" charset="-128"/>
              </a:rPr>
              <a:t>Qúy</a:t>
            </a:r>
            <a:r>
              <a:rPr lang="en-US" sz="4000" dirty="0" smtClean="0">
                <a:ea typeface="ＭＳ Ｐゴシック" pitchFamily="34" charset="-128"/>
              </a:rPr>
              <a:t> </a:t>
            </a:r>
            <a:r>
              <a:rPr lang="en-US" sz="4000" dirty="0" err="1" smtClean="0">
                <a:ea typeface="ＭＳ Ｐゴシック" pitchFamily="34" charset="-128"/>
              </a:rPr>
              <a:t>Thầy</a:t>
            </a:r>
            <a:r>
              <a:rPr lang="en-US" sz="4000" dirty="0" smtClean="0">
                <a:ea typeface="ＭＳ Ｐゴシック" pitchFamily="34" charset="-128"/>
              </a:rPr>
              <a:t> </a:t>
            </a:r>
            <a:r>
              <a:rPr lang="en-US" sz="4000" dirty="0" err="1" smtClean="0">
                <a:ea typeface="ＭＳ Ｐゴシック" pitchFamily="34" charset="-128"/>
              </a:rPr>
              <a:t>Cùng</a:t>
            </a:r>
            <a:r>
              <a:rPr lang="en-US" sz="4000" dirty="0" smtClean="0">
                <a:ea typeface="ＭＳ Ｐゴシック" pitchFamily="34" charset="-128"/>
              </a:rPr>
              <a:t> </a:t>
            </a:r>
            <a:r>
              <a:rPr lang="en-US" sz="4000" dirty="0" err="1" smtClean="0">
                <a:ea typeface="ＭＳ Ｐゴシック" pitchFamily="34" charset="-128"/>
              </a:rPr>
              <a:t>Các</a:t>
            </a:r>
            <a:r>
              <a:rPr lang="en-US" sz="4000" dirty="0" smtClean="0">
                <a:ea typeface="ＭＳ Ｐゴシック" pitchFamily="34" charset="-128"/>
              </a:rPr>
              <a:t> </a:t>
            </a:r>
            <a:r>
              <a:rPr lang="en-US" sz="4000" dirty="0" err="1" smtClean="0">
                <a:ea typeface="ＭＳ Ｐゴシック" pitchFamily="34" charset="-128"/>
              </a:rPr>
              <a:t>Bạn</a:t>
            </a:r>
            <a:r>
              <a:rPr lang="en-US" sz="4000" dirty="0" smtClean="0">
                <a:ea typeface="ＭＳ Ｐゴシック" pitchFamily="34" charset="-128"/>
              </a:rPr>
              <a:t> </a:t>
            </a:r>
            <a:r>
              <a:rPr lang="en-US" sz="4000" dirty="0" err="1" smtClean="0">
                <a:ea typeface="ＭＳ Ｐゴシック" pitchFamily="34" charset="-128"/>
              </a:rPr>
              <a:t>Đã</a:t>
            </a:r>
            <a:r>
              <a:rPr lang="en-US" sz="4000" dirty="0" smtClean="0">
                <a:ea typeface="ＭＳ Ｐゴシック" pitchFamily="34" charset="-128"/>
              </a:rPr>
              <a:t> Theo </a:t>
            </a:r>
            <a:r>
              <a:rPr lang="en-US" sz="4000" dirty="0" err="1" smtClean="0">
                <a:ea typeface="ＭＳ Ｐゴシック" pitchFamily="34" charset="-128"/>
              </a:rPr>
              <a:t>Dõi</a:t>
            </a:r>
            <a:endParaRPr lang="en-US" sz="4000" dirty="0" smtClean="0">
              <a:ea typeface="ＭＳ Ｐゴシック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www.nltk.org/images/loca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19200"/>
            <a:ext cx="5029200" cy="347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29202" y="1219200"/>
            <a:ext cx="4114798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5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500" b="1" u="sng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Tx/>
              <a:buChar char="-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402" y="4849505"/>
            <a:ext cx="914399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500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25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5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35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NHU CẦU THỰC </a:t>
            </a:r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TẾ (</a:t>
            </a:r>
            <a:r>
              <a:rPr lang="en-US" sz="35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sz="3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93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Phương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pháp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rút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trích</a:t>
            </a:r>
            <a:r>
              <a:rPr lang="en-US" dirty="0" smtClean="0">
                <a:solidFill>
                  <a:srgbClr val="FFFF00"/>
                </a:solidFill>
              </a:rPr>
              <a:t> KEA++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4572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KEA++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Waikato (New Zealand)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KEA –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Extraction Algorithm.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KEA++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://www.nzdl.org/Kea/img/kea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57053"/>
            <a:ext cx="2667000" cy="13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sz="3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3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3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KEA++ (</a:t>
            </a:r>
            <a:r>
              <a:rPr lang="en-US" sz="3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sz="3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39982"/>
            <a:ext cx="5945187" cy="477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" y="1239982"/>
            <a:ext cx="5638800" cy="173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2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1600200"/>
            <a:ext cx="31726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3200400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3200400"/>
            <a:ext cx="2286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468" y="3733800"/>
            <a:ext cx="2807132" cy="2133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2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8674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4191000"/>
            <a:ext cx="3352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lọc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05200" y="4267200"/>
            <a:ext cx="2362200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2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z="2200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/>
      <p:bldP spid="16" grpId="0" animBg="1"/>
      <p:bldP spid="17" grpId="0" animBg="1"/>
      <p:bldP spid="18" grpId="0"/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477000" cy="18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3321784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500" dirty="0" err="1" smtClean="0"/>
              <a:t>Giai</a:t>
            </a:r>
            <a:r>
              <a:rPr lang="en-US" sz="2500" dirty="0" smtClean="0"/>
              <a:t> </a:t>
            </a:r>
            <a:r>
              <a:rPr lang="en-US" sz="2500" dirty="0" err="1" smtClean="0"/>
              <a:t>đoạn</a:t>
            </a:r>
            <a:r>
              <a:rPr lang="en-US" sz="2500" dirty="0" smtClean="0"/>
              <a:t> </a:t>
            </a:r>
            <a:r>
              <a:rPr lang="en-US" sz="2500" dirty="0" err="1" smtClean="0"/>
              <a:t>đầu</a:t>
            </a:r>
            <a:r>
              <a:rPr lang="en-US" sz="2500" dirty="0" smtClean="0"/>
              <a:t>, </a:t>
            </a:r>
            <a:r>
              <a:rPr lang="en-US" sz="2500" dirty="0" err="1" smtClean="0"/>
              <a:t>tất</a:t>
            </a:r>
            <a:r>
              <a:rPr lang="en-US" sz="2500" dirty="0" smtClean="0"/>
              <a:t> </a:t>
            </a:r>
            <a:r>
              <a:rPr lang="en-US" sz="2500" dirty="0" err="1" smtClean="0"/>
              <a:t>cả</a:t>
            </a:r>
            <a:r>
              <a:rPr lang="en-US" sz="2500" dirty="0" smtClean="0"/>
              <a:t> N-gram (1-&gt;3 gram) </a:t>
            </a:r>
            <a:r>
              <a:rPr lang="en-US" sz="2500" dirty="0" err="1" smtClean="0"/>
              <a:t>từ</a:t>
            </a:r>
            <a:r>
              <a:rPr lang="en-US" sz="2500" dirty="0" smtClean="0"/>
              <a:t> </a:t>
            </a:r>
            <a:r>
              <a:rPr lang="en-US" sz="2500" dirty="0" err="1" smtClean="0"/>
              <a:t>vựng</a:t>
            </a:r>
            <a:r>
              <a:rPr lang="en-US" sz="2500" dirty="0" smtClean="0"/>
              <a:t> </a:t>
            </a:r>
            <a:r>
              <a:rPr lang="en-US" sz="2500" dirty="0" err="1" smtClean="0"/>
              <a:t>sẽ</a:t>
            </a:r>
            <a:r>
              <a:rPr lang="en-US" sz="2500" dirty="0" smtClean="0"/>
              <a:t> </a:t>
            </a:r>
            <a:r>
              <a:rPr lang="en-US" sz="2500" dirty="0" err="1" smtClean="0"/>
              <a:t>được</a:t>
            </a:r>
            <a:r>
              <a:rPr lang="en-US" sz="2500" dirty="0" smtClean="0"/>
              <a:t> </a:t>
            </a:r>
            <a:r>
              <a:rPr lang="en-US" sz="2500" dirty="0" err="1" smtClean="0"/>
              <a:t>rút</a:t>
            </a:r>
            <a:r>
              <a:rPr lang="en-US" sz="2500" dirty="0" smtClean="0"/>
              <a:t> </a:t>
            </a:r>
            <a:r>
              <a:rPr lang="en-US" sz="2500" dirty="0" err="1" smtClean="0"/>
              <a:t>trích</a:t>
            </a:r>
            <a:r>
              <a:rPr lang="en-US" sz="2500" dirty="0" smtClean="0"/>
              <a:t> </a:t>
            </a:r>
            <a:r>
              <a:rPr lang="en-US" sz="2500" dirty="0" err="1" smtClean="0"/>
              <a:t>ra</a:t>
            </a:r>
            <a:r>
              <a:rPr lang="en-US" sz="2500" dirty="0" smtClean="0"/>
              <a:t> </a:t>
            </a:r>
            <a:r>
              <a:rPr lang="en-US" sz="2500" dirty="0" err="1" smtClean="0"/>
              <a:t>từ</a:t>
            </a:r>
            <a:r>
              <a:rPr lang="en-US" sz="2500" dirty="0" smtClean="0"/>
              <a:t> </a:t>
            </a:r>
            <a:r>
              <a:rPr lang="en-US" sz="2500" dirty="0" err="1" smtClean="0"/>
              <a:t>tài</a:t>
            </a:r>
            <a:r>
              <a:rPr lang="en-US" sz="2500" dirty="0" smtClean="0"/>
              <a:t> </a:t>
            </a:r>
            <a:r>
              <a:rPr lang="en-US" sz="2500" dirty="0" err="1" smtClean="0"/>
              <a:t>liệu</a:t>
            </a:r>
            <a:r>
              <a:rPr lang="en-US" sz="2500" dirty="0" smtClean="0"/>
              <a:t>, </a:t>
            </a:r>
            <a:r>
              <a:rPr lang="en-US" sz="2500" dirty="0" err="1" smtClean="0"/>
              <a:t>các</a:t>
            </a:r>
            <a:r>
              <a:rPr lang="en-US" sz="2500" dirty="0" smtClean="0"/>
              <a:t> gram </a:t>
            </a:r>
            <a:r>
              <a:rPr lang="en-US" sz="2500" dirty="0" err="1" smtClean="0"/>
              <a:t>chứa</a:t>
            </a:r>
            <a:r>
              <a:rPr lang="en-US" sz="2500" dirty="0" smtClean="0"/>
              <a:t> </a:t>
            </a:r>
            <a:r>
              <a:rPr lang="en-US" sz="2500" dirty="0" err="1" smtClean="0"/>
              <a:t>stopword</a:t>
            </a:r>
            <a:r>
              <a:rPr lang="en-US" sz="2500" dirty="0" smtClean="0"/>
              <a:t> </a:t>
            </a:r>
            <a:r>
              <a:rPr lang="en-US" sz="2500" dirty="0" err="1" smtClean="0"/>
              <a:t>bị</a:t>
            </a:r>
            <a:r>
              <a:rPr lang="en-US" sz="2500" dirty="0" smtClean="0"/>
              <a:t> </a:t>
            </a:r>
            <a:r>
              <a:rPr lang="en-US" sz="2500" dirty="0" err="1" smtClean="0"/>
              <a:t>loại</a:t>
            </a:r>
            <a:r>
              <a:rPr lang="en-US" sz="2500" dirty="0" smtClean="0"/>
              <a:t> </a:t>
            </a:r>
            <a:r>
              <a:rPr lang="en-US" sz="2500" dirty="0" err="1" smtClean="0"/>
              <a:t>bỏ</a:t>
            </a:r>
            <a:r>
              <a:rPr lang="en-US" sz="2500" dirty="0" smtClean="0"/>
              <a:t>. </a:t>
            </a:r>
          </a:p>
          <a:p>
            <a:r>
              <a:rPr lang="en-US" sz="2500" b="1" u="sng" dirty="0" err="1" smtClean="0"/>
              <a:t>Ví</a:t>
            </a:r>
            <a:r>
              <a:rPr lang="en-US" sz="2500" b="1" u="sng" dirty="0" smtClean="0"/>
              <a:t> </a:t>
            </a:r>
            <a:r>
              <a:rPr lang="en-US" sz="2500" b="1" u="sng" dirty="0" err="1" smtClean="0"/>
              <a:t>dụ</a:t>
            </a:r>
            <a:r>
              <a:rPr lang="en-US" sz="2500" b="1" dirty="0" smtClean="0"/>
              <a:t>:</a:t>
            </a:r>
            <a:r>
              <a:rPr lang="en-US" sz="2500" dirty="0" smtClean="0"/>
              <a:t> </a:t>
            </a:r>
            <a:r>
              <a:rPr lang="en-US" sz="2500" b="1" dirty="0" smtClean="0"/>
              <a:t>The OWL Web ontology language is a new formal language for representing ontologies in the Semantic Web.</a:t>
            </a:r>
            <a:endParaRPr lang="en-US" sz="2500" b="1" i="1" dirty="0"/>
          </a:p>
        </p:txBody>
      </p:sp>
      <p:sp>
        <p:nvSpPr>
          <p:cNvPr id="7" name="Rectangle 6"/>
          <p:cNvSpPr/>
          <p:nvPr/>
        </p:nvSpPr>
        <p:spPr>
          <a:xfrm>
            <a:off x="41563" y="4762143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      </a:t>
            </a:r>
            <a:r>
              <a:rPr lang="en-US" sz="2500" u="sng" dirty="0"/>
              <a:t>1 gram:</a:t>
            </a:r>
            <a:r>
              <a:rPr lang="en-US" sz="2500" dirty="0"/>
              <a:t> owl, web, ontology, language, formal, representing, semantic.</a:t>
            </a:r>
            <a:endParaRPr lang="en-US" sz="2500" i="1" dirty="0"/>
          </a:p>
          <a:p>
            <a:r>
              <a:rPr lang="en-US" sz="2500" i="1" dirty="0"/>
              <a:t>      </a:t>
            </a:r>
            <a:r>
              <a:rPr lang="en-US" sz="2500" u="sng" dirty="0"/>
              <a:t>2 gram: </a:t>
            </a:r>
            <a:r>
              <a:rPr lang="en-US" sz="2500" dirty="0"/>
              <a:t>owl web, web ontology, ontology Language, formal language, representing ontologies, semantic Web.</a:t>
            </a:r>
            <a:endParaRPr lang="en-US" sz="2500" i="1" dirty="0"/>
          </a:p>
          <a:p>
            <a:pPr marL="0" lvl="2"/>
            <a:r>
              <a:rPr lang="en-US" sz="2500" dirty="0"/>
              <a:t>      </a:t>
            </a:r>
            <a:r>
              <a:rPr lang="en-US" sz="2500" u="sng" dirty="0"/>
              <a:t>3 gram:</a:t>
            </a:r>
            <a:r>
              <a:rPr lang="en-US" sz="2500" dirty="0"/>
              <a:t> owl web ontology, web ontology </a:t>
            </a:r>
            <a:r>
              <a:rPr lang="en-US" sz="2500" dirty="0" smtClean="0"/>
              <a:t>language</a:t>
            </a:r>
            <a:endParaRPr lang="en-US" sz="25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Phương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pháp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rút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trích</a:t>
            </a:r>
            <a:r>
              <a:rPr lang="en-US" dirty="0" smtClean="0">
                <a:solidFill>
                  <a:srgbClr val="FFFF00"/>
                </a:solidFill>
              </a:rPr>
              <a:t> KEA++ (</a:t>
            </a:r>
            <a:r>
              <a:rPr lang="en-US" dirty="0" err="1" smtClean="0">
                <a:solidFill>
                  <a:srgbClr val="FFFF00"/>
                </a:solidFill>
              </a:rPr>
              <a:t>tt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7709" y="1143000"/>
            <a:ext cx="9171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Rút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trích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các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thuật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ngữ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ứng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viên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làm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keyphrase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9144000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n-gram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Poster Stemmer.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(phrase)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800" i="1" dirty="0"/>
              <a:t>.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Ví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dụ</a:t>
            </a:r>
            <a:r>
              <a:rPr lang="en-US" sz="2500" b="1" dirty="0" smtClean="0"/>
              <a:t>: </a:t>
            </a:r>
          </a:p>
          <a:p>
            <a:r>
              <a:rPr lang="en-US" sz="2500" b="1" dirty="0"/>
              <a:t>	</a:t>
            </a:r>
            <a:r>
              <a:rPr lang="en-US" sz="2800" i="1" dirty="0"/>
              <a:t>Ontology  </a:t>
            </a:r>
            <a:r>
              <a:rPr lang="en-US" sz="2800" i="1" dirty="0">
                <a:sym typeface="Wingdings"/>
              </a:rPr>
              <a:t></a:t>
            </a:r>
            <a:r>
              <a:rPr lang="en-US" sz="2800" i="1" dirty="0"/>
              <a:t> </a:t>
            </a:r>
            <a:r>
              <a:rPr lang="en-US" sz="2800" b="1" i="1" dirty="0" err="1" smtClean="0"/>
              <a:t>Ontolog</a:t>
            </a:r>
            <a:r>
              <a:rPr lang="en-US" sz="2800" b="1" i="1" dirty="0" smtClean="0"/>
              <a:t> </a:t>
            </a:r>
          </a:p>
          <a:p>
            <a:r>
              <a:rPr lang="en-US" sz="2800" i="1" dirty="0"/>
              <a:t>	</a:t>
            </a:r>
            <a:r>
              <a:rPr lang="en-US" sz="2800" dirty="0" smtClean="0"/>
              <a:t>knowledge modeling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500" b="1" dirty="0" smtClean="0">
                <a:sym typeface="Wingdings" pitchFamily="2" charset="2"/>
              </a:rPr>
              <a:t>knowledge model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n-gram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Agrovoc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– Food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and Agriculture Organization (FAO) of the United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Nations.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gram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5158026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099" y="5582291"/>
            <a:ext cx="1518701" cy="1275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Phương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pháp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rút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trích</a:t>
            </a:r>
            <a:r>
              <a:rPr lang="en-US" dirty="0" smtClean="0">
                <a:solidFill>
                  <a:srgbClr val="FFFF00"/>
                </a:solidFill>
              </a:rPr>
              <a:t> KEA++ (</a:t>
            </a:r>
            <a:r>
              <a:rPr lang="en-US" dirty="0" err="1" smtClean="0">
                <a:solidFill>
                  <a:srgbClr val="FFFF00"/>
                </a:solidFill>
              </a:rPr>
              <a:t>tt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8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676400"/>
            <a:ext cx="37433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KEA++ (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0" y="11531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6200" y="2667000"/>
            <a:ext cx="91440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KEA++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KEA++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TFxIDF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A8C8-4B32-4730-B9EF-C213DECE05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</TotalTime>
  <Words>2888</Words>
  <Application>Microsoft Office PowerPoint</Application>
  <PresentationFormat>On-screen Show (4:3)</PresentationFormat>
  <Paragraphs>310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ＭＳ Ｐゴシック</vt:lpstr>
      <vt:lpstr>Times New Roman</vt:lpstr>
      <vt:lpstr>Wingdings</vt:lpstr>
      <vt:lpstr>Office Theme</vt:lpstr>
      <vt:lpstr>NGHIÊN CỨU PHƯƠNG PHÁP RÚT TRÍCH KEYPHRASE TỰ ĐỘNG TRONG CÁC VĂN BẢN, TÀI LIỆU THUỘC NGÀNH CÔNG NGHỆ THÔNG TIN</vt:lpstr>
      <vt:lpstr>NỘI DUNG BÁO CÁO</vt:lpstr>
      <vt:lpstr>I. NHU CẦU THỰC TẾ</vt:lpstr>
      <vt:lpstr>I. NHU CẦU THỰC TẾ (tt)</vt:lpstr>
      <vt:lpstr>Phương pháp rút trích KEA++</vt:lpstr>
      <vt:lpstr>Phương pháp rút trích KEA++ (tt)</vt:lpstr>
      <vt:lpstr>Phương pháp rút trích KEA++ (tt)</vt:lpstr>
      <vt:lpstr>Phương pháp rút trích KEA++ (tt)</vt:lpstr>
      <vt:lpstr>Phương pháp rút trích KEA++ (tt)</vt:lpstr>
      <vt:lpstr>Phương pháp rút trích KEA++ (tt)</vt:lpstr>
      <vt:lpstr>Phương pháp rút trích KEA++ (tt)</vt:lpstr>
      <vt:lpstr>Phương pháp rút trích KEA++ (tt)</vt:lpstr>
      <vt:lpstr>Phương pháp rút trích KEA++ (tt)</vt:lpstr>
      <vt:lpstr>Phương pháp rút trích KEA++ (tt)</vt:lpstr>
      <vt:lpstr>Phương pháp rút trích KEA++ (tt)</vt:lpstr>
      <vt:lpstr>Phương pháp rút trích KEA++ (tt)</vt:lpstr>
      <vt:lpstr>Phương pháp rút trích KEA++ (tt)</vt:lpstr>
      <vt:lpstr>Phương pháp rút trích KEA++ (tt)</vt:lpstr>
      <vt:lpstr>Phương pháp rút trích KEA++ (tt)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V. KẾT QUẢ THỰC NGHIỆM</vt:lpstr>
      <vt:lpstr>V. KẾT QUẢ THỰC NGHIỆM (tt)</vt:lpstr>
      <vt:lpstr>V. KẾT QUẢ THỰC NGHIỆM (tt)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Charlie PHAM</dc:creator>
  <cp:lastModifiedBy>Administrator</cp:lastModifiedBy>
  <cp:revision>234</cp:revision>
  <dcterms:created xsi:type="dcterms:W3CDTF">2014-07-30T09:14:26Z</dcterms:created>
  <dcterms:modified xsi:type="dcterms:W3CDTF">2015-09-12T04:39:32Z</dcterms:modified>
</cp:coreProperties>
</file>