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1" r:id="rId13"/>
    <p:sldId id="272" r:id="rId14"/>
    <p:sldId id="273" r:id="rId15"/>
    <p:sldId id="274" r:id="rId16"/>
    <p:sldId id="270" r:id="rId17"/>
    <p:sldId id="275" r:id="rId18"/>
    <p:sldId id="276" r:id="rId19"/>
    <p:sldId id="277" r:id="rId20"/>
    <p:sldId id="278" r:id="rId21"/>
    <p:sldId id="279" r:id="rId22"/>
    <p:sldId id="280" r:id="rId23"/>
    <p:sldId id="288" r:id="rId24"/>
    <p:sldId id="291" r:id="rId25"/>
    <p:sldId id="293" r:id="rId26"/>
    <p:sldId id="294" r:id="rId27"/>
    <p:sldId id="295" r:id="rId28"/>
    <p:sldId id="296" r:id="rId29"/>
    <p:sldId id="299" r:id="rId30"/>
    <p:sldId id="298" r:id="rId31"/>
    <p:sldId id="300" r:id="rId32"/>
    <p:sldId id="302" r:id="rId33"/>
    <p:sldId id="303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5" r:id="rId51"/>
    <p:sldId id="321" r:id="rId52"/>
    <p:sldId id="322" r:id="rId53"/>
    <p:sldId id="323" r:id="rId54"/>
    <p:sldId id="324" r:id="rId55"/>
    <p:sldId id="289" r:id="rId56"/>
    <p:sldId id="290" r:id="rId57"/>
    <p:sldId id="326" r:id="rId58"/>
    <p:sldId id="281" r:id="rId59"/>
    <p:sldId id="287" r:id="rId60"/>
  </p:sldIdLst>
  <p:sldSz cx="9144000" cy="6858000" type="screen4x3"/>
  <p:notesSz cx="9945688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showPr showNarration="1">
    <p:present/>
    <p:sldAll/>
    <p:penClr>
      <a:prstClr val="red"/>
    </p:penClr>
  </p:showPr>
  <p:clrMru>
    <a:srgbClr val="0000CC"/>
    <a:srgbClr val="ADADA1"/>
    <a:srgbClr val="88887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893" autoAdjust="0"/>
    <p:restoredTop sz="98415" autoAdjust="0"/>
  </p:normalViewPr>
  <p:slideViewPr>
    <p:cSldViewPr>
      <p:cViewPr varScale="1">
        <p:scale>
          <a:sx n="69" d="100"/>
          <a:sy n="69" d="100"/>
        </p:scale>
        <p:origin x="-5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Real%20SkripsiQ\grafi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lineChart>
        <c:grouping val="standard"/>
        <c:ser>
          <c:idx val="0"/>
          <c:order val="0"/>
          <c:tx>
            <c:v>Individu Terseleksi</c:v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2.730374448281634E-2"/>
                </c:manualLayout>
              </c:layout>
              <c:spPr/>
              <c:txPr>
                <a:bodyPr/>
                <a:lstStyle/>
                <a:p>
                  <a:pPr>
                    <a:defRPr lang="en-US" b="1">
                      <a:solidFill>
                        <a:srgbClr val="FF0000"/>
                      </a:solidFill>
                    </a:defRPr>
                  </a:pPr>
                  <a:endParaRPr lang="en-US"/>
                </a:p>
              </c:txPr>
              <c:dLblPos val="t"/>
              <c:showVal val="1"/>
            </c:dLbl>
            <c:dLbl>
              <c:idx val="6"/>
              <c:spPr/>
              <c:txPr>
                <a:bodyPr/>
                <a:lstStyle/>
                <a:p>
                  <a:pPr>
                    <a:defRPr lang="en-US" b="0">
                      <a:solidFill>
                        <a:sysClr val="windowText" lastClr="000000"/>
                      </a:solidFill>
                    </a:defRPr>
                  </a:pPr>
                  <a:endParaRPr lang="en-US"/>
                </a:p>
              </c:txPr>
            </c:dLbl>
            <c:dLbl>
              <c:idx val="8"/>
              <c:layout>
                <c:manualLayout>
                  <c:x val="-8.3333333333334546E-3"/>
                  <c:y val="-1.8518518518518583E-2"/>
                </c:manualLayout>
              </c:layout>
              <c:dLblPos val="t"/>
              <c:showVal val="1"/>
            </c:dLbl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dLblPos val="t"/>
            <c:showVal val="1"/>
          </c:dLbls>
          <c:cat>
            <c:numRef>
              <c:f>'Individu Terseleksi'!$C$4:$C$13</c:f>
              <c:numCache>
                <c:formatCode>General</c:formatCode>
                <c:ptCount val="10"/>
                <c:pt idx="0">
                  <c:v>6</c:v>
                </c:pt>
                <c:pt idx="1">
                  <c:v>12</c:v>
                </c:pt>
                <c:pt idx="2">
                  <c:v>18</c:v>
                </c:pt>
                <c:pt idx="3">
                  <c:v>24</c:v>
                </c:pt>
                <c:pt idx="4">
                  <c:v>30</c:v>
                </c:pt>
                <c:pt idx="5">
                  <c:v>36</c:v>
                </c:pt>
                <c:pt idx="6">
                  <c:v>42</c:v>
                </c:pt>
                <c:pt idx="7">
                  <c:v>48</c:v>
                </c:pt>
                <c:pt idx="8">
                  <c:v>54</c:v>
                </c:pt>
                <c:pt idx="9">
                  <c:v>60</c:v>
                </c:pt>
              </c:numCache>
            </c:numRef>
          </c:cat>
          <c:val>
            <c:numRef>
              <c:f>'Individu Terseleksi'!$E$4:$E$13</c:f>
              <c:numCache>
                <c:formatCode>General</c:formatCode>
                <c:ptCount val="10"/>
                <c:pt idx="0">
                  <c:v>6414</c:v>
                </c:pt>
                <c:pt idx="1">
                  <c:v>5998</c:v>
                </c:pt>
                <c:pt idx="2">
                  <c:v>6296</c:v>
                </c:pt>
                <c:pt idx="3">
                  <c:v>6284</c:v>
                </c:pt>
                <c:pt idx="4">
                  <c:v>6302</c:v>
                </c:pt>
                <c:pt idx="5">
                  <c:v>6317</c:v>
                </c:pt>
                <c:pt idx="6">
                  <c:v>6406</c:v>
                </c:pt>
                <c:pt idx="7">
                  <c:v>6339</c:v>
                </c:pt>
                <c:pt idx="8">
                  <c:v>6352</c:v>
                </c:pt>
                <c:pt idx="9">
                  <c:v>6397</c:v>
                </c:pt>
              </c:numCache>
            </c:numRef>
          </c:val>
        </c:ser>
        <c:dLbls>
          <c:showVal val="1"/>
        </c:dLbls>
        <c:dropLines/>
        <c:marker val="1"/>
        <c:axId val="98671232"/>
        <c:axId val="98607872"/>
      </c:lineChart>
      <c:catAx>
        <c:axId val="986712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Jumlah </a:t>
                </a:r>
                <a:r>
                  <a:rPr lang="en-US" baseline="0"/>
                  <a:t> Terseleksi</a:t>
                </a:r>
                <a:endParaRPr lang="en-US"/>
              </a:p>
            </c:rich>
          </c:tx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8607872"/>
        <c:crosses val="autoZero"/>
        <c:auto val="1"/>
        <c:lblAlgn val="ctr"/>
        <c:lblOffset val="100"/>
      </c:catAx>
      <c:valAx>
        <c:axId val="9860787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Nilai Fitness</a:t>
                </a:r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8671232"/>
        <c:crosses val="autoZero"/>
        <c:crossBetween val="between"/>
      </c:valAx>
      <c:spPr>
        <a:effectLst>
          <a:outerShdw blurRad="50800" dist="38100" dir="5400000" algn="t" rotWithShape="0">
            <a:prstClr val="black">
              <a:alpha val="40000"/>
            </a:prstClr>
          </a:outerShdw>
        </a:effectLst>
      </c:spPr>
    </c:plotArea>
    <c:plotVisOnly val="1"/>
  </c:chart>
  <c:spPr>
    <a:gradFill rotWithShape="1">
      <a:gsLst>
        <a:gs pos="0">
          <a:schemeClr val="dk1">
            <a:tint val="50000"/>
            <a:satMod val="300000"/>
          </a:schemeClr>
        </a:gs>
        <a:gs pos="35000">
          <a:schemeClr val="dk1">
            <a:tint val="37000"/>
            <a:satMod val="300000"/>
          </a:schemeClr>
        </a:gs>
        <a:gs pos="100000">
          <a:schemeClr val="dk1">
            <a:tint val="15000"/>
            <a:satMod val="350000"/>
          </a:schemeClr>
        </a:gs>
      </a:gsLst>
      <a:lin ang="16200000" scaled="1"/>
    </a:gradFill>
    <a:ln w="9525" cap="flat" cmpd="sng" algn="ctr">
      <a:solidFill>
        <a:schemeClr val="dk1">
          <a:shade val="95000"/>
          <a:satMod val="105000"/>
        </a:schemeClr>
      </a:solidFill>
      <a:prstDash val="solid"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9798" cy="3426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3589" y="1"/>
            <a:ext cx="4309798" cy="3426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C740D-3E39-4652-9AB0-DCAAABCF5BE9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14279"/>
            <a:ext cx="4309798" cy="3426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3589" y="6514279"/>
            <a:ext cx="4309798" cy="3426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69D7E-15AD-4B7F-9549-66B6CE17A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10063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4038" y="0"/>
            <a:ext cx="4310062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AA280-3256-4537-BAC0-AE64A6491A51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57550" y="514350"/>
            <a:ext cx="3430588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5363" y="3257550"/>
            <a:ext cx="795655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513513"/>
            <a:ext cx="4310063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4038" y="6513513"/>
            <a:ext cx="4310062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086A3-C5B4-4205-8EE7-D3D86CF86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dxxzxzxzxzx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6A3-C5B4-4205-8EE7-D3D86CF86E4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fld id="{C02E0966-3808-4D58-AF43-838492497755}" type="datetime1">
              <a:rPr lang="en-US" smtClean="0"/>
              <a:pPr/>
              <a:t>7/13/2011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1.xml"/><Relationship Id="rId13" Type="http://schemas.openxmlformats.org/officeDocument/2006/relationships/slide" Target="../slides/slide22.xml"/><Relationship Id="rId18" Type="http://schemas.openxmlformats.org/officeDocument/2006/relationships/slide" Target="../slides/slide5.xml"/><Relationship Id="rId3" Type="http://schemas.openxmlformats.org/officeDocument/2006/relationships/image" Target="../media/image2.gif"/><Relationship Id="rId21" Type="http://schemas.openxmlformats.org/officeDocument/2006/relationships/slide" Target="../slides/slide34.xml"/><Relationship Id="rId7" Type="http://schemas.openxmlformats.org/officeDocument/2006/relationships/slide" Target="../slides/slide10.xml"/><Relationship Id="rId12" Type="http://schemas.openxmlformats.org/officeDocument/2006/relationships/slide" Target="../slides/slide19.xml"/><Relationship Id="rId17" Type="http://schemas.openxmlformats.org/officeDocument/2006/relationships/slide" Target="../slides/slide4.xml"/><Relationship Id="rId25" Type="http://schemas.openxmlformats.org/officeDocument/2006/relationships/slide" Target="../slides/slide51.xml"/><Relationship Id="rId2" Type="http://schemas.openxmlformats.org/officeDocument/2006/relationships/theme" Target="../theme/theme1.xml"/><Relationship Id="rId16" Type="http://schemas.openxmlformats.org/officeDocument/2006/relationships/slide" Target="../slides/slide3.xml"/><Relationship Id="rId20" Type="http://schemas.openxmlformats.org/officeDocument/2006/relationships/slide" Target="../slides/slide24.xml"/><Relationship Id="rId1" Type="http://schemas.openxmlformats.org/officeDocument/2006/relationships/slideLayout" Target="../slideLayouts/slideLayout1.xml"/><Relationship Id="rId6" Type="http://schemas.openxmlformats.org/officeDocument/2006/relationships/slide" Target="../slides/slide9.xml"/><Relationship Id="rId11" Type="http://schemas.openxmlformats.org/officeDocument/2006/relationships/slide" Target="../slides/slide18.xml"/><Relationship Id="rId24" Type="http://schemas.openxmlformats.org/officeDocument/2006/relationships/slide" Target="../slides/slide56.xml"/><Relationship Id="rId5" Type="http://schemas.openxmlformats.org/officeDocument/2006/relationships/slide" Target="../slides/slide6.xml"/><Relationship Id="rId15" Type="http://schemas.openxmlformats.org/officeDocument/2006/relationships/slide" Target="../slides/slide2.xml"/><Relationship Id="rId23" Type="http://schemas.openxmlformats.org/officeDocument/2006/relationships/slide" Target="../slides/slide55.xml"/><Relationship Id="rId10" Type="http://schemas.openxmlformats.org/officeDocument/2006/relationships/slide" Target="../slides/slide17.xml"/><Relationship Id="rId19" Type="http://schemas.openxmlformats.org/officeDocument/2006/relationships/slide" Target="../slides/slide23.xml"/><Relationship Id="rId4" Type="http://schemas.openxmlformats.org/officeDocument/2006/relationships/image" Target="../media/image3.gif"/><Relationship Id="rId9" Type="http://schemas.openxmlformats.org/officeDocument/2006/relationships/slide" Target="../slides/slide16.xml"/><Relationship Id="rId14" Type="http://schemas.openxmlformats.org/officeDocument/2006/relationships/slide" Target="../slides/slide58.xml"/><Relationship Id="rId22" Type="http://schemas.openxmlformats.org/officeDocument/2006/relationships/slide" Target="../slides/slide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52400"/>
            <a:ext cx="91440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 warna 150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48365" y="163841"/>
            <a:ext cx="1596165" cy="1131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219200" y="194846"/>
            <a:ext cx="792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Simulasi</a:t>
            </a:r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Optimasi</a:t>
            </a:r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Pengisian</a:t>
            </a:r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Kontainer</a:t>
            </a:r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Genetika</a:t>
            </a:r>
            <a:endParaRPr lang="en-US" sz="1400" i="1" dirty="0">
              <a:solidFill>
                <a:schemeClr val="bg2">
                  <a:lumMod val="5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371600"/>
            <a:ext cx="9144000" cy="152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Alternate Process 15"/>
          <p:cNvSpPr/>
          <p:nvPr/>
        </p:nvSpPr>
        <p:spPr>
          <a:xfrm>
            <a:off x="2971800" y="1676400"/>
            <a:ext cx="5943600" cy="304800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endParaRPr lang="en-US" sz="1400" dirty="0">
              <a:latin typeface="Berlin Sans FB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2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Alternate Process 20"/>
          <p:cNvSpPr/>
          <p:nvPr/>
        </p:nvSpPr>
        <p:spPr>
          <a:xfrm>
            <a:off x="228600" y="6477000"/>
            <a:ext cx="2438400" cy="30480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Blip>
                <a:blip r:embed="rId4"/>
              </a:buBlip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Pengaturan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Tataletak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Barang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1600200"/>
            <a:ext cx="2667000" cy="5257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62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Alternate Process 23"/>
          <p:cNvSpPr/>
          <p:nvPr/>
        </p:nvSpPr>
        <p:spPr>
          <a:xfrm>
            <a:off x="228600" y="1676400"/>
            <a:ext cx="2362200" cy="304800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Bab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Pendahuluan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228600" y="2786876"/>
            <a:ext cx="2362200" cy="304800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Bab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Tinjauan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Pustaka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Oval 31">
            <a:hlinkClick r:id="rId5" action="ppaction://hlinksldjump"/>
          </p:cNvPr>
          <p:cNvSpPr/>
          <p:nvPr/>
        </p:nvSpPr>
        <p:spPr>
          <a:xfrm>
            <a:off x="533400" y="3244076"/>
            <a:ext cx="457200" cy="24447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Berlin Sans FB" pitchFamily="34" charset="0"/>
              </a:rPr>
              <a:t>2.1</a:t>
            </a:r>
            <a:endParaRPr lang="en-US" sz="11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33" name="Oval 32">
            <a:hlinkClick r:id="rId6" action="ppaction://hlinksldjump"/>
          </p:cNvPr>
          <p:cNvSpPr/>
          <p:nvPr/>
        </p:nvSpPr>
        <p:spPr>
          <a:xfrm>
            <a:off x="1219200" y="3244076"/>
            <a:ext cx="457200" cy="24447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Berlin Sans FB" pitchFamily="34" charset="0"/>
              </a:rPr>
              <a:t>2.2</a:t>
            </a:r>
            <a:endParaRPr lang="en-US" sz="11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34" name="Oval 33">
            <a:hlinkClick r:id="rId7" action="ppaction://hlinksldjump"/>
          </p:cNvPr>
          <p:cNvSpPr/>
          <p:nvPr/>
        </p:nvSpPr>
        <p:spPr>
          <a:xfrm>
            <a:off x="1905000" y="3259951"/>
            <a:ext cx="457200" cy="24447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Berlin Sans FB" pitchFamily="34" charset="0"/>
              </a:rPr>
              <a:t>2.3</a:t>
            </a:r>
            <a:endParaRPr lang="en-US" sz="11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35" name="Oval 34">
            <a:hlinkClick r:id="rId8" action="ppaction://hlinksldjump"/>
          </p:cNvPr>
          <p:cNvSpPr/>
          <p:nvPr/>
        </p:nvSpPr>
        <p:spPr>
          <a:xfrm>
            <a:off x="533400" y="3625076"/>
            <a:ext cx="457200" cy="24447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Berlin Sans FB" pitchFamily="34" charset="0"/>
              </a:rPr>
              <a:t>2.4</a:t>
            </a:r>
            <a:endParaRPr lang="en-US" sz="11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37" name="Oval 36">
            <a:hlinkClick r:id="rId9" action="ppaction://hlinksldjump"/>
          </p:cNvPr>
          <p:cNvSpPr/>
          <p:nvPr/>
        </p:nvSpPr>
        <p:spPr>
          <a:xfrm>
            <a:off x="1219200" y="3640951"/>
            <a:ext cx="457200" cy="24447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Berlin Sans FB" pitchFamily="34" charset="0"/>
              </a:rPr>
              <a:t>2.5</a:t>
            </a:r>
            <a:endParaRPr lang="en-US" sz="11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38" name="Oval 37">
            <a:hlinkClick r:id="rId10" action="ppaction://hlinksldjump"/>
          </p:cNvPr>
          <p:cNvSpPr/>
          <p:nvPr/>
        </p:nvSpPr>
        <p:spPr>
          <a:xfrm>
            <a:off x="1905000" y="3625076"/>
            <a:ext cx="457200" cy="24447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Berlin Sans FB" pitchFamily="34" charset="0"/>
              </a:rPr>
              <a:t>2.6</a:t>
            </a:r>
            <a:endParaRPr lang="en-US" sz="11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39" name="Oval 38">
            <a:hlinkClick r:id="rId11" action="ppaction://hlinksldjump"/>
          </p:cNvPr>
          <p:cNvSpPr/>
          <p:nvPr/>
        </p:nvSpPr>
        <p:spPr>
          <a:xfrm>
            <a:off x="533400" y="4006076"/>
            <a:ext cx="457200" cy="24447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Berlin Sans FB" pitchFamily="34" charset="0"/>
              </a:rPr>
              <a:t>2.7</a:t>
            </a:r>
            <a:endParaRPr lang="en-US" sz="11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40" name="Oval 39">
            <a:hlinkClick r:id="rId12" action="ppaction://hlinksldjump"/>
          </p:cNvPr>
          <p:cNvSpPr/>
          <p:nvPr/>
        </p:nvSpPr>
        <p:spPr>
          <a:xfrm>
            <a:off x="1219200" y="4021951"/>
            <a:ext cx="457200" cy="24447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Berlin Sans FB" pitchFamily="34" charset="0"/>
              </a:rPr>
              <a:t>2.8</a:t>
            </a:r>
            <a:endParaRPr lang="en-US" sz="11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42" name="Oval 41">
            <a:hlinkClick r:id="rId13" action="ppaction://hlinksldjump"/>
          </p:cNvPr>
          <p:cNvSpPr/>
          <p:nvPr/>
        </p:nvSpPr>
        <p:spPr>
          <a:xfrm>
            <a:off x="1905000" y="4021951"/>
            <a:ext cx="457200" cy="24447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Berlin Sans FB" pitchFamily="34" charset="0"/>
              </a:rPr>
              <a:t>2.9</a:t>
            </a:r>
            <a:endParaRPr lang="en-US" sz="11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59" name="Flowchart: Alternate Process 58">
            <a:hlinkClick r:id="rId14" action="ppaction://hlinksldjump"/>
          </p:cNvPr>
          <p:cNvSpPr/>
          <p:nvPr/>
        </p:nvSpPr>
        <p:spPr>
          <a:xfrm>
            <a:off x="228600" y="6416675"/>
            <a:ext cx="2362200" cy="304800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Daftar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Pustaka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26">
            <a:hlinkClick r:id="rId15" action="ppaction://hlinksldjump"/>
          </p:cNvPr>
          <p:cNvSpPr/>
          <p:nvPr/>
        </p:nvSpPr>
        <p:spPr>
          <a:xfrm>
            <a:off x="457200" y="2101076"/>
            <a:ext cx="457200" cy="2286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Berlin Sans FB" pitchFamily="34" charset="0"/>
              </a:rPr>
              <a:t>1.1</a:t>
            </a:r>
            <a:endParaRPr lang="en-US" sz="11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28" name="Oval 27">
            <a:hlinkClick r:id="rId16" action="ppaction://hlinksldjump"/>
          </p:cNvPr>
          <p:cNvSpPr/>
          <p:nvPr/>
        </p:nvSpPr>
        <p:spPr>
          <a:xfrm>
            <a:off x="1143000" y="2101076"/>
            <a:ext cx="457200" cy="2286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Berlin Sans FB" pitchFamily="34" charset="0"/>
              </a:rPr>
              <a:t>1.2</a:t>
            </a:r>
            <a:endParaRPr lang="en-US" sz="11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29" name="Oval 28">
            <a:hlinkClick r:id="rId17" action="ppaction://hlinksldjump"/>
          </p:cNvPr>
          <p:cNvSpPr/>
          <p:nvPr/>
        </p:nvSpPr>
        <p:spPr>
          <a:xfrm>
            <a:off x="1828800" y="2101076"/>
            <a:ext cx="457200" cy="2286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Berlin Sans FB" pitchFamily="34" charset="0"/>
              </a:rPr>
              <a:t>1.3</a:t>
            </a:r>
            <a:endParaRPr lang="en-US" sz="11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30" name="Oval 29">
            <a:hlinkClick r:id="rId18" action="ppaction://hlinksldjump"/>
          </p:cNvPr>
          <p:cNvSpPr/>
          <p:nvPr/>
        </p:nvSpPr>
        <p:spPr>
          <a:xfrm>
            <a:off x="762000" y="2405876"/>
            <a:ext cx="457200" cy="2286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Berlin Sans FB" pitchFamily="34" charset="0"/>
              </a:rPr>
              <a:t>1.4</a:t>
            </a:r>
            <a:endParaRPr lang="en-US" sz="11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31" name="Oval 30">
            <a:hlinkClick r:id="rId18" action="ppaction://hlinksldjump"/>
          </p:cNvPr>
          <p:cNvSpPr/>
          <p:nvPr/>
        </p:nvSpPr>
        <p:spPr>
          <a:xfrm>
            <a:off x="1524000" y="2405876"/>
            <a:ext cx="457200" cy="2286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Berlin Sans FB" pitchFamily="34" charset="0"/>
              </a:rPr>
              <a:t>1.5</a:t>
            </a:r>
            <a:endParaRPr lang="en-US" sz="11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49" name="Flowchart: Alternate Process 48"/>
          <p:cNvSpPr/>
          <p:nvPr userDrawn="1"/>
        </p:nvSpPr>
        <p:spPr>
          <a:xfrm>
            <a:off x="228600" y="4387076"/>
            <a:ext cx="2362200" cy="304800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Bab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1400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aseline="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aseline="0" dirty="0" err="1" smtClean="0">
                <a:latin typeface="Times New Roman" pitchFamily="18" charset="0"/>
                <a:cs typeface="Times New Roman" pitchFamily="18" charset="0"/>
              </a:rPr>
              <a:t>Pembahasan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Oval 57">
            <a:hlinkClick r:id="rId19" action="ppaction://hlinksldjump"/>
          </p:cNvPr>
          <p:cNvSpPr/>
          <p:nvPr userDrawn="1"/>
        </p:nvSpPr>
        <p:spPr>
          <a:xfrm>
            <a:off x="533400" y="4844276"/>
            <a:ext cx="457200" cy="2286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Berlin Sans FB" pitchFamily="34" charset="0"/>
              </a:rPr>
              <a:t>3.1</a:t>
            </a:r>
            <a:endParaRPr lang="en-US" sz="11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62" name="Oval 61">
            <a:hlinkClick r:id="rId20" action="ppaction://hlinksldjump"/>
          </p:cNvPr>
          <p:cNvSpPr/>
          <p:nvPr userDrawn="1"/>
        </p:nvSpPr>
        <p:spPr>
          <a:xfrm>
            <a:off x="1143000" y="4844276"/>
            <a:ext cx="457200" cy="2286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Berlin Sans FB" pitchFamily="34" charset="0"/>
              </a:rPr>
              <a:t>3.2</a:t>
            </a:r>
            <a:endParaRPr lang="en-US" sz="11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63" name="Oval 62">
            <a:hlinkClick r:id="rId21" action="ppaction://hlinksldjump"/>
          </p:cNvPr>
          <p:cNvSpPr/>
          <p:nvPr userDrawn="1"/>
        </p:nvSpPr>
        <p:spPr>
          <a:xfrm>
            <a:off x="1752600" y="4844276"/>
            <a:ext cx="457200" cy="2286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Berlin Sans FB" pitchFamily="34" charset="0"/>
              </a:rPr>
              <a:t>3.3</a:t>
            </a:r>
            <a:endParaRPr lang="en-US" sz="11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64" name="Oval 63">
            <a:hlinkClick r:id="rId21" action="ppaction://hlinksldjump"/>
          </p:cNvPr>
          <p:cNvSpPr/>
          <p:nvPr userDrawn="1"/>
        </p:nvSpPr>
        <p:spPr>
          <a:xfrm>
            <a:off x="533400" y="5181600"/>
            <a:ext cx="457200" cy="2286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Berlin Sans FB" pitchFamily="34" charset="0"/>
              </a:rPr>
              <a:t>3.4</a:t>
            </a:r>
            <a:endParaRPr lang="en-US" sz="11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65" name="Oval 64">
            <a:hlinkClick r:id="rId22" action="ppaction://hlinksldjump"/>
          </p:cNvPr>
          <p:cNvSpPr/>
          <p:nvPr userDrawn="1"/>
        </p:nvSpPr>
        <p:spPr>
          <a:xfrm>
            <a:off x="1143000" y="5225276"/>
            <a:ext cx="457200" cy="2286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Berlin Sans FB" pitchFamily="34" charset="0"/>
              </a:rPr>
              <a:t>3.5</a:t>
            </a:r>
            <a:endParaRPr lang="en-US" sz="11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66" name="Flowchart: Alternate Process 65"/>
          <p:cNvSpPr/>
          <p:nvPr userDrawn="1"/>
        </p:nvSpPr>
        <p:spPr>
          <a:xfrm>
            <a:off x="228600" y="5578475"/>
            <a:ext cx="2362200" cy="304800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Bab</a:t>
            </a:r>
            <a:r>
              <a:rPr lang="en-US" sz="1400" baseline="0" dirty="0" smtClean="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sz="1400" baseline="0" dirty="0" err="1" smtClean="0">
                <a:latin typeface="Times New Roman" pitchFamily="18" charset="0"/>
                <a:cs typeface="Times New Roman" pitchFamily="18" charset="0"/>
              </a:rPr>
              <a:t>Kesimpulan</a:t>
            </a:r>
            <a:r>
              <a:rPr lang="en-US" sz="1400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aseline="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baseline="0" dirty="0" smtClean="0">
                <a:latin typeface="Times New Roman" pitchFamily="18" charset="0"/>
                <a:cs typeface="Times New Roman" pitchFamily="18" charset="0"/>
              </a:rPr>
              <a:t> Saran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Oval 71">
            <a:hlinkClick r:id="rId23" action="ppaction://hlinksldjump"/>
          </p:cNvPr>
          <p:cNvSpPr/>
          <p:nvPr userDrawn="1"/>
        </p:nvSpPr>
        <p:spPr>
          <a:xfrm>
            <a:off x="762000" y="6035675"/>
            <a:ext cx="457200" cy="2286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Berlin Sans FB" pitchFamily="34" charset="0"/>
              </a:rPr>
              <a:t>4.1</a:t>
            </a:r>
            <a:endParaRPr lang="en-US" sz="11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77" name="Oval 76">
            <a:hlinkClick r:id="rId24" action="ppaction://hlinksldjump"/>
          </p:cNvPr>
          <p:cNvSpPr/>
          <p:nvPr userDrawn="1"/>
        </p:nvSpPr>
        <p:spPr>
          <a:xfrm>
            <a:off x="1524000" y="6035675"/>
            <a:ext cx="457200" cy="2286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Berlin Sans FB" pitchFamily="34" charset="0"/>
              </a:rPr>
              <a:t>4.2</a:t>
            </a:r>
            <a:endParaRPr lang="en-US" sz="11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43" name="Oval 42">
            <a:hlinkClick r:id="rId25" action="ppaction://hlinksldjump"/>
          </p:cNvPr>
          <p:cNvSpPr/>
          <p:nvPr userDrawn="1"/>
        </p:nvSpPr>
        <p:spPr>
          <a:xfrm>
            <a:off x="1752600" y="5225276"/>
            <a:ext cx="457200" cy="2286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Berlin Sans FB" pitchFamily="34" charset="0"/>
              </a:rPr>
              <a:t>3.6</a:t>
            </a:r>
            <a:endParaRPr lang="en-US" sz="1100" dirty="0">
              <a:solidFill>
                <a:schemeClr val="tx1"/>
              </a:solidFill>
              <a:latin typeface="Berlin Sans FB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atika.org/~rinaldi/Stmik/20062007/Makalah_2007/Makalah%20STMIK2007-035.pdf.%20Tanggal%20Akses%20:%2028%20September%202010" TargetMode="External"/><Relationship Id="rId7" Type="http://schemas.openxmlformats.org/officeDocument/2006/relationships/hyperlink" Target="http://www.informatika.org/~rinaldi/Matdis/2006-2007/Makalah/%20Makalah0607-119.pdf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ivil.iitb.ac.in/tvm/2701_dga/2701-ga-notes/gadoc.pdf" TargetMode="External"/><Relationship Id="rId5" Type="http://schemas.openxmlformats.org/officeDocument/2006/relationships/hyperlink" Target="http://www.smknperkapalan.net/ebook/view.php?file=Meteri+VEDC/semester+6/Artificial+Inteligent/Bab+7+Algoritma+Genetika.pdf" TargetMode="External"/><Relationship Id="rId4" Type="http://schemas.openxmlformats.org/officeDocument/2006/relationships/hyperlink" Target="http://www.scholarpedia.org/article/Genetic_algorithms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5676900"/>
            <a:ext cx="9144000" cy="1181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2514600"/>
            <a:ext cx="9144000" cy="1219200"/>
          </a:xfrm>
          <a:prstGeom prst="rect">
            <a:avLst/>
          </a:prstGeom>
          <a:solidFill>
            <a:srgbClr val="888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2362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8600" y="990600"/>
            <a:ext cx="8686800" cy="784225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erlin Sans FB Demi" pitchFamily="34" charset="0"/>
              </a:rPr>
              <a:t>Simulasi</a:t>
            </a:r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erlin Sans FB Demi" pitchFamily="34" charset="0"/>
              </a:rPr>
              <a:t> </a:t>
            </a:r>
            <a:r>
              <a:rPr lang="en-US" sz="28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erlin Sans FB Demi" pitchFamily="34" charset="0"/>
              </a:rPr>
              <a:t>Optimasi</a:t>
            </a:r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erlin Sans FB Demi" pitchFamily="34" charset="0"/>
              </a:rPr>
              <a:t> </a:t>
            </a:r>
            <a:r>
              <a:rPr lang="en-US" sz="28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erlin Sans FB Demi" pitchFamily="34" charset="0"/>
              </a:rPr>
              <a:t>Pengisian</a:t>
            </a:r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erlin Sans FB Demi" pitchFamily="34" charset="0"/>
              </a:rPr>
              <a:t> </a:t>
            </a:r>
            <a:r>
              <a:rPr lang="en-US" sz="28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erlin Sans FB Demi" pitchFamily="34" charset="0"/>
              </a:rPr>
              <a:t>Kontainer</a:t>
            </a:r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erlin Sans FB Demi" pitchFamily="34" charset="0"/>
              </a:rPr>
              <a:t> </a:t>
            </a:r>
            <a:r>
              <a:rPr lang="en-US" sz="28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erlin Sans FB Demi" pitchFamily="34" charset="0"/>
              </a:rPr>
              <a:t>Menggunakan</a:t>
            </a:r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erlin Sans FB Demi" pitchFamily="34" charset="0"/>
              </a:rPr>
              <a:t> </a:t>
            </a:r>
            <a:r>
              <a:rPr lang="en-US" sz="28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erlin Sans FB Demi" pitchFamily="34" charset="0"/>
              </a:rPr>
              <a:t>Algoritma</a:t>
            </a:r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erlin Sans FB Demi" pitchFamily="34" charset="0"/>
              </a:rPr>
              <a:t> </a:t>
            </a:r>
            <a:r>
              <a:rPr lang="en-US" sz="28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erlin Sans FB Demi" pitchFamily="34" charset="0"/>
              </a:rPr>
              <a:t>Genetika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3733800"/>
            <a:ext cx="9144000" cy="1981200"/>
          </a:xfrm>
          <a:solidFill>
            <a:srgbClr val="ADADA1"/>
          </a:solidFill>
          <a:ln>
            <a:noFill/>
          </a:ln>
        </p:spPr>
        <p:txBody>
          <a:bodyPr>
            <a:noAutofit/>
          </a:bodyPr>
          <a:lstStyle/>
          <a:p>
            <a:pPr marL="463550" algn="just">
              <a:tabLst>
                <a:tab pos="3030538" algn="l"/>
                <a:tab pos="3316288" algn="l"/>
              </a:tabLst>
            </a:pPr>
            <a:endParaRPr lang="en-US" sz="1050" dirty="0" smtClean="0">
              <a:solidFill>
                <a:schemeClr val="tx1"/>
              </a:solidFill>
              <a:latin typeface="Berlin Sans FB" pitchFamily="34" charset="0"/>
              <a:cs typeface="Times New Roman" pitchFamily="18" charset="0"/>
            </a:endParaRPr>
          </a:p>
          <a:p>
            <a:pPr marL="1365250" algn="just">
              <a:tabLst>
                <a:tab pos="4000500" algn="l"/>
                <a:tab pos="4343400" algn="l"/>
                <a:tab pos="4914900" algn="l"/>
              </a:tabLst>
            </a:pPr>
            <a:r>
              <a:rPr lang="en-US" sz="1600" dirty="0" err="1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Pembimbing</a:t>
            </a:r>
            <a:r>
              <a:rPr lang="en-US" sz="1600" dirty="0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Utama</a:t>
            </a:r>
            <a:r>
              <a:rPr lang="en-US" sz="1600" dirty="0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	:	Dr. Armin </a:t>
            </a:r>
            <a:r>
              <a:rPr lang="en-US" sz="1600" dirty="0" err="1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Lawi</a:t>
            </a:r>
            <a:r>
              <a:rPr lang="en-US" sz="1600" dirty="0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, M. Eng</a:t>
            </a:r>
          </a:p>
          <a:p>
            <a:pPr marL="1365250" algn="just">
              <a:tabLst>
                <a:tab pos="4000500" algn="l"/>
                <a:tab pos="4343400" algn="l"/>
                <a:tab pos="4914900" algn="l"/>
              </a:tabLst>
            </a:pPr>
            <a:r>
              <a:rPr lang="en-US" sz="1600" dirty="0" err="1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Pembimbing</a:t>
            </a:r>
            <a:r>
              <a:rPr lang="en-US" sz="1600" dirty="0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Pertama</a:t>
            </a:r>
            <a:r>
              <a:rPr lang="en-US" sz="1600" dirty="0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	:	Drs. </a:t>
            </a:r>
            <a:r>
              <a:rPr lang="en-US" sz="1600" dirty="0" err="1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Diaraya</a:t>
            </a:r>
            <a:r>
              <a:rPr lang="en-US" sz="1600" dirty="0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, M. </a:t>
            </a:r>
            <a:r>
              <a:rPr lang="en-US" sz="1600" dirty="0" err="1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Ak</a:t>
            </a:r>
            <a:endParaRPr lang="en-US" sz="1600" dirty="0" smtClean="0">
              <a:solidFill>
                <a:schemeClr val="tx1"/>
              </a:solidFill>
              <a:latin typeface="Berlin Sans FB" pitchFamily="34" charset="0"/>
              <a:cs typeface="Times New Roman" pitchFamily="18" charset="0"/>
            </a:endParaRPr>
          </a:p>
          <a:p>
            <a:pPr marL="1365250" algn="just">
              <a:tabLst>
                <a:tab pos="4000500" algn="l"/>
                <a:tab pos="4343400" algn="l"/>
                <a:tab pos="4914900" algn="l"/>
              </a:tabLst>
            </a:pPr>
            <a:r>
              <a:rPr lang="en-US" sz="1600" dirty="0" err="1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Pembimbing</a:t>
            </a:r>
            <a:r>
              <a:rPr lang="en-US" sz="1600" dirty="0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Kedua</a:t>
            </a:r>
            <a:r>
              <a:rPr lang="en-US" sz="1600" dirty="0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 	:	</a:t>
            </a:r>
            <a:r>
              <a:rPr lang="en-US" sz="1600" dirty="0" err="1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Hendra</a:t>
            </a:r>
            <a:r>
              <a:rPr lang="en-US" sz="1600" dirty="0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S.Si</a:t>
            </a:r>
            <a:r>
              <a:rPr lang="en-US" sz="1600" dirty="0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., </a:t>
            </a:r>
            <a:r>
              <a:rPr lang="en-US" sz="1600" dirty="0" err="1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M.Kom</a:t>
            </a:r>
            <a:endParaRPr lang="en-US" sz="1600" dirty="0" smtClean="0">
              <a:solidFill>
                <a:schemeClr val="tx1"/>
              </a:solidFill>
              <a:latin typeface="Berlin Sans FB" pitchFamily="34" charset="0"/>
              <a:cs typeface="Times New Roman" pitchFamily="18" charset="0"/>
            </a:endParaRPr>
          </a:p>
          <a:p>
            <a:pPr marL="1365250" algn="just">
              <a:tabLst>
                <a:tab pos="4000500" algn="l"/>
                <a:tab pos="4343400" algn="l"/>
                <a:tab pos="4635500" algn="l"/>
              </a:tabLst>
            </a:pPr>
            <a:r>
              <a:rPr lang="en-US" sz="1600" dirty="0" err="1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Penguji</a:t>
            </a:r>
            <a:r>
              <a:rPr lang="en-US" sz="1600" dirty="0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	:	1.	Drs. H. Muhammad </a:t>
            </a:r>
            <a:r>
              <a:rPr lang="en-US" sz="1600" dirty="0" err="1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Hasbi</a:t>
            </a:r>
            <a:r>
              <a:rPr lang="en-US" sz="1600" dirty="0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M.Sc</a:t>
            </a:r>
            <a:endParaRPr lang="en-US" sz="1600" dirty="0" smtClean="0">
              <a:solidFill>
                <a:schemeClr val="tx1"/>
              </a:solidFill>
              <a:latin typeface="Berlin Sans FB" pitchFamily="34" charset="0"/>
              <a:cs typeface="Times New Roman" pitchFamily="18" charset="0"/>
            </a:endParaRPr>
          </a:p>
          <a:p>
            <a:pPr marL="1365250" algn="just">
              <a:tabLst>
                <a:tab pos="4000500" algn="l"/>
                <a:tab pos="4343400" algn="l"/>
                <a:tab pos="4635500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		2.	</a:t>
            </a:r>
            <a:r>
              <a:rPr lang="en-US" sz="1600" dirty="0" err="1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Kasbawati</a:t>
            </a:r>
            <a:r>
              <a:rPr lang="en-US" sz="1600" dirty="0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S.Si</a:t>
            </a:r>
            <a:r>
              <a:rPr lang="en-US" sz="1600" dirty="0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., </a:t>
            </a:r>
            <a:r>
              <a:rPr lang="en-US" sz="1600" dirty="0" err="1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M.Si</a:t>
            </a:r>
            <a:endParaRPr lang="en-US" sz="1600" dirty="0" smtClean="0">
              <a:solidFill>
                <a:schemeClr val="tx1"/>
              </a:solidFill>
              <a:latin typeface="Berlin Sans FB" pitchFamily="34" charset="0"/>
              <a:cs typeface="Times New Roman" pitchFamily="18" charset="0"/>
            </a:endParaRP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0" y="2743200"/>
            <a:ext cx="9144000" cy="990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Berlin Sans FB" pitchFamily="34" charset="0"/>
                <a:cs typeface="Times New Roman" pitchFamily="18" charset="0"/>
              </a:rPr>
              <a:t>Andi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Berlin Sans FB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Berlin Sans FB" pitchFamily="34" charset="0"/>
                <a:cs typeface="Times New Roman" pitchFamily="18" charset="0"/>
              </a:rPr>
              <a:t>Nuraisyah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uLnTx/>
              <a:uFillTx/>
              <a:latin typeface="Berlin Sans FB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Berlin Sans FB" pitchFamily="34" charset="0"/>
                <a:cs typeface="Times New Roman" pitchFamily="18" charset="0"/>
              </a:rPr>
              <a:t>H111 07 010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uLnTx/>
              <a:uFillTx/>
              <a:latin typeface="Berlin Sans FB" pitchFamily="34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6212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Ujian</a:t>
            </a:r>
            <a:r>
              <a:rPr lang="en-US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Sidang</a:t>
            </a:r>
            <a:endParaRPr lang="en-US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867400"/>
            <a:ext cx="91440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4800" y="5943600"/>
            <a:ext cx="6934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Fakultas</a:t>
            </a:r>
            <a:r>
              <a:rPr lang="en-US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Matematika</a:t>
            </a:r>
            <a:r>
              <a:rPr lang="en-US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Ilmu</a:t>
            </a:r>
            <a:r>
              <a:rPr lang="en-US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Pengetahuan</a:t>
            </a:r>
            <a:r>
              <a:rPr lang="en-US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Alam</a:t>
            </a:r>
            <a:endParaRPr lang="en-US" sz="1600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Universitas</a:t>
            </a:r>
            <a:r>
              <a:rPr lang="en-US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Hasanuddin</a:t>
            </a:r>
            <a:endParaRPr lang="en-US" sz="1600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2011</a:t>
            </a:r>
            <a:endParaRPr lang="en-US" sz="16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23622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5638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 warna 150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5345441"/>
            <a:ext cx="2133600" cy="151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71800" y="1676400"/>
            <a:ext cx="358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2.3 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Fungsi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Fitness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2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Tinjauan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Pustaka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2286000"/>
            <a:ext cx="6096000" cy="231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3550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fitness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suatu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digunakan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mengevaluasi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kelangsungan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hidup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sebuah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kromosom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fitness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penting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menghubungkan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algoritma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genetika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masalah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dihadapi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Pembentukan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fitness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berdasarkan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hasil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ingin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dicapai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suatu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permasalahan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Misalnya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optimasi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pengisian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kontainer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maka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i="1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fitnesss-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nya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berupa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 volume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kontainer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terisi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maksimum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juga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berupa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sisa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ruang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kosong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dikontainer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yang paling minimum. </a:t>
            </a:r>
            <a:endParaRPr lang="en-US" sz="1400" dirty="0">
              <a:latin typeface="Berlin Sans FB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71800" y="1676400"/>
            <a:ext cx="358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2.4 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Komponen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Utama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Algoritma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Genetika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2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Tinjauan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Pustaka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971800" y="2209800"/>
            <a:ext cx="5943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341313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Teknik</a:t>
            </a:r>
            <a:r>
              <a:rPr lang="en-US" sz="1400" b="1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b="1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Pengkodean</a:t>
            </a:r>
            <a:endParaRPr lang="en-US" sz="1400" b="1" dirty="0" smtClean="0">
              <a:latin typeface="Berlin Sans FB" pitchFamily="34" charset="0"/>
              <a:ea typeface="Tahoma" pitchFamily="34" charset="0"/>
              <a:cs typeface="Tahoma" pitchFamily="34" charset="0"/>
            </a:endParaRPr>
          </a:p>
          <a:p>
            <a:pPr indent="341313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Teknik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Pengkodean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bagaimana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mengkodekan</a:t>
            </a:r>
            <a:r>
              <a:rPr lang="en-US" sz="1400" dirty="0" smtClean="0">
                <a:latin typeface="Berlin Sans FB" pitchFamily="34" charset="0"/>
              </a:rPr>
              <a:t> gen </a:t>
            </a:r>
            <a:r>
              <a:rPr lang="en-US" sz="1400" dirty="0" err="1" smtClean="0">
                <a:latin typeface="Berlin Sans FB" pitchFamily="34" charset="0"/>
              </a:rPr>
              <a:t>dari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kromosom</a:t>
            </a:r>
            <a:r>
              <a:rPr lang="en-US" sz="1400" dirty="0" smtClean="0">
                <a:latin typeface="Berlin Sans FB" pitchFamily="34" charset="0"/>
              </a:rPr>
              <a:t>. </a:t>
            </a:r>
            <a:r>
              <a:rPr lang="en-US" sz="1400" dirty="0" err="1" smtClean="0">
                <a:latin typeface="Berlin Sans FB" pitchFamily="34" charset="0"/>
              </a:rPr>
              <a:t>Kromosom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dapat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direpresentasikan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dengan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berbagai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cara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antara</a:t>
            </a:r>
            <a:r>
              <a:rPr lang="en-US" sz="1400" dirty="0" smtClean="0">
                <a:latin typeface="Berlin Sans FB" pitchFamily="34" charset="0"/>
              </a:rPr>
              <a:t> lain (</a:t>
            </a:r>
            <a:r>
              <a:rPr lang="en-US" sz="1400" dirty="0" err="1" smtClean="0">
                <a:latin typeface="Berlin Sans FB" pitchFamily="34" charset="0"/>
              </a:rPr>
              <a:t>Kangedi</a:t>
            </a:r>
            <a:r>
              <a:rPr lang="en-US" sz="1400" dirty="0" smtClean="0">
                <a:latin typeface="Berlin Sans FB" pitchFamily="34" charset="0"/>
              </a:rPr>
              <a:t>, 2010) :</a:t>
            </a:r>
          </a:p>
          <a:p>
            <a:pPr indent="341313"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marL="457200" lvl="0" algn="just">
              <a:lnSpc>
                <a:spcPct val="150000"/>
              </a:lnSpc>
              <a:tabLst>
                <a:tab pos="1600200" algn="l"/>
                <a:tab pos="2349500" algn="l"/>
                <a:tab pos="2463800" algn="l"/>
              </a:tabLst>
            </a:pPr>
            <a:r>
              <a:rPr lang="en-US" sz="1400" dirty="0" smtClean="0">
                <a:latin typeface="Berlin Sans FB" pitchFamily="34" charset="0"/>
              </a:rPr>
              <a:t>String Bit 		:	10011,  01101, 11101, </a:t>
            </a:r>
            <a:r>
              <a:rPr lang="en-US" sz="1400" dirty="0" err="1" smtClean="0">
                <a:latin typeface="Berlin Sans FB" pitchFamily="34" charset="0"/>
              </a:rPr>
              <a:t>dst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  <a:p>
            <a:pPr marL="457200" lvl="0" algn="just">
              <a:lnSpc>
                <a:spcPct val="150000"/>
              </a:lnSpc>
              <a:tabLst>
                <a:tab pos="1600200" algn="l"/>
                <a:tab pos="2349500" algn="l"/>
                <a:tab pos="2463800" algn="l"/>
              </a:tabLst>
            </a:pPr>
            <a:r>
              <a:rPr lang="en-US" sz="1400" dirty="0" err="1" smtClean="0">
                <a:latin typeface="Berlin Sans FB" pitchFamily="34" charset="0"/>
              </a:rPr>
              <a:t>Bilangan</a:t>
            </a:r>
            <a:r>
              <a:rPr lang="en-US" sz="1400" dirty="0" smtClean="0">
                <a:latin typeface="Berlin Sans FB" pitchFamily="34" charset="0"/>
              </a:rPr>
              <a:t> Real		:	65.65, -67.98, 77.34, </a:t>
            </a:r>
            <a:r>
              <a:rPr lang="en-US" sz="1400" dirty="0" err="1" smtClean="0">
                <a:latin typeface="Berlin Sans FB" pitchFamily="34" charset="0"/>
              </a:rPr>
              <a:t>dst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  <a:p>
            <a:pPr marL="457200" lvl="0" algn="just">
              <a:lnSpc>
                <a:spcPct val="150000"/>
              </a:lnSpc>
              <a:tabLst>
                <a:tab pos="1600200" algn="l"/>
                <a:tab pos="2349500" algn="l"/>
                <a:tab pos="2463800" algn="l"/>
              </a:tabLst>
            </a:pPr>
            <a:r>
              <a:rPr lang="en-US" sz="1400" dirty="0" err="1" smtClean="0">
                <a:latin typeface="Berlin Sans FB" pitchFamily="34" charset="0"/>
              </a:rPr>
              <a:t>Bilangan</a:t>
            </a:r>
            <a:r>
              <a:rPr lang="en-US" sz="1400" dirty="0" smtClean="0">
                <a:latin typeface="Berlin Sans FB" pitchFamily="34" charset="0"/>
              </a:rPr>
              <a:t> Integer	:	1, 2, 3, 4, 5, 6, </a:t>
            </a:r>
            <a:r>
              <a:rPr lang="en-US" sz="1400" dirty="0" err="1" smtClean="0">
                <a:latin typeface="Berlin Sans FB" pitchFamily="34" charset="0"/>
              </a:rPr>
              <a:t>dst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  <a:p>
            <a:pPr marL="457200" lvl="0" algn="just">
              <a:lnSpc>
                <a:spcPct val="150000"/>
              </a:lnSpc>
              <a:tabLst>
                <a:tab pos="1600200" algn="l"/>
                <a:tab pos="2349500" algn="l"/>
                <a:tab pos="2463800" algn="l"/>
              </a:tabLst>
            </a:pPr>
            <a:r>
              <a:rPr lang="en-US" sz="1400" dirty="0" err="1" smtClean="0">
                <a:latin typeface="Berlin Sans FB" pitchFamily="34" charset="0"/>
              </a:rPr>
              <a:t>Elemen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Permutasi</a:t>
            </a:r>
            <a:r>
              <a:rPr lang="en-US" sz="1400" dirty="0" smtClean="0">
                <a:latin typeface="Berlin Sans FB" pitchFamily="34" charset="0"/>
              </a:rPr>
              <a:t>	:	E2, E10, E5, </a:t>
            </a:r>
            <a:r>
              <a:rPr lang="en-US" sz="1400" dirty="0" err="1" smtClean="0">
                <a:latin typeface="Berlin Sans FB" pitchFamily="34" charset="0"/>
              </a:rPr>
              <a:t>dst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  <a:p>
            <a:pPr marL="457200" lvl="0" algn="just">
              <a:lnSpc>
                <a:spcPct val="150000"/>
              </a:lnSpc>
              <a:tabLst>
                <a:tab pos="1600200" algn="l"/>
                <a:tab pos="2349500" algn="l"/>
                <a:tab pos="2463800" algn="l"/>
              </a:tabLst>
            </a:pPr>
            <a:r>
              <a:rPr lang="en-US" sz="1400" dirty="0" err="1" smtClean="0">
                <a:latin typeface="Berlin Sans FB" pitchFamily="34" charset="0"/>
              </a:rPr>
              <a:t>Daftar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Aturan</a:t>
            </a:r>
            <a:r>
              <a:rPr lang="en-US" sz="1400" dirty="0" smtClean="0">
                <a:latin typeface="Berlin Sans FB" pitchFamily="34" charset="0"/>
              </a:rPr>
              <a:t>		:	R1, R2, R3, </a:t>
            </a:r>
            <a:r>
              <a:rPr lang="en-US" sz="1400" dirty="0" err="1" smtClean="0">
                <a:latin typeface="Berlin Sans FB" pitchFamily="34" charset="0"/>
              </a:rPr>
              <a:t>dst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  <a:p>
            <a:pPr marL="457200" lvl="0" algn="just">
              <a:lnSpc>
                <a:spcPct val="150000"/>
              </a:lnSpc>
              <a:tabLst>
                <a:tab pos="1600200" algn="l"/>
                <a:tab pos="2349500" algn="l"/>
                <a:tab pos="2463800" algn="l"/>
              </a:tabLst>
            </a:pPr>
            <a:r>
              <a:rPr lang="en-US" sz="1400" dirty="0" err="1" smtClean="0">
                <a:latin typeface="Berlin Sans FB" pitchFamily="34" charset="0"/>
              </a:rPr>
              <a:t>Struktur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lainnya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  <a:p>
            <a:pPr indent="341313"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71800" y="1676400"/>
            <a:ext cx="358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2.4 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Komponen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Utama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Algoritma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Genetika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2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Tinjauan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Pustaka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2133600"/>
            <a:ext cx="5943600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1313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1400" b="1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Prosedur</a:t>
            </a:r>
            <a:r>
              <a:rPr lang="en-US" sz="1400" b="1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b="1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Inisialisasi</a:t>
            </a:r>
            <a:endParaRPr lang="en-US" sz="1400" b="1" dirty="0" smtClean="0">
              <a:latin typeface="Berlin Sans FB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Striped Right Arrow 7"/>
          <p:cNvSpPr/>
          <p:nvPr/>
        </p:nvSpPr>
        <p:spPr>
          <a:xfrm>
            <a:off x="3505200" y="2743200"/>
            <a:ext cx="838200" cy="533400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clear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Tujuan</a:t>
            </a:r>
            <a:endParaRPr lang="en-US" sz="14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9600" y="2590800"/>
            <a:ext cx="4343400" cy="8382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untuk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membangkitkan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generasi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awal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yang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akan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menjadi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dasar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untuk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membangkitkan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generasi-generasi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selanjutnya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. Dan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dilakukan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secara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acak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1800" y="3581400"/>
            <a:ext cx="5943600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tabLst>
                <a:tab pos="342900" algn="l"/>
              </a:tabLst>
            </a:pPr>
            <a:r>
              <a:rPr lang="en-US" sz="1400" b="1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3.	</a:t>
            </a:r>
            <a:r>
              <a:rPr lang="en-US" sz="1400" b="1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1400" b="1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b="1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Evaluasi</a:t>
            </a:r>
            <a:endParaRPr lang="en-US" sz="1400" b="1" dirty="0" smtClean="0">
              <a:latin typeface="Berlin Sans FB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2800" y="4038600"/>
            <a:ext cx="5486400" cy="1752600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92100" algn="just"/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Ada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dua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hal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yang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akan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dilakukan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dalam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melakukan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evaluasi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kromosom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:</a:t>
            </a:r>
          </a:p>
          <a:p>
            <a:pPr indent="292100" algn="just"/>
            <a:endParaRPr lang="en-US" sz="800" dirty="0" smtClean="0">
              <a:solidFill>
                <a:schemeClr val="tx1"/>
              </a:solidFill>
              <a:latin typeface="Berlin Sans FB" pitchFamily="34" charset="0"/>
            </a:endParaRPr>
          </a:p>
          <a:p>
            <a:pPr marL="292100" indent="-292100" algn="just">
              <a:buFont typeface="Wingdings" pitchFamily="2" charset="2"/>
              <a:buChar char="§"/>
            </a:pP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Evaluasi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fungsi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objektif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(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fungsi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tujuan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).</a:t>
            </a:r>
          </a:p>
          <a:p>
            <a:pPr marL="292100" indent="-292100" algn="just">
              <a:buFont typeface="Wingdings" pitchFamily="2" charset="2"/>
              <a:buChar char="§"/>
            </a:pP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Konversi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fungsi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objektif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ke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dalam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fungsi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  <a:latin typeface="Berlin Sans FB" pitchFamily="34" charset="0"/>
              </a:rPr>
              <a:t>fitness.</a:t>
            </a:r>
          </a:p>
          <a:p>
            <a:pPr marL="292100" indent="-292100" algn="just"/>
            <a:endParaRPr lang="en-US" sz="800" i="1" dirty="0" smtClean="0">
              <a:solidFill>
                <a:schemeClr val="tx1"/>
              </a:solidFill>
              <a:latin typeface="Berlin Sans FB" pitchFamily="34" charset="0"/>
            </a:endParaRPr>
          </a:p>
          <a:p>
            <a:pPr indent="292100" algn="just"/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Secara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umum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fungsi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  <a:latin typeface="Berlin Sans FB" pitchFamily="34" charset="0"/>
              </a:rPr>
              <a:t>fitness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diturunkan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dari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fungsi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objektif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dengan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nilai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yang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tidak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erlin Sans FB" pitchFamily="34" charset="0"/>
              </a:rPr>
              <a:t>negatif</a:t>
            </a:r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.</a:t>
            </a:r>
          </a:p>
          <a:p>
            <a:pPr algn="just"/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71800" y="1676400"/>
            <a:ext cx="358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2.4 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Komponen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Utama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Algoritma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Genetika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2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Tinjauan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Pustaka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971800" y="2209800"/>
            <a:ext cx="4038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341313" algn="just">
              <a:buFont typeface="+mj-lt"/>
              <a:buAutoNum type="arabicPeriod" startAt="4"/>
            </a:pPr>
            <a:r>
              <a:rPr lang="en-US" sz="1400" b="1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Seleksi</a:t>
            </a:r>
            <a:endParaRPr lang="en-US" sz="1400" b="1" dirty="0" smtClean="0">
              <a:latin typeface="Berlin Sans FB" pitchFamily="34" charset="0"/>
              <a:ea typeface="Tahoma" pitchFamily="34" charset="0"/>
              <a:cs typeface="Tahoma" pitchFamily="34" charset="0"/>
            </a:endParaRPr>
          </a:p>
          <a:p>
            <a:pPr indent="341313" algn="just"/>
            <a:endParaRPr lang="en-US" sz="1400" b="1" dirty="0" smtClean="0">
              <a:latin typeface="Berlin Sans FB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tabLst>
                <a:tab pos="342900" algn="l"/>
              </a:tabLst>
            </a:pPr>
            <a:r>
              <a:rPr lang="en-US" sz="1400" dirty="0" smtClean="0">
                <a:latin typeface="Berlin Sans FB" pitchFamily="34" charset="0"/>
              </a:rPr>
              <a:t>	</a:t>
            </a:r>
            <a:r>
              <a:rPr lang="en-US" sz="1400" dirty="0" err="1" smtClean="0">
                <a:latin typeface="Berlin Sans FB" pitchFamily="34" charset="0"/>
              </a:rPr>
              <a:t>Metode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seleksi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digunakan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metode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seleksi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i="1" u="sng" dirty="0" smtClean="0">
                <a:latin typeface="Berlin Sans FB" pitchFamily="34" charset="0"/>
              </a:rPr>
              <a:t>roulette wheel</a:t>
            </a:r>
            <a:r>
              <a:rPr lang="en-US" sz="1400" dirty="0" smtClean="0">
                <a:latin typeface="Berlin Sans FB" pitchFamily="34" charset="0"/>
              </a:rPr>
              <a:t>. </a:t>
            </a:r>
            <a:r>
              <a:rPr lang="en-US" sz="1400" dirty="0" err="1" smtClean="0">
                <a:latin typeface="Berlin Sans FB" pitchFamily="34" charset="0"/>
              </a:rPr>
              <a:t>Berikut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langkah-langkah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dari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metode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seleksi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</a:rPr>
              <a:t>roulette wheel </a:t>
            </a:r>
            <a:r>
              <a:rPr lang="en-US" sz="1400" dirty="0" smtClean="0">
                <a:latin typeface="Berlin Sans FB" pitchFamily="34" charset="0"/>
              </a:rPr>
              <a:t>:</a:t>
            </a:r>
          </a:p>
          <a:p>
            <a:pPr algn="just">
              <a:tabLst>
                <a:tab pos="342900" algn="l"/>
              </a:tabLst>
            </a:pPr>
            <a:endParaRPr lang="en-US" sz="1400" dirty="0" smtClean="0">
              <a:latin typeface="Berlin Sans FB" pitchFamily="34" charset="0"/>
            </a:endParaRPr>
          </a:p>
          <a:p>
            <a:pPr marL="342900" lvl="0" indent="-342900" algn="just">
              <a:buFont typeface="+mj-lt"/>
              <a:buAutoNum type="alphaLcPeriod"/>
            </a:pPr>
            <a:r>
              <a:rPr lang="en-US" sz="1400" dirty="0" err="1" smtClean="0">
                <a:latin typeface="Berlin Sans FB" pitchFamily="34" charset="0"/>
              </a:rPr>
              <a:t>Menghitung</a:t>
            </a:r>
            <a:r>
              <a:rPr lang="en-US" sz="1400" dirty="0" smtClean="0">
                <a:latin typeface="Berlin Sans FB" pitchFamily="34" charset="0"/>
              </a:rPr>
              <a:t> total </a:t>
            </a:r>
            <a:r>
              <a:rPr lang="en-US" sz="1400" i="1" dirty="0" smtClean="0">
                <a:latin typeface="Berlin Sans FB" pitchFamily="34" charset="0"/>
              </a:rPr>
              <a:t>fitness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semua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kromosom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setiap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generasi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  <a:p>
            <a:pPr marL="342900" lvl="0" indent="-342900" algn="just">
              <a:buFont typeface="+mj-lt"/>
              <a:buAutoNum type="alphaLcPeriod"/>
            </a:pPr>
            <a:r>
              <a:rPr lang="en-US" sz="1400" dirty="0" err="1" smtClean="0">
                <a:latin typeface="Berlin Sans FB" pitchFamily="34" charset="0"/>
              </a:rPr>
              <a:t>Menghitung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nilai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</a:rPr>
              <a:t>fitness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kumulatif</a:t>
            </a:r>
            <a:r>
              <a:rPr lang="en-US" sz="1400" dirty="0" smtClean="0">
                <a:latin typeface="Berlin Sans FB" pitchFamily="34" charset="0"/>
              </a:rPr>
              <a:t> (</a:t>
            </a:r>
            <a:r>
              <a:rPr lang="en-US" sz="1400" dirty="0" err="1" smtClean="0">
                <a:latin typeface="Berlin Sans FB" pitchFamily="34" charset="0"/>
              </a:rPr>
              <a:t>Fk</a:t>
            </a:r>
            <a:r>
              <a:rPr lang="en-US" sz="1400" dirty="0" smtClean="0">
                <a:latin typeface="Berlin Sans FB" pitchFamily="34" charset="0"/>
              </a:rPr>
              <a:t>) </a:t>
            </a:r>
            <a:r>
              <a:rPr lang="en-US" sz="1400" dirty="0" err="1" smtClean="0">
                <a:latin typeface="Berlin Sans FB" pitchFamily="34" charset="0"/>
              </a:rPr>
              <a:t>untuk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setiap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kromosom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  <a:p>
            <a:pPr marL="342900" lvl="0" indent="-342900" algn="just">
              <a:buFont typeface="+mj-lt"/>
              <a:buAutoNum type="alphaLcPeriod"/>
            </a:pPr>
            <a:r>
              <a:rPr lang="en-US" sz="1400" dirty="0" err="1" smtClean="0">
                <a:latin typeface="Berlin Sans FB" pitchFamily="34" charset="0"/>
              </a:rPr>
              <a:t>Membangkitkan</a:t>
            </a:r>
            <a:r>
              <a:rPr lang="en-US" sz="1400" dirty="0" smtClean="0">
                <a:latin typeface="Berlin Sans FB" pitchFamily="34" charset="0"/>
              </a:rPr>
              <a:t>  </a:t>
            </a:r>
            <a:r>
              <a:rPr lang="en-US" sz="1400" dirty="0" err="1" smtClean="0">
                <a:latin typeface="Berlin Sans FB" pitchFamily="34" charset="0"/>
              </a:rPr>
              <a:t>sebuah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bilangan</a:t>
            </a:r>
            <a:r>
              <a:rPr lang="en-US" sz="1400" dirty="0" smtClean="0">
                <a:latin typeface="Berlin Sans FB" pitchFamily="34" charset="0"/>
              </a:rPr>
              <a:t> random (r) </a:t>
            </a:r>
            <a:r>
              <a:rPr lang="en-US" sz="1400" dirty="0" err="1" smtClean="0">
                <a:latin typeface="Berlin Sans FB" pitchFamily="34" charset="0"/>
              </a:rPr>
              <a:t>untuk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menentukan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nilai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</a:rPr>
              <a:t>fitness</a:t>
            </a:r>
            <a:r>
              <a:rPr lang="en-US" sz="1400" dirty="0" smtClean="0">
                <a:latin typeface="Berlin Sans FB" pitchFamily="34" charset="0"/>
              </a:rPr>
              <a:t> random (Fr) yang </a:t>
            </a:r>
            <a:r>
              <a:rPr lang="en-US" sz="1400" dirty="0" err="1" smtClean="0">
                <a:latin typeface="Berlin Sans FB" pitchFamily="34" charset="0"/>
              </a:rPr>
              <a:t>merupakan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hasil</a:t>
            </a:r>
            <a:r>
              <a:rPr lang="en-US" sz="1400" dirty="0" smtClean="0">
                <a:latin typeface="Berlin Sans FB" pitchFamily="34" charset="0"/>
              </a:rPr>
              <a:t> kali </a:t>
            </a:r>
            <a:r>
              <a:rPr lang="en-US" sz="1400" dirty="0" err="1" smtClean="0">
                <a:latin typeface="Berlin Sans FB" pitchFamily="34" charset="0"/>
              </a:rPr>
              <a:t>antara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bilangan</a:t>
            </a:r>
            <a:r>
              <a:rPr lang="en-US" sz="1400" dirty="0" smtClean="0">
                <a:latin typeface="Berlin Sans FB" pitchFamily="34" charset="0"/>
              </a:rPr>
              <a:t> random </a:t>
            </a:r>
            <a:r>
              <a:rPr lang="en-US" sz="1400" dirty="0" err="1" smtClean="0">
                <a:latin typeface="Berlin Sans FB" pitchFamily="34" charset="0"/>
              </a:rPr>
              <a:t>tadi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dengan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nilai</a:t>
            </a:r>
            <a:r>
              <a:rPr lang="en-US" sz="1400" dirty="0" smtClean="0">
                <a:latin typeface="Berlin Sans FB" pitchFamily="34" charset="0"/>
              </a:rPr>
              <a:t> total </a:t>
            </a:r>
            <a:r>
              <a:rPr lang="en-US" sz="1400" i="1" dirty="0" smtClean="0">
                <a:latin typeface="Berlin Sans FB" pitchFamily="34" charset="0"/>
              </a:rPr>
              <a:t>fitness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semua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kromosom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  <a:p>
            <a:pPr marL="342900" lvl="0" indent="-342900" algn="just">
              <a:buFont typeface="+mj-lt"/>
              <a:buAutoNum type="alphaLcPeriod"/>
            </a:pPr>
            <a:r>
              <a:rPr lang="en-US" sz="1400" dirty="0" err="1" smtClean="0">
                <a:latin typeface="Berlin Sans FB" pitchFamily="34" charset="0"/>
              </a:rPr>
              <a:t>Kromosom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terpilih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kromosom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pertama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memiliki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nilai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</a:rPr>
              <a:t>fitness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kumulatif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lebih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besar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atau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sama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dengan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dari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</a:rPr>
              <a:t>fitness</a:t>
            </a:r>
            <a:r>
              <a:rPr lang="en-US" sz="1400" dirty="0" smtClean="0">
                <a:latin typeface="Berlin Sans FB" pitchFamily="34" charset="0"/>
              </a:rPr>
              <a:t> random (</a:t>
            </a:r>
            <a:r>
              <a:rPr lang="en-US" sz="1400" dirty="0" err="1" smtClean="0">
                <a:latin typeface="Berlin Sans FB" pitchFamily="34" charset="0"/>
              </a:rPr>
              <a:t>Fk</a:t>
            </a:r>
            <a:r>
              <a:rPr lang="en-US" sz="1400" dirty="0" smtClean="0">
                <a:latin typeface="Berlin Sans FB" pitchFamily="34" charset="0"/>
              </a:rPr>
              <a:t>     Fr).</a:t>
            </a:r>
          </a:p>
          <a:p>
            <a:pPr algn="just"/>
            <a:endParaRPr lang="en-US" sz="1400" dirty="0">
              <a:latin typeface="Berlin Sans FB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858000" y="2952750"/>
            <a:ext cx="2209800" cy="2152650"/>
            <a:chOff x="6858000" y="2724150"/>
            <a:chExt cx="2209800" cy="2152650"/>
          </a:xfrm>
        </p:grpSpPr>
        <p:sp>
          <p:nvSpPr>
            <p:cNvPr id="13315" name="Oval 3"/>
            <p:cNvSpPr>
              <a:spLocks noChangeArrowheads="1"/>
            </p:cNvSpPr>
            <p:nvPr/>
          </p:nvSpPr>
          <p:spPr bwMode="auto">
            <a:xfrm>
              <a:off x="7181850" y="2724150"/>
              <a:ext cx="1704975" cy="1714500"/>
            </a:xfrm>
            <a:prstGeom prst="ellipse">
              <a:avLst/>
            </a:prstGeom>
            <a:noFill/>
            <a:ln w="1587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3316" name="AutoShape 4"/>
            <p:cNvCxnSpPr>
              <a:cxnSpLocks noChangeShapeType="1"/>
            </p:cNvCxnSpPr>
            <p:nvPr/>
          </p:nvCxnSpPr>
          <p:spPr bwMode="auto">
            <a:xfrm flipV="1">
              <a:off x="7467600" y="3581400"/>
              <a:ext cx="561975" cy="65722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317" name="AutoShape 5"/>
            <p:cNvCxnSpPr>
              <a:cxnSpLocks noChangeShapeType="1"/>
            </p:cNvCxnSpPr>
            <p:nvPr/>
          </p:nvCxnSpPr>
          <p:spPr bwMode="auto">
            <a:xfrm flipH="1" flipV="1">
              <a:off x="7467600" y="2924175"/>
              <a:ext cx="561975" cy="65722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318" name="AutoShape 6"/>
            <p:cNvCxnSpPr>
              <a:cxnSpLocks noChangeShapeType="1"/>
            </p:cNvCxnSpPr>
            <p:nvPr/>
          </p:nvCxnSpPr>
          <p:spPr bwMode="auto">
            <a:xfrm flipH="1" flipV="1">
              <a:off x="7181850" y="3429000"/>
              <a:ext cx="847725" cy="15240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319" name="AutoShape 7"/>
            <p:cNvCxnSpPr>
              <a:cxnSpLocks noChangeShapeType="1"/>
            </p:cNvCxnSpPr>
            <p:nvPr/>
          </p:nvCxnSpPr>
          <p:spPr bwMode="auto">
            <a:xfrm flipV="1">
              <a:off x="8020050" y="2847975"/>
              <a:ext cx="485775" cy="73342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7800975" y="2847975"/>
              <a:ext cx="419100" cy="3238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21" name="Text Box 9"/>
            <p:cNvSpPr txBox="1">
              <a:spLocks noChangeArrowheads="1"/>
            </p:cNvSpPr>
            <p:nvPr/>
          </p:nvSpPr>
          <p:spPr bwMode="auto">
            <a:xfrm>
              <a:off x="8162925" y="3581400"/>
              <a:ext cx="419100" cy="3238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7315200" y="3581400"/>
              <a:ext cx="419100" cy="3238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7315200" y="3105150"/>
              <a:ext cx="419100" cy="3238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6858000" y="4552950"/>
              <a:ext cx="2209800" cy="3238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Gambar</a:t>
              </a: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2.4 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Seleksi</a:t>
              </a:r>
              <a:r>
                <a:rPr kumimoji="0" lang="en-US" sz="11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Roulette Wheel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343400" y="6172200"/>
          <a:ext cx="127000" cy="152400"/>
        </p:xfrm>
        <a:graphic>
          <a:graphicData uri="http://schemas.openxmlformats.org/presentationml/2006/ole">
            <p:oleObj spid="_x0000_s13325" name="Equation" r:id="rId4" imgW="126720" imgH="1522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71800" y="1676400"/>
            <a:ext cx="358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2.4 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Komponen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Utama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Algoritma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Genetika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2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Tinjauan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Pustaka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971800" y="2209800"/>
            <a:ext cx="5867400" cy="219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341313" algn="just">
              <a:lnSpc>
                <a:spcPct val="150000"/>
              </a:lnSpc>
              <a:buFont typeface="+mj-lt"/>
              <a:buAutoNum type="arabicPeriod" startAt="5"/>
            </a:pPr>
            <a:r>
              <a:rPr lang="en-US" sz="1400" b="1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Pindah</a:t>
            </a:r>
            <a:r>
              <a:rPr lang="en-US" sz="1400" b="1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b="1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Silang</a:t>
            </a:r>
            <a:r>
              <a:rPr lang="en-US" sz="1400" b="1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1400" b="1" i="1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Crossover</a:t>
            </a:r>
            <a:r>
              <a:rPr lang="en-US" sz="1400" b="1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sz="7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  <a:tabLst>
                <a:tab pos="342900" algn="l"/>
              </a:tabLst>
            </a:pPr>
            <a:r>
              <a:rPr lang="en-US" sz="1400" dirty="0" smtClean="0">
                <a:latin typeface="Berlin Sans FB" pitchFamily="34" charset="0"/>
              </a:rPr>
              <a:t>	</a:t>
            </a:r>
            <a:r>
              <a:rPr lang="en-US" sz="1400" dirty="0" err="1" smtClean="0">
                <a:latin typeface="Berlin Sans FB" pitchFamily="34" charset="0"/>
              </a:rPr>
              <a:t>Metode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</a:rPr>
              <a:t>crossover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digunakan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sistem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</a:rPr>
              <a:t>s</a:t>
            </a:r>
            <a:r>
              <a:rPr lang="en-US" sz="1400" i="1" u="sng" dirty="0" smtClean="0">
                <a:latin typeface="Berlin Sans FB" pitchFamily="34" charset="0"/>
              </a:rPr>
              <a:t>ingle-point crossover</a:t>
            </a:r>
            <a:r>
              <a:rPr lang="en-US" sz="1400" i="1" dirty="0" smtClean="0">
                <a:latin typeface="Berlin Sans FB" pitchFamily="34" charset="0"/>
              </a:rPr>
              <a:t>.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penyilangan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satu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titik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posisi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penyilangan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</a:rPr>
              <a:t>k</a:t>
            </a:r>
            <a:r>
              <a:rPr lang="en-US" sz="1400" dirty="0" smtClean="0">
                <a:latin typeface="Berlin Sans FB" pitchFamily="34" charset="0"/>
              </a:rPr>
              <a:t> (</a:t>
            </a:r>
            <a:r>
              <a:rPr lang="en-US" sz="1400" i="1" dirty="0" smtClean="0">
                <a:latin typeface="Berlin Sans FB" pitchFamily="34" charset="0"/>
              </a:rPr>
              <a:t>k</a:t>
            </a:r>
            <a:r>
              <a:rPr lang="en-US" sz="1400" dirty="0" smtClean="0">
                <a:latin typeface="Berlin Sans FB" pitchFamily="34" charset="0"/>
              </a:rPr>
              <a:t> = 1, 2, …,</a:t>
            </a:r>
            <a:r>
              <a:rPr lang="en-US" sz="1400" i="1" dirty="0" smtClean="0">
                <a:latin typeface="Berlin Sans FB" pitchFamily="34" charset="0"/>
              </a:rPr>
              <a:t>n</a:t>
            </a:r>
            <a:r>
              <a:rPr lang="en-US" sz="1400" dirty="0" smtClean="0">
                <a:latin typeface="Berlin Sans FB" pitchFamily="34" charset="0"/>
              </a:rPr>
              <a:t>-1) </a:t>
            </a:r>
            <a:r>
              <a:rPr lang="en-US" sz="1400" dirty="0" err="1" smtClean="0">
                <a:latin typeface="Berlin Sans FB" pitchFamily="34" charset="0"/>
              </a:rPr>
              <a:t>dengan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</a:rPr>
              <a:t>n</a:t>
            </a:r>
            <a:r>
              <a:rPr lang="en-US" sz="1400" dirty="0" smtClean="0">
                <a:latin typeface="Berlin Sans FB" pitchFamily="34" charset="0"/>
              </a:rPr>
              <a:t> = </a:t>
            </a:r>
            <a:r>
              <a:rPr lang="en-US" sz="1400" dirty="0" err="1" smtClean="0">
                <a:latin typeface="Berlin Sans FB" pitchFamily="34" charset="0"/>
              </a:rPr>
              <a:t>panjang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kromosom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diseleksi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secara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acak</a:t>
            </a:r>
            <a:r>
              <a:rPr lang="en-US" sz="1400" dirty="0" smtClean="0">
                <a:latin typeface="Berlin Sans FB" pitchFamily="34" charset="0"/>
              </a:rPr>
              <a:t>. </a:t>
            </a:r>
            <a:r>
              <a:rPr lang="en-US" sz="1400" dirty="0" err="1" smtClean="0">
                <a:latin typeface="Berlin Sans FB" pitchFamily="34" charset="0"/>
              </a:rPr>
              <a:t>Variabel-variabel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ditukar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antarkromosom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titik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tersebut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untuk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mengasilkan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anak</a:t>
            </a:r>
            <a:r>
              <a:rPr lang="en-US" sz="1400" dirty="0" smtClean="0">
                <a:latin typeface="Berlin Sans FB" pitchFamily="34" charset="0"/>
              </a:rPr>
              <a:t> (</a:t>
            </a:r>
            <a:r>
              <a:rPr lang="en-US" sz="1400" i="1" dirty="0" smtClean="0">
                <a:latin typeface="Berlin Sans FB" pitchFamily="34" charset="0"/>
              </a:rPr>
              <a:t>offspring</a:t>
            </a:r>
            <a:r>
              <a:rPr lang="en-US" sz="1400" dirty="0" smtClean="0">
                <a:latin typeface="Berlin Sans FB" pitchFamily="34" charset="0"/>
              </a:rPr>
              <a:t>) </a:t>
            </a:r>
            <a:r>
              <a:rPr lang="en-US" sz="1400" dirty="0" err="1" smtClean="0">
                <a:latin typeface="Berlin Sans FB" pitchFamily="34" charset="0"/>
              </a:rPr>
              <a:t>pada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gambar</a:t>
            </a:r>
            <a:r>
              <a:rPr lang="en-US" sz="1400" dirty="0" smtClean="0">
                <a:latin typeface="Berlin Sans FB" pitchFamily="34" charset="0"/>
              </a:rPr>
              <a:t> 2.5. </a:t>
            </a:r>
            <a:endParaRPr lang="en-US" sz="1400" dirty="0">
              <a:latin typeface="Berlin Sans FB" pitchFamily="34" charset="0"/>
            </a:endParaRPr>
          </a:p>
        </p:txBody>
      </p:sp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3505200" y="4421188"/>
            <a:ext cx="4933950" cy="1370012"/>
            <a:chOff x="2325" y="8838"/>
            <a:chExt cx="7770" cy="2157"/>
          </a:xfrm>
        </p:grpSpPr>
        <p:sp>
          <p:nvSpPr>
            <p:cNvPr id="14339" name="Rectangle 3" descr="Small grid"/>
            <p:cNvSpPr>
              <a:spLocks noChangeArrowheads="1"/>
            </p:cNvSpPr>
            <p:nvPr/>
          </p:nvSpPr>
          <p:spPr bwMode="auto">
            <a:xfrm>
              <a:off x="2325" y="9555"/>
              <a:ext cx="1485" cy="390"/>
            </a:xfrm>
            <a:prstGeom prst="rect">
              <a:avLst/>
            </a:prstGeom>
            <a:pattFill prst="smGrid">
              <a:fgClr>
                <a:srgbClr val="000000"/>
              </a:fgClr>
              <a:bgClr>
                <a:srgbClr val="FFFFFF"/>
              </a:bgClr>
            </a:patt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0" name="Rectangle 4" descr="Small grid"/>
            <p:cNvSpPr>
              <a:spLocks noChangeArrowheads="1"/>
            </p:cNvSpPr>
            <p:nvPr/>
          </p:nvSpPr>
          <p:spPr bwMode="auto">
            <a:xfrm>
              <a:off x="3810" y="9555"/>
              <a:ext cx="1875" cy="390"/>
            </a:xfrm>
            <a:prstGeom prst="rect">
              <a:avLst/>
            </a:prstGeom>
            <a:pattFill prst="smGrid">
              <a:fgClr>
                <a:srgbClr val="000000"/>
              </a:fgClr>
              <a:bgClr>
                <a:srgbClr val="FFFFFF"/>
              </a:bgClr>
            </a:patt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1" name="Rectangle 5" descr="Small grid"/>
            <p:cNvSpPr>
              <a:spLocks noChangeArrowheads="1"/>
            </p:cNvSpPr>
            <p:nvPr/>
          </p:nvSpPr>
          <p:spPr bwMode="auto">
            <a:xfrm>
              <a:off x="2325" y="10353"/>
              <a:ext cx="1485" cy="390"/>
            </a:xfrm>
            <a:prstGeom prst="rect">
              <a:avLst/>
            </a:prstGeom>
            <a:pattFill prst="smGrid">
              <a:fgClr>
                <a:srgbClr val="FF0000"/>
              </a:fgClr>
              <a:bgClr>
                <a:srgbClr val="FFFFFF"/>
              </a:bgClr>
            </a:patt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2" name="Rectangle 6" descr="Small grid"/>
            <p:cNvSpPr>
              <a:spLocks noChangeArrowheads="1"/>
            </p:cNvSpPr>
            <p:nvPr/>
          </p:nvSpPr>
          <p:spPr bwMode="auto">
            <a:xfrm>
              <a:off x="3810" y="10350"/>
              <a:ext cx="1875" cy="390"/>
            </a:xfrm>
            <a:prstGeom prst="rect">
              <a:avLst/>
            </a:prstGeom>
            <a:pattFill prst="smGrid">
              <a:fgClr>
                <a:srgbClr val="FF0000"/>
              </a:fgClr>
              <a:bgClr>
                <a:srgbClr val="FFFFFF"/>
              </a:bgClr>
            </a:patt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4343" name="AutoShape 7"/>
            <p:cNvCxnSpPr>
              <a:cxnSpLocks noChangeShapeType="1"/>
            </p:cNvCxnSpPr>
            <p:nvPr/>
          </p:nvCxnSpPr>
          <p:spPr bwMode="auto">
            <a:xfrm>
              <a:off x="3810" y="9345"/>
              <a:ext cx="0" cy="165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2835" y="8838"/>
              <a:ext cx="2010" cy="51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Parent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sp>
          <p:nvSpPr>
            <p:cNvPr id="14345" name="Rectangle 9" descr="Small grid"/>
            <p:cNvSpPr>
              <a:spLocks noChangeArrowheads="1"/>
            </p:cNvSpPr>
            <p:nvPr/>
          </p:nvSpPr>
          <p:spPr bwMode="auto">
            <a:xfrm>
              <a:off x="6720" y="9555"/>
              <a:ext cx="1485" cy="390"/>
            </a:xfrm>
            <a:prstGeom prst="rect">
              <a:avLst/>
            </a:prstGeom>
            <a:pattFill prst="smGrid">
              <a:fgClr>
                <a:srgbClr val="000000"/>
              </a:fgClr>
              <a:bgClr>
                <a:srgbClr val="FFFFFF"/>
              </a:bgClr>
            </a:patt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6" name="Rectangle 10" descr="Small grid"/>
            <p:cNvSpPr>
              <a:spLocks noChangeArrowheads="1"/>
            </p:cNvSpPr>
            <p:nvPr/>
          </p:nvSpPr>
          <p:spPr bwMode="auto">
            <a:xfrm>
              <a:off x="8205" y="10350"/>
              <a:ext cx="1875" cy="390"/>
            </a:xfrm>
            <a:prstGeom prst="rect">
              <a:avLst/>
            </a:prstGeom>
            <a:pattFill prst="smGrid">
              <a:fgClr>
                <a:srgbClr val="000000"/>
              </a:fgClr>
              <a:bgClr>
                <a:srgbClr val="FFFFFF"/>
              </a:bgClr>
            </a:patt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7" name="Rectangle 11" descr="Small grid"/>
            <p:cNvSpPr>
              <a:spLocks noChangeArrowheads="1"/>
            </p:cNvSpPr>
            <p:nvPr/>
          </p:nvSpPr>
          <p:spPr bwMode="auto">
            <a:xfrm>
              <a:off x="6720" y="10350"/>
              <a:ext cx="1485" cy="390"/>
            </a:xfrm>
            <a:prstGeom prst="rect">
              <a:avLst/>
            </a:prstGeom>
            <a:pattFill prst="smGrid">
              <a:fgClr>
                <a:srgbClr val="FF0000"/>
              </a:fgClr>
              <a:bgClr>
                <a:srgbClr val="FFFFFF"/>
              </a:bgClr>
            </a:patt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4348" name="AutoShape 12"/>
            <p:cNvCxnSpPr>
              <a:cxnSpLocks noChangeShapeType="1"/>
            </p:cNvCxnSpPr>
            <p:nvPr/>
          </p:nvCxnSpPr>
          <p:spPr bwMode="auto">
            <a:xfrm>
              <a:off x="8205" y="9345"/>
              <a:ext cx="0" cy="165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4349" name="Text Box 13"/>
            <p:cNvSpPr txBox="1">
              <a:spLocks noChangeArrowheads="1"/>
            </p:cNvSpPr>
            <p:nvPr/>
          </p:nvSpPr>
          <p:spPr bwMode="auto">
            <a:xfrm>
              <a:off x="7230" y="8838"/>
              <a:ext cx="2010" cy="51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Offspring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sp>
          <p:nvSpPr>
            <p:cNvPr id="14350" name="Rectangle 14" descr="Small grid"/>
            <p:cNvSpPr>
              <a:spLocks noChangeArrowheads="1"/>
            </p:cNvSpPr>
            <p:nvPr/>
          </p:nvSpPr>
          <p:spPr bwMode="auto">
            <a:xfrm>
              <a:off x="8220" y="9555"/>
              <a:ext cx="1875" cy="390"/>
            </a:xfrm>
            <a:prstGeom prst="rect">
              <a:avLst/>
            </a:prstGeom>
            <a:pattFill prst="smGrid">
              <a:fgClr>
                <a:srgbClr val="FF0000"/>
              </a:fgClr>
              <a:bgClr>
                <a:srgbClr val="FFFFFF"/>
              </a:bgClr>
            </a:patt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4114800" y="5940623"/>
            <a:ext cx="34018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erlin Sans FB" pitchFamily="34" charset="0"/>
                <a:cs typeface="Arial" pitchFamily="34" charset="0"/>
              </a:rPr>
              <a:t>Gambar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" pitchFamily="34" charset="0"/>
                <a:cs typeface="Arial" pitchFamily="34" charset="0"/>
              </a:rPr>
              <a:t> 2.5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" pitchFamily="34" charset="0"/>
                <a:cs typeface="Arial" pitchFamily="34" charset="0"/>
              </a:rPr>
              <a:t> 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" pitchFamily="34" charset="0"/>
                <a:cs typeface="Arial" pitchFamily="34" charset="0"/>
              </a:rPr>
              <a:t>Single Point  Crossover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rlin Sans FB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71800" y="1676400"/>
            <a:ext cx="358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2.4 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Komponen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Utama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Algoritma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Genetika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2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Tinjauan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Pustaka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971800" y="2209800"/>
            <a:ext cx="5867400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341313" algn="just">
              <a:buFont typeface="+mj-lt"/>
              <a:buAutoNum type="arabicPeriod" startAt="6"/>
            </a:pPr>
            <a:r>
              <a:rPr lang="en-US" sz="1400" b="1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Mutasi</a:t>
            </a:r>
            <a:endParaRPr lang="en-US" sz="1400" b="1" dirty="0" smtClean="0">
              <a:latin typeface="Berlin Sans FB" pitchFamily="34" charset="0"/>
              <a:ea typeface="Tahoma" pitchFamily="34" charset="0"/>
              <a:cs typeface="Tahoma" pitchFamily="34" charset="0"/>
            </a:endParaRPr>
          </a:p>
          <a:p>
            <a:pPr indent="341313" algn="just"/>
            <a:endParaRPr lang="en-US" sz="800" b="1" dirty="0" smtClean="0">
              <a:latin typeface="Berlin Sans FB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en-US" sz="700" dirty="0" smtClean="0">
              <a:latin typeface="Berlin Sans FB" pitchFamily="34" charset="0"/>
            </a:endParaRPr>
          </a:p>
          <a:p>
            <a:pPr algn="just">
              <a:tabLst>
                <a:tab pos="342900" algn="l"/>
              </a:tabLst>
            </a:pPr>
            <a:r>
              <a:rPr lang="en-US" sz="1400" dirty="0" smtClean="0">
                <a:latin typeface="Berlin Sans FB" pitchFamily="34" charset="0"/>
              </a:rPr>
              <a:t>	</a:t>
            </a:r>
            <a:r>
              <a:rPr lang="en-US" sz="1400" dirty="0" err="1" smtClean="0">
                <a:latin typeface="Berlin Sans FB" pitchFamily="34" charset="0"/>
              </a:rPr>
              <a:t>Proses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mutasi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digunakan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mutasi</a:t>
            </a:r>
            <a:r>
              <a:rPr lang="en-US" sz="1400" dirty="0" smtClean="0">
                <a:latin typeface="Berlin Sans FB" pitchFamily="34" charset="0"/>
              </a:rPr>
              <a:t> integer yang </a:t>
            </a:r>
            <a:r>
              <a:rPr lang="en-US" sz="1400" dirty="0" err="1" smtClean="0">
                <a:latin typeface="Berlin Sans FB" pitchFamily="34" charset="0"/>
              </a:rPr>
              <a:t>bertujuan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untuk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mengubah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salah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satu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atau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banyak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bagian</a:t>
            </a:r>
            <a:r>
              <a:rPr lang="en-US" sz="1400" dirty="0" smtClean="0">
                <a:latin typeface="Berlin Sans FB" pitchFamily="34" charset="0"/>
              </a:rPr>
              <a:t> gen </a:t>
            </a: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kromosom</a:t>
            </a:r>
            <a:r>
              <a:rPr lang="en-US" sz="1400" dirty="0" smtClean="0">
                <a:latin typeface="Berlin Sans FB" pitchFamily="34" charset="0"/>
              </a:rPr>
              <a:t>. </a:t>
            </a:r>
          </a:p>
          <a:p>
            <a:pPr algn="just"/>
            <a:r>
              <a:rPr lang="en-US" sz="1400" dirty="0" err="1" smtClean="0">
                <a:latin typeface="Berlin Sans FB" pitchFamily="34" charset="0"/>
              </a:rPr>
              <a:t>Langkah-langkah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untuk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menentukan</a:t>
            </a:r>
            <a:r>
              <a:rPr lang="en-US" sz="1400" dirty="0" smtClean="0">
                <a:latin typeface="Berlin Sans FB" pitchFamily="34" charset="0"/>
              </a:rPr>
              <a:t> gen </a:t>
            </a:r>
            <a:r>
              <a:rPr lang="en-US" sz="1400" dirty="0" err="1" smtClean="0">
                <a:latin typeface="Berlin Sans FB" pitchFamily="34" charset="0"/>
              </a:rPr>
              <a:t>mana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mutasi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adalah</a:t>
            </a:r>
            <a:r>
              <a:rPr lang="en-US" sz="1400" dirty="0" smtClean="0">
                <a:latin typeface="Berlin Sans FB" pitchFamily="34" charset="0"/>
              </a:rPr>
              <a:t> :</a:t>
            </a:r>
          </a:p>
          <a:p>
            <a:pPr algn="just"/>
            <a:endParaRPr lang="en-US" sz="1400" dirty="0" smtClean="0">
              <a:latin typeface="Berlin Sans FB" pitchFamily="34" charset="0"/>
            </a:endParaRPr>
          </a:p>
          <a:p>
            <a:pPr marL="342900" lvl="0" indent="-342900" algn="just">
              <a:buFont typeface="+mj-lt"/>
              <a:buAutoNum type="alphaLcPeriod"/>
            </a:pPr>
            <a:r>
              <a:rPr lang="en-US" sz="1400" dirty="0" err="1" smtClean="0">
                <a:latin typeface="Berlin Sans FB" pitchFamily="34" charset="0"/>
              </a:rPr>
              <a:t>Tentukan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probabilitas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mutasi</a:t>
            </a:r>
            <a:r>
              <a:rPr lang="en-US" sz="1400" dirty="0" smtClean="0">
                <a:latin typeface="Berlin Sans FB" pitchFamily="34" charset="0"/>
              </a:rPr>
              <a:t> (Pm)</a:t>
            </a:r>
          </a:p>
          <a:p>
            <a:pPr marL="342900" lvl="0" indent="-342900" algn="just">
              <a:buFont typeface="+mj-lt"/>
              <a:buAutoNum type="alphaLcPeriod"/>
            </a:pPr>
            <a:r>
              <a:rPr lang="en-US" sz="1400" dirty="0" err="1" smtClean="0">
                <a:latin typeface="Berlin Sans FB" pitchFamily="34" charset="0"/>
              </a:rPr>
              <a:t>Hitung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banyaknya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kromosom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1 </a:t>
            </a:r>
            <a:r>
              <a:rPr lang="en-US" sz="1400" dirty="0" err="1" smtClean="0">
                <a:latin typeface="Berlin Sans FB" pitchFamily="34" charset="0"/>
              </a:rPr>
              <a:t>populasi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dikalikan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dengan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banyaknya</a:t>
            </a:r>
            <a:r>
              <a:rPr lang="en-US" sz="1400" dirty="0" smtClean="0">
                <a:latin typeface="Berlin Sans FB" pitchFamily="34" charset="0"/>
              </a:rPr>
              <a:t> gen </a:t>
            </a: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1 </a:t>
            </a:r>
            <a:r>
              <a:rPr lang="en-US" sz="1400" dirty="0" err="1" smtClean="0">
                <a:latin typeface="Berlin Sans FB" pitchFamily="34" charset="0"/>
              </a:rPr>
              <a:t>kromosom</a:t>
            </a:r>
            <a:r>
              <a:rPr lang="en-US" sz="1400" dirty="0" smtClean="0">
                <a:latin typeface="Berlin Sans FB" pitchFamily="34" charset="0"/>
              </a:rPr>
              <a:t>. </a:t>
            </a:r>
            <a:r>
              <a:rPr lang="en-US" sz="1400" dirty="0" err="1" smtClean="0">
                <a:latin typeface="Berlin Sans FB" pitchFamily="34" charset="0"/>
              </a:rPr>
              <a:t>Bangkitkan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bilangan</a:t>
            </a:r>
            <a:r>
              <a:rPr lang="en-US" sz="1400" dirty="0" smtClean="0">
                <a:latin typeface="Berlin Sans FB" pitchFamily="34" charset="0"/>
              </a:rPr>
              <a:t> random </a:t>
            </a:r>
            <a:r>
              <a:rPr lang="en-US" sz="1400" dirty="0" err="1" smtClean="0">
                <a:latin typeface="Berlin Sans FB" pitchFamily="34" charset="0"/>
              </a:rPr>
              <a:t>sebanyak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itu</a:t>
            </a:r>
            <a:r>
              <a:rPr lang="en-US" sz="1400" dirty="0" smtClean="0">
                <a:latin typeface="Berlin Sans FB" pitchFamily="34" charset="0"/>
              </a:rPr>
              <a:t>. Hal </a:t>
            </a:r>
            <a:r>
              <a:rPr lang="en-US" sz="1400" dirty="0" err="1" smtClean="0">
                <a:latin typeface="Berlin Sans FB" pitchFamily="34" charset="0"/>
              </a:rPr>
              <a:t>ini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bertujuan</a:t>
            </a:r>
            <a:r>
              <a:rPr lang="en-US" sz="1400" dirty="0" smtClean="0">
                <a:latin typeface="Berlin Sans FB" pitchFamily="34" charset="0"/>
              </a:rPr>
              <a:t> agar </a:t>
            </a:r>
            <a:r>
              <a:rPr lang="en-US" sz="1400" dirty="0" err="1" smtClean="0">
                <a:latin typeface="Berlin Sans FB" pitchFamily="34" charset="0"/>
              </a:rPr>
              <a:t>tiap-tiap</a:t>
            </a:r>
            <a:r>
              <a:rPr lang="en-US" sz="1400" dirty="0" smtClean="0">
                <a:latin typeface="Berlin Sans FB" pitchFamily="34" charset="0"/>
              </a:rPr>
              <a:t> gen </a:t>
            </a:r>
            <a:r>
              <a:rPr lang="en-US" sz="1400" dirty="0" err="1" smtClean="0">
                <a:latin typeface="Berlin Sans FB" pitchFamily="34" charset="0"/>
              </a:rPr>
              <a:t>pada</a:t>
            </a:r>
            <a:r>
              <a:rPr lang="en-US" sz="1400" dirty="0" smtClean="0">
                <a:latin typeface="Berlin Sans FB" pitchFamily="34" charset="0"/>
              </a:rPr>
              <a:t>  </a:t>
            </a:r>
            <a:r>
              <a:rPr lang="en-US" sz="1400" dirty="0" err="1" smtClean="0">
                <a:latin typeface="Berlin Sans FB" pitchFamily="34" charset="0"/>
              </a:rPr>
              <a:t>kromosom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saat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populasi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masing-masing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mempunyai</a:t>
            </a:r>
            <a:r>
              <a:rPr lang="en-US" sz="1400" dirty="0" smtClean="0">
                <a:latin typeface="Berlin Sans FB" pitchFamily="34" charset="0"/>
              </a:rPr>
              <a:t> 1 </a:t>
            </a:r>
            <a:r>
              <a:rPr lang="en-US" sz="1400" dirty="0" err="1" smtClean="0">
                <a:latin typeface="Berlin Sans FB" pitchFamily="34" charset="0"/>
              </a:rPr>
              <a:t>bilangan</a:t>
            </a:r>
            <a:r>
              <a:rPr lang="en-US" sz="1400" dirty="0" smtClean="0">
                <a:latin typeface="Berlin Sans FB" pitchFamily="34" charset="0"/>
              </a:rPr>
              <a:t> random.</a:t>
            </a:r>
          </a:p>
          <a:p>
            <a:pPr marL="342900" lvl="0" indent="-342900" algn="just">
              <a:buFont typeface="+mj-lt"/>
              <a:buAutoNum type="alphaLcPeriod"/>
            </a:pPr>
            <a:r>
              <a:rPr lang="en-US" sz="1400" dirty="0" err="1" smtClean="0">
                <a:latin typeface="Berlin Sans FB" pitchFamily="34" charset="0"/>
              </a:rPr>
              <a:t>Bandingkan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tiap-tiap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bilangan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pada</a:t>
            </a:r>
            <a:r>
              <a:rPr lang="en-US" sz="1400" dirty="0" smtClean="0">
                <a:latin typeface="Berlin Sans FB" pitchFamily="34" charset="0"/>
              </a:rPr>
              <a:t> gen </a:t>
            </a:r>
            <a:r>
              <a:rPr lang="en-US" sz="1400" dirty="0" err="1" smtClean="0">
                <a:latin typeface="Berlin Sans FB" pitchFamily="34" charset="0"/>
              </a:rPr>
              <a:t>dengan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probabilitas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mutasi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  <a:p>
            <a:pPr marL="342900" lvl="0" indent="-342900" algn="just">
              <a:buFont typeface="+mj-lt"/>
              <a:buAutoNum type="alphaLcPeriod"/>
            </a:pPr>
            <a:r>
              <a:rPr lang="en-US" sz="1400" dirty="0" err="1" smtClean="0">
                <a:latin typeface="Berlin Sans FB" pitchFamily="34" charset="0"/>
              </a:rPr>
              <a:t>Bila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bilangan</a:t>
            </a:r>
            <a:r>
              <a:rPr lang="en-US" sz="1400" dirty="0" smtClean="0">
                <a:latin typeface="Berlin Sans FB" pitchFamily="34" charset="0"/>
              </a:rPr>
              <a:t> random     </a:t>
            </a:r>
            <a:r>
              <a:rPr lang="en-US" sz="1400" dirty="0" err="1" smtClean="0">
                <a:latin typeface="Berlin Sans FB" pitchFamily="34" charset="0"/>
              </a:rPr>
              <a:t>probabilitas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mutasi</a:t>
            </a:r>
            <a:r>
              <a:rPr lang="en-US" sz="1400" dirty="0" smtClean="0">
                <a:latin typeface="Berlin Sans FB" pitchFamily="34" charset="0"/>
              </a:rPr>
              <a:t> (Pm) </a:t>
            </a:r>
            <a:r>
              <a:rPr lang="en-US" sz="1400" dirty="0" err="1" smtClean="0">
                <a:latin typeface="Berlin Sans FB" pitchFamily="34" charset="0"/>
              </a:rPr>
              <a:t>maka</a:t>
            </a:r>
            <a:r>
              <a:rPr lang="en-US" sz="1400" dirty="0" smtClean="0">
                <a:latin typeface="Berlin Sans FB" pitchFamily="34" charset="0"/>
              </a:rPr>
              <a:t> gen </a:t>
            </a:r>
            <a:r>
              <a:rPr lang="en-US" sz="1400" dirty="0" err="1" smtClean="0">
                <a:latin typeface="Berlin Sans FB" pitchFamily="34" charset="0"/>
              </a:rPr>
              <a:t>itu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dipilih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untuk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mutasi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  <a:p>
            <a:pPr marL="342900" lvl="0" indent="-342900" algn="just">
              <a:buFont typeface="+mj-lt"/>
              <a:buAutoNum type="alphaLcPeriod"/>
            </a:pPr>
            <a:r>
              <a:rPr lang="en-US" sz="1400" dirty="0" smtClean="0">
                <a:latin typeface="Berlin Sans FB" pitchFamily="34" charset="0"/>
              </a:rPr>
              <a:t>Gen yang </a:t>
            </a:r>
            <a:r>
              <a:rPr lang="en-US" sz="1400" dirty="0" err="1" smtClean="0">
                <a:latin typeface="Berlin Sans FB" pitchFamily="34" charset="0"/>
              </a:rPr>
              <a:t>dipilih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itu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kemudian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dihitung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terletak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kromosom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nomor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berapa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pada</a:t>
            </a:r>
            <a:r>
              <a:rPr lang="en-US" sz="1400" dirty="0" smtClean="0">
                <a:latin typeface="Berlin Sans FB" pitchFamily="34" charset="0"/>
              </a:rPr>
              <a:t> gen </a:t>
            </a:r>
            <a:r>
              <a:rPr lang="en-US" sz="1400" dirty="0" err="1" smtClean="0">
                <a:latin typeface="Berlin Sans FB" pitchFamily="34" charset="0"/>
              </a:rPr>
              <a:t>nomor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berapa</a:t>
            </a:r>
            <a:r>
              <a:rPr lang="en-US" sz="1400" dirty="0" smtClean="0">
                <a:latin typeface="Berlin Sans FB" pitchFamily="34" charset="0"/>
              </a:rPr>
              <a:t>. </a:t>
            </a:r>
            <a:r>
              <a:rPr lang="en-US" sz="1400" dirty="0" err="1" smtClean="0">
                <a:latin typeface="Berlin Sans FB" pitchFamily="34" charset="0"/>
              </a:rPr>
              <a:t>Setelah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didapatkan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posisinya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maka</a:t>
            </a:r>
            <a:r>
              <a:rPr lang="en-US" sz="1400" dirty="0" smtClean="0">
                <a:latin typeface="Berlin Sans FB" pitchFamily="34" charset="0"/>
              </a:rPr>
              <a:t> gen </a:t>
            </a:r>
            <a:r>
              <a:rPr lang="en-US" sz="1400" dirty="0" err="1" smtClean="0">
                <a:latin typeface="Berlin Sans FB" pitchFamily="34" charset="0"/>
              </a:rPr>
              <a:t>itu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dimutasi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05400" y="5410200"/>
          <a:ext cx="127000" cy="152400"/>
        </p:xfrm>
        <a:graphic>
          <a:graphicData uri="http://schemas.openxmlformats.org/presentationml/2006/ole">
            <p:oleObj spid="_x0000_s27649" name="Equation" r:id="rId4" imgW="126720" imgH="1522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71800" y="1676400"/>
            <a:ext cx="358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2.5 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Desain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Algoritma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Genetika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2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Tinjauan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Pustaka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2286000"/>
            <a:ext cx="5867400" cy="295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optimasi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pengisian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kontainer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ini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penerapan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algoritma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genetika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digunakan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untuk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mendapatkan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suatu</a:t>
            </a:r>
            <a:r>
              <a:rPr lang="en-US" sz="1400" dirty="0" smtClean="0">
                <a:latin typeface="Berlin Sans FB" pitchFamily="34" charset="0"/>
              </a:rPr>
              <a:t>  </a:t>
            </a:r>
            <a:r>
              <a:rPr lang="en-US" sz="1400" dirty="0" err="1" smtClean="0">
                <a:latin typeface="Berlin Sans FB" pitchFamily="34" charset="0"/>
              </a:rPr>
              <a:t>pola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penyusunan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kontainer</a:t>
            </a:r>
            <a:r>
              <a:rPr lang="en-US" sz="1400" dirty="0" smtClean="0">
                <a:latin typeface="Berlin Sans FB" pitchFamily="34" charset="0"/>
              </a:rPr>
              <a:t> yang paling optimal. </a:t>
            </a:r>
            <a:r>
              <a:rPr lang="en-US" sz="1400" dirty="0" err="1" smtClean="0">
                <a:latin typeface="Berlin Sans FB" pitchFamily="34" charset="0"/>
              </a:rPr>
              <a:t>Untuk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mengetahui</a:t>
            </a:r>
            <a:r>
              <a:rPr lang="en-US" sz="1400" dirty="0" smtClean="0">
                <a:latin typeface="Berlin Sans FB" pitchFamily="34" charset="0"/>
              </a:rPr>
              <a:t> optimal </a:t>
            </a:r>
            <a:r>
              <a:rPr lang="en-US" sz="1400" dirty="0" err="1" smtClean="0">
                <a:latin typeface="Berlin Sans FB" pitchFamily="34" charset="0"/>
              </a:rPr>
              <a:t>atau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tidaknya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pengisian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tersebut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dilakukan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dengan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melihat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dari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banyaknya</a:t>
            </a:r>
            <a:r>
              <a:rPr lang="en-US" sz="1400" dirty="0" smtClean="0">
                <a:latin typeface="Berlin Sans FB" pitchFamily="34" charset="0"/>
              </a:rPr>
              <a:t> volume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masuk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atau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juga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dapat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diketahui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dari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banyaknya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sisa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ruang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kosong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dikontainer</a:t>
            </a:r>
            <a:r>
              <a:rPr lang="en-US" sz="1400" dirty="0" smtClean="0">
                <a:latin typeface="Berlin Sans FB" pitchFamily="34" charset="0"/>
              </a:rPr>
              <a:t>. </a:t>
            </a:r>
            <a:r>
              <a:rPr lang="en-US" sz="1400" dirty="0" err="1" smtClean="0">
                <a:latin typeface="Berlin Sans FB" pitchFamily="34" charset="0"/>
              </a:rPr>
              <a:t>Jadi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semakin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banyak</a:t>
            </a:r>
            <a:r>
              <a:rPr lang="en-US" sz="1400" dirty="0" smtClean="0">
                <a:latin typeface="Berlin Sans FB" pitchFamily="34" charset="0"/>
              </a:rPr>
              <a:t> volume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dapat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masuk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atau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semakin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sedikit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sisa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ruang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kosong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dikontainer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maka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semakin</a:t>
            </a:r>
            <a:r>
              <a:rPr lang="en-US" sz="1400" dirty="0" smtClean="0">
                <a:latin typeface="Berlin Sans FB" pitchFamily="34" charset="0"/>
              </a:rPr>
              <a:t> optimal </a:t>
            </a:r>
            <a:r>
              <a:rPr lang="en-US" sz="1400" dirty="0" err="1" smtClean="0">
                <a:latin typeface="Berlin Sans FB" pitchFamily="34" charset="0"/>
              </a:rPr>
              <a:t>pengisian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tersebut</a:t>
            </a:r>
            <a:r>
              <a:rPr lang="en-US" sz="1400" dirty="0" smtClean="0">
                <a:latin typeface="Berlin Sans FB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sz="1400" dirty="0">
              <a:latin typeface="Berlin Sans FB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971800" y="1676400"/>
            <a:ext cx="358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2.6 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Struktur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Kromosom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2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Tinjauan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Pustaka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2286000"/>
            <a:ext cx="58674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perancangan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sistem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algoritma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genetika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struktur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individu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digunakan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kromosom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dengan</a:t>
            </a:r>
            <a:r>
              <a:rPr lang="en-US" sz="1400" dirty="0" smtClean="0">
                <a:latin typeface="Berlin Sans FB" pitchFamily="34" charset="0"/>
              </a:rPr>
              <a:t> gen-gen </a:t>
            </a:r>
            <a:r>
              <a:rPr lang="en-US" sz="1400" dirty="0" err="1" smtClean="0">
                <a:latin typeface="Berlin Sans FB" pitchFamily="34" charset="0"/>
              </a:rPr>
              <a:t>berupa</a:t>
            </a:r>
            <a:r>
              <a:rPr lang="en-US" sz="1400" dirty="0" smtClean="0">
                <a:latin typeface="Berlin Sans FB" pitchFamily="34" charset="0"/>
              </a:rPr>
              <a:t> data integer. Data </a:t>
            </a:r>
            <a:r>
              <a:rPr lang="en-US" sz="1400" dirty="0" err="1" smtClean="0">
                <a:latin typeface="Berlin Sans FB" pitchFamily="34" charset="0"/>
              </a:rPr>
              <a:t>kromosom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memberikan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informasi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nomor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posisi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kontainer</a:t>
            </a:r>
            <a:r>
              <a:rPr lang="en-US" sz="1400" dirty="0" smtClean="0">
                <a:latin typeface="Berlin Sans FB" pitchFamily="34" charset="0"/>
              </a:rPr>
              <a:t>. </a:t>
            </a:r>
            <a:r>
              <a:rPr lang="en-US" sz="1400" dirty="0" err="1" smtClean="0">
                <a:latin typeface="Berlin Sans FB" pitchFamily="34" charset="0"/>
              </a:rPr>
              <a:t>Berikut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gambar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menunjukkan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struktur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individu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digunakan</a:t>
            </a:r>
            <a:r>
              <a:rPr lang="en-US" sz="1400" dirty="0" smtClean="0">
                <a:latin typeface="Berlin Sans FB" pitchFamily="34" charset="0"/>
              </a:rPr>
              <a:t>.</a:t>
            </a:r>
            <a:endParaRPr lang="en-US" sz="1400" dirty="0">
              <a:latin typeface="Berlin Sans FB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971800" y="4038600"/>
            <a:ext cx="5562600" cy="1676400"/>
            <a:chOff x="3200400" y="4038600"/>
            <a:chExt cx="5562600" cy="1676400"/>
          </a:xfrm>
        </p:grpSpPr>
        <p:sp>
          <p:nvSpPr>
            <p:cNvPr id="19470" name="AutoShape 14"/>
            <p:cNvSpPr>
              <a:spLocks noChangeShapeType="1"/>
            </p:cNvSpPr>
            <p:nvPr/>
          </p:nvSpPr>
          <p:spPr bwMode="auto">
            <a:xfrm flipV="1">
              <a:off x="5468118" y="4420870"/>
              <a:ext cx="0" cy="37090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9" name="AutoShape 13"/>
            <p:cNvSpPr>
              <a:spLocks noChangeShapeType="1"/>
            </p:cNvSpPr>
            <p:nvPr/>
          </p:nvSpPr>
          <p:spPr bwMode="auto">
            <a:xfrm flipV="1">
              <a:off x="5944249" y="4423411"/>
              <a:ext cx="0" cy="37090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8" name="AutoShape 12"/>
            <p:cNvSpPr>
              <a:spLocks noChangeShapeType="1"/>
            </p:cNvSpPr>
            <p:nvPr/>
          </p:nvSpPr>
          <p:spPr bwMode="auto">
            <a:xfrm flipV="1">
              <a:off x="6422629" y="4425951"/>
              <a:ext cx="0" cy="37090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7" name="AutoShape 11"/>
            <p:cNvSpPr>
              <a:spLocks noChangeShapeType="1"/>
            </p:cNvSpPr>
            <p:nvPr/>
          </p:nvSpPr>
          <p:spPr bwMode="auto">
            <a:xfrm>
              <a:off x="5468118" y="4986122"/>
              <a:ext cx="0" cy="35312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6" name="AutoShape 10"/>
            <p:cNvSpPr>
              <a:spLocks noChangeShapeType="1"/>
            </p:cNvSpPr>
            <p:nvPr/>
          </p:nvSpPr>
          <p:spPr bwMode="auto">
            <a:xfrm>
              <a:off x="5944249" y="4986122"/>
              <a:ext cx="0" cy="35312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5" name="AutoShape 9"/>
            <p:cNvSpPr>
              <a:spLocks noChangeShapeType="1"/>
            </p:cNvSpPr>
            <p:nvPr/>
          </p:nvSpPr>
          <p:spPr bwMode="auto">
            <a:xfrm>
              <a:off x="6422629" y="4986122"/>
              <a:ext cx="0" cy="35312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4" name="AutoShape 8"/>
            <p:cNvSpPr>
              <a:spLocks noChangeShapeType="1"/>
            </p:cNvSpPr>
            <p:nvPr/>
          </p:nvSpPr>
          <p:spPr bwMode="auto">
            <a:xfrm flipV="1">
              <a:off x="6908878" y="4428492"/>
              <a:ext cx="0" cy="37090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3" name="AutoShape 7"/>
            <p:cNvSpPr>
              <a:spLocks noChangeShapeType="1"/>
            </p:cNvSpPr>
            <p:nvPr/>
          </p:nvSpPr>
          <p:spPr bwMode="auto">
            <a:xfrm flipV="1">
              <a:off x="7379388" y="4423411"/>
              <a:ext cx="0" cy="37090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2" name="AutoShape 6"/>
            <p:cNvSpPr>
              <a:spLocks noChangeShapeType="1"/>
            </p:cNvSpPr>
            <p:nvPr/>
          </p:nvSpPr>
          <p:spPr bwMode="auto">
            <a:xfrm>
              <a:off x="6908878" y="4986122"/>
              <a:ext cx="0" cy="35312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1" name="AutoShape 5"/>
            <p:cNvSpPr>
              <a:spLocks noChangeShapeType="1"/>
            </p:cNvSpPr>
            <p:nvPr/>
          </p:nvSpPr>
          <p:spPr bwMode="auto">
            <a:xfrm>
              <a:off x="7379388" y="4986122"/>
              <a:ext cx="0" cy="35312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0" name="AutoShape 4"/>
            <p:cNvSpPr>
              <a:spLocks noChangeShapeType="1"/>
            </p:cNvSpPr>
            <p:nvPr/>
          </p:nvSpPr>
          <p:spPr bwMode="auto">
            <a:xfrm flipV="1">
              <a:off x="3962400" y="4191000"/>
              <a:ext cx="1295400" cy="4572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59" name="AutoShape 3"/>
            <p:cNvSpPr>
              <a:spLocks noChangeShapeType="1"/>
            </p:cNvSpPr>
            <p:nvPr/>
          </p:nvSpPr>
          <p:spPr bwMode="auto">
            <a:xfrm flipH="1" flipV="1">
              <a:off x="3962400" y="5029200"/>
              <a:ext cx="1295400" cy="5334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57800" y="4038600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Berlin Sans FB" pitchFamily="34" charset="0"/>
                </a:rPr>
                <a:t>5</a:t>
              </a:r>
              <a:endParaRPr lang="en-US" sz="1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15000" y="4038600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Berlin Sans FB" pitchFamily="34" charset="0"/>
                </a:rPr>
                <a:t>7</a:t>
              </a:r>
              <a:endParaRPr lang="en-US" sz="1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72200" y="4038600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Berlin Sans FB" pitchFamily="34" charset="0"/>
                </a:rPr>
                <a:t>3</a:t>
              </a:r>
              <a:endParaRPr lang="en-US" sz="1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629400" y="4038600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Berlin Sans FB" pitchFamily="34" charset="0"/>
                </a:rPr>
                <a:t>9</a:t>
              </a:r>
              <a:endParaRPr lang="en-US" sz="1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086600" y="4038600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Berlin Sans FB" pitchFamily="34" charset="0"/>
                </a:rPr>
                <a:t>1</a:t>
              </a:r>
              <a:endParaRPr lang="en-US" sz="1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57800" y="5334000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Berlin Sans FB" pitchFamily="34" charset="0"/>
                </a:rPr>
                <a:t>4</a:t>
              </a:r>
              <a:endParaRPr lang="en-US" sz="1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5000" y="5334000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Berlin Sans FB" pitchFamily="34" charset="0"/>
                </a:rPr>
                <a:t>2</a:t>
              </a:r>
              <a:endParaRPr lang="en-US" sz="1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172200" y="5334000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Berlin Sans FB" pitchFamily="34" charset="0"/>
                </a:rPr>
                <a:t>5</a:t>
              </a:r>
              <a:endParaRPr lang="en-US" sz="1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29400" y="5334000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Berlin Sans FB" pitchFamily="34" charset="0"/>
                </a:rPr>
                <a:t>1</a:t>
              </a:r>
              <a:endParaRPr lang="en-US" sz="1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86600" y="5334000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Berlin Sans FB" pitchFamily="34" charset="0"/>
                </a:rPr>
                <a:t>2</a:t>
              </a:r>
              <a:endParaRPr lang="en-US" sz="1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1600" y="4724400"/>
              <a:ext cx="533400" cy="381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Berlin Sans FB" pitchFamily="34" charset="0"/>
                </a:rPr>
                <a:t>Gen 1</a:t>
              </a:r>
              <a:endParaRPr lang="en-US" sz="12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638800" y="4724400"/>
              <a:ext cx="609600" cy="381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Berlin Sans FB" pitchFamily="34" charset="0"/>
                </a:rPr>
                <a:t>Gen2</a:t>
              </a:r>
              <a:endParaRPr lang="en-US" sz="12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0" y="4724400"/>
              <a:ext cx="609600" cy="381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Berlin Sans FB" pitchFamily="34" charset="0"/>
                </a:rPr>
                <a:t>Gen 3</a:t>
              </a:r>
              <a:endParaRPr lang="en-US" sz="12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705600" y="4724400"/>
              <a:ext cx="457200" cy="381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Berlin Sans FB" pitchFamily="34" charset="0"/>
                </a:rPr>
                <a:t>….</a:t>
              </a:r>
              <a:endParaRPr lang="en-US" sz="12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162800" y="4724400"/>
              <a:ext cx="457200" cy="381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Berlin Sans FB" pitchFamily="34" charset="0"/>
                </a:rPr>
                <a:t>….</a:t>
              </a:r>
              <a:endParaRPr lang="en-US" sz="12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3800" y="4038600"/>
              <a:ext cx="1219200" cy="381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Berlin Sans FB" pitchFamily="34" charset="0"/>
                </a:rPr>
                <a:t>Nomor</a:t>
              </a:r>
              <a:r>
                <a:rPr lang="en-US" sz="1200" dirty="0" smtClean="0">
                  <a:solidFill>
                    <a:schemeClr val="tx1"/>
                  </a:solidFill>
                  <a:latin typeface="Berlin Sans FB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  <a:latin typeface="Berlin Sans FB" pitchFamily="34" charset="0"/>
                </a:rPr>
                <a:t>Barang</a:t>
              </a:r>
              <a:endParaRPr lang="en-US" sz="12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543800" y="5334000"/>
              <a:ext cx="1219200" cy="381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Berlin Sans FB" pitchFamily="34" charset="0"/>
                </a:rPr>
                <a:t>Posisi</a:t>
              </a:r>
              <a:r>
                <a:rPr lang="en-US" sz="1200" dirty="0" smtClean="0">
                  <a:solidFill>
                    <a:schemeClr val="tx1"/>
                  </a:solidFill>
                  <a:latin typeface="Berlin Sans FB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  <a:latin typeface="Berlin Sans FB" pitchFamily="34" charset="0"/>
                </a:rPr>
                <a:t>Barang</a:t>
              </a:r>
              <a:endParaRPr lang="en-US" sz="12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00400" y="4648200"/>
              <a:ext cx="1219200" cy="381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Berlin Sans FB" pitchFamily="34" charset="0"/>
                </a:rPr>
                <a:t>1 Individu</a:t>
              </a:r>
              <a:endParaRPr lang="en-US" sz="12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3048000" y="5943600"/>
            <a:ext cx="5867400" cy="381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Berlin Sans FB" pitchFamily="34" charset="0"/>
              </a:rPr>
              <a:t>Gambar</a:t>
            </a:r>
            <a:r>
              <a:rPr lang="en-US" sz="1400" b="1" dirty="0" smtClean="0">
                <a:solidFill>
                  <a:schemeClr val="tx1"/>
                </a:solidFill>
                <a:latin typeface="Berlin Sans FB" pitchFamily="34" charset="0"/>
              </a:rPr>
              <a:t> 2. 6   </a:t>
            </a:r>
            <a:r>
              <a:rPr lang="en-US" sz="1400" i="1" err="1" smtClean="0">
                <a:solidFill>
                  <a:schemeClr val="tx1"/>
                </a:solidFill>
                <a:latin typeface="Berlin Sans FB" pitchFamily="34" charset="0"/>
              </a:rPr>
              <a:t>Struktur</a:t>
            </a:r>
            <a:r>
              <a:rPr lang="en-US" sz="1400" i="1" smtClean="0">
                <a:solidFill>
                  <a:schemeClr val="tx1"/>
                </a:solidFill>
                <a:latin typeface="Berlin Sans FB" pitchFamily="34" charset="0"/>
              </a:rPr>
              <a:t> Individu</a:t>
            </a:r>
            <a:endParaRPr lang="en-US" sz="1400" dirty="0">
              <a:solidFill>
                <a:schemeClr val="tx1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71800" y="1676400"/>
            <a:ext cx="358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2.7 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Kriteria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Berhenti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2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Tinjauan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Pustaka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2286000"/>
            <a:ext cx="5867400" cy="259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Pembuatan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generasi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berlangsung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terus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menerus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maka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diperlukan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suatu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kondisi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untuk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berhenti</a:t>
            </a:r>
            <a:r>
              <a:rPr lang="en-US" sz="1400" dirty="0" smtClean="0">
                <a:latin typeface="Berlin Sans FB" pitchFamily="34" charset="0"/>
              </a:rPr>
              <a:t>. </a:t>
            </a:r>
            <a:r>
              <a:rPr lang="en-US" sz="1400" dirty="0" err="1" smtClean="0">
                <a:latin typeface="Berlin Sans FB" pitchFamily="34" charset="0"/>
              </a:rPr>
              <a:t>Ada</a:t>
            </a:r>
            <a:r>
              <a:rPr lang="en-US" sz="1400" dirty="0" smtClean="0">
                <a:latin typeface="Berlin Sans FB" pitchFamily="34" charset="0"/>
              </a:rPr>
              <a:t> 3 </a:t>
            </a:r>
            <a:r>
              <a:rPr lang="en-US" sz="1400" dirty="0" err="1" smtClean="0">
                <a:latin typeface="Berlin Sans FB" pitchFamily="34" charset="0"/>
              </a:rPr>
              <a:t>kondisi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berhenti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digunakan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yaitu</a:t>
            </a:r>
            <a:r>
              <a:rPr lang="en-US" sz="1400" dirty="0" smtClean="0">
                <a:latin typeface="Berlin Sans FB" pitchFamily="34" charset="0"/>
              </a:rPr>
              <a:t> :</a:t>
            </a:r>
          </a:p>
          <a:p>
            <a:pPr algn="just">
              <a:lnSpc>
                <a:spcPct val="150000"/>
              </a:lnSpc>
            </a:pPr>
            <a:endParaRPr lang="en-US" sz="1050" dirty="0" smtClean="0">
              <a:latin typeface="Berlin Sans FB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400" dirty="0" err="1" smtClean="0">
                <a:latin typeface="Berlin Sans FB" pitchFamily="34" charset="0"/>
              </a:rPr>
              <a:t>Proses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iterasi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berhenti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setelah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mencapai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generasi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tertentu</a:t>
            </a:r>
            <a:r>
              <a:rPr lang="en-US" sz="1400" dirty="0" smtClean="0">
                <a:latin typeface="Berlin Sans FB" pitchFamily="34" charset="0"/>
              </a:rPr>
              <a:t> (</a:t>
            </a:r>
            <a:r>
              <a:rPr lang="en-US" sz="1400" dirty="0" err="1" smtClean="0">
                <a:latin typeface="Berlin Sans FB" pitchFamily="34" charset="0"/>
              </a:rPr>
              <a:t>baik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tidaknya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nilai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</a:rPr>
              <a:t>fitness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diperoleh</a:t>
            </a:r>
            <a:r>
              <a:rPr lang="en-US" sz="1400" dirty="0" smtClean="0">
                <a:latin typeface="Berlin Sans FB" pitchFamily="34" charset="0"/>
              </a:rPr>
              <a:t>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400" dirty="0" err="1" smtClean="0">
                <a:latin typeface="Berlin Sans FB" pitchFamily="34" charset="0"/>
              </a:rPr>
              <a:t>Proses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iterasi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berhenti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apabila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sejumlah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generasi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telah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ditentukan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nilai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</a:rPr>
              <a:t>fitness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terbaik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sama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terus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71800" y="1676400"/>
            <a:ext cx="358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2.8 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Pengaturan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Tata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Letak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Barang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2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Tinjauan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Pustaka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2057400"/>
            <a:ext cx="5867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Pengaturan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tataletak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masalah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umum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sering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dihadapi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kehidupan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sehari-hari</a:t>
            </a:r>
            <a:r>
              <a:rPr lang="en-US" sz="1400" dirty="0" smtClean="0">
                <a:latin typeface="Berlin Sans FB" pitchFamily="34" charset="0"/>
              </a:rPr>
              <a:t>.  </a:t>
            </a: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permasalahan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selalu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suatu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kontiner</a:t>
            </a:r>
            <a:r>
              <a:rPr lang="en-US" sz="1400" dirty="0" smtClean="0">
                <a:latin typeface="Berlin Sans FB" pitchFamily="34" charset="0"/>
              </a:rPr>
              <a:t> (</a:t>
            </a:r>
            <a:r>
              <a:rPr lang="en-US" sz="1400" dirty="0" err="1" smtClean="0">
                <a:latin typeface="Berlin Sans FB" pitchFamily="34" charset="0"/>
              </a:rPr>
              <a:t>tidak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terletak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ruang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bebas</a:t>
            </a:r>
            <a:r>
              <a:rPr lang="en-US" sz="1400" dirty="0" smtClean="0">
                <a:latin typeface="Berlin Sans FB" pitchFamily="34" charset="0"/>
              </a:rPr>
              <a:t>).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berbentuk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kotak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memiliki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panjang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lebar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tinggi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diilustrasikan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gambar</a:t>
            </a:r>
            <a:r>
              <a:rPr lang="en-US" sz="1400" dirty="0" smtClean="0">
                <a:latin typeface="Berlin Sans FB" pitchFamily="34" charset="0"/>
              </a:rPr>
              <a:t> 2.7. </a:t>
            </a: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skripsi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ini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untuk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kontainer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panjang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selalu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berasosiasi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dengan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sumbu</a:t>
            </a:r>
            <a:r>
              <a:rPr lang="en-US" sz="1400" dirty="0" smtClean="0">
                <a:latin typeface="Berlin Sans FB" pitchFamily="34" charset="0"/>
              </a:rPr>
              <a:t> X, </a:t>
            </a:r>
            <a:r>
              <a:rPr lang="en-US" sz="1400" dirty="0" err="1" smtClean="0">
                <a:latin typeface="Berlin Sans FB" pitchFamily="34" charset="0"/>
              </a:rPr>
              <a:t>lebar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selalu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berasosiasi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dengan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sumbu</a:t>
            </a:r>
            <a:r>
              <a:rPr lang="en-US" sz="1400" dirty="0" smtClean="0">
                <a:latin typeface="Berlin Sans FB" pitchFamily="34" charset="0"/>
              </a:rPr>
              <a:t> Y </a:t>
            </a:r>
            <a:r>
              <a:rPr lang="en-US" sz="1400" dirty="0" err="1" smtClean="0">
                <a:latin typeface="Berlin Sans FB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tinggi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selalu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berasosiasi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dengan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sumbu</a:t>
            </a:r>
            <a:r>
              <a:rPr lang="en-US" sz="1400" dirty="0" smtClean="0">
                <a:latin typeface="Berlin Sans FB" pitchFamily="34" charset="0"/>
              </a:rPr>
              <a:t> Z.</a:t>
            </a:r>
            <a:endParaRPr lang="en-US" sz="1400" dirty="0">
              <a:latin typeface="Berlin Sans FB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114800" y="4572000"/>
            <a:ext cx="3189567" cy="2284412"/>
            <a:chOff x="4114800" y="4649788"/>
            <a:chExt cx="3189567" cy="2284412"/>
          </a:xfrm>
        </p:grpSpPr>
        <p:sp>
          <p:nvSpPr>
            <p:cNvPr id="21507" name="Freeform 3"/>
            <p:cNvSpPr>
              <a:spLocks/>
            </p:cNvSpPr>
            <p:nvPr/>
          </p:nvSpPr>
          <p:spPr bwMode="auto">
            <a:xfrm>
              <a:off x="4830142" y="5041425"/>
              <a:ext cx="1510384" cy="11996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79" y="0"/>
                </a:cxn>
                <a:cxn ang="0">
                  <a:pos x="2367" y="1890"/>
                </a:cxn>
                <a:cxn ang="0">
                  <a:pos x="0" y="1890"/>
                </a:cxn>
                <a:cxn ang="0">
                  <a:pos x="0" y="0"/>
                </a:cxn>
              </a:cxnLst>
              <a:rect l="0" t="0" r="r" b="b"/>
              <a:pathLst>
                <a:path w="2379" h="1890">
                  <a:moveTo>
                    <a:pt x="0" y="0"/>
                  </a:moveTo>
                  <a:lnTo>
                    <a:pt x="2379" y="0"/>
                  </a:lnTo>
                  <a:lnTo>
                    <a:pt x="2367" y="1890"/>
                  </a:lnTo>
                  <a:lnTo>
                    <a:pt x="0" y="1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E3BC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erlin Sans FB" pitchFamily="34" charset="0"/>
              </a:endParaRPr>
            </a:p>
          </p:txBody>
        </p:sp>
        <p:sp>
          <p:nvSpPr>
            <p:cNvPr id="21508" name="Freeform 4"/>
            <p:cNvSpPr>
              <a:spLocks/>
            </p:cNvSpPr>
            <p:nvPr/>
          </p:nvSpPr>
          <p:spPr bwMode="auto">
            <a:xfrm>
              <a:off x="4830142" y="4649788"/>
              <a:ext cx="1907821" cy="391637"/>
            </a:xfrm>
            <a:custGeom>
              <a:avLst/>
              <a:gdLst/>
              <a:ahLst/>
              <a:cxnLst>
                <a:cxn ang="0">
                  <a:pos x="0" y="617"/>
                </a:cxn>
                <a:cxn ang="0">
                  <a:pos x="2379" y="617"/>
                </a:cxn>
                <a:cxn ang="0">
                  <a:pos x="3005" y="0"/>
                </a:cxn>
                <a:cxn ang="0">
                  <a:pos x="626" y="0"/>
                </a:cxn>
                <a:cxn ang="0">
                  <a:pos x="0" y="617"/>
                </a:cxn>
              </a:cxnLst>
              <a:rect l="0" t="0" r="r" b="b"/>
              <a:pathLst>
                <a:path w="3005" h="617">
                  <a:moveTo>
                    <a:pt x="0" y="617"/>
                  </a:moveTo>
                  <a:lnTo>
                    <a:pt x="2379" y="617"/>
                  </a:lnTo>
                  <a:lnTo>
                    <a:pt x="3005" y="0"/>
                  </a:lnTo>
                  <a:lnTo>
                    <a:pt x="626" y="0"/>
                  </a:lnTo>
                  <a:lnTo>
                    <a:pt x="0" y="617"/>
                  </a:lnTo>
                  <a:close/>
                </a:path>
              </a:pathLst>
            </a:custGeom>
            <a:solidFill>
              <a:srgbClr val="D8D8D8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erlin Sans FB" pitchFamily="34" charset="0"/>
              </a:endParaRPr>
            </a:p>
          </p:txBody>
        </p:sp>
        <p:sp>
          <p:nvSpPr>
            <p:cNvPr id="21509" name="Freeform 5"/>
            <p:cNvSpPr>
              <a:spLocks/>
            </p:cNvSpPr>
            <p:nvPr/>
          </p:nvSpPr>
          <p:spPr bwMode="auto">
            <a:xfrm>
              <a:off x="6340527" y="4649788"/>
              <a:ext cx="397436" cy="1589398"/>
            </a:xfrm>
            <a:custGeom>
              <a:avLst/>
              <a:gdLst/>
              <a:ahLst/>
              <a:cxnLst>
                <a:cxn ang="0">
                  <a:pos x="0" y="617"/>
                </a:cxn>
                <a:cxn ang="0">
                  <a:pos x="0" y="2504"/>
                </a:cxn>
                <a:cxn ang="0">
                  <a:pos x="626" y="1866"/>
                </a:cxn>
                <a:cxn ang="0">
                  <a:pos x="626" y="0"/>
                </a:cxn>
                <a:cxn ang="0">
                  <a:pos x="0" y="617"/>
                </a:cxn>
              </a:cxnLst>
              <a:rect l="0" t="0" r="r" b="b"/>
              <a:pathLst>
                <a:path w="626" h="2504">
                  <a:moveTo>
                    <a:pt x="0" y="617"/>
                  </a:moveTo>
                  <a:lnTo>
                    <a:pt x="0" y="2504"/>
                  </a:lnTo>
                  <a:lnTo>
                    <a:pt x="626" y="1866"/>
                  </a:lnTo>
                  <a:lnTo>
                    <a:pt x="626" y="0"/>
                  </a:lnTo>
                  <a:lnTo>
                    <a:pt x="0" y="617"/>
                  </a:lnTo>
                  <a:close/>
                </a:path>
              </a:pathLst>
            </a:custGeom>
            <a:solidFill>
              <a:srgbClr val="7F7F7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erlin Sans FB" pitchFamily="34" charset="0"/>
              </a:endParaRPr>
            </a:p>
          </p:txBody>
        </p:sp>
        <p:cxnSp>
          <p:nvCxnSpPr>
            <p:cNvPr id="21510" name="AutoShape 6"/>
            <p:cNvCxnSpPr>
              <a:cxnSpLocks noChangeShapeType="1"/>
            </p:cNvCxnSpPr>
            <p:nvPr/>
          </p:nvCxnSpPr>
          <p:spPr bwMode="auto">
            <a:xfrm flipV="1">
              <a:off x="4733005" y="5043329"/>
              <a:ext cx="0" cy="119966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511" name="AutoShape 7"/>
            <p:cNvCxnSpPr>
              <a:cxnSpLocks noChangeShapeType="1"/>
            </p:cNvCxnSpPr>
            <p:nvPr/>
          </p:nvCxnSpPr>
          <p:spPr bwMode="auto">
            <a:xfrm>
              <a:off x="4830142" y="6338841"/>
              <a:ext cx="1510384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512" name="AutoShape 8"/>
            <p:cNvCxnSpPr>
              <a:cxnSpLocks noChangeShapeType="1"/>
            </p:cNvCxnSpPr>
            <p:nvPr/>
          </p:nvCxnSpPr>
          <p:spPr bwMode="auto">
            <a:xfrm flipV="1">
              <a:off x="6433220" y="5867227"/>
              <a:ext cx="405055" cy="44686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4114800" y="5562599"/>
              <a:ext cx="569954" cy="15240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Tinggi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5181600" y="6324600"/>
              <a:ext cx="771356" cy="184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Panjang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6553200" y="6019800"/>
              <a:ext cx="751167" cy="19424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Lebar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4114800" y="6580982"/>
              <a:ext cx="3075781" cy="35321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Gambar</a:t>
              </a: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 2. 7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 </a:t>
              </a:r>
              <a:r>
                <a:rPr kumimoji="0" lang="en-US" sz="11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Barang</a:t>
              </a:r>
              <a:r>
                <a:rPr kumimoji="0" lang="en-US" sz="11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 </a:t>
              </a:r>
              <a:r>
                <a:rPr kumimoji="0" lang="en-US" sz="11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berbentuk</a:t>
              </a:r>
              <a:r>
                <a:rPr kumimoji="0" lang="en-US" sz="11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 </a:t>
              </a:r>
              <a:r>
                <a:rPr kumimoji="0" lang="en-US" sz="11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kotak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2286000"/>
            <a:ext cx="601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27063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Secara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khusus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bidang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ekspedisi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penerapan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optimasi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ialah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memaksimumkan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pengisian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kontainer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3200400"/>
            <a:ext cx="2209800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Pengisian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Kontainer</a:t>
            </a:r>
            <a:endParaRPr lang="en-US" sz="1400" dirty="0">
              <a:solidFill>
                <a:schemeClr val="bg1"/>
              </a:solidFill>
              <a:latin typeface="Berlin Sans FB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4267200"/>
            <a:ext cx="2514600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Blind Search 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Pencarian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Buta</a:t>
            </a:r>
            <a:endParaRPr lang="en-US" sz="1400" dirty="0">
              <a:solidFill>
                <a:schemeClr val="bg1"/>
              </a:solidFill>
              <a:latin typeface="Berlin Sans FB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000" y="4267200"/>
            <a:ext cx="2209800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Algoritma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Genetika</a:t>
            </a:r>
            <a:endParaRPr lang="en-US" sz="1400" dirty="0">
              <a:solidFill>
                <a:schemeClr val="bg1"/>
              </a:solidFill>
              <a:latin typeface="Berlin Sans FB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715794" y="3733006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67200" y="3962400"/>
            <a:ext cx="3429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4114800" y="41148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7544594" y="4114006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6800" y="3581401"/>
            <a:ext cx="2286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11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diselesaikan</a:t>
            </a:r>
            <a:r>
              <a:rPr lang="en-US" sz="11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11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:</a:t>
            </a:r>
            <a:endParaRPr lang="en-US" sz="1100" dirty="0">
              <a:latin typeface="Berlin Sans FB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2324894" y="5295900"/>
            <a:ext cx="14470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48000" y="48006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76600" y="464820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Hasil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belum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tentu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optimal</a:t>
            </a:r>
            <a:endParaRPr lang="en-US" sz="1400" dirty="0">
              <a:latin typeface="Berlin Sans FB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048000" y="51816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6600" y="5026223"/>
            <a:ext cx="228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Sulit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melakukan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pencarian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optimal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ketika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melibatkan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banyak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1400" dirty="0">
              <a:latin typeface="Berlin Sans FB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048000" y="60198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76600" y="5864423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Boros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waktu</a:t>
            </a:r>
            <a:endParaRPr lang="en-US" sz="1400" dirty="0">
              <a:latin typeface="Berlin Sans FB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5715397" y="5333603"/>
            <a:ext cx="1524000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77000" y="4799806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05600" y="4647406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Hasil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optimal</a:t>
            </a:r>
            <a:endParaRPr lang="en-US" sz="1400" dirty="0">
              <a:latin typeface="Berlin Sans FB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477000" y="51816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05600" y="5025429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Pencarian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susunan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lebih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efektif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efisien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baik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homogen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heterogen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sz="1400" dirty="0">
              <a:latin typeface="Berlin Sans FB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77000" y="60960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5600" y="5940623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Hemat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waktu</a:t>
            </a:r>
            <a:endParaRPr lang="en-US" sz="1400" dirty="0">
              <a:latin typeface="Berlin Sans FB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71800" y="1673423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1.1 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Latar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Belakang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1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Pendahuluan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71800" y="1676400"/>
            <a:ext cx="358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2.8 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Pengaturan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Tata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Letak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Barang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2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Tinjauan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Pustaka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2971800" y="2286000"/>
            <a:ext cx="594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Karena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tugas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akhir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diasumsikan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bahwa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bisa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dibolak-balik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maka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tersebut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karena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berbentuk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kotak</a:t>
            </a:r>
            <a:r>
              <a:rPr lang="en-US" sz="1400" dirty="0" smtClean="0">
                <a:latin typeface="Berlin Sans FB" pitchFamily="34" charset="0"/>
              </a:rPr>
              <a:t>  </a:t>
            </a:r>
            <a:r>
              <a:rPr lang="en-US" sz="1400" dirty="0" err="1" smtClean="0">
                <a:latin typeface="Berlin Sans FB" pitchFamily="34" charset="0"/>
              </a:rPr>
              <a:t>memiliki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enam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kemungkinan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keadaan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petakannya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yaitu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seperti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diilustasikan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tabel</a:t>
            </a:r>
            <a:r>
              <a:rPr lang="en-US" sz="1400" dirty="0" smtClean="0">
                <a:latin typeface="Berlin Sans FB" pitchFamily="34" charset="0"/>
              </a:rPr>
              <a:t> 2.1.</a:t>
            </a:r>
            <a:endParaRPr lang="en-US" sz="1400" dirty="0">
              <a:latin typeface="Berlin Sans FB" pitchFamily="34" charset="0"/>
            </a:endParaRPr>
          </a:p>
        </p:txBody>
      </p:sp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3048000" y="4267200"/>
          <a:ext cx="58674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700"/>
                <a:gridCol w="2933700"/>
              </a:tblGrid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  <a:alpha val="33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12" name="Group 111"/>
          <p:cNvGrpSpPr/>
          <p:nvPr/>
        </p:nvGrpSpPr>
        <p:grpSpPr>
          <a:xfrm>
            <a:off x="3505200" y="4343400"/>
            <a:ext cx="2057400" cy="1752600"/>
            <a:chOff x="3276600" y="2133600"/>
            <a:chExt cx="2057400" cy="1752600"/>
          </a:xfrm>
        </p:grpSpPr>
        <p:grpSp>
          <p:nvGrpSpPr>
            <p:cNvPr id="22531" name="Group 3"/>
            <p:cNvGrpSpPr>
              <a:grpSpLocks/>
            </p:cNvGrpSpPr>
            <p:nvPr/>
          </p:nvGrpSpPr>
          <p:grpSpPr bwMode="auto">
            <a:xfrm>
              <a:off x="3276600" y="2514600"/>
              <a:ext cx="2057400" cy="1211497"/>
              <a:chOff x="2219" y="2718"/>
              <a:chExt cx="4732" cy="3682"/>
            </a:xfrm>
          </p:grpSpPr>
          <p:cxnSp>
            <p:nvCxnSpPr>
              <p:cNvPr id="22532" name="AutoShape 4"/>
              <p:cNvCxnSpPr>
                <a:cxnSpLocks noChangeShapeType="1"/>
              </p:cNvCxnSpPr>
              <p:nvPr/>
            </p:nvCxnSpPr>
            <p:spPr bwMode="auto">
              <a:xfrm flipH="1">
                <a:off x="2219" y="5312"/>
                <a:ext cx="1088" cy="1088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2533" name="AutoShape 5"/>
              <p:cNvCxnSpPr>
                <a:cxnSpLocks noChangeShapeType="1"/>
              </p:cNvCxnSpPr>
              <p:nvPr/>
            </p:nvCxnSpPr>
            <p:spPr bwMode="auto">
              <a:xfrm flipV="1">
                <a:off x="3307" y="2812"/>
                <a:ext cx="0" cy="250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2534" name="AutoShape 6"/>
              <p:cNvCxnSpPr>
                <a:cxnSpLocks noChangeShapeType="1"/>
              </p:cNvCxnSpPr>
              <p:nvPr/>
            </p:nvCxnSpPr>
            <p:spPr bwMode="auto">
              <a:xfrm>
                <a:off x="3307" y="5312"/>
                <a:ext cx="3644" cy="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22535" name="Text Box 7"/>
              <p:cNvSpPr txBox="1">
                <a:spLocks noChangeArrowheads="1"/>
              </p:cNvSpPr>
              <p:nvPr/>
            </p:nvSpPr>
            <p:spPr bwMode="auto">
              <a:xfrm>
                <a:off x="2545" y="2718"/>
                <a:ext cx="692" cy="33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erlin Sans FB" pitchFamily="34" charset="0"/>
                    <a:cs typeface="Arial" pitchFamily="34" charset="0"/>
                  </a:rPr>
                  <a:t>y = 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22536" name="Text Box 8"/>
              <p:cNvSpPr txBox="1">
                <a:spLocks noChangeArrowheads="1"/>
              </p:cNvSpPr>
              <p:nvPr/>
            </p:nvSpPr>
            <p:spPr bwMode="auto">
              <a:xfrm>
                <a:off x="6225" y="5380"/>
                <a:ext cx="726" cy="33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erlin Sans FB" pitchFamily="34" charset="0"/>
                    <a:cs typeface="Arial" pitchFamily="34" charset="0"/>
                  </a:rPr>
                  <a:t>x = p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22537" name="Rectangle 9"/>
              <p:cNvSpPr>
                <a:spLocks noChangeArrowheads="1"/>
              </p:cNvSpPr>
              <p:nvPr/>
            </p:nvSpPr>
            <p:spPr bwMode="auto">
              <a:xfrm>
                <a:off x="3307" y="4334"/>
                <a:ext cx="1651" cy="978"/>
              </a:xfrm>
              <a:prstGeom prst="rect">
                <a:avLst/>
              </a:prstGeom>
              <a:noFill/>
              <a:ln w="1587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Berlin Sans FB" pitchFamily="34" charset="0"/>
                </a:endParaRPr>
              </a:p>
            </p:txBody>
          </p:sp>
          <p:sp>
            <p:nvSpPr>
              <p:cNvPr id="22538" name="Text Box 10"/>
              <p:cNvSpPr txBox="1">
                <a:spLocks noChangeArrowheads="1"/>
              </p:cNvSpPr>
              <p:nvPr/>
            </p:nvSpPr>
            <p:spPr bwMode="auto">
              <a:xfrm>
                <a:off x="4035" y="3940"/>
                <a:ext cx="0" cy="43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22539" name="Text Box 11"/>
              <p:cNvSpPr txBox="1">
                <a:spLocks noChangeArrowheads="1"/>
              </p:cNvSpPr>
              <p:nvPr/>
            </p:nvSpPr>
            <p:spPr bwMode="auto">
              <a:xfrm>
                <a:off x="5000" y="4599"/>
                <a:ext cx="0" cy="43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22540" name="Text Box 12"/>
              <p:cNvSpPr txBox="1">
                <a:spLocks noChangeArrowheads="1"/>
              </p:cNvSpPr>
              <p:nvPr/>
            </p:nvSpPr>
            <p:spPr bwMode="auto">
              <a:xfrm>
                <a:off x="4848" y="5312"/>
                <a:ext cx="0" cy="43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cxnSp>
            <p:nvCxnSpPr>
              <p:cNvPr id="22541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3119" y="5312"/>
                <a:ext cx="188" cy="188"/>
              </a:xfrm>
              <a:prstGeom prst="straightConnector1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2542" name="AutoShape 14"/>
              <p:cNvCxnSpPr>
                <a:cxnSpLocks noChangeShapeType="1"/>
              </p:cNvCxnSpPr>
              <p:nvPr/>
            </p:nvCxnSpPr>
            <p:spPr bwMode="auto">
              <a:xfrm flipH="1">
                <a:off x="4770" y="5312"/>
                <a:ext cx="188" cy="188"/>
              </a:xfrm>
              <a:prstGeom prst="straightConnector1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22543" name="Rectangle 15"/>
              <p:cNvSpPr>
                <a:spLocks noChangeArrowheads="1"/>
              </p:cNvSpPr>
              <p:nvPr/>
            </p:nvSpPr>
            <p:spPr bwMode="auto">
              <a:xfrm>
                <a:off x="3119" y="4522"/>
                <a:ext cx="1651" cy="978"/>
              </a:xfrm>
              <a:prstGeom prst="rect">
                <a:avLst/>
              </a:prstGeom>
              <a:noFill/>
              <a:ln w="1587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Berlin Sans FB" pitchFamily="34" charset="0"/>
                </a:endParaRPr>
              </a:p>
            </p:txBody>
          </p:sp>
          <p:cxnSp>
            <p:nvCxnSpPr>
              <p:cNvPr id="22544" name="AutoShape 16"/>
              <p:cNvCxnSpPr>
                <a:cxnSpLocks noChangeShapeType="1"/>
              </p:cNvCxnSpPr>
              <p:nvPr/>
            </p:nvCxnSpPr>
            <p:spPr bwMode="auto">
              <a:xfrm flipH="1">
                <a:off x="3095" y="4334"/>
                <a:ext cx="188" cy="188"/>
              </a:xfrm>
              <a:prstGeom prst="straightConnector1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2545" name="AutoShape 17"/>
              <p:cNvCxnSpPr>
                <a:cxnSpLocks noChangeShapeType="1"/>
              </p:cNvCxnSpPr>
              <p:nvPr/>
            </p:nvCxnSpPr>
            <p:spPr bwMode="auto">
              <a:xfrm flipH="1">
                <a:off x="4746" y="4334"/>
                <a:ext cx="188" cy="188"/>
              </a:xfrm>
              <a:prstGeom prst="straightConnector1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3381818" y="3698458"/>
              <a:ext cx="428182" cy="18774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z = 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sp>
          <p:nvSpPr>
            <p:cNvPr id="22548" name="Rectangle 20"/>
            <p:cNvSpPr>
              <a:spLocks noChangeArrowheads="1"/>
            </p:cNvSpPr>
            <p:nvPr/>
          </p:nvSpPr>
          <p:spPr bwMode="auto">
            <a:xfrm>
              <a:off x="3352800" y="21336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0850" algn="l"/>
                </a:tabLst>
              </a:pPr>
              <a:r>
                <a:rPr kumimoji="0" lang="en-US" altLang="ja-JP" sz="120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Berlin Sans FB" pitchFamily="34" charset="0"/>
                  <a:ea typeface="MS Mincho" pitchFamily="49" charset="-128"/>
                  <a:cs typeface="Times New Roman" pitchFamily="18" charset="0"/>
                </a:rPr>
                <a:t>Posisi</a:t>
              </a:r>
              <a:r>
                <a:rPr kumimoji="0" lang="en-US" altLang="ja-JP" sz="120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Berlin Sans FB" pitchFamily="34" charset="0"/>
                  <a:ea typeface="MS Mincho" pitchFamily="49" charset="-128"/>
                  <a:cs typeface="Times New Roman" pitchFamily="18" charset="0"/>
                </a:rPr>
                <a:t> 0 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0850" algn="l"/>
                </a:tabLst>
              </a:pPr>
              <a:r>
                <a:rPr kumimoji="0" lang="en-US" altLang="ja-JP" sz="120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Berlin Sans FB" pitchFamily="34" charset="0"/>
                  <a:ea typeface="MS Mincho" pitchFamily="49" charset="-128"/>
                  <a:cs typeface="Times New Roman" pitchFamily="18" charset="0"/>
                </a:rPr>
                <a:t>                  </a:t>
              </a:r>
              <a:endParaRPr kumimoji="0" lang="en-US" altLang="ja-JP" sz="1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graphicFrame>
          <p:nvGraphicFramePr>
            <p:cNvPr id="22547" name="Object 19"/>
            <p:cNvGraphicFramePr>
              <a:graphicFrameLocks noChangeAspect="1"/>
            </p:cNvGraphicFramePr>
            <p:nvPr/>
          </p:nvGraphicFramePr>
          <p:xfrm>
            <a:off x="4733925" y="2438400"/>
            <a:ext cx="447675" cy="657225"/>
          </p:xfrm>
          <a:graphic>
            <a:graphicData uri="http://schemas.openxmlformats.org/presentationml/2006/ole">
              <p:oleObj spid="_x0000_s22547" name="Equation" r:id="rId4" imgW="444307" imgH="660113" progId="Equation.3">
                <p:embed/>
              </p:oleObj>
            </a:graphicData>
          </a:graphic>
        </p:graphicFrame>
      </p:grpSp>
      <p:grpSp>
        <p:nvGrpSpPr>
          <p:cNvPr id="111" name="Group 110"/>
          <p:cNvGrpSpPr/>
          <p:nvPr/>
        </p:nvGrpSpPr>
        <p:grpSpPr>
          <a:xfrm>
            <a:off x="6324600" y="4343400"/>
            <a:ext cx="2133600" cy="1676400"/>
            <a:chOff x="5943600" y="2133600"/>
            <a:chExt cx="2133600" cy="1676400"/>
          </a:xfrm>
        </p:grpSpPr>
        <p:cxnSp>
          <p:nvCxnSpPr>
            <p:cNvPr id="22550" name="AutoShape 22"/>
            <p:cNvCxnSpPr>
              <a:cxnSpLocks noChangeShapeType="1"/>
            </p:cNvCxnSpPr>
            <p:nvPr/>
          </p:nvCxnSpPr>
          <p:spPr bwMode="auto">
            <a:xfrm flipH="1">
              <a:off x="6019800" y="3363757"/>
              <a:ext cx="473045" cy="38872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551" name="AutoShape 23"/>
            <p:cNvCxnSpPr>
              <a:cxnSpLocks noChangeShapeType="1"/>
            </p:cNvCxnSpPr>
            <p:nvPr/>
          </p:nvCxnSpPr>
          <p:spPr bwMode="auto">
            <a:xfrm flipV="1">
              <a:off x="6498932" y="2471984"/>
              <a:ext cx="0" cy="89320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552" name="AutoShape 24"/>
            <p:cNvCxnSpPr>
              <a:cxnSpLocks noChangeShapeType="1"/>
            </p:cNvCxnSpPr>
            <p:nvPr/>
          </p:nvCxnSpPr>
          <p:spPr bwMode="auto">
            <a:xfrm>
              <a:off x="6492845" y="3363757"/>
              <a:ext cx="1584355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6161540" y="2438400"/>
              <a:ext cx="300871" cy="12111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y = 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4" name="Text Box 26"/>
            <p:cNvSpPr txBox="1">
              <a:spLocks noChangeArrowheads="1"/>
            </p:cNvSpPr>
            <p:nvPr/>
          </p:nvSpPr>
          <p:spPr bwMode="auto">
            <a:xfrm>
              <a:off x="7761546" y="3388052"/>
              <a:ext cx="315654" cy="12111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x = 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5" name="Text Box 27"/>
            <p:cNvSpPr txBox="1">
              <a:spLocks noChangeArrowheads="1"/>
            </p:cNvSpPr>
            <p:nvPr/>
          </p:nvSpPr>
          <p:spPr bwMode="auto">
            <a:xfrm>
              <a:off x="6125018" y="3688882"/>
              <a:ext cx="428182" cy="12111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z = 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6" name="Text Box 28"/>
            <p:cNvSpPr txBox="1">
              <a:spLocks noChangeArrowheads="1"/>
            </p:cNvSpPr>
            <p:nvPr/>
          </p:nvSpPr>
          <p:spPr bwMode="auto">
            <a:xfrm>
              <a:off x="6894152" y="3042561"/>
              <a:ext cx="113479" cy="11433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7" name="Text Box 29"/>
            <p:cNvSpPr txBox="1">
              <a:spLocks noChangeArrowheads="1"/>
            </p:cNvSpPr>
            <p:nvPr/>
          </p:nvSpPr>
          <p:spPr bwMode="auto">
            <a:xfrm>
              <a:off x="6642846" y="2746733"/>
              <a:ext cx="78696" cy="9968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8" name="Text Box 30"/>
            <p:cNvSpPr txBox="1">
              <a:spLocks noChangeArrowheads="1"/>
            </p:cNvSpPr>
            <p:nvPr/>
          </p:nvSpPr>
          <p:spPr bwMode="auto">
            <a:xfrm>
              <a:off x="6894586" y="3352324"/>
              <a:ext cx="78696" cy="9968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2559" name="AutoShape 31"/>
            <p:cNvCxnSpPr>
              <a:cxnSpLocks noChangeShapeType="1"/>
            </p:cNvCxnSpPr>
            <p:nvPr/>
          </p:nvCxnSpPr>
          <p:spPr bwMode="auto">
            <a:xfrm flipV="1">
              <a:off x="6921978" y="2844628"/>
              <a:ext cx="0" cy="518771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2560" name="AutoShape 32"/>
            <p:cNvCxnSpPr>
              <a:cxnSpLocks noChangeShapeType="1"/>
            </p:cNvCxnSpPr>
            <p:nvPr/>
          </p:nvCxnSpPr>
          <p:spPr bwMode="auto">
            <a:xfrm>
              <a:off x="6497193" y="3365543"/>
              <a:ext cx="428263" cy="0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2561" name="AutoShape 33"/>
            <p:cNvCxnSpPr>
              <a:cxnSpLocks noChangeShapeType="1"/>
            </p:cNvCxnSpPr>
            <p:nvPr/>
          </p:nvCxnSpPr>
          <p:spPr bwMode="auto">
            <a:xfrm flipV="1">
              <a:off x="6497193" y="2849630"/>
              <a:ext cx="0" cy="518771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2562" name="AutoShape 34"/>
            <p:cNvCxnSpPr>
              <a:cxnSpLocks noChangeShapeType="1"/>
            </p:cNvCxnSpPr>
            <p:nvPr/>
          </p:nvCxnSpPr>
          <p:spPr bwMode="auto">
            <a:xfrm>
              <a:off x="6498932" y="2849630"/>
              <a:ext cx="428263" cy="0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2563" name="AutoShape 35"/>
            <p:cNvCxnSpPr>
              <a:cxnSpLocks noChangeShapeType="1"/>
            </p:cNvCxnSpPr>
            <p:nvPr/>
          </p:nvCxnSpPr>
          <p:spPr bwMode="auto">
            <a:xfrm flipH="1">
              <a:off x="6405454" y="3362685"/>
              <a:ext cx="90435" cy="77173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2564" name="AutoShape 36"/>
            <p:cNvCxnSpPr>
              <a:cxnSpLocks noChangeShapeType="1"/>
            </p:cNvCxnSpPr>
            <p:nvPr/>
          </p:nvCxnSpPr>
          <p:spPr bwMode="auto">
            <a:xfrm>
              <a:off x="6405454" y="3439500"/>
              <a:ext cx="428263" cy="0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2565" name="AutoShape 37"/>
            <p:cNvCxnSpPr>
              <a:cxnSpLocks noChangeShapeType="1"/>
            </p:cNvCxnSpPr>
            <p:nvPr/>
          </p:nvCxnSpPr>
          <p:spPr bwMode="auto">
            <a:xfrm flipH="1">
              <a:off x="6828064" y="3367687"/>
              <a:ext cx="90435" cy="77173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2566" name="AutoShape 38"/>
            <p:cNvCxnSpPr>
              <a:cxnSpLocks noChangeShapeType="1"/>
            </p:cNvCxnSpPr>
            <p:nvPr/>
          </p:nvCxnSpPr>
          <p:spPr bwMode="auto">
            <a:xfrm flipV="1">
              <a:off x="6828934" y="2925373"/>
              <a:ext cx="0" cy="518771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2567" name="AutoShape 39"/>
            <p:cNvCxnSpPr>
              <a:cxnSpLocks noChangeShapeType="1"/>
            </p:cNvCxnSpPr>
            <p:nvPr/>
          </p:nvCxnSpPr>
          <p:spPr bwMode="auto">
            <a:xfrm flipV="1">
              <a:off x="6404149" y="2930375"/>
              <a:ext cx="0" cy="518771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2568" name="AutoShape 40"/>
            <p:cNvCxnSpPr>
              <a:cxnSpLocks noChangeShapeType="1"/>
            </p:cNvCxnSpPr>
            <p:nvPr/>
          </p:nvCxnSpPr>
          <p:spPr bwMode="auto">
            <a:xfrm>
              <a:off x="6399802" y="2930375"/>
              <a:ext cx="428263" cy="0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2569" name="AutoShape 41"/>
            <p:cNvCxnSpPr>
              <a:cxnSpLocks noChangeShapeType="1"/>
            </p:cNvCxnSpPr>
            <p:nvPr/>
          </p:nvCxnSpPr>
          <p:spPr bwMode="auto">
            <a:xfrm flipH="1">
              <a:off x="6410236" y="2849630"/>
              <a:ext cx="90435" cy="77173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2570" name="AutoShape 42"/>
            <p:cNvCxnSpPr>
              <a:cxnSpLocks noChangeShapeType="1"/>
            </p:cNvCxnSpPr>
            <p:nvPr/>
          </p:nvCxnSpPr>
          <p:spPr bwMode="auto">
            <a:xfrm flipH="1">
              <a:off x="6826760" y="2849630"/>
              <a:ext cx="90435" cy="77173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sp>
          <p:nvSpPr>
            <p:cNvPr id="57" name="Rectangle 20"/>
            <p:cNvSpPr>
              <a:spLocks noChangeArrowheads="1"/>
            </p:cNvSpPr>
            <p:nvPr/>
          </p:nvSpPr>
          <p:spPr bwMode="auto">
            <a:xfrm>
              <a:off x="5943600" y="21336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0850" algn="l"/>
                </a:tabLst>
              </a:pPr>
              <a:r>
                <a:rPr kumimoji="0" lang="en-US" altLang="ja-JP" sz="120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Berlin Sans FB" pitchFamily="34" charset="0"/>
                  <a:ea typeface="MS Mincho" pitchFamily="49" charset="-128"/>
                  <a:cs typeface="Times New Roman" pitchFamily="18" charset="0"/>
                </a:rPr>
                <a:t>Posisi</a:t>
              </a:r>
              <a:r>
                <a:rPr kumimoji="0" lang="en-US" altLang="ja-JP" sz="120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Berlin Sans FB" pitchFamily="34" charset="0"/>
                  <a:ea typeface="MS Mincho" pitchFamily="49" charset="-128"/>
                  <a:cs typeface="Times New Roman" pitchFamily="18" charset="0"/>
                </a:rPr>
                <a:t> 1 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0850" algn="l"/>
                </a:tabLst>
              </a:pPr>
              <a:r>
                <a:rPr kumimoji="0" lang="en-US" altLang="ja-JP" sz="120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Berlin Sans FB" pitchFamily="34" charset="0"/>
                  <a:ea typeface="MS Mincho" pitchFamily="49" charset="-128"/>
                  <a:cs typeface="Times New Roman" pitchFamily="18" charset="0"/>
                </a:rPr>
                <a:t>                  </a:t>
              </a:r>
              <a:endParaRPr kumimoji="0" lang="en-US" altLang="ja-JP" sz="1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graphicFrame>
          <p:nvGraphicFramePr>
            <p:cNvPr id="22571" name="Object 43"/>
            <p:cNvGraphicFramePr>
              <a:graphicFrameLocks noChangeAspect="1"/>
            </p:cNvGraphicFramePr>
            <p:nvPr/>
          </p:nvGraphicFramePr>
          <p:xfrm>
            <a:off x="7239000" y="2438400"/>
            <a:ext cx="447675" cy="657225"/>
          </p:xfrm>
          <a:graphic>
            <a:graphicData uri="http://schemas.openxmlformats.org/presentationml/2006/ole">
              <p:oleObj spid="_x0000_s22571" name="Equation" r:id="rId5" imgW="444307" imgH="660113" progId="Equation.3">
                <p:embed/>
              </p:oleObj>
            </a:graphicData>
          </a:graphic>
        </p:graphicFrame>
      </p:grpSp>
      <p:sp>
        <p:nvSpPr>
          <p:cNvPr id="22621" name="Rectangle 93"/>
          <p:cNvSpPr>
            <a:spLocks noChangeArrowheads="1"/>
          </p:cNvSpPr>
          <p:nvPr/>
        </p:nvSpPr>
        <p:spPr bwMode="auto">
          <a:xfrm>
            <a:off x="3048000" y="3810000"/>
            <a:ext cx="4419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en-US" altLang="ja-JP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Tabel</a:t>
            </a:r>
            <a:r>
              <a:rPr kumimoji="0" lang="en-US" altLang="ja-JP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 2.1</a:t>
            </a: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kumimoji="0" lang="en-US" altLang="ja-JP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Enam</a:t>
            </a:r>
            <a:r>
              <a:rPr kumimoji="0" lang="en-US" altLang="ja-JP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kumimoji="0" lang="en-US" altLang="ja-JP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kemungkinan</a:t>
            </a:r>
            <a:r>
              <a:rPr kumimoji="0" lang="en-US" altLang="ja-JP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kumimoji="0" lang="en-US" altLang="ja-JP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posisi</a:t>
            </a:r>
            <a:r>
              <a:rPr kumimoji="0" lang="en-US" altLang="ja-JP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kumimoji="0" lang="en-US" altLang="ja-JP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permukaan</a:t>
            </a:r>
            <a:r>
              <a:rPr kumimoji="0" lang="en-US" altLang="ja-JP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kumimoji="0" lang="en-US" altLang="ja-JP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barang</a:t>
            </a:r>
            <a:endParaRPr kumimoji="0" lang="en-US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rlin Sans FB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71800" y="1676400"/>
            <a:ext cx="358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2.8 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Pengaturan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Tata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Letak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Barang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2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Tinjauan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Pustaka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3048000" y="2407920"/>
          <a:ext cx="5867400" cy="208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700"/>
                <a:gridCol w="2933700"/>
              </a:tblGrid>
              <a:tr h="208788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  <a:alpha val="33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07" name="Group 106"/>
          <p:cNvGrpSpPr/>
          <p:nvPr/>
        </p:nvGrpSpPr>
        <p:grpSpPr>
          <a:xfrm>
            <a:off x="3429000" y="2438400"/>
            <a:ext cx="4876800" cy="1828800"/>
            <a:chOff x="3429000" y="2438400"/>
            <a:chExt cx="4876800" cy="1828800"/>
          </a:xfrm>
        </p:grpSpPr>
        <p:cxnSp>
          <p:nvCxnSpPr>
            <p:cNvPr id="22574" name="AutoShape 46"/>
            <p:cNvCxnSpPr>
              <a:cxnSpLocks noChangeShapeType="1"/>
            </p:cNvCxnSpPr>
            <p:nvPr/>
          </p:nvCxnSpPr>
          <p:spPr bwMode="auto">
            <a:xfrm flipH="1">
              <a:off x="3429000" y="3651390"/>
              <a:ext cx="473546" cy="37052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575" name="AutoShape 47"/>
            <p:cNvCxnSpPr>
              <a:cxnSpLocks noChangeShapeType="1"/>
            </p:cNvCxnSpPr>
            <p:nvPr/>
          </p:nvCxnSpPr>
          <p:spPr bwMode="auto">
            <a:xfrm flipV="1">
              <a:off x="3900370" y="2805113"/>
              <a:ext cx="0" cy="85138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576" name="AutoShape 48"/>
            <p:cNvCxnSpPr>
              <a:cxnSpLocks noChangeShapeType="1"/>
            </p:cNvCxnSpPr>
            <p:nvPr/>
          </p:nvCxnSpPr>
          <p:spPr bwMode="auto">
            <a:xfrm>
              <a:off x="3900370" y="3656158"/>
              <a:ext cx="158603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2577" name="Text Box 49"/>
            <p:cNvSpPr txBox="1">
              <a:spLocks noChangeArrowheads="1"/>
            </p:cNvSpPr>
            <p:nvPr/>
          </p:nvSpPr>
          <p:spPr bwMode="auto">
            <a:xfrm>
              <a:off x="3568713" y="2819757"/>
              <a:ext cx="301189" cy="11544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y = 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78" name="Text Box 50"/>
            <p:cNvSpPr txBox="1">
              <a:spLocks noChangeArrowheads="1"/>
            </p:cNvSpPr>
            <p:nvPr/>
          </p:nvSpPr>
          <p:spPr bwMode="auto">
            <a:xfrm>
              <a:off x="5170413" y="3679315"/>
              <a:ext cx="315987" cy="11544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x = 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79" name="Text Box 51"/>
            <p:cNvSpPr txBox="1">
              <a:spLocks noChangeArrowheads="1"/>
            </p:cNvSpPr>
            <p:nvPr/>
          </p:nvSpPr>
          <p:spPr bwMode="auto">
            <a:xfrm>
              <a:off x="3532153" y="3923152"/>
              <a:ext cx="582647" cy="11544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z = 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2580" name="AutoShape 52"/>
            <p:cNvCxnSpPr>
              <a:cxnSpLocks noChangeShapeType="1"/>
            </p:cNvCxnSpPr>
            <p:nvPr/>
          </p:nvCxnSpPr>
          <p:spPr bwMode="auto">
            <a:xfrm>
              <a:off x="3898629" y="3656158"/>
              <a:ext cx="151030" cy="0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2581" name="AutoShape 53"/>
            <p:cNvCxnSpPr>
              <a:cxnSpLocks noChangeShapeType="1"/>
            </p:cNvCxnSpPr>
            <p:nvPr/>
          </p:nvCxnSpPr>
          <p:spPr bwMode="auto">
            <a:xfrm flipV="1">
              <a:off x="3898629" y="3368730"/>
              <a:ext cx="0" cy="287428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2582" name="AutoShape 54"/>
            <p:cNvCxnSpPr>
              <a:cxnSpLocks noChangeShapeType="1"/>
            </p:cNvCxnSpPr>
            <p:nvPr/>
          </p:nvCxnSpPr>
          <p:spPr bwMode="auto">
            <a:xfrm>
              <a:off x="3893406" y="3373498"/>
              <a:ext cx="151030" cy="0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2583" name="AutoShape 55"/>
            <p:cNvCxnSpPr>
              <a:cxnSpLocks noChangeShapeType="1"/>
            </p:cNvCxnSpPr>
            <p:nvPr/>
          </p:nvCxnSpPr>
          <p:spPr bwMode="auto">
            <a:xfrm flipV="1">
              <a:off x="4044435" y="3373498"/>
              <a:ext cx="0" cy="287428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sp>
          <p:nvSpPr>
            <p:cNvPr id="22584" name="Text Box 56"/>
            <p:cNvSpPr txBox="1">
              <a:spLocks noChangeArrowheads="1"/>
            </p:cNvSpPr>
            <p:nvPr/>
          </p:nvSpPr>
          <p:spPr bwMode="auto">
            <a:xfrm>
              <a:off x="4043565" y="3465788"/>
              <a:ext cx="78779" cy="9501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2585" name="AutoShape 57"/>
            <p:cNvCxnSpPr>
              <a:cxnSpLocks noChangeShapeType="1"/>
            </p:cNvCxnSpPr>
            <p:nvPr/>
          </p:nvCxnSpPr>
          <p:spPr bwMode="auto">
            <a:xfrm flipH="1">
              <a:off x="3532153" y="3656158"/>
              <a:ext cx="366476" cy="286747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2586" name="AutoShape 58"/>
            <p:cNvCxnSpPr>
              <a:cxnSpLocks noChangeShapeType="1"/>
            </p:cNvCxnSpPr>
            <p:nvPr/>
          </p:nvCxnSpPr>
          <p:spPr bwMode="auto">
            <a:xfrm flipH="1">
              <a:off x="3677089" y="3656158"/>
              <a:ext cx="366476" cy="286747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2587" name="AutoShape 59"/>
            <p:cNvCxnSpPr>
              <a:cxnSpLocks noChangeShapeType="1"/>
            </p:cNvCxnSpPr>
            <p:nvPr/>
          </p:nvCxnSpPr>
          <p:spPr bwMode="auto">
            <a:xfrm>
              <a:off x="3532153" y="3942904"/>
              <a:ext cx="151030" cy="0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2588" name="AutoShape 60"/>
            <p:cNvCxnSpPr>
              <a:cxnSpLocks noChangeShapeType="1"/>
            </p:cNvCxnSpPr>
            <p:nvPr/>
          </p:nvCxnSpPr>
          <p:spPr bwMode="auto">
            <a:xfrm flipH="1">
              <a:off x="3524319" y="3378266"/>
              <a:ext cx="366476" cy="286747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2589" name="AutoShape 61"/>
            <p:cNvCxnSpPr>
              <a:cxnSpLocks noChangeShapeType="1"/>
            </p:cNvCxnSpPr>
            <p:nvPr/>
          </p:nvCxnSpPr>
          <p:spPr bwMode="auto">
            <a:xfrm flipH="1">
              <a:off x="3669255" y="3378266"/>
              <a:ext cx="366476" cy="286747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2590" name="AutoShape 62"/>
            <p:cNvCxnSpPr>
              <a:cxnSpLocks noChangeShapeType="1"/>
            </p:cNvCxnSpPr>
            <p:nvPr/>
          </p:nvCxnSpPr>
          <p:spPr bwMode="auto">
            <a:xfrm>
              <a:off x="3524319" y="3665012"/>
              <a:ext cx="151030" cy="0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2591" name="AutoShape 63"/>
            <p:cNvCxnSpPr>
              <a:cxnSpLocks noChangeShapeType="1"/>
            </p:cNvCxnSpPr>
            <p:nvPr/>
          </p:nvCxnSpPr>
          <p:spPr bwMode="auto">
            <a:xfrm flipV="1">
              <a:off x="3523448" y="3656158"/>
              <a:ext cx="0" cy="287428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2592" name="AutoShape 64"/>
            <p:cNvCxnSpPr>
              <a:cxnSpLocks noChangeShapeType="1"/>
            </p:cNvCxnSpPr>
            <p:nvPr/>
          </p:nvCxnSpPr>
          <p:spPr bwMode="auto">
            <a:xfrm flipV="1">
              <a:off x="3669255" y="3660925"/>
              <a:ext cx="0" cy="287428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sp>
          <p:nvSpPr>
            <p:cNvPr id="22593" name="Text Box 65"/>
            <p:cNvSpPr txBox="1">
              <a:spLocks noChangeArrowheads="1"/>
            </p:cNvSpPr>
            <p:nvPr/>
          </p:nvSpPr>
          <p:spPr bwMode="auto">
            <a:xfrm>
              <a:off x="3863809" y="3747767"/>
              <a:ext cx="113599" cy="1089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94" name="Text Box 66"/>
            <p:cNvSpPr txBox="1">
              <a:spLocks noChangeArrowheads="1"/>
            </p:cNvSpPr>
            <p:nvPr/>
          </p:nvSpPr>
          <p:spPr bwMode="auto">
            <a:xfrm>
              <a:off x="3938671" y="3261115"/>
              <a:ext cx="78779" cy="9501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20"/>
            <p:cNvSpPr>
              <a:spLocks noChangeArrowheads="1"/>
            </p:cNvSpPr>
            <p:nvPr/>
          </p:nvSpPr>
          <p:spPr bwMode="auto">
            <a:xfrm>
              <a:off x="3505200" y="2438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0850" algn="l"/>
                </a:tabLst>
              </a:pPr>
              <a:r>
                <a:rPr kumimoji="0" lang="en-US" altLang="ja-JP" sz="120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Berlin Sans FB" pitchFamily="34" charset="0"/>
                  <a:ea typeface="MS Mincho" pitchFamily="49" charset="-128"/>
                  <a:cs typeface="Times New Roman" pitchFamily="18" charset="0"/>
                </a:rPr>
                <a:t>Posisi</a:t>
              </a:r>
              <a:r>
                <a:rPr kumimoji="0" lang="en-US" altLang="ja-JP" sz="120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Berlin Sans FB" pitchFamily="34" charset="0"/>
                  <a:ea typeface="MS Mincho" pitchFamily="49" charset="-128"/>
                  <a:cs typeface="Times New Roman" pitchFamily="18" charset="0"/>
                </a:rPr>
                <a:t> 2 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0850" algn="l"/>
                </a:tabLst>
              </a:pPr>
              <a:r>
                <a:rPr kumimoji="0" lang="en-US" altLang="ja-JP" sz="120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Berlin Sans FB" pitchFamily="34" charset="0"/>
                  <a:ea typeface="MS Mincho" pitchFamily="49" charset="-128"/>
                  <a:cs typeface="Times New Roman" pitchFamily="18" charset="0"/>
                </a:rPr>
                <a:t>                  </a:t>
              </a:r>
              <a:endParaRPr kumimoji="0" lang="en-US" altLang="ja-JP" sz="1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graphicFrame>
          <p:nvGraphicFramePr>
            <p:cNvPr id="22595" name="Object 67"/>
            <p:cNvGraphicFramePr>
              <a:graphicFrameLocks noChangeAspect="1"/>
            </p:cNvGraphicFramePr>
            <p:nvPr/>
          </p:nvGraphicFramePr>
          <p:xfrm>
            <a:off x="4800600" y="2743200"/>
            <a:ext cx="447675" cy="657225"/>
          </p:xfrm>
          <a:graphic>
            <a:graphicData uri="http://schemas.openxmlformats.org/presentationml/2006/ole">
              <p:oleObj spid="_x0000_s24580" name="Equation" r:id="rId4" imgW="444307" imgH="660113" progId="Equation.3">
                <p:embed/>
              </p:oleObj>
            </a:graphicData>
          </a:graphic>
        </p:graphicFrame>
        <p:grpSp>
          <p:nvGrpSpPr>
            <p:cNvPr id="7" name="Group 109"/>
            <p:cNvGrpSpPr/>
            <p:nvPr/>
          </p:nvGrpSpPr>
          <p:grpSpPr>
            <a:xfrm>
              <a:off x="6096000" y="2438400"/>
              <a:ext cx="2209800" cy="1828800"/>
              <a:chOff x="5943600" y="4495800"/>
              <a:chExt cx="2209800" cy="1828800"/>
            </a:xfrm>
          </p:grpSpPr>
          <p:sp>
            <p:nvSpPr>
              <p:cNvPr id="22598" name="Text Box 70"/>
              <p:cNvSpPr txBox="1">
                <a:spLocks noChangeArrowheads="1"/>
              </p:cNvSpPr>
              <p:nvPr/>
            </p:nvSpPr>
            <p:spPr bwMode="auto">
              <a:xfrm>
                <a:off x="6201218" y="6118404"/>
                <a:ext cx="504382" cy="20619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z = t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2599" name="AutoShape 71"/>
              <p:cNvCxnSpPr>
                <a:cxnSpLocks noChangeShapeType="1"/>
              </p:cNvCxnSpPr>
              <p:nvPr/>
            </p:nvCxnSpPr>
            <p:spPr bwMode="auto">
              <a:xfrm flipH="1">
                <a:off x="6096000" y="5728034"/>
                <a:ext cx="473045" cy="417213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2600" name="AutoShape 72"/>
              <p:cNvCxnSpPr>
                <a:cxnSpLocks noChangeShapeType="1"/>
              </p:cNvCxnSpPr>
              <p:nvPr/>
            </p:nvCxnSpPr>
            <p:spPr bwMode="auto">
              <a:xfrm flipV="1">
                <a:off x="6569045" y="4774733"/>
                <a:ext cx="0" cy="95867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2601" name="AutoShape 73"/>
              <p:cNvCxnSpPr>
                <a:cxnSpLocks noChangeShapeType="1"/>
              </p:cNvCxnSpPr>
              <p:nvPr/>
            </p:nvCxnSpPr>
            <p:spPr bwMode="auto">
              <a:xfrm>
                <a:off x="6569045" y="5733403"/>
                <a:ext cx="1584355" cy="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22602" name="Text Box 74"/>
              <p:cNvSpPr txBox="1">
                <a:spLocks noChangeArrowheads="1"/>
              </p:cNvSpPr>
              <p:nvPr/>
            </p:nvSpPr>
            <p:spPr bwMode="auto">
              <a:xfrm>
                <a:off x="6237740" y="4738687"/>
                <a:ext cx="300871" cy="12999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y = 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03" name="Text Box 75"/>
              <p:cNvSpPr txBox="1">
                <a:spLocks noChangeArrowheads="1"/>
              </p:cNvSpPr>
              <p:nvPr/>
            </p:nvSpPr>
            <p:spPr bwMode="auto">
              <a:xfrm>
                <a:off x="7837746" y="5759478"/>
                <a:ext cx="315654" cy="12999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x = 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04" name="Text Box 76"/>
              <p:cNvSpPr txBox="1">
                <a:spLocks noChangeArrowheads="1"/>
              </p:cNvSpPr>
              <p:nvPr/>
            </p:nvSpPr>
            <p:spPr bwMode="auto">
              <a:xfrm>
                <a:off x="6735568" y="5368341"/>
                <a:ext cx="113479" cy="12271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05" name="Text Box 77"/>
              <p:cNvSpPr txBox="1">
                <a:spLocks noChangeArrowheads="1"/>
              </p:cNvSpPr>
              <p:nvPr/>
            </p:nvSpPr>
            <p:spPr bwMode="auto">
              <a:xfrm>
                <a:off x="6627307" y="5799743"/>
                <a:ext cx="78696" cy="1069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06" name="Text Box 78"/>
              <p:cNvSpPr txBox="1">
                <a:spLocks noChangeArrowheads="1"/>
              </p:cNvSpPr>
              <p:nvPr/>
            </p:nvSpPr>
            <p:spPr bwMode="auto">
              <a:xfrm>
                <a:off x="6614263" y="5011333"/>
                <a:ext cx="78696" cy="1069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2607" name="AutoShape 79"/>
              <p:cNvCxnSpPr>
                <a:cxnSpLocks noChangeShapeType="1"/>
              </p:cNvCxnSpPr>
              <p:nvPr/>
            </p:nvCxnSpPr>
            <p:spPr bwMode="auto">
              <a:xfrm>
                <a:off x="6564263" y="5733403"/>
                <a:ext cx="143914" cy="383"/>
              </a:xfrm>
              <a:prstGeom prst="straightConnector1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2608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6570350" y="5130975"/>
                <a:ext cx="0" cy="601661"/>
              </a:xfrm>
              <a:prstGeom prst="straightConnector1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2609" name="AutoShape 81"/>
              <p:cNvCxnSpPr>
                <a:cxnSpLocks noChangeShapeType="1"/>
              </p:cNvCxnSpPr>
              <p:nvPr/>
            </p:nvCxnSpPr>
            <p:spPr bwMode="auto">
              <a:xfrm>
                <a:off x="6571654" y="5130975"/>
                <a:ext cx="143914" cy="383"/>
              </a:xfrm>
              <a:prstGeom prst="straightConnector1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2610" name="AutoShape 82"/>
              <p:cNvCxnSpPr>
                <a:cxnSpLocks noChangeShapeType="1"/>
              </p:cNvCxnSpPr>
              <p:nvPr/>
            </p:nvCxnSpPr>
            <p:spPr bwMode="auto">
              <a:xfrm flipV="1">
                <a:off x="6709481" y="5130975"/>
                <a:ext cx="0" cy="601661"/>
              </a:xfrm>
              <a:prstGeom prst="straightConnector1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2611" name="AutoShape 83"/>
              <p:cNvCxnSpPr>
                <a:cxnSpLocks noChangeShapeType="1"/>
              </p:cNvCxnSpPr>
              <p:nvPr/>
            </p:nvCxnSpPr>
            <p:spPr bwMode="auto">
              <a:xfrm flipH="1">
                <a:off x="6318610" y="5732636"/>
                <a:ext cx="249131" cy="219727"/>
              </a:xfrm>
              <a:prstGeom prst="straightConnector1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2612" name="AutoShape 84"/>
              <p:cNvCxnSpPr>
                <a:cxnSpLocks noChangeShapeType="1"/>
              </p:cNvCxnSpPr>
              <p:nvPr/>
            </p:nvCxnSpPr>
            <p:spPr bwMode="auto">
              <a:xfrm flipH="1">
                <a:off x="6466436" y="5728034"/>
                <a:ext cx="249131" cy="219727"/>
              </a:xfrm>
              <a:prstGeom prst="straightConnector1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2613" name="AutoShape 85"/>
              <p:cNvCxnSpPr>
                <a:cxnSpLocks noChangeShapeType="1"/>
              </p:cNvCxnSpPr>
              <p:nvPr/>
            </p:nvCxnSpPr>
            <p:spPr bwMode="auto">
              <a:xfrm>
                <a:off x="6322523" y="5946994"/>
                <a:ext cx="143914" cy="383"/>
              </a:xfrm>
              <a:prstGeom prst="straightConnector1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2614" name="AutoShape 86"/>
              <p:cNvCxnSpPr>
                <a:cxnSpLocks noChangeShapeType="1"/>
              </p:cNvCxnSpPr>
              <p:nvPr/>
            </p:nvCxnSpPr>
            <p:spPr bwMode="auto">
              <a:xfrm flipH="1">
                <a:off x="6311218" y="5135960"/>
                <a:ext cx="249131" cy="219727"/>
              </a:xfrm>
              <a:prstGeom prst="straightConnector1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2615" name="AutoShape 87"/>
              <p:cNvCxnSpPr>
                <a:cxnSpLocks noChangeShapeType="1"/>
              </p:cNvCxnSpPr>
              <p:nvPr/>
            </p:nvCxnSpPr>
            <p:spPr bwMode="auto">
              <a:xfrm flipH="1">
                <a:off x="6459045" y="5131358"/>
                <a:ext cx="249131" cy="219727"/>
              </a:xfrm>
              <a:prstGeom prst="straightConnector1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2616" name="AutoShape 88"/>
              <p:cNvCxnSpPr>
                <a:cxnSpLocks noChangeShapeType="1"/>
              </p:cNvCxnSpPr>
              <p:nvPr/>
            </p:nvCxnSpPr>
            <p:spPr bwMode="auto">
              <a:xfrm>
                <a:off x="6315131" y="5350318"/>
                <a:ext cx="143914" cy="383"/>
              </a:xfrm>
              <a:prstGeom prst="straightConnector1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2617" name="AutoShape 89"/>
              <p:cNvCxnSpPr>
                <a:cxnSpLocks noChangeShapeType="1"/>
              </p:cNvCxnSpPr>
              <p:nvPr/>
            </p:nvCxnSpPr>
            <p:spPr bwMode="auto">
              <a:xfrm flipV="1">
                <a:off x="6319914" y="5350318"/>
                <a:ext cx="0" cy="601661"/>
              </a:xfrm>
              <a:prstGeom prst="straightConnector1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2618" name="AutoShape 90"/>
              <p:cNvCxnSpPr>
                <a:cxnSpLocks noChangeShapeType="1"/>
              </p:cNvCxnSpPr>
              <p:nvPr/>
            </p:nvCxnSpPr>
            <p:spPr bwMode="auto">
              <a:xfrm flipV="1">
                <a:off x="6459045" y="5350318"/>
                <a:ext cx="0" cy="601661"/>
              </a:xfrm>
              <a:prstGeom prst="straightConnector1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</p:spPr>
          </p:cxnSp>
          <p:graphicFrame>
            <p:nvGraphicFramePr>
              <p:cNvPr id="22619" name="Object 91"/>
              <p:cNvGraphicFramePr>
                <a:graphicFrameLocks noChangeAspect="1"/>
              </p:cNvGraphicFramePr>
              <p:nvPr/>
            </p:nvGraphicFramePr>
            <p:xfrm>
              <a:off x="7239000" y="4800600"/>
              <a:ext cx="447675" cy="657225"/>
            </p:xfrm>
            <a:graphic>
              <a:graphicData uri="http://schemas.openxmlformats.org/presentationml/2006/ole">
                <p:oleObj spid="_x0000_s24581" name="Equation" r:id="rId5" imgW="444307" imgH="660113" progId="Equation.3">
                  <p:embed/>
                </p:oleObj>
              </a:graphicData>
            </a:graphic>
          </p:graphicFrame>
          <p:sp>
            <p:nvSpPr>
              <p:cNvPr id="109" name="Rectangle 20"/>
              <p:cNvSpPr>
                <a:spLocks noChangeArrowheads="1"/>
              </p:cNvSpPr>
              <p:nvPr/>
            </p:nvSpPr>
            <p:spPr bwMode="auto">
              <a:xfrm>
                <a:off x="5943600" y="4495800"/>
                <a:ext cx="8382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450850" algn="l"/>
                  </a:tabLst>
                </a:pPr>
                <a:r>
                  <a:rPr kumimoji="0" lang="en-US" altLang="ja-JP" sz="120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Berlin Sans FB" pitchFamily="34" charset="0"/>
                    <a:ea typeface="MS Mincho" pitchFamily="49" charset="-128"/>
                    <a:cs typeface="Times New Roman" pitchFamily="18" charset="0"/>
                  </a:rPr>
                  <a:t>Posisi</a:t>
                </a:r>
                <a:r>
                  <a:rPr kumimoji="0" lang="en-US" altLang="ja-JP" sz="120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Berlin Sans FB" pitchFamily="34" charset="0"/>
                    <a:ea typeface="MS Mincho" pitchFamily="49" charset="-128"/>
                    <a:cs typeface="Times New Roman" pitchFamily="18" charset="0"/>
                  </a:rPr>
                  <a:t> 3 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450850" algn="l"/>
                  </a:tabLst>
                </a:pPr>
                <a:r>
                  <a:rPr kumimoji="0" lang="en-US" altLang="ja-JP" sz="120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Berlin Sans FB" pitchFamily="34" charset="0"/>
                    <a:ea typeface="MS Mincho" pitchFamily="49" charset="-128"/>
                    <a:cs typeface="Times New Roman" pitchFamily="18" charset="0"/>
                  </a:rPr>
                  <a:t>                  </a:t>
                </a:r>
                <a:endParaRPr kumimoji="0" lang="en-US" altLang="ja-JP" sz="180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</p:grpSp>
      </p:grpSp>
      <p:graphicFrame>
        <p:nvGraphicFramePr>
          <p:cNvPr id="100" name="Table 99"/>
          <p:cNvGraphicFramePr>
            <a:graphicFrameLocks noGrp="1"/>
          </p:cNvGraphicFramePr>
          <p:nvPr/>
        </p:nvGraphicFramePr>
        <p:xfrm>
          <a:off x="3048000" y="4419600"/>
          <a:ext cx="58674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700"/>
                <a:gridCol w="2933700"/>
              </a:tblGrid>
              <a:tr h="220980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  <a:alpha val="33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3429000" y="4648200"/>
            <a:ext cx="2057400" cy="1752600"/>
            <a:chOff x="3429000" y="4648200"/>
            <a:chExt cx="2057400" cy="1752600"/>
          </a:xfrm>
        </p:grpSpPr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3534218" y="6270771"/>
              <a:ext cx="428182" cy="13002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z = 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4584" name="AutoShape 8"/>
            <p:cNvCxnSpPr>
              <a:cxnSpLocks noChangeShapeType="1"/>
            </p:cNvCxnSpPr>
            <p:nvPr/>
          </p:nvCxnSpPr>
          <p:spPr bwMode="auto">
            <a:xfrm flipH="1">
              <a:off x="3429000" y="5881836"/>
              <a:ext cx="473045" cy="417319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585" name="AutoShape 9"/>
            <p:cNvCxnSpPr>
              <a:cxnSpLocks noChangeShapeType="1"/>
            </p:cNvCxnSpPr>
            <p:nvPr/>
          </p:nvCxnSpPr>
          <p:spPr bwMode="auto">
            <a:xfrm flipV="1">
              <a:off x="3902045" y="4927142"/>
              <a:ext cx="0" cy="95891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586" name="AutoShape 10"/>
            <p:cNvCxnSpPr>
              <a:cxnSpLocks noChangeShapeType="1"/>
            </p:cNvCxnSpPr>
            <p:nvPr/>
          </p:nvCxnSpPr>
          <p:spPr bwMode="auto">
            <a:xfrm>
              <a:off x="3902045" y="5885672"/>
              <a:ext cx="1584355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3570740" y="4891087"/>
              <a:ext cx="300871" cy="13002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y = 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88" name="Text Box 12"/>
            <p:cNvSpPr txBox="1">
              <a:spLocks noChangeArrowheads="1"/>
            </p:cNvSpPr>
            <p:nvPr/>
          </p:nvSpPr>
          <p:spPr bwMode="auto">
            <a:xfrm>
              <a:off x="5170746" y="5911754"/>
              <a:ext cx="315654" cy="13002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x = 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4225090" y="5603751"/>
              <a:ext cx="113479" cy="12274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0" name="Text Box 14"/>
            <p:cNvSpPr txBox="1">
              <a:spLocks noChangeArrowheads="1"/>
            </p:cNvSpPr>
            <p:nvPr/>
          </p:nvSpPr>
          <p:spPr bwMode="auto">
            <a:xfrm>
              <a:off x="4619005" y="5966221"/>
              <a:ext cx="78696" cy="10701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1" name="Text Box 15"/>
            <p:cNvSpPr txBox="1">
              <a:spLocks noChangeArrowheads="1"/>
            </p:cNvSpPr>
            <p:nvPr/>
          </p:nvSpPr>
          <p:spPr bwMode="auto">
            <a:xfrm>
              <a:off x="4729875" y="5754109"/>
              <a:ext cx="78696" cy="10701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4592" name="AutoShape 16"/>
            <p:cNvCxnSpPr>
              <a:cxnSpLocks noChangeShapeType="1"/>
            </p:cNvCxnSpPr>
            <p:nvPr/>
          </p:nvCxnSpPr>
          <p:spPr bwMode="auto">
            <a:xfrm>
              <a:off x="3902045" y="5885288"/>
              <a:ext cx="813482" cy="0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4593" name="AutoShape 17"/>
            <p:cNvCxnSpPr>
              <a:cxnSpLocks noChangeShapeType="1"/>
            </p:cNvCxnSpPr>
            <p:nvPr/>
          </p:nvCxnSpPr>
          <p:spPr bwMode="auto">
            <a:xfrm flipV="1">
              <a:off x="3902045" y="5737616"/>
              <a:ext cx="0" cy="143453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4594" name="AutoShape 18"/>
            <p:cNvCxnSpPr>
              <a:cxnSpLocks noChangeShapeType="1"/>
            </p:cNvCxnSpPr>
            <p:nvPr/>
          </p:nvCxnSpPr>
          <p:spPr bwMode="auto">
            <a:xfrm flipV="1">
              <a:off x="4709005" y="5741451"/>
              <a:ext cx="0" cy="143453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4595" name="AutoShape 19"/>
            <p:cNvCxnSpPr>
              <a:cxnSpLocks noChangeShapeType="1"/>
            </p:cNvCxnSpPr>
            <p:nvPr/>
          </p:nvCxnSpPr>
          <p:spPr bwMode="auto">
            <a:xfrm>
              <a:off x="3895524" y="5742218"/>
              <a:ext cx="813482" cy="0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4596" name="AutoShape 20"/>
            <p:cNvCxnSpPr>
              <a:cxnSpLocks noChangeShapeType="1"/>
            </p:cNvCxnSpPr>
            <p:nvPr/>
          </p:nvCxnSpPr>
          <p:spPr bwMode="auto">
            <a:xfrm flipH="1">
              <a:off x="3642914" y="5884521"/>
              <a:ext cx="256523" cy="226304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4597" name="AutoShape 21"/>
            <p:cNvCxnSpPr>
              <a:cxnSpLocks noChangeShapeType="1"/>
            </p:cNvCxnSpPr>
            <p:nvPr/>
          </p:nvCxnSpPr>
          <p:spPr bwMode="auto">
            <a:xfrm flipH="1">
              <a:off x="4445961" y="5891809"/>
              <a:ext cx="256523" cy="226304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4598" name="AutoShape 22"/>
            <p:cNvCxnSpPr>
              <a:cxnSpLocks noChangeShapeType="1"/>
            </p:cNvCxnSpPr>
            <p:nvPr/>
          </p:nvCxnSpPr>
          <p:spPr bwMode="auto">
            <a:xfrm>
              <a:off x="3629870" y="6116195"/>
              <a:ext cx="813482" cy="0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4599" name="AutoShape 23"/>
            <p:cNvCxnSpPr>
              <a:cxnSpLocks noChangeShapeType="1"/>
            </p:cNvCxnSpPr>
            <p:nvPr/>
          </p:nvCxnSpPr>
          <p:spPr bwMode="auto">
            <a:xfrm flipV="1">
              <a:off x="3634653" y="5968905"/>
              <a:ext cx="0" cy="143453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4600" name="AutoShape 24"/>
            <p:cNvCxnSpPr>
              <a:cxnSpLocks noChangeShapeType="1"/>
            </p:cNvCxnSpPr>
            <p:nvPr/>
          </p:nvCxnSpPr>
          <p:spPr bwMode="auto">
            <a:xfrm flipV="1">
              <a:off x="4441613" y="5972741"/>
              <a:ext cx="0" cy="143453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4601" name="AutoShape 25"/>
            <p:cNvCxnSpPr>
              <a:cxnSpLocks noChangeShapeType="1"/>
            </p:cNvCxnSpPr>
            <p:nvPr/>
          </p:nvCxnSpPr>
          <p:spPr bwMode="auto">
            <a:xfrm flipH="1">
              <a:off x="3636392" y="5739917"/>
              <a:ext cx="256523" cy="226304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4602" name="AutoShape 26"/>
            <p:cNvCxnSpPr>
              <a:cxnSpLocks noChangeShapeType="1"/>
            </p:cNvCxnSpPr>
            <p:nvPr/>
          </p:nvCxnSpPr>
          <p:spPr bwMode="auto">
            <a:xfrm flipH="1">
              <a:off x="4439439" y="5748355"/>
              <a:ext cx="256523" cy="226304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4603" name="AutoShape 27"/>
            <p:cNvCxnSpPr>
              <a:cxnSpLocks noChangeShapeType="1"/>
            </p:cNvCxnSpPr>
            <p:nvPr/>
          </p:nvCxnSpPr>
          <p:spPr bwMode="auto">
            <a:xfrm>
              <a:off x="3629870" y="5968138"/>
              <a:ext cx="813482" cy="0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sp>
          <p:nvSpPr>
            <p:cNvPr id="123" name="Rectangle 20"/>
            <p:cNvSpPr>
              <a:spLocks noChangeArrowheads="1"/>
            </p:cNvSpPr>
            <p:nvPr/>
          </p:nvSpPr>
          <p:spPr bwMode="auto">
            <a:xfrm>
              <a:off x="3505200" y="46482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0850" algn="l"/>
                </a:tabLst>
              </a:pPr>
              <a:r>
                <a:rPr kumimoji="0" lang="en-US" altLang="ja-JP" sz="120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Berlin Sans FB" pitchFamily="34" charset="0"/>
                  <a:ea typeface="MS Mincho" pitchFamily="49" charset="-128"/>
                  <a:cs typeface="Times New Roman" pitchFamily="18" charset="0"/>
                </a:rPr>
                <a:t>Posisi</a:t>
              </a:r>
              <a:r>
                <a:rPr kumimoji="0" lang="en-US" altLang="ja-JP" sz="120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Berlin Sans FB" pitchFamily="34" charset="0"/>
                  <a:ea typeface="MS Mincho" pitchFamily="49" charset="-128"/>
                  <a:cs typeface="Times New Roman" pitchFamily="18" charset="0"/>
                </a:rPr>
                <a:t> 4 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0850" algn="l"/>
                </a:tabLst>
              </a:pPr>
              <a:r>
                <a:rPr kumimoji="0" lang="en-US" altLang="ja-JP" sz="120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Berlin Sans FB" pitchFamily="34" charset="0"/>
                  <a:ea typeface="MS Mincho" pitchFamily="49" charset="-128"/>
                  <a:cs typeface="Times New Roman" pitchFamily="18" charset="0"/>
                </a:rPr>
                <a:t>                  </a:t>
              </a:r>
              <a:endParaRPr kumimoji="0" lang="en-US" altLang="ja-JP" sz="1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graphicFrame>
          <p:nvGraphicFramePr>
            <p:cNvPr id="24604" name="Object 28"/>
            <p:cNvGraphicFramePr>
              <a:graphicFrameLocks noChangeAspect="1"/>
            </p:cNvGraphicFramePr>
            <p:nvPr/>
          </p:nvGraphicFramePr>
          <p:xfrm>
            <a:off x="4800600" y="4953000"/>
            <a:ext cx="457200" cy="657225"/>
          </p:xfrm>
          <a:graphic>
            <a:graphicData uri="http://schemas.openxmlformats.org/presentationml/2006/ole">
              <p:oleObj spid="_x0000_s24604" name="Equation" r:id="rId6" imgW="457200" imgH="660400" progId="Equation.3">
                <p:embed/>
              </p:oleObj>
            </a:graphicData>
          </a:graphic>
        </p:graphicFrame>
      </p:grpSp>
      <p:grpSp>
        <p:nvGrpSpPr>
          <p:cNvPr id="150" name="Group 149"/>
          <p:cNvGrpSpPr/>
          <p:nvPr/>
        </p:nvGrpSpPr>
        <p:grpSpPr>
          <a:xfrm>
            <a:off x="6096000" y="4572000"/>
            <a:ext cx="2438400" cy="1905000"/>
            <a:chOff x="6096000" y="4572000"/>
            <a:chExt cx="2438400" cy="1905000"/>
          </a:xfrm>
        </p:grpSpPr>
        <p:sp>
          <p:nvSpPr>
            <p:cNvPr id="24607" name="Text Box 31"/>
            <p:cNvSpPr txBox="1">
              <a:spLocks noChangeArrowheads="1"/>
            </p:cNvSpPr>
            <p:nvPr/>
          </p:nvSpPr>
          <p:spPr bwMode="auto">
            <a:xfrm>
              <a:off x="6594516" y="6312995"/>
              <a:ext cx="492084" cy="16400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z = 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4608" name="AutoShape 32"/>
            <p:cNvCxnSpPr>
              <a:cxnSpLocks noChangeShapeType="1"/>
            </p:cNvCxnSpPr>
            <p:nvPr/>
          </p:nvCxnSpPr>
          <p:spPr bwMode="auto">
            <a:xfrm flipH="1">
              <a:off x="6477000" y="5870467"/>
              <a:ext cx="470065" cy="480509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609" name="AutoShape 33"/>
            <p:cNvCxnSpPr>
              <a:cxnSpLocks noChangeShapeType="1"/>
            </p:cNvCxnSpPr>
            <p:nvPr/>
          </p:nvCxnSpPr>
          <p:spPr bwMode="auto">
            <a:xfrm flipV="1">
              <a:off x="6947065" y="4765915"/>
              <a:ext cx="0" cy="110411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610" name="AutoShape 34"/>
            <p:cNvCxnSpPr>
              <a:cxnSpLocks noChangeShapeType="1"/>
            </p:cNvCxnSpPr>
            <p:nvPr/>
          </p:nvCxnSpPr>
          <p:spPr bwMode="auto">
            <a:xfrm>
              <a:off x="6960027" y="5869584"/>
              <a:ext cx="1574373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4611" name="Text Box 35"/>
            <p:cNvSpPr txBox="1">
              <a:spLocks noChangeArrowheads="1"/>
            </p:cNvSpPr>
            <p:nvPr/>
          </p:nvSpPr>
          <p:spPr bwMode="auto">
            <a:xfrm>
              <a:off x="6630808" y="4724400"/>
              <a:ext cx="298975" cy="14971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y = 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12" name="Text Box 36"/>
            <p:cNvSpPr txBox="1">
              <a:spLocks noChangeArrowheads="1"/>
            </p:cNvSpPr>
            <p:nvPr/>
          </p:nvSpPr>
          <p:spPr bwMode="auto">
            <a:xfrm>
              <a:off x="8220735" y="5899616"/>
              <a:ext cx="313665" cy="14971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x = 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13" name="Text Box 37"/>
            <p:cNvSpPr txBox="1">
              <a:spLocks noChangeArrowheads="1"/>
            </p:cNvSpPr>
            <p:nvPr/>
          </p:nvSpPr>
          <p:spPr bwMode="auto">
            <a:xfrm>
              <a:off x="7238264" y="5988828"/>
              <a:ext cx="112764" cy="14132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14" name="Text Box 38"/>
            <p:cNvSpPr txBox="1">
              <a:spLocks noChangeArrowheads="1"/>
            </p:cNvSpPr>
            <p:nvPr/>
          </p:nvSpPr>
          <p:spPr bwMode="auto">
            <a:xfrm>
              <a:off x="7160064" y="5576332"/>
              <a:ext cx="78200" cy="12321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15" name="Text Box 39"/>
            <p:cNvSpPr txBox="1">
              <a:spLocks noChangeArrowheads="1"/>
            </p:cNvSpPr>
            <p:nvPr/>
          </p:nvSpPr>
          <p:spPr bwMode="auto">
            <a:xfrm>
              <a:off x="7391640" y="5718100"/>
              <a:ext cx="78200" cy="12321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4616" name="AutoShape 40"/>
            <p:cNvCxnSpPr>
              <a:cxnSpLocks noChangeShapeType="1"/>
            </p:cNvCxnSpPr>
            <p:nvPr/>
          </p:nvCxnSpPr>
          <p:spPr bwMode="auto">
            <a:xfrm>
              <a:off x="6957434" y="5870467"/>
              <a:ext cx="436366" cy="0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4617" name="AutoShape 41"/>
            <p:cNvCxnSpPr>
              <a:cxnSpLocks noChangeShapeType="1"/>
            </p:cNvCxnSpPr>
            <p:nvPr/>
          </p:nvCxnSpPr>
          <p:spPr bwMode="auto">
            <a:xfrm flipV="1">
              <a:off x="6950954" y="5718100"/>
              <a:ext cx="0" cy="152367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4618" name="AutoShape 42"/>
            <p:cNvCxnSpPr>
              <a:cxnSpLocks noChangeShapeType="1"/>
            </p:cNvCxnSpPr>
            <p:nvPr/>
          </p:nvCxnSpPr>
          <p:spPr bwMode="auto">
            <a:xfrm>
              <a:off x="6955274" y="5718100"/>
              <a:ext cx="436366" cy="0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4619" name="AutoShape 43"/>
            <p:cNvCxnSpPr>
              <a:cxnSpLocks noChangeShapeType="1"/>
            </p:cNvCxnSpPr>
            <p:nvPr/>
          </p:nvCxnSpPr>
          <p:spPr bwMode="auto">
            <a:xfrm flipV="1">
              <a:off x="7391640" y="5716333"/>
              <a:ext cx="0" cy="152367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4620" name="AutoShape 44"/>
            <p:cNvCxnSpPr>
              <a:cxnSpLocks noChangeShapeType="1"/>
            </p:cNvCxnSpPr>
            <p:nvPr/>
          </p:nvCxnSpPr>
          <p:spPr bwMode="auto">
            <a:xfrm flipH="1">
              <a:off x="6548720" y="5863842"/>
              <a:ext cx="398346" cy="412054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4621" name="AutoShape 45"/>
            <p:cNvCxnSpPr>
              <a:cxnSpLocks noChangeShapeType="1"/>
            </p:cNvCxnSpPr>
            <p:nvPr/>
          </p:nvCxnSpPr>
          <p:spPr bwMode="auto">
            <a:xfrm flipH="1">
              <a:off x="6993294" y="5870467"/>
              <a:ext cx="398346" cy="412054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4622" name="AutoShape 46"/>
            <p:cNvCxnSpPr>
              <a:cxnSpLocks noChangeShapeType="1"/>
            </p:cNvCxnSpPr>
            <p:nvPr/>
          </p:nvCxnSpPr>
          <p:spPr bwMode="auto">
            <a:xfrm>
              <a:off x="6568594" y="6275896"/>
              <a:ext cx="436366" cy="0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4623" name="AutoShape 47"/>
            <p:cNvCxnSpPr>
              <a:cxnSpLocks noChangeShapeType="1"/>
            </p:cNvCxnSpPr>
            <p:nvPr/>
          </p:nvCxnSpPr>
          <p:spPr bwMode="auto">
            <a:xfrm flipH="1">
              <a:off x="6548720" y="5718100"/>
              <a:ext cx="398346" cy="412054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4624" name="AutoShape 48"/>
            <p:cNvCxnSpPr>
              <a:cxnSpLocks noChangeShapeType="1"/>
            </p:cNvCxnSpPr>
            <p:nvPr/>
          </p:nvCxnSpPr>
          <p:spPr bwMode="auto">
            <a:xfrm flipH="1">
              <a:off x="6993294" y="5724724"/>
              <a:ext cx="398346" cy="412054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4625" name="AutoShape 49"/>
            <p:cNvCxnSpPr>
              <a:cxnSpLocks noChangeShapeType="1"/>
            </p:cNvCxnSpPr>
            <p:nvPr/>
          </p:nvCxnSpPr>
          <p:spPr bwMode="auto">
            <a:xfrm>
              <a:off x="6562113" y="6130154"/>
              <a:ext cx="436366" cy="0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4626" name="AutoShape 50"/>
            <p:cNvCxnSpPr>
              <a:cxnSpLocks noChangeShapeType="1"/>
            </p:cNvCxnSpPr>
            <p:nvPr/>
          </p:nvCxnSpPr>
          <p:spPr bwMode="auto">
            <a:xfrm flipV="1">
              <a:off x="6553904" y="6125296"/>
              <a:ext cx="0" cy="152367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24627" name="AutoShape 51"/>
            <p:cNvCxnSpPr>
              <a:cxnSpLocks noChangeShapeType="1"/>
            </p:cNvCxnSpPr>
            <p:nvPr/>
          </p:nvCxnSpPr>
          <p:spPr bwMode="auto">
            <a:xfrm flipV="1">
              <a:off x="6994590" y="6123529"/>
              <a:ext cx="0" cy="152367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sp>
          <p:nvSpPr>
            <p:cNvPr id="149" name="Rectangle 20"/>
            <p:cNvSpPr>
              <a:spLocks noChangeArrowheads="1"/>
            </p:cNvSpPr>
            <p:nvPr/>
          </p:nvSpPr>
          <p:spPr bwMode="auto">
            <a:xfrm>
              <a:off x="6096000" y="45720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0850" algn="l"/>
                </a:tabLst>
              </a:pPr>
              <a:r>
                <a:rPr kumimoji="0" lang="en-US" altLang="ja-JP" sz="120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Berlin Sans FB" pitchFamily="34" charset="0"/>
                  <a:ea typeface="MS Mincho" pitchFamily="49" charset="-128"/>
                  <a:cs typeface="Times New Roman" pitchFamily="18" charset="0"/>
                </a:rPr>
                <a:t>Posisi</a:t>
              </a:r>
              <a:r>
                <a:rPr kumimoji="0" lang="en-US" altLang="ja-JP" sz="120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Berlin Sans FB" pitchFamily="34" charset="0"/>
                  <a:ea typeface="MS Mincho" pitchFamily="49" charset="-128"/>
                  <a:cs typeface="Times New Roman" pitchFamily="18" charset="0"/>
                </a:rPr>
                <a:t> 5 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0850" algn="l"/>
                </a:tabLst>
              </a:pPr>
              <a:r>
                <a:rPr kumimoji="0" lang="en-US" altLang="ja-JP" sz="120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Berlin Sans FB" pitchFamily="34" charset="0"/>
                  <a:ea typeface="MS Mincho" pitchFamily="49" charset="-128"/>
                  <a:cs typeface="Times New Roman" pitchFamily="18" charset="0"/>
                </a:rPr>
                <a:t>                  </a:t>
              </a:r>
              <a:endParaRPr kumimoji="0" lang="en-US" altLang="ja-JP" sz="1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2" name="Object 29"/>
          <p:cNvGraphicFramePr>
            <a:graphicFrameLocks noChangeAspect="1"/>
          </p:cNvGraphicFramePr>
          <p:nvPr/>
        </p:nvGraphicFramePr>
        <p:xfrm>
          <a:off x="7315200" y="4981575"/>
          <a:ext cx="457200" cy="657225"/>
        </p:xfrm>
        <a:graphic>
          <a:graphicData uri="http://schemas.openxmlformats.org/presentationml/2006/ole">
            <p:oleObj spid="_x0000_s24605" name="Equation" r:id="rId7" imgW="457200" imgH="6602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71800" y="1676400"/>
            <a:ext cx="358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2.9 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Tujuan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Pengaturan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Tata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Letak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Barang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2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Tinjauan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Pustaka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2971800" y="2209800"/>
            <a:ext cx="5943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Beberapa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tujuan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melakukan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pengaturan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tata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letak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adalah</a:t>
            </a:r>
            <a:r>
              <a:rPr lang="en-US" sz="1400" dirty="0" smtClean="0">
                <a:latin typeface="Berlin Sans FB" pitchFamily="34" charset="0"/>
              </a:rPr>
              <a:t> 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400" dirty="0" err="1" smtClean="0">
                <a:latin typeface="Berlin Sans FB" pitchFamily="34" charset="0"/>
              </a:rPr>
              <a:t>Menghasilkan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susunan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sesuai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dengan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kategori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tertentu</a:t>
            </a:r>
            <a:r>
              <a:rPr lang="en-US" sz="1400" dirty="0" smtClean="0">
                <a:latin typeface="Berlin Sans FB" pitchFamily="34" charset="0"/>
              </a:rPr>
              <a:t>. </a:t>
            </a:r>
            <a:r>
              <a:rPr lang="en-US" sz="1400" dirty="0" err="1" smtClean="0">
                <a:latin typeface="Berlin Sans FB" pitchFamily="34" charset="0"/>
              </a:rPr>
              <a:t>Misalnya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berat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diletakkan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dibawah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dari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lebih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ringan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sering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dipakai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diletakkan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lebih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atas</a:t>
            </a:r>
            <a:r>
              <a:rPr lang="en-US" sz="1400" dirty="0" smtClean="0">
                <a:latin typeface="Berlin Sans FB" pitchFamily="34" charset="0"/>
              </a:rPr>
              <a:t>  </a:t>
            </a:r>
            <a:r>
              <a:rPr lang="en-US" sz="1400" dirty="0" err="1" smtClean="0">
                <a:latin typeface="Berlin Sans FB" pitchFamily="34" charset="0"/>
              </a:rPr>
              <a:t>daripada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tumpukan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yang lain, </a:t>
            </a:r>
            <a:r>
              <a:rPr lang="en-US" sz="1400" dirty="0" err="1" smtClean="0">
                <a:latin typeface="Berlin Sans FB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</a:rPr>
              <a:t> lain-lain.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400" dirty="0" err="1" smtClean="0">
                <a:latin typeface="Berlin Sans FB" pitchFamily="34" charset="0"/>
              </a:rPr>
              <a:t>Menghasilkan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susunan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padat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yaitu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susunan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lebih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mementingkan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optimasi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ruang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digunakan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oleh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susunan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tersebut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</a:pPr>
            <a:endParaRPr lang="en-US" sz="1200" dirty="0" smtClean="0">
              <a:latin typeface="Berlin Sans FB" pitchFamily="34" charset="0"/>
            </a:endParaRPr>
          </a:p>
          <a:p>
            <a:pPr lvl="0" indent="457200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Tugas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akhir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menggunakan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tujuan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kedua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yaitu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untuk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menghasilkan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susunan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menyisakan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sesedikit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mungkin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ruang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kosong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endParaRPr lang="en-US" sz="1400" dirty="0">
              <a:latin typeface="Berlin Sans FB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3.1 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Penerapan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Algoritma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Genetika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pada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Pengaturan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Tata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Letak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Barang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3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Hasil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Pembahasan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2971800" y="2209800"/>
            <a:ext cx="594360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Pada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pengaturan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tata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letak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menggunakan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algoritma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genetika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hal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menjadi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solusi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err="1" smtClean="0">
                <a:latin typeface="Berlin Sans FB" pitchFamily="34" charset="0"/>
              </a:rPr>
              <a:t>adalah</a:t>
            </a:r>
            <a:r>
              <a:rPr lang="en-US" sz="1400" smtClean="0">
                <a:latin typeface="Berlin Sans FB" pitchFamily="34" charset="0"/>
              </a:rPr>
              <a:t> individu </a:t>
            </a:r>
            <a:r>
              <a:rPr lang="en-US" sz="1400" dirty="0" smtClean="0">
                <a:latin typeface="Berlin Sans FB" pitchFamily="34" charset="0"/>
              </a:rPr>
              <a:t>yang </a:t>
            </a:r>
            <a:r>
              <a:rPr lang="en-US" sz="1400" dirty="0" err="1" smtClean="0">
                <a:latin typeface="Berlin Sans FB" pitchFamily="34" charset="0"/>
              </a:rPr>
              <a:t>terdiri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dari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kromosom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nomor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kromosom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posisi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harus</a:t>
            </a:r>
            <a:r>
              <a:rPr lang="en-US" sz="1400" dirty="0" smtClean="0">
                <a:latin typeface="Berlin Sans FB" pitchFamily="34" charset="0"/>
              </a:rPr>
              <a:t>  </a:t>
            </a:r>
            <a:r>
              <a:rPr lang="en-US" sz="1400" dirty="0" err="1" smtClean="0">
                <a:latin typeface="Berlin Sans FB" pitchFamily="34" charset="0"/>
              </a:rPr>
              <a:t>dioptimasi</a:t>
            </a:r>
            <a:r>
              <a:rPr lang="en-US" sz="1400" dirty="0" smtClean="0">
                <a:latin typeface="Berlin Sans FB" pitchFamily="34" charset="0"/>
              </a:rPr>
              <a:t>. </a:t>
            </a:r>
            <a:r>
              <a:rPr lang="en-US" sz="1400" err="1" smtClean="0">
                <a:latin typeface="Berlin Sans FB" pitchFamily="34" charset="0"/>
              </a:rPr>
              <a:t>Karena</a:t>
            </a:r>
            <a:r>
              <a:rPr lang="en-US" sz="1400" smtClean="0">
                <a:latin typeface="Berlin Sans FB" pitchFamily="34" charset="0"/>
              </a:rPr>
              <a:t> individu </a:t>
            </a:r>
            <a:r>
              <a:rPr lang="en-US" sz="1400" dirty="0" err="1" smtClean="0">
                <a:latin typeface="Berlin Sans FB" pitchFamily="34" charset="0"/>
              </a:rPr>
              <a:t>inilah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menentukan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kualitas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dari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susunan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Misalnya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sebuah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permasalahan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tata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letak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melibatkan</a:t>
            </a:r>
            <a:r>
              <a:rPr lang="en-US" sz="1400" dirty="0" smtClean="0">
                <a:latin typeface="Berlin Sans FB" pitchFamily="34" charset="0"/>
              </a:rPr>
              <a:t> 4 </a:t>
            </a:r>
            <a:r>
              <a:rPr lang="en-US" sz="1400" dirty="0" err="1" smtClean="0">
                <a:latin typeface="Berlin Sans FB" pitchFamily="34" charset="0"/>
              </a:rPr>
              <a:t>buah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maka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struktur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kromosom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digunakan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seperti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gambar</a:t>
            </a:r>
            <a:r>
              <a:rPr lang="en-US" sz="1400" dirty="0" smtClean="0">
                <a:latin typeface="Berlin Sans FB" pitchFamily="34" charset="0"/>
              </a:rPr>
              <a:t> 3.1.</a:t>
            </a:r>
          </a:p>
          <a:p>
            <a:pPr indent="457200"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indent="457200"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indent="457200"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r>
              <a:rPr lang="en-US" sz="1400" b="1" dirty="0" smtClean="0"/>
              <a:t> </a:t>
            </a:r>
            <a:endParaRPr lang="en-US" sz="1400" dirty="0" smtClean="0"/>
          </a:p>
          <a:p>
            <a:pPr algn="ctr"/>
            <a:r>
              <a:rPr lang="en-US" sz="1400" b="1" dirty="0" err="1" smtClean="0">
                <a:latin typeface="Berlin Sans FB" pitchFamily="34" charset="0"/>
              </a:rPr>
              <a:t>Gambar</a:t>
            </a:r>
            <a:r>
              <a:rPr lang="en-US" sz="1400" b="1" dirty="0" smtClean="0">
                <a:latin typeface="Berlin Sans FB" pitchFamily="34" charset="0"/>
              </a:rPr>
              <a:t> 3.1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i="1" dirty="0" err="1" smtClean="0">
                <a:latin typeface="Berlin Sans FB" pitchFamily="34" charset="0"/>
              </a:rPr>
              <a:t>Kromosom</a:t>
            </a:r>
            <a:r>
              <a:rPr lang="en-US" sz="1400" i="1" dirty="0" smtClean="0">
                <a:latin typeface="Berlin Sans FB" pitchFamily="34" charset="0"/>
              </a:rPr>
              <a:t> </a:t>
            </a:r>
            <a:r>
              <a:rPr lang="en-US" sz="1400" i="1" dirty="0" err="1" smtClean="0">
                <a:latin typeface="Berlin Sans FB" pitchFamily="34" charset="0"/>
              </a:rPr>
              <a:t>Barang</a:t>
            </a:r>
            <a:endParaRPr lang="en-US" sz="1400" dirty="0" smtClean="0">
              <a:latin typeface="Berlin Sans FB" pitchFamily="34" charset="0"/>
            </a:endParaRPr>
          </a:p>
          <a:p>
            <a:pPr indent="457200" algn="just">
              <a:lnSpc>
                <a:spcPct val="150000"/>
              </a:lnSpc>
            </a:pPr>
            <a:endParaRPr lang="en-US" sz="1400" dirty="0">
              <a:latin typeface="Berlin Sans FB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267200" y="4648200"/>
          <a:ext cx="3352800" cy="91440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  <a:gridCol w="838200"/>
              </a:tblGrid>
              <a:tr h="45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  <a:cs typeface="Times New Roman"/>
                        </a:rPr>
                        <a:t>Nomor</a:t>
                      </a:r>
                      <a:endParaRPr lang="en-US" sz="12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  <a:cs typeface="Times New Roman"/>
                        </a:rPr>
                        <a:t>Barang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  <a:cs typeface="Times New Roman"/>
                        </a:rPr>
                        <a:t> 1</a:t>
                      </a:r>
                      <a:endParaRPr lang="en-US" sz="12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  <a:cs typeface="Times New Roman"/>
                        </a:rPr>
                        <a:t>Nomor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  <a:cs typeface="Times New Roman"/>
                        </a:rPr>
                        <a:t>Barang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  <a:cs typeface="Times New Roman"/>
                        </a:rPr>
                        <a:t> 2</a:t>
                      </a:r>
                      <a:endParaRPr lang="en-US" sz="12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  <a:cs typeface="Times New Roman"/>
                        </a:rPr>
                        <a:t>Nomor</a:t>
                      </a:r>
                      <a:endParaRPr lang="en-US" sz="12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  <a:cs typeface="Times New Roman"/>
                        </a:rPr>
                        <a:t>Barang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  <a:cs typeface="Times New Roman"/>
                        </a:rPr>
                        <a:t> 3</a:t>
                      </a:r>
                      <a:endParaRPr lang="en-US" sz="12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  <a:cs typeface="Times New Roman"/>
                        </a:rPr>
                        <a:t>Nomor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  <a:cs typeface="Times New Roman"/>
                        </a:rPr>
                        <a:t>Barang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  <a:cs typeface="Times New Roman"/>
                        </a:rPr>
                        <a:t> 4</a:t>
                      </a:r>
                      <a:endParaRPr lang="en-US" sz="12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  <a:cs typeface="Times New Roman"/>
                        </a:rPr>
                        <a:t>Posisi Barang 1</a:t>
                      </a:r>
                      <a:endParaRPr lang="en-US" sz="12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  <a:cs typeface="Times New Roman"/>
                        </a:rPr>
                        <a:t>Posisi Barang 2</a:t>
                      </a:r>
                      <a:endParaRPr lang="en-US" sz="12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  <a:cs typeface="Times New Roman"/>
                        </a:rPr>
                        <a:t>Posisi Barang 3</a:t>
                      </a:r>
                      <a:endParaRPr lang="en-US" sz="12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  <a:cs typeface="Times New Roman"/>
                        </a:rPr>
                        <a:t>Posisi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  <a:cs typeface="Times New Roman"/>
                        </a:rPr>
                        <a:t>Barang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  <a:cs typeface="Times New Roman"/>
                        </a:rPr>
                        <a:t> 4</a:t>
                      </a:r>
                      <a:endParaRPr lang="en-US" sz="12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98281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3.1 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Penerapan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Algoritma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Genetika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pada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Pengaturan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Tata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Letak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Barang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3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Hasil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Pembahasan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971800" y="198120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err="1" smtClean="0">
                <a:latin typeface="Berlin Sans FB" pitchFamily="34" charset="0"/>
              </a:rPr>
              <a:t>Proses</a:t>
            </a:r>
            <a:r>
              <a:rPr lang="en-US" sz="1400" b="1" u="sng" dirty="0" smtClean="0">
                <a:latin typeface="Berlin Sans FB" pitchFamily="34" charset="0"/>
              </a:rPr>
              <a:t> </a:t>
            </a:r>
            <a:r>
              <a:rPr lang="en-US" sz="1400" b="1" u="sng" dirty="0" err="1" smtClean="0">
                <a:latin typeface="Berlin Sans FB" pitchFamily="34" charset="0"/>
              </a:rPr>
              <a:t>pengaturan</a:t>
            </a:r>
            <a:r>
              <a:rPr lang="en-US" sz="1400" b="1" u="sng" dirty="0" smtClean="0">
                <a:latin typeface="Berlin Sans FB" pitchFamily="34" charset="0"/>
              </a:rPr>
              <a:t> </a:t>
            </a:r>
            <a:r>
              <a:rPr lang="en-US" sz="1400" b="1" u="sng" dirty="0" err="1" smtClean="0">
                <a:latin typeface="Berlin Sans FB" pitchFamily="34" charset="0"/>
              </a:rPr>
              <a:t>tata</a:t>
            </a:r>
            <a:r>
              <a:rPr lang="en-US" sz="1400" b="1" u="sng" dirty="0" smtClean="0">
                <a:latin typeface="Berlin Sans FB" pitchFamily="34" charset="0"/>
              </a:rPr>
              <a:t> </a:t>
            </a:r>
            <a:r>
              <a:rPr lang="en-US" sz="1400" b="1" u="sng" dirty="0" err="1" smtClean="0">
                <a:latin typeface="Berlin Sans FB" pitchFamily="34" charset="0"/>
              </a:rPr>
              <a:t>letak</a:t>
            </a:r>
            <a:r>
              <a:rPr lang="en-US" sz="1400" b="1" u="sng" dirty="0" smtClean="0">
                <a:latin typeface="Berlin Sans FB" pitchFamily="34" charset="0"/>
              </a:rPr>
              <a:t> </a:t>
            </a:r>
            <a:r>
              <a:rPr lang="en-US" sz="1400" b="1" u="sng" dirty="0" err="1" smtClean="0">
                <a:latin typeface="Berlin Sans FB" pitchFamily="34" charset="0"/>
              </a:rPr>
              <a:t>barang</a:t>
            </a:r>
            <a:endParaRPr lang="en-US" sz="1400" b="1" u="sng" dirty="0">
              <a:latin typeface="Berlin Sans FB" pitchFamily="34" charset="0"/>
            </a:endParaRPr>
          </a:p>
        </p:txBody>
      </p:sp>
      <p:sp>
        <p:nvSpPr>
          <p:cNvPr id="22" name="Flowchart: Alternate Process 21"/>
          <p:cNvSpPr/>
          <p:nvPr/>
        </p:nvSpPr>
        <p:spPr>
          <a:xfrm>
            <a:off x="2971800" y="3431977"/>
            <a:ext cx="5943600" cy="304800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endParaRPr lang="en-US" sz="1400" dirty="0">
              <a:latin typeface="Berlin Sans FB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1800" y="342900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3.2 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Perancangan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527424" y="5371972"/>
          <a:ext cx="5083176" cy="1139190"/>
        </p:xfrm>
        <a:graphic>
          <a:graphicData uri="http://schemas.openxmlformats.org/drawingml/2006/table">
            <a:tbl>
              <a:tblPr/>
              <a:tblGrid>
                <a:gridCol w="565832"/>
                <a:gridCol w="565832"/>
                <a:gridCol w="565832"/>
                <a:gridCol w="565832"/>
                <a:gridCol w="565832"/>
                <a:gridCol w="1127008"/>
                <a:gridCol w="1127008"/>
              </a:tblGrid>
              <a:tr h="2078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500" dirty="0">
                        <a:solidFill>
                          <a:srgbClr val="000000"/>
                        </a:solidFill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 dirty="0"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500">
                        <a:solidFill>
                          <a:srgbClr val="000000"/>
                        </a:solidFill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Berlin Sans FB" pitchFamily="34" charset="0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500">
                        <a:solidFill>
                          <a:srgbClr val="000000"/>
                        </a:solidFill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Berlin Sans FB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500">
                        <a:solidFill>
                          <a:srgbClr val="000000"/>
                        </a:solidFill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Berlin Sans FB" pitchFamily="34" charset="0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500">
                        <a:solidFill>
                          <a:srgbClr val="000000"/>
                        </a:solidFill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Berlin Sans FB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500">
                        <a:solidFill>
                          <a:srgbClr val="000000"/>
                        </a:solidFill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Berlin Sans FB" pitchFamily="34" charset="0"/>
                          <a:ea typeface="Times New Roman"/>
                          <a:cs typeface="Times New Roman"/>
                        </a:rPr>
                        <a:t>Nomor Barang</a:t>
                      </a:r>
                      <a:endParaRPr lang="en-US" sz="1100"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100" dirty="0">
                        <a:solidFill>
                          <a:srgbClr val="000000"/>
                        </a:solidFill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9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100">
                        <a:solidFill>
                          <a:srgbClr val="000000"/>
                        </a:solidFill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100">
                        <a:solidFill>
                          <a:srgbClr val="000000"/>
                        </a:solidFill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100">
                        <a:solidFill>
                          <a:srgbClr val="000000"/>
                        </a:solidFill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100">
                        <a:solidFill>
                          <a:srgbClr val="000000"/>
                        </a:solidFill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100">
                        <a:solidFill>
                          <a:srgbClr val="000000"/>
                        </a:solidFill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100">
                        <a:solidFill>
                          <a:srgbClr val="000000"/>
                        </a:solidFill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100">
                        <a:solidFill>
                          <a:srgbClr val="000000"/>
                        </a:solidFill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9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Berlin Sans FB" pitchFamily="34" charset="0"/>
                          <a:ea typeface="Times New Roman"/>
                          <a:cs typeface="Times New Roman"/>
                        </a:rPr>
                        <a:t>Gen 1</a:t>
                      </a:r>
                      <a:endParaRPr lang="en-US" sz="1100"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Berlin Sans FB" pitchFamily="34" charset="0"/>
                          <a:ea typeface="Times New Roman"/>
                          <a:cs typeface="Times New Roman"/>
                        </a:rPr>
                        <a:t>Gen 2</a:t>
                      </a:r>
                      <a:endParaRPr lang="en-US" sz="1100"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Berlin Sans FB" pitchFamily="34" charset="0"/>
                          <a:ea typeface="Times New Roman"/>
                          <a:cs typeface="Times New Roman"/>
                        </a:rPr>
                        <a:t>Gen 3</a:t>
                      </a:r>
                      <a:endParaRPr lang="en-US" sz="1100"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Berlin Sans FB" pitchFamily="34" charset="0"/>
                          <a:ea typeface="Times New Roman"/>
                          <a:cs typeface="Times New Roman"/>
                        </a:rPr>
                        <a:t>…</a:t>
                      </a:r>
                      <a:endParaRPr lang="en-US" sz="1100"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Berlin Sans FB" pitchFamily="34" charset="0"/>
                          <a:ea typeface="Times New Roman"/>
                          <a:cs typeface="Times New Roman"/>
                        </a:rPr>
                        <a:t>…</a:t>
                      </a:r>
                      <a:endParaRPr lang="en-US" sz="1100"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100">
                        <a:solidFill>
                          <a:srgbClr val="000000"/>
                        </a:solidFill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Times New Roman"/>
                          <a:cs typeface="Times New Roman"/>
                        </a:rPr>
                        <a:t>1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Berlin Sans FB" pitchFamily="34" charset="0"/>
                          <a:ea typeface="Times New Roman"/>
                          <a:cs typeface="Times New Roman"/>
                        </a:rPr>
                        <a:t>Individu</a:t>
                      </a:r>
                      <a:endParaRPr lang="en-US" sz="1100" dirty="0"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9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100">
                        <a:solidFill>
                          <a:srgbClr val="000000"/>
                        </a:solidFill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100">
                        <a:solidFill>
                          <a:srgbClr val="000000"/>
                        </a:solidFill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100">
                        <a:solidFill>
                          <a:srgbClr val="000000"/>
                        </a:solidFill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100">
                        <a:solidFill>
                          <a:srgbClr val="000000"/>
                        </a:solidFill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100">
                        <a:solidFill>
                          <a:srgbClr val="000000"/>
                        </a:solidFill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100">
                        <a:solidFill>
                          <a:srgbClr val="000000"/>
                        </a:solidFill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100">
                        <a:solidFill>
                          <a:srgbClr val="000000"/>
                        </a:solidFill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8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500">
                        <a:solidFill>
                          <a:srgbClr val="000000"/>
                        </a:solidFill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Berlin Sans FB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500">
                        <a:solidFill>
                          <a:srgbClr val="000000"/>
                        </a:solidFill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Berlin Sans FB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500">
                        <a:solidFill>
                          <a:srgbClr val="000000"/>
                        </a:solidFill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Berlin Sans FB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500">
                        <a:solidFill>
                          <a:srgbClr val="000000"/>
                        </a:solidFill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Berlin Sans FB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500">
                        <a:solidFill>
                          <a:srgbClr val="000000"/>
                        </a:solidFill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Berlin Sans FB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400">
                        <a:solidFill>
                          <a:srgbClr val="000000"/>
                        </a:solidFill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Berlin Sans FB" pitchFamily="34" charset="0"/>
                          <a:ea typeface="Times New Roman"/>
                          <a:cs typeface="Times New Roman"/>
                        </a:rPr>
                        <a:t>Posisi Barang</a:t>
                      </a:r>
                      <a:endParaRPr lang="en-US" sz="1100"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100" dirty="0">
                        <a:solidFill>
                          <a:srgbClr val="000000"/>
                        </a:solidFill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3835683" y="5638800"/>
            <a:ext cx="2260317" cy="146722"/>
            <a:chOff x="3835683" y="5562600"/>
            <a:chExt cx="2260317" cy="146722"/>
          </a:xfrm>
        </p:grpSpPr>
        <p:sp>
          <p:nvSpPr>
            <p:cNvPr id="37" name="AutoShape 15"/>
            <p:cNvSpPr>
              <a:spLocks noChangeShapeType="1"/>
            </p:cNvSpPr>
            <p:nvPr/>
          </p:nvSpPr>
          <p:spPr bwMode="auto">
            <a:xfrm flipV="1">
              <a:off x="3835683" y="5562600"/>
              <a:ext cx="0" cy="14376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latin typeface="Berlin Sans FB" pitchFamily="34" charset="0"/>
              </a:endParaRPr>
            </a:p>
          </p:txBody>
        </p:sp>
        <p:sp>
          <p:nvSpPr>
            <p:cNvPr id="38" name="AutoShape 14"/>
            <p:cNvSpPr>
              <a:spLocks noChangeShapeType="1"/>
            </p:cNvSpPr>
            <p:nvPr/>
          </p:nvSpPr>
          <p:spPr bwMode="auto">
            <a:xfrm flipV="1">
              <a:off x="4398768" y="5563585"/>
              <a:ext cx="0" cy="14376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latin typeface="Berlin Sans FB" pitchFamily="34" charset="0"/>
              </a:endParaRPr>
            </a:p>
          </p:txBody>
        </p:sp>
        <p:sp>
          <p:nvSpPr>
            <p:cNvPr id="42" name="AutoShape 13"/>
            <p:cNvSpPr>
              <a:spLocks noChangeShapeType="1"/>
            </p:cNvSpPr>
            <p:nvPr/>
          </p:nvSpPr>
          <p:spPr bwMode="auto">
            <a:xfrm flipV="1">
              <a:off x="4964512" y="5564569"/>
              <a:ext cx="0" cy="14376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latin typeface="Berlin Sans FB" pitchFamily="34" charset="0"/>
              </a:endParaRPr>
            </a:p>
          </p:txBody>
        </p:sp>
        <p:sp>
          <p:nvSpPr>
            <p:cNvPr id="45" name="AutoShape 12"/>
            <p:cNvSpPr>
              <a:spLocks noChangeShapeType="1"/>
            </p:cNvSpPr>
            <p:nvPr/>
          </p:nvSpPr>
          <p:spPr bwMode="auto">
            <a:xfrm flipV="1">
              <a:off x="5539563" y="5565554"/>
              <a:ext cx="0" cy="14376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latin typeface="Berlin Sans FB" pitchFamily="34" charset="0"/>
              </a:endParaRPr>
            </a:p>
          </p:txBody>
        </p:sp>
        <p:sp>
          <p:nvSpPr>
            <p:cNvPr id="48" name="AutoShape 11"/>
            <p:cNvSpPr>
              <a:spLocks noChangeShapeType="1"/>
            </p:cNvSpPr>
            <p:nvPr/>
          </p:nvSpPr>
          <p:spPr bwMode="auto">
            <a:xfrm flipV="1">
              <a:off x="6096000" y="5563585"/>
              <a:ext cx="0" cy="14376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latin typeface="Berlin Sans FB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835683" y="6076246"/>
            <a:ext cx="2260317" cy="172154"/>
            <a:chOff x="3835683" y="6000046"/>
            <a:chExt cx="2260317" cy="172154"/>
          </a:xfrm>
        </p:grpSpPr>
        <p:sp>
          <p:nvSpPr>
            <p:cNvPr id="32" name="AutoShape 9"/>
            <p:cNvSpPr>
              <a:spLocks noChangeShapeType="1"/>
            </p:cNvSpPr>
            <p:nvPr/>
          </p:nvSpPr>
          <p:spPr bwMode="auto">
            <a:xfrm>
              <a:off x="3835683" y="6000046"/>
              <a:ext cx="0" cy="17215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latin typeface="Berlin Sans FB" pitchFamily="34" charset="0"/>
              </a:endParaRPr>
            </a:p>
          </p:txBody>
        </p:sp>
        <p:sp>
          <p:nvSpPr>
            <p:cNvPr id="33" name="AutoShape 8"/>
            <p:cNvSpPr>
              <a:spLocks noChangeShapeType="1"/>
            </p:cNvSpPr>
            <p:nvPr/>
          </p:nvSpPr>
          <p:spPr bwMode="auto">
            <a:xfrm>
              <a:off x="4398768" y="6000046"/>
              <a:ext cx="0" cy="17215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latin typeface="Berlin Sans FB" pitchFamily="34" charset="0"/>
              </a:endParaRPr>
            </a:p>
          </p:txBody>
        </p:sp>
        <p:sp>
          <p:nvSpPr>
            <p:cNvPr id="34" name="AutoShape 7"/>
            <p:cNvSpPr>
              <a:spLocks noChangeShapeType="1"/>
            </p:cNvSpPr>
            <p:nvPr/>
          </p:nvSpPr>
          <p:spPr bwMode="auto">
            <a:xfrm>
              <a:off x="4964512" y="6000046"/>
              <a:ext cx="0" cy="17215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latin typeface="Berlin Sans FB" pitchFamily="34" charset="0"/>
              </a:endParaRPr>
            </a:p>
          </p:txBody>
        </p:sp>
        <p:sp>
          <p:nvSpPr>
            <p:cNvPr id="35" name="AutoShape 6"/>
            <p:cNvSpPr>
              <a:spLocks noChangeShapeType="1"/>
            </p:cNvSpPr>
            <p:nvPr/>
          </p:nvSpPr>
          <p:spPr bwMode="auto">
            <a:xfrm>
              <a:off x="5539563" y="6000046"/>
              <a:ext cx="0" cy="17215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latin typeface="Berlin Sans FB" pitchFamily="34" charset="0"/>
              </a:endParaRPr>
            </a:p>
          </p:txBody>
        </p:sp>
        <p:sp>
          <p:nvSpPr>
            <p:cNvPr id="36" name="AutoShape 5"/>
            <p:cNvSpPr>
              <a:spLocks noChangeShapeType="1"/>
            </p:cNvSpPr>
            <p:nvPr/>
          </p:nvSpPr>
          <p:spPr bwMode="auto">
            <a:xfrm>
              <a:off x="6096000" y="6000046"/>
              <a:ext cx="0" cy="17215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latin typeface="Berlin Sans FB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421043" y="5651372"/>
            <a:ext cx="656157" cy="613356"/>
            <a:chOff x="7421043" y="5575172"/>
            <a:chExt cx="656157" cy="613356"/>
          </a:xfrm>
        </p:grpSpPr>
        <p:sp>
          <p:nvSpPr>
            <p:cNvPr id="28" name="AutoShape 3"/>
            <p:cNvSpPr>
              <a:spLocks noChangeShapeType="1"/>
            </p:cNvSpPr>
            <p:nvPr/>
          </p:nvSpPr>
          <p:spPr bwMode="auto">
            <a:xfrm flipH="1" flipV="1">
              <a:off x="7458290" y="5575172"/>
              <a:ext cx="607626" cy="2007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latin typeface="Berlin Sans FB" pitchFamily="34" charset="0"/>
              </a:endParaRPr>
            </a:p>
          </p:txBody>
        </p:sp>
        <p:sp>
          <p:nvSpPr>
            <p:cNvPr id="29" name="AutoShape 2"/>
            <p:cNvSpPr>
              <a:spLocks noChangeShapeType="1"/>
            </p:cNvSpPr>
            <p:nvPr/>
          </p:nvSpPr>
          <p:spPr bwMode="auto">
            <a:xfrm flipH="1">
              <a:off x="7421043" y="5943600"/>
              <a:ext cx="656157" cy="24492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latin typeface="Berlin Sans FB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71800" y="3733800"/>
            <a:ext cx="586740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98463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perancangan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sistem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algoritma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genetika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struktur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individu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digunakan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kromosom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dengan</a:t>
            </a:r>
            <a:r>
              <a:rPr lang="en-US" sz="1400" dirty="0" smtClean="0">
                <a:latin typeface="Berlin Sans FB" pitchFamily="34" charset="0"/>
              </a:rPr>
              <a:t> gen-gen </a:t>
            </a:r>
            <a:r>
              <a:rPr lang="en-US" sz="1400" dirty="0" err="1" smtClean="0">
                <a:latin typeface="Berlin Sans FB" pitchFamily="34" charset="0"/>
              </a:rPr>
              <a:t>berupa</a:t>
            </a:r>
            <a:r>
              <a:rPr lang="en-US" sz="1400" dirty="0" smtClean="0">
                <a:latin typeface="Berlin Sans FB" pitchFamily="34" charset="0"/>
              </a:rPr>
              <a:t> data integer. Data </a:t>
            </a:r>
            <a:r>
              <a:rPr lang="en-US" sz="1400" dirty="0" err="1" smtClean="0">
                <a:latin typeface="Berlin Sans FB" pitchFamily="34" charset="0"/>
              </a:rPr>
              <a:t>individu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memberikan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informasi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nomor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posisi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kontainer</a:t>
            </a:r>
            <a:r>
              <a:rPr lang="en-US" sz="1400" dirty="0" smtClean="0">
                <a:latin typeface="Berlin Sans FB" pitchFamily="34" charset="0"/>
              </a:rPr>
              <a:t>. </a:t>
            </a:r>
            <a:r>
              <a:rPr lang="en-US" sz="1400" dirty="0" err="1" smtClean="0">
                <a:latin typeface="Berlin Sans FB" pitchFamily="34" charset="0"/>
              </a:rPr>
              <a:t>Berikut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gambar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menunjukkan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struktur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individu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digunakan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  <a:p>
            <a:pPr indent="398463" algn="just">
              <a:lnSpc>
                <a:spcPct val="150000"/>
              </a:lnSpc>
            </a:pPr>
            <a:endParaRPr lang="en-US" sz="1200" b="1" dirty="0" smtClean="0">
              <a:latin typeface="Berlin Sans FB" pitchFamily="34" charset="0"/>
            </a:endParaRPr>
          </a:p>
          <a:p>
            <a:pPr indent="398463"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indent="398463" algn="just">
              <a:lnSpc>
                <a:spcPct val="150000"/>
              </a:lnSpc>
            </a:pPr>
            <a:endParaRPr lang="en-US" sz="1000" dirty="0" smtClean="0">
              <a:latin typeface="Berlin Sans FB" pitchFamily="34" charset="0"/>
            </a:endParaRPr>
          </a:p>
          <a:p>
            <a:pPr indent="398463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b="1" dirty="0" err="1" smtClean="0">
                <a:latin typeface="Berlin Sans FB" pitchFamily="34" charset="0"/>
              </a:rPr>
              <a:t>Gambar</a:t>
            </a:r>
            <a:r>
              <a:rPr lang="en-US" sz="1400" b="1" dirty="0" smtClean="0">
                <a:latin typeface="Berlin Sans FB" pitchFamily="34" charset="0"/>
              </a:rPr>
              <a:t> 3.3    </a:t>
            </a:r>
            <a:r>
              <a:rPr lang="en-US" sz="1400" i="1" dirty="0" err="1" smtClean="0">
                <a:latin typeface="Berlin Sans FB" pitchFamily="34" charset="0"/>
              </a:rPr>
              <a:t>Struktur</a:t>
            </a:r>
            <a:r>
              <a:rPr lang="en-US" sz="1400" i="1" dirty="0" smtClean="0">
                <a:latin typeface="Berlin Sans FB" pitchFamily="34" charset="0"/>
              </a:rPr>
              <a:t> </a:t>
            </a:r>
            <a:r>
              <a:rPr lang="en-US" sz="1400" i="1" dirty="0" err="1" smtClean="0">
                <a:latin typeface="Berlin Sans FB" pitchFamily="34" charset="0"/>
              </a:rPr>
              <a:t>Individu</a:t>
            </a:r>
            <a:endParaRPr lang="en-US" sz="1400" dirty="0">
              <a:latin typeface="Berlin Sans FB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048000" y="2438400"/>
            <a:ext cx="5562600" cy="914400"/>
            <a:chOff x="2895600" y="2438400"/>
            <a:chExt cx="5562600" cy="914400"/>
          </a:xfrm>
        </p:grpSpPr>
        <p:sp>
          <p:nvSpPr>
            <p:cNvPr id="9" name="Flowchart: Alternate Process 8"/>
            <p:cNvSpPr/>
            <p:nvPr/>
          </p:nvSpPr>
          <p:spPr>
            <a:xfrm>
              <a:off x="2895600" y="2438400"/>
              <a:ext cx="1905000" cy="304800"/>
            </a:xfrm>
            <a:prstGeom prst="flowChartAlternateProcess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Berlin Sans FB" pitchFamily="34" charset="0"/>
                </a:rPr>
                <a:t>Proses</a:t>
              </a:r>
              <a:r>
                <a:rPr lang="en-US" sz="1400" dirty="0" smtClean="0">
                  <a:solidFill>
                    <a:schemeClr val="tx1"/>
                  </a:solidFill>
                  <a:latin typeface="Berlin Sans FB" pitchFamily="34" charset="0"/>
                </a:rPr>
                <a:t> </a:t>
              </a:r>
              <a:r>
                <a:rPr lang="id-ID" sz="1400" dirty="0" smtClean="0">
                  <a:solidFill>
                    <a:schemeClr val="tx1"/>
                  </a:solidFill>
                  <a:latin typeface="Berlin Sans FB" pitchFamily="34" charset="0"/>
                </a:rPr>
                <a:t>Generasi Baru</a:t>
              </a:r>
              <a:endParaRPr lang="en-US" sz="1400" dirty="0">
                <a:solidFill>
                  <a:schemeClr val="tx1"/>
                </a:solidFill>
                <a:latin typeface="Berlin Sans FB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0" name="Flowchart: Alternate Process 9"/>
            <p:cNvSpPr/>
            <p:nvPr/>
          </p:nvSpPr>
          <p:spPr>
            <a:xfrm>
              <a:off x="5257800" y="2438400"/>
              <a:ext cx="1371600" cy="304800"/>
            </a:xfrm>
            <a:prstGeom prst="flowChartAlternateProcess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Berlin Sans FB" pitchFamily="34" charset="0"/>
                </a:rPr>
                <a:t>Validasi</a:t>
              </a:r>
              <a:r>
                <a:rPr lang="en-US" sz="1400" dirty="0" smtClean="0">
                  <a:solidFill>
                    <a:schemeClr val="tx1"/>
                  </a:solidFill>
                  <a:latin typeface="Berlin Sans FB" pitchFamily="34" charset="0"/>
                </a:rPr>
                <a:t> </a:t>
              </a:r>
              <a:endParaRPr lang="en-US" sz="1400" dirty="0">
                <a:solidFill>
                  <a:schemeClr val="tx1"/>
                </a:solidFill>
                <a:latin typeface="Berlin Sans FB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" name="Flowchart: Alternate Process 10"/>
            <p:cNvSpPr/>
            <p:nvPr/>
          </p:nvSpPr>
          <p:spPr>
            <a:xfrm>
              <a:off x="7086600" y="2438400"/>
              <a:ext cx="1371600" cy="304800"/>
            </a:xfrm>
            <a:prstGeom prst="flowChartAlternateProcess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Berlin Sans FB" pitchFamily="34" charset="0"/>
                </a:rPr>
                <a:t>Proses</a:t>
              </a:r>
              <a:r>
                <a:rPr lang="en-US" sz="1400" dirty="0" smtClean="0">
                  <a:solidFill>
                    <a:schemeClr val="tx1"/>
                  </a:solidFill>
                  <a:latin typeface="Berlin Sans FB" pitchFamily="34" charset="0"/>
                </a:rPr>
                <a:t> </a:t>
              </a:r>
              <a:r>
                <a:rPr lang="en-US" sz="1400" i="1" dirty="0" smtClean="0">
                  <a:solidFill>
                    <a:schemeClr val="tx1"/>
                  </a:solidFill>
                  <a:latin typeface="Berlin Sans FB" pitchFamily="34" charset="0"/>
                </a:rPr>
                <a:t>sorting</a:t>
              </a:r>
              <a:endParaRPr lang="en-US" sz="1400" dirty="0">
                <a:solidFill>
                  <a:schemeClr val="tx1"/>
                </a:solidFill>
                <a:latin typeface="Berlin Sans FB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3" name="Flowchart: Alternate Process 12"/>
            <p:cNvSpPr/>
            <p:nvPr/>
          </p:nvSpPr>
          <p:spPr>
            <a:xfrm>
              <a:off x="7086600" y="3026752"/>
              <a:ext cx="1371600" cy="326048"/>
            </a:xfrm>
            <a:prstGeom prst="flowChartAlternateProcess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Berlin Sans FB" pitchFamily="34" charset="0"/>
                </a:rPr>
                <a:t>Proses</a:t>
              </a:r>
              <a:r>
                <a:rPr lang="en-US" sz="1400" dirty="0" smtClean="0">
                  <a:solidFill>
                    <a:schemeClr val="tx1"/>
                  </a:solidFill>
                  <a:latin typeface="Berlin Sans FB" pitchFamily="34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Berlin Sans FB" pitchFamily="34" charset="0"/>
                </a:rPr>
                <a:t>seleksi</a:t>
              </a:r>
              <a:endParaRPr lang="en-US" sz="1400" dirty="0">
                <a:solidFill>
                  <a:schemeClr val="tx1"/>
                </a:solidFill>
                <a:latin typeface="Berlin Sans FB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4" name="Flowchart: Alternate Process 13"/>
            <p:cNvSpPr/>
            <p:nvPr/>
          </p:nvSpPr>
          <p:spPr>
            <a:xfrm>
              <a:off x="2895600" y="3026752"/>
              <a:ext cx="1905000" cy="326048"/>
            </a:xfrm>
            <a:prstGeom prst="flowChartAlternateProcess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Berlin Sans FB" pitchFamily="34" charset="0"/>
                </a:rPr>
                <a:t>Proses</a:t>
              </a:r>
              <a:r>
                <a:rPr lang="id-ID" sz="1400" dirty="0" smtClean="0">
                  <a:solidFill>
                    <a:schemeClr val="tx1"/>
                  </a:solidFill>
                  <a:latin typeface="Berlin Sans FB" pitchFamily="34" charset="0"/>
                </a:rPr>
                <a:t> Mutasi</a:t>
              </a:r>
              <a:r>
                <a:rPr lang="en-US" sz="1400" dirty="0" smtClean="0">
                  <a:solidFill>
                    <a:schemeClr val="tx1"/>
                  </a:solidFill>
                  <a:latin typeface="Berlin Sans FB" pitchFamily="34" charset="0"/>
                </a:rPr>
                <a:t> </a:t>
              </a:r>
              <a:endParaRPr lang="en-US" sz="1400" dirty="0">
                <a:solidFill>
                  <a:schemeClr val="tx1"/>
                </a:solidFill>
                <a:latin typeface="Berlin Sans FB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5" name="Flowchart: Alternate Process 14"/>
            <p:cNvSpPr/>
            <p:nvPr/>
          </p:nvSpPr>
          <p:spPr>
            <a:xfrm>
              <a:off x="5257800" y="3026752"/>
              <a:ext cx="1371600" cy="326048"/>
            </a:xfrm>
            <a:prstGeom prst="flowChartAlternateProcess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Berlin Sans FB" pitchFamily="34" charset="0"/>
                </a:rPr>
                <a:t>Proses</a:t>
              </a:r>
              <a:r>
                <a:rPr lang="en-US" sz="1400" dirty="0" smtClean="0">
                  <a:solidFill>
                    <a:schemeClr val="tx1"/>
                  </a:solidFill>
                  <a:latin typeface="Berlin Sans FB" pitchFamily="34" charset="0"/>
                </a:rPr>
                <a:t> </a:t>
              </a:r>
              <a:r>
                <a:rPr lang="id-ID" sz="1400" i="1" dirty="0" smtClean="0">
                  <a:solidFill>
                    <a:schemeClr val="tx1"/>
                  </a:solidFill>
                  <a:latin typeface="Berlin Sans FB" pitchFamily="34" charset="0"/>
                </a:rPr>
                <a:t>c</a:t>
              </a:r>
              <a:r>
                <a:rPr lang="en-US" sz="1400" i="1" dirty="0" err="1" smtClean="0">
                  <a:solidFill>
                    <a:schemeClr val="tx1"/>
                  </a:solidFill>
                  <a:latin typeface="Berlin Sans FB" pitchFamily="34" charset="0"/>
                </a:rPr>
                <a:t>rossover</a:t>
              </a:r>
              <a:r>
                <a:rPr lang="en-US" sz="1400" dirty="0" smtClean="0">
                  <a:solidFill>
                    <a:schemeClr val="tx1"/>
                  </a:solidFill>
                  <a:latin typeface="Berlin Sans FB" pitchFamily="34" charset="0"/>
                </a:rPr>
                <a:t> </a:t>
              </a:r>
              <a:endParaRPr lang="en-US" sz="1400" dirty="0">
                <a:solidFill>
                  <a:schemeClr val="tx1"/>
                </a:solidFill>
                <a:latin typeface="Berlin Sans FB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800600" y="2575413"/>
              <a:ext cx="457200" cy="1176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6629400" y="2575413"/>
              <a:ext cx="457200" cy="1176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5400000">
              <a:off x="7603942" y="2856706"/>
              <a:ext cx="338504" cy="1588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629400" y="3198048"/>
              <a:ext cx="457200" cy="1176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800600" y="3199224"/>
              <a:ext cx="457200" cy="1176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>
              <a:off x="3717742" y="2835458"/>
              <a:ext cx="338504" cy="1588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3.2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Perancangan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3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Hasil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Pembahasan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971800" y="2162413"/>
            <a:ext cx="58674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3550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Setelah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dapat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mengkodekan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barang-barang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agoritma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genetika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selanjutnya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perlu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diperhatikan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adalah</a:t>
            </a:r>
            <a:r>
              <a:rPr lang="en-US" sz="1400" dirty="0" smtClean="0">
                <a:latin typeface="Berlin Sans FB" pitchFamily="34" charset="0"/>
              </a:rPr>
              <a:t> :</a:t>
            </a:r>
          </a:p>
          <a:p>
            <a:pPr indent="463550" algn="just">
              <a:lnSpc>
                <a:spcPct val="150000"/>
              </a:lnSpc>
            </a:pPr>
            <a:endParaRPr lang="en-US" sz="900" dirty="0" smtClean="0">
              <a:latin typeface="Berlin Sans FB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400" dirty="0" err="1" smtClean="0">
                <a:latin typeface="Berlin Sans FB" pitchFamily="34" charset="0"/>
              </a:rPr>
              <a:t>Perancangan</a:t>
            </a:r>
            <a:r>
              <a:rPr lang="en-US" sz="1400" dirty="0" smtClean="0">
                <a:latin typeface="Berlin Sans FB" pitchFamily="34" charset="0"/>
              </a:rPr>
              <a:t> program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400" dirty="0" err="1" smtClean="0">
                <a:latin typeface="Berlin Sans FB" pitchFamily="34" charset="0"/>
              </a:rPr>
              <a:t>Perancangan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sistem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inisiasi</a:t>
            </a:r>
            <a:r>
              <a:rPr lang="en-US" sz="1400" dirty="0" smtClean="0">
                <a:latin typeface="Berlin Sans FB" pitchFamily="34" charset="0"/>
              </a:rPr>
              <a:t>  </a:t>
            </a:r>
            <a:r>
              <a:rPr lang="en-US" sz="1400" dirty="0" err="1" smtClean="0">
                <a:latin typeface="Berlin Sans FB" pitchFamily="34" charset="0"/>
              </a:rPr>
              <a:t>populasi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awal</a:t>
            </a:r>
            <a:endParaRPr lang="en-US" sz="1400" dirty="0" smtClean="0">
              <a:latin typeface="Berlin Sans FB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400" dirty="0" err="1" smtClean="0">
                <a:latin typeface="Berlin Sans FB" pitchFamily="34" charset="0"/>
              </a:rPr>
              <a:t>Perancangan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sistem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penyusunan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endParaRPr lang="en-US" sz="1400" dirty="0" smtClean="0">
              <a:latin typeface="Berlin Sans FB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400" dirty="0" err="1" smtClean="0">
                <a:latin typeface="Berlin Sans FB" pitchFamily="34" charset="0"/>
              </a:rPr>
              <a:t>Perancangan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sistem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perhitungan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</a:rPr>
              <a:t>fitness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400" dirty="0" err="1" smtClean="0">
                <a:latin typeface="Berlin Sans FB" pitchFamily="34" charset="0"/>
              </a:rPr>
              <a:t>Perancangan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sistem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kriteria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berhenti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generasi</a:t>
            </a:r>
            <a:endParaRPr lang="en-US" sz="1400" dirty="0" smtClean="0">
              <a:latin typeface="Berlin Sans FB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400" dirty="0" err="1" smtClean="0">
                <a:latin typeface="Berlin Sans FB" pitchFamily="34" charset="0"/>
              </a:rPr>
              <a:t>Perancangan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sistem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pembentukan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generasi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berikutnya</a:t>
            </a:r>
            <a:endParaRPr lang="en-US" sz="1400" dirty="0">
              <a:latin typeface="Berlin Sans FB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3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Hasil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Pembahasan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895600" y="2057400"/>
            <a:ext cx="5943600" cy="4623562"/>
            <a:chOff x="2895600" y="2057400"/>
            <a:chExt cx="5943600" cy="4623562"/>
          </a:xfrm>
        </p:grpSpPr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2895600" y="6477000"/>
              <a:ext cx="5943600" cy="20396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Gambar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 3.4    </a:t>
              </a: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Flowchart </a:t>
              </a:r>
              <a:r>
                <a:rPr kumimoji="0" lang="en-US" sz="10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Algoritma</a:t>
              </a: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 </a:t>
              </a:r>
              <a:r>
                <a:rPr kumimoji="0" lang="en-US" sz="10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Genetika</a:t>
              </a: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 </a:t>
              </a:r>
              <a:r>
                <a:rPr kumimoji="0" lang="en-US" sz="10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untuk</a:t>
              </a: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 </a:t>
              </a:r>
              <a:r>
                <a:rPr kumimoji="0" lang="en-US" sz="10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Pengisian</a:t>
              </a: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 </a:t>
              </a:r>
              <a:r>
                <a:rPr kumimoji="0" lang="en-US" sz="10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Kontainer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cxnSp>
          <p:nvCxnSpPr>
            <p:cNvPr id="38915" name="AutoShape 3"/>
            <p:cNvCxnSpPr>
              <a:cxnSpLocks noChangeShapeType="1"/>
            </p:cNvCxnSpPr>
            <p:nvPr/>
          </p:nvCxnSpPr>
          <p:spPr bwMode="auto">
            <a:xfrm>
              <a:off x="7046414" y="2315248"/>
              <a:ext cx="0" cy="203962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8917" name="AutoShape 5"/>
            <p:cNvCxnSpPr>
              <a:cxnSpLocks noChangeShapeType="1"/>
            </p:cNvCxnSpPr>
            <p:nvPr/>
          </p:nvCxnSpPr>
          <p:spPr bwMode="auto">
            <a:xfrm>
              <a:off x="7046414" y="2787904"/>
              <a:ext cx="0" cy="203962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5767673" y="2991866"/>
              <a:ext cx="2547152" cy="263891"/>
            </a:xfrm>
            <a:prstGeom prst="rect">
              <a:avLst/>
            </a:prstGeom>
            <a:noFill/>
            <a:ln w="158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Inisiasi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 </a:t>
              </a: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generasi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 </a:t>
              </a: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awal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cxnSp>
          <p:nvCxnSpPr>
            <p:cNvPr id="38919" name="AutoShape 7"/>
            <p:cNvCxnSpPr>
              <a:cxnSpLocks noChangeShapeType="1"/>
            </p:cNvCxnSpPr>
            <p:nvPr/>
          </p:nvCxnSpPr>
          <p:spPr bwMode="auto">
            <a:xfrm>
              <a:off x="7046414" y="3255757"/>
              <a:ext cx="738" cy="192882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6110786" y="3448640"/>
              <a:ext cx="1855761" cy="263891"/>
            </a:xfrm>
            <a:prstGeom prst="rect">
              <a:avLst/>
            </a:prstGeom>
            <a:noFill/>
            <a:ln w="158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Penyusunan Barang</a:t>
              </a:r>
            </a:p>
          </p:txBody>
        </p:sp>
        <p:cxnSp>
          <p:nvCxnSpPr>
            <p:cNvPr id="38921" name="AutoShape 9"/>
            <p:cNvCxnSpPr>
              <a:cxnSpLocks noChangeShapeType="1"/>
            </p:cNvCxnSpPr>
            <p:nvPr/>
          </p:nvCxnSpPr>
          <p:spPr bwMode="auto">
            <a:xfrm>
              <a:off x="7046414" y="3716056"/>
              <a:ext cx="0" cy="203962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6110786" y="3920018"/>
              <a:ext cx="1855761" cy="263891"/>
            </a:xfrm>
            <a:prstGeom prst="rect">
              <a:avLst/>
            </a:prstGeom>
            <a:noFill/>
            <a:ln w="158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Perhitungan </a:t>
              </a:r>
              <a:r>
                <a:rPr kumimoji="0" lang="en-US" sz="1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Fitness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cxnSp>
          <p:nvCxnSpPr>
            <p:cNvPr id="38923" name="AutoShape 11"/>
            <p:cNvCxnSpPr>
              <a:cxnSpLocks noChangeShapeType="1"/>
            </p:cNvCxnSpPr>
            <p:nvPr/>
          </p:nvCxnSpPr>
          <p:spPr bwMode="auto">
            <a:xfrm>
              <a:off x="7046414" y="4179880"/>
              <a:ext cx="0" cy="203962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5875006" y="4383843"/>
              <a:ext cx="2396511" cy="412148"/>
            </a:xfrm>
            <a:prstGeom prst="rect">
              <a:avLst/>
            </a:prstGeom>
            <a:noFill/>
            <a:ln w="158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spc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Evaluasi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 </a:t>
              </a: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Pembentukan</a:t>
              </a:r>
              <a:r>
                <a:rPr lang="en-US" sz="1000" i="1" dirty="0" smtClean="0">
                  <a:latin typeface="Berlin Sans FB" pitchFamily="34" charset="0"/>
                  <a:cs typeface="Arial" pitchFamily="34" charset="0"/>
                </a:rPr>
                <a:t> </a:t>
              </a: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Generasi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 </a:t>
              </a: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Baru</a:t>
              </a:r>
              <a:r>
                <a:rPr lang="en-US" sz="1000" dirty="0" smtClean="0">
                  <a:latin typeface="Berlin Sans FB" pitchFamily="34" charset="0"/>
                  <a:cs typeface="Arial" pitchFamily="34" charset="0"/>
                </a:rPr>
                <a:t> 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(</a:t>
              </a: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Replacement </a:t>
              </a:r>
              <a:r>
                <a:rPr kumimoji="0" lang="en-US" sz="10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Strategi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)</a:t>
              </a:r>
            </a:p>
          </p:txBody>
        </p:sp>
        <p:cxnSp>
          <p:nvCxnSpPr>
            <p:cNvPr id="38925" name="AutoShape 13"/>
            <p:cNvCxnSpPr>
              <a:cxnSpLocks noChangeShapeType="1"/>
            </p:cNvCxnSpPr>
            <p:nvPr/>
          </p:nvCxnSpPr>
          <p:spPr bwMode="auto">
            <a:xfrm>
              <a:off x="7046414" y="4790139"/>
              <a:ext cx="0" cy="203962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8926" name="AutoShape 14"/>
            <p:cNvSpPr>
              <a:spLocks noChangeArrowheads="1"/>
            </p:cNvSpPr>
            <p:nvPr/>
          </p:nvSpPr>
          <p:spPr bwMode="auto">
            <a:xfrm>
              <a:off x="6149155" y="5011376"/>
              <a:ext cx="1805585" cy="885849"/>
            </a:xfrm>
            <a:prstGeom prst="flowChartDecision">
              <a:avLst/>
            </a:prstGeom>
            <a:noFill/>
            <a:ln w="158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Kriteria</a:t>
              </a:r>
              <a:r>
                <a:rPr lang="en-US" sz="1000" dirty="0" smtClean="0">
                  <a:latin typeface="Berlin Sans FB" pitchFamily="34" charset="0"/>
                  <a:cs typeface="Arial" pitchFamily="34" charset="0"/>
                </a:rPr>
                <a:t> </a:t>
              </a: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Berhenti</a:t>
              </a:r>
              <a:r>
                <a:rPr lang="en-US" sz="1000" dirty="0" smtClean="0">
                  <a:latin typeface="Berlin Sans FB" pitchFamily="34" charset="0"/>
                  <a:cs typeface="Arial" pitchFamily="34" charset="0"/>
                </a:rPr>
                <a:t> </a:t>
              </a: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Generasi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sp>
          <p:nvSpPr>
            <p:cNvPr id="38927" name="AutoShape 15"/>
            <p:cNvSpPr>
              <a:spLocks noChangeArrowheads="1"/>
            </p:cNvSpPr>
            <p:nvPr/>
          </p:nvSpPr>
          <p:spPr bwMode="auto">
            <a:xfrm>
              <a:off x="6541706" y="2057400"/>
              <a:ext cx="979901" cy="257848"/>
            </a:xfrm>
            <a:prstGeom prst="roundRect">
              <a:avLst>
                <a:gd name="adj" fmla="val 50000"/>
              </a:avLst>
            </a:prstGeom>
            <a:noFill/>
            <a:ln w="1587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Start</a:t>
              </a:r>
            </a:p>
          </p:txBody>
        </p:sp>
        <p:cxnSp>
          <p:nvCxnSpPr>
            <p:cNvPr id="38928" name="AutoShape 16"/>
            <p:cNvCxnSpPr>
              <a:cxnSpLocks noChangeShapeType="1"/>
            </p:cNvCxnSpPr>
            <p:nvPr/>
          </p:nvCxnSpPr>
          <p:spPr bwMode="auto">
            <a:xfrm>
              <a:off x="7046414" y="5901758"/>
              <a:ext cx="738" cy="203962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8929" name="AutoShape 17"/>
            <p:cNvSpPr>
              <a:spLocks noChangeArrowheads="1"/>
            </p:cNvSpPr>
            <p:nvPr/>
          </p:nvSpPr>
          <p:spPr bwMode="auto">
            <a:xfrm>
              <a:off x="6553512" y="6107734"/>
              <a:ext cx="979901" cy="257848"/>
            </a:xfrm>
            <a:prstGeom prst="roundRect">
              <a:avLst>
                <a:gd name="adj" fmla="val 50000"/>
              </a:avLst>
            </a:prstGeom>
            <a:noFill/>
            <a:ln w="1587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End</a:t>
              </a:r>
            </a:p>
          </p:txBody>
        </p:sp>
        <p:sp>
          <p:nvSpPr>
            <p:cNvPr id="38930" name="Text Box 18"/>
            <p:cNvSpPr txBox="1">
              <a:spLocks noChangeArrowheads="1"/>
            </p:cNvSpPr>
            <p:nvPr/>
          </p:nvSpPr>
          <p:spPr bwMode="auto">
            <a:xfrm>
              <a:off x="7013210" y="5895714"/>
              <a:ext cx="454532" cy="20396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Ya</a:t>
              </a:r>
            </a:p>
          </p:txBody>
        </p:sp>
        <p:sp>
          <p:nvSpPr>
            <p:cNvPr id="38931" name="Rectangle 19"/>
            <p:cNvSpPr>
              <a:spLocks noChangeArrowheads="1"/>
            </p:cNvSpPr>
            <p:nvPr/>
          </p:nvSpPr>
          <p:spPr bwMode="auto">
            <a:xfrm>
              <a:off x="3276600" y="3799540"/>
              <a:ext cx="2159766" cy="611032"/>
            </a:xfrm>
            <a:prstGeom prst="rect">
              <a:avLst/>
            </a:prstGeom>
            <a:noFill/>
            <a:ln w="158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Operasi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 </a:t>
              </a: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Algoritma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 </a:t>
              </a: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Genetika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(</a:t>
              </a: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Seleksi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 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  <a:sym typeface="Symbol" pitchFamily="18" charset="2"/>
                </a:rPr>
                <a:t>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 Crossover 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  <a:sym typeface="Symbol" pitchFamily="18" charset="2"/>
                </a:rPr>
                <a:t>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 </a:t>
              </a: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Mutasi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)</a:t>
              </a:r>
            </a:p>
          </p:txBody>
        </p:sp>
        <p:cxnSp>
          <p:nvCxnSpPr>
            <p:cNvPr id="38932" name="AutoShape 20"/>
            <p:cNvCxnSpPr>
              <a:cxnSpLocks noChangeShapeType="1"/>
            </p:cNvCxnSpPr>
            <p:nvPr/>
          </p:nvCxnSpPr>
          <p:spPr bwMode="auto">
            <a:xfrm flipV="1">
              <a:off x="4354638" y="4399995"/>
              <a:ext cx="0" cy="105204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8933" name="AutoShape 21"/>
            <p:cNvCxnSpPr>
              <a:cxnSpLocks noChangeShapeType="1"/>
            </p:cNvCxnSpPr>
            <p:nvPr/>
          </p:nvCxnSpPr>
          <p:spPr bwMode="auto">
            <a:xfrm flipH="1">
              <a:off x="4345046" y="5452035"/>
              <a:ext cx="1804109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38935" name="AutoShape 23"/>
            <p:cNvCxnSpPr>
              <a:cxnSpLocks noChangeShapeType="1"/>
            </p:cNvCxnSpPr>
            <p:nvPr/>
          </p:nvCxnSpPr>
          <p:spPr bwMode="auto">
            <a:xfrm>
              <a:off x="4309117" y="3342339"/>
              <a:ext cx="2701368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8936" name="Text Box 24"/>
            <p:cNvSpPr txBox="1">
              <a:spLocks noChangeArrowheads="1"/>
            </p:cNvSpPr>
            <p:nvPr/>
          </p:nvSpPr>
          <p:spPr bwMode="auto">
            <a:xfrm>
              <a:off x="4975193" y="5262677"/>
              <a:ext cx="831587" cy="20396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Tidak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 rot="5400000">
              <a:off x="4081311" y="3570939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Parallelogram 31"/>
            <p:cNvSpPr/>
            <p:nvPr/>
          </p:nvSpPr>
          <p:spPr>
            <a:xfrm>
              <a:off x="5486400" y="2514600"/>
              <a:ext cx="3124200" cy="228600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lvl="0" algn="ctr"/>
              <a:r>
                <a:rPr lang="en-US" sz="1000" dirty="0" smtClean="0">
                  <a:solidFill>
                    <a:schemeClr val="tx1"/>
                  </a:solidFill>
                  <a:latin typeface="Berlin Sans FB" pitchFamily="34" charset="0"/>
                  <a:cs typeface="Arial" pitchFamily="34" charset="0"/>
                </a:rPr>
                <a:t>Input data, parameter </a:t>
              </a:r>
              <a:r>
                <a:rPr lang="en-US" sz="1000" dirty="0" err="1" smtClean="0">
                  <a:solidFill>
                    <a:schemeClr val="tx1"/>
                  </a:solidFill>
                  <a:latin typeface="Berlin Sans FB" pitchFamily="34" charset="0"/>
                  <a:cs typeface="Arial" pitchFamily="34" charset="0"/>
                </a:rPr>
                <a:t>algoritma</a:t>
              </a:r>
              <a:r>
                <a:rPr lang="en-US" sz="1000" dirty="0" smtClean="0">
                  <a:solidFill>
                    <a:schemeClr val="tx1"/>
                  </a:solidFill>
                  <a:latin typeface="Berlin Sans FB" pitchFamily="34" charset="0"/>
                  <a:cs typeface="Arial" pitchFamily="34" charset="0"/>
                </a:rPr>
                <a:t> </a:t>
              </a:r>
              <a:r>
                <a:rPr lang="en-US" sz="1000" dirty="0" err="1" smtClean="0">
                  <a:solidFill>
                    <a:schemeClr val="tx1"/>
                  </a:solidFill>
                  <a:latin typeface="Berlin Sans FB" pitchFamily="34" charset="0"/>
                  <a:cs typeface="Arial" pitchFamily="34" charset="0"/>
                </a:rPr>
                <a:t>genetika</a:t>
              </a:r>
              <a:endParaRPr lang="en-US" sz="1000" dirty="0" smtClean="0">
                <a:solidFill>
                  <a:schemeClr val="tx1"/>
                </a:solidFill>
                <a:latin typeface="Berlin Sans FB" pitchFamily="34" charset="0"/>
                <a:cs typeface="Arial" pitchFamily="34" charset="0"/>
              </a:endParaRPr>
            </a:p>
            <a:p>
              <a:pPr algn="ctr"/>
              <a:endParaRPr lang="id-ID" sz="10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3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Hasil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Pembahasan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Berlin Sans FB" pitchFamily="34" charset="0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.2.1  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Perancangan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Program</a:t>
            </a:r>
            <a:endParaRPr lang="en-US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71800" y="1981201"/>
            <a:ext cx="5943600" cy="16764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2575" indent="-28257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Berlin Sans FB" pitchFamily="34" charset="0"/>
              </a:rPr>
              <a:t>Data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disimpan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file text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q"/>
              <a:tabLst>
                <a:tab pos="285750" algn="l"/>
                <a:tab pos="2692400" algn="l"/>
              </a:tabLst>
            </a:pPr>
            <a:r>
              <a:rPr lang="id-ID" sz="1400" dirty="0" smtClean="0">
                <a:latin typeface="Berlin Sans FB" pitchFamily="34" charset="0"/>
              </a:rPr>
              <a:t>IDE :</a:t>
            </a:r>
            <a:r>
              <a:rPr lang="en-US" sz="1400" dirty="0" smtClean="0">
                <a:latin typeface="Berlin Sans FB" pitchFamily="34" charset="0"/>
              </a:rPr>
              <a:t> Eclipse Ganymede 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q"/>
              <a:tabLst>
                <a:tab pos="285750" algn="l"/>
              </a:tabLst>
            </a:pPr>
            <a:r>
              <a:rPr lang="en-US" sz="1400" dirty="0" smtClean="0">
                <a:latin typeface="Berlin Sans FB" pitchFamily="34" charset="0"/>
              </a:rPr>
              <a:t>Java </a:t>
            </a:r>
            <a:r>
              <a:rPr lang="en-US" sz="1400" dirty="0" err="1" smtClean="0">
                <a:latin typeface="Berlin Sans FB" pitchFamily="34" charset="0"/>
              </a:rPr>
              <a:t>versi</a:t>
            </a:r>
            <a:r>
              <a:rPr lang="en-US" sz="1400" dirty="0" smtClean="0">
                <a:latin typeface="Berlin Sans FB" pitchFamily="34" charset="0"/>
              </a:rPr>
              <a:t> jdk1.6.0_22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q"/>
              <a:tabLst>
                <a:tab pos="285750" algn="l"/>
              </a:tabLst>
            </a:pPr>
            <a:r>
              <a:rPr lang="en-US" sz="1400" dirty="0" smtClean="0">
                <a:latin typeface="Berlin Sans FB" pitchFamily="34" charset="0"/>
              </a:rPr>
              <a:t>Browser Mozilla Firefox 3.1 Beta 3</a:t>
            </a:r>
          </a:p>
          <a:p>
            <a:pPr marL="398463" indent="-282575" algn="just">
              <a:lnSpc>
                <a:spcPct val="150000"/>
              </a:lnSpc>
              <a:buFont typeface="Wingdings" pitchFamily="2" charset="2"/>
              <a:buChar char="q"/>
              <a:tabLst>
                <a:tab pos="398463" algn="l"/>
              </a:tabLst>
            </a:pPr>
            <a:r>
              <a:rPr lang="en-US" sz="1400" dirty="0" smtClean="0">
                <a:latin typeface="Berlin Sans FB" pitchFamily="34" charset="0"/>
              </a:rPr>
              <a:t>Cortona3D</a:t>
            </a:r>
          </a:p>
          <a:p>
            <a:pPr marL="398463" indent="-282575" algn="just">
              <a:lnSpc>
                <a:spcPct val="150000"/>
              </a:lnSpc>
              <a:buFont typeface="Wingdings" pitchFamily="2" charset="2"/>
              <a:buChar char="q"/>
              <a:tabLst>
                <a:tab pos="398463" algn="l"/>
              </a:tabLst>
            </a:pPr>
            <a:r>
              <a:rPr lang="en-US" sz="1400" dirty="0" err="1" smtClean="0">
                <a:latin typeface="Berlin Sans FB" pitchFamily="34" charset="0"/>
              </a:rPr>
              <a:t>Dibutuhkan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dua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tabel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penting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yaitu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tabel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</a:rPr>
              <a:t> data parameter.</a:t>
            </a:r>
            <a:endParaRPr lang="en-US" sz="1400" dirty="0">
              <a:latin typeface="Berlin Sans FB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971800" y="3657600"/>
            <a:ext cx="5943600" cy="307777"/>
            <a:chOff x="2971800" y="3816346"/>
            <a:chExt cx="5943600" cy="307777"/>
          </a:xfrm>
        </p:grpSpPr>
        <p:sp>
          <p:nvSpPr>
            <p:cNvPr id="34" name="Flowchart: Alternate Process 33"/>
            <p:cNvSpPr/>
            <p:nvPr/>
          </p:nvSpPr>
          <p:spPr>
            <a:xfrm>
              <a:off x="2971800" y="3819323"/>
              <a:ext cx="5943600" cy="304800"/>
            </a:xfrm>
            <a:prstGeom prst="flowChartAlternateProces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ctr"/>
            <a:lstStyle/>
            <a:p>
              <a:endParaRPr lang="en-US" sz="1400" dirty="0">
                <a:latin typeface="Berlin Sans FB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71800" y="3816346"/>
              <a:ext cx="5943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 smtClean="0">
                  <a:solidFill>
                    <a:schemeClr val="bg1"/>
                  </a:solidFill>
                  <a:latin typeface="Berlin Sans FB" pitchFamily="34" charset="0"/>
                </a:rPr>
                <a:t>3</a:t>
              </a:r>
              <a:r>
                <a:rPr lang="en-US" sz="1400" dirty="0" smtClean="0">
                  <a:solidFill>
                    <a:schemeClr val="bg1"/>
                  </a:solidFill>
                  <a:latin typeface="Berlin Sans FB" pitchFamily="34" charset="0"/>
                </a:rPr>
                <a:t>.2.2   </a:t>
              </a:r>
              <a:r>
                <a:rPr lang="en-US" sz="1400" dirty="0" err="1" smtClean="0">
                  <a:solidFill>
                    <a:schemeClr val="bg1"/>
                  </a:solidFill>
                  <a:latin typeface="Berlin Sans FB" pitchFamily="34" charset="0"/>
                </a:rPr>
                <a:t>Perancangan</a:t>
              </a:r>
              <a:r>
                <a:rPr lang="en-US" sz="1400" dirty="0" smtClean="0">
                  <a:solidFill>
                    <a:schemeClr val="bg1"/>
                  </a:solidFill>
                  <a:latin typeface="Berlin Sans FB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Berlin Sans FB" pitchFamily="34" charset="0"/>
                </a:rPr>
                <a:t>Sistem</a:t>
              </a:r>
              <a:r>
                <a:rPr lang="en-US" sz="1400" dirty="0" smtClean="0">
                  <a:solidFill>
                    <a:schemeClr val="bg1"/>
                  </a:solidFill>
                  <a:latin typeface="Berlin Sans FB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Berlin Sans FB" pitchFamily="34" charset="0"/>
                </a:rPr>
                <a:t>Inisiasi</a:t>
              </a:r>
              <a:r>
                <a:rPr lang="en-US" sz="1400" dirty="0" smtClean="0">
                  <a:solidFill>
                    <a:schemeClr val="bg1"/>
                  </a:solidFill>
                  <a:latin typeface="Berlin Sans FB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Berlin Sans FB" pitchFamily="34" charset="0"/>
                </a:rPr>
                <a:t>Generasi</a:t>
              </a:r>
              <a:r>
                <a:rPr lang="en-US" sz="1400" dirty="0" smtClean="0">
                  <a:solidFill>
                    <a:schemeClr val="bg1"/>
                  </a:solidFill>
                  <a:latin typeface="Berlin Sans FB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Berlin Sans FB" pitchFamily="34" charset="0"/>
                </a:rPr>
                <a:t>Awal</a:t>
              </a:r>
              <a:endParaRPr lang="en-US" sz="1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971800" y="3962400"/>
            <a:ext cx="59436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3550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Proses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inisiasi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untuk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menciptakan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generasi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awal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secara</a:t>
            </a:r>
            <a:r>
              <a:rPr lang="en-US" sz="1400" dirty="0" smtClean="0">
                <a:latin typeface="Berlin Sans FB" pitchFamily="34" charset="0"/>
              </a:rPr>
              <a:t> random. Cara </a:t>
            </a:r>
            <a:r>
              <a:rPr lang="en-US" sz="1400" dirty="0" err="1" smtClean="0">
                <a:latin typeface="Berlin Sans FB" pitchFamily="34" charset="0"/>
              </a:rPr>
              <a:t>membentuk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generasi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awal</a:t>
            </a:r>
            <a:r>
              <a:rPr lang="en-US" sz="1400" dirty="0" smtClean="0">
                <a:latin typeface="Berlin Sans FB" pitchFamily="34" charset="0"/>
              </a:rPr>
              <a:t> :</a:t>
            </a:r>
          </a:p>
          <a:p>
            <a:pPr indent="231775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 smtClean="0">
                <a:latin typeface="Berlin Sans FB" pitchFamily="34" charset="0"/>
              </a:rPr>
              <a:t>Menghitung</a:t>
            </a:r>
            <a:r>
              <a:rPr lang="en-US" sz="1400" dirty="0" smtClean="0">
                <a:latin typeface="Berlin Sans FB" pitchFamily="34" charset="0"/>
              </a:rPr>
              <a:t> total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</a:t>
            </a:r>
            <a:r>
              <a:rPr lang="en-US" sz="1400" dirty="0" smtClean="0">
                <a:latin typeface="Berlin Sans FB" pitchFamily="34" charset="0"/>
              </a:rPr>
              <a:t> database</a:t>
            </a:r>
          </a:p>
          <a:p>
            <a:pPr marL="231775" indent="-231775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 smtClean="0">
                <a:latin typeface="Berlin Sans FB" pitchFamily="34" charset="0"/>
              </a:rPr>
              <a:t>Dilakukan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proses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mengacak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nomor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membentuk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kromosom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pertama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dilakukan</a:t>
            </a:r>
            <a:r>
              <a:rPr lang="en-US" sz="1400" dirty="0" smtClean="0">
                <a:latin typeface="Berlin Sans FB" pitchFamily="34" charset="0"/>
              </a:rPr>
              <a:t> pula </a:t>
            </a:r>
            <a:r>
              <a:rPr lang="en-US" sz="1400" dirty="0" err="1" smtClean="0">
                <a:latin typeface="Berlin Sans FB" pitchFamily="34" charset="0"/>
              </a:rPr>
              <a:t>proses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pengacakan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posisi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untuk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membentuk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kromosom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kedua</a:t>
            </a:r>
            <a:r>
              <a:rPr lang="en-US" sz="1400" dirty="0" smtClean="0">
                <a:latin typeface="Berlin Sans FB" pitchFamily="34" charset="0"/>
              </a:rPr>
              <a:t>. </a:t>
            </a:r>
            <a:r>
              <a:rPr lang="en-US" sz="1400" dirty="0" err="1" smtClean="0">
                <a:latin typeface="Berlin Sans FB" pitchFamily="34" charset="0"/>
              </a:rPr>
              <a:t>Kedua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kromosom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menyatakan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satu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individu</a:t>
            </a:r>
            <a:endParaRPr lang="en-US" sz="1400" dirty="0" smtClean="0">
              <a:latin typeface="Berlin Sans FB" pitchFamily="34" charset="0"/>
            </a:endParaRPr>
          </a:p>
          <a:p>
            <a:pPr marL="231775" indent="-231775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 smtClean="0">
                <a:latin typeface="Berlin Sans FB" pitchFamily="34" charset="0"/>
              </a:rPr>
              <a:t>Proses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pembentukan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individu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diulang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sebanyak</a:t>
            </a:r>
            <a:r>
              <a:rPr lang="en-US" sz="1400" dirty="0" smtClean="0">
                <a:latin typeface="Berlin Sans FB" pitchFamily="34" charset="0"/>
              </a:rPr>
              <a:t> parameter </a:t>
            </a:r>
            <a:r>
              <a:rPr lang="en-US" sz="1400" dirty="0" err="1" smtClean="0">
                <a:latin typeface="Berlin Sans FB" pitchFamily="34" charset="0"/>
              </a:rPr>
              <a:t>jumlah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individu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yg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dimasukkan</a:t>
            </a:r>
            <a:r>
              <a:rPr lang="en-US" sz="1400" dirty="0" smtClean="0">
                <a:latin typeface="Berlin Sans FB" pitchFamily="34" charset="0"/>
              </a:rPr>
              <a:t>.</a:t>
            </a:r>
            <a:endParaRPr lang="en-US" sz="1400" dirty="0">
              <a:latin typeface="Berlin Sans FB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3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Hasil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Pembahasan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Berlin Sans FB" pitchFamily="34" charset="0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.2.2  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Perancangan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Sistem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Inisiasi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Generasi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Awal</a:t>
            </a:r>
            <a:endParaRPr lang="en-US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71800" y="2121217"/>
            <a:ext cx="5943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3550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beberapa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hal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penting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harus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dipenuhi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membangkitkan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kromosom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secara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acak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yaitu</a:t>
            </a:r>
            <a:r>
              <a:rPr lang="en-US" sz="1400" dirty="0" smtClean="0">
                <a:latin typeface="Berlin Sans FB" pitchFamily="34" charset="0"/>
              </a:rPr>
              <a:t> 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sz="1400" dirty="0" err="1" smtClean="0">
                <a:latin typeface="Berlin Sans FB" pitchFamily="34" charset="0"/>
              </a:rPr>
              <a:t>Pada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tiap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kromosom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berisi</a:t>
            </a:r>
            <a:r>
              <a:rPr lang="en-US" sz="1400" dirty="0" smtClean="0">
                <a:latin typeface="Berlin Sans FB" pitchFamily="34" charset="0"/>
              </a:rPr>
              <a:t> gen </a:t>
            </a:r>
            <a:r>
              <a:rPr lang="en-US" sz="1400" dirty="0" err="1" smtClean="0">
                <a:latin typeface="Berlin Sans FB" pitchFamily="34" charset="0"/>
              </a:rPr>
              <a:t>nomor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urut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tidak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boleh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angka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terulang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tabLst>
                <a:tab pos="914400" algn="l"/>
                <a:tab pos="2344738" algn="l"/>
              </a:tabLst>
            </a:pPr>
            <a:r>
              <a:rPr lang="en-US" sz="1400" dirty="0" smtClean="0">
                <a:latin typeface="Berlin Sans FB" pitchFamily="34" charset="0"/>
              </a:rPr>
              <a:t>		</a:t>
            </a:r>
            <a:r>
              <a:rPr lang="en-US" sz="1400" dirty="0" err="1" smtClean="0">
                <a:latin typeface="Berlin Sans FB" pitchFamily="34" charset="0"/>
              </a:rPr>
              <a:t>Jumlah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	=	5</a:t>
            </a:r>
          </a:p>
          <a:p>
            <a:pPr algn="just">
              <a:lnSpc>
                <a:spcPct val="150000"/>
              </a:lnSpc>
              <a:tabLst>
                <a:tab pos="914400" algn="l"/>
                <a:tab pos="2339975" algn="l"/>
              </a:tabLst>
            </a:pPr>
            <a:r>
              <a:rPr lang="en-US" sz="1400" dirty="0" smtClean="0">
                <a:latin typeface="Berlin Sans FB" pitchFamily="34" charset="0"/>
              </a:rPr>
              <a:t>	No. </a:t>
            </a:r>
            <a:r>
              <a:rPr lang="en-US" sz="1400" dirty="0" err="1" smtClean="0">
                <a:latin typeface="Berlin Sans FB" pitchFamily="34" charset="0"/>
              </a:rPr>
              <a:t>Urut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	:	</a:t>
            </a:r>
            <a:r>
              <a:rPr lang="en-US" sz="1400" b="1" dirty="0" smtClean="0">
                <a:solidFill>
                  <a:srgbClr val="FF0000"/>
                </a:solidFill>
                <a:latin typeface="Berlin Sans FB" pitchFamily="34" charset="0"/>
              </a:rPr>
              <a:t>3</a:t>
            </a:r>
            <a:r>
              <a:rPr lang="en-US" sz="1400" dirty="0" smtClean="0">
                <a:latin typeface="Berlin Sans FB" pitchFamily="34" charset="0"/>
              </a:rPr>
              <a:t> – 1 – 5 – </a:t>
            </a:r>
            <a:r>
              <a:rPr lang="en-US" sz="1400" b="1" dirty="0" smtClean="0">
                <a:solidFill>
                  <a:srgbClr val="FF0000"/>
                </a:solidFill>
                <a:latin typeface="Berlin Sans FB" pitchFamily="34" charset="0"/>
              </a:rPr>
              <a:t>3</a:t>
            </a:r>
            <a:r>
              <a:rPr lang="en-US" sz="1400" dirty="0" smtClean="0">
                <a:latin typeface="Berlin Sans FB" pitchFamily="34" charset="0"/>
              </a:rPr>
              <a:t> – 4</a:t>
            </a:r>
          </a:p>
          <a:p>
            <a:pPr algn="just">
              <a:lnSpc>
                <a:spcPct val="150000"/>
              </a:lnSpc>
              <a:tabLst>
                <a:tab pos="914400" algn="l"/>
                <a:tab pos="2339975" algn="l"/>
              </a:tabLst>
            </a:pPr>
            <a:endParaRPr lang="en-US" sz="1400" dirty="0" smtClean="0">
              <a:latin typeface="Berlin Sans FB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arenR" startAt="2"/>
            </a:pPr>
            <a:r>
              <a:rPr lang="en-US" sz="1400" dirty="0" err="1" smtClean="0">
                <a:latin typeface="Berlin Sans FB" pitchFamily="34" charset="0"/>
              </a:rPr>
              <a:t>Pada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tiap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kromosom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baik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berisi</a:t>
            </a:r>
            <a:r>
              <a:rPr lang="en-US" sz="1400" dirty="0" smtClean="0">
                <a:latin typeface="Berlin Sans FB" pitchFamily="34" charset="0"/>
              </a:rPr>
              <a:t> gen </a:t>
            </a:r>
            <a:r>
              <a:rPr lang="en-US" sz="1400" dirty="0" err="1" smtClean="0">
                <a:latin typeface="Berlin Sans FB" pitchFamily="34" charset="0"/>
              </a:rPr>
              <a:t>nomor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urut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ataupun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posisi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proses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pembangkitan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kromosom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secara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acak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tidak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boleh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kromosom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mempunyai</a:t>
            </a:r>
            <a:r>
              <a:rPr lang="en-US" sz="1400" dirty="0" smtClean="0">
                <a:latin typeface="Berlin Sans FB" pitchFamily="34" charset="0"/>
              </a:rPr>
              <a:t> gen </a:t>
            </a:r>
            <a:r>
              <a:rPr lang="en-US" sz="1400" dirty="0" err="1" smtClean="0">
                <a:latin typeface="Berlin Sans FB" pitchFamily="34" charset="0"/>
              </a:rPr>
              <a:t>kurang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atau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lebih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dari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jumlah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. </a:t>
            </a:r>
          </a:p>
          <a:p>
            <a:pPr algn="just" defTabSz="688975">
              <a:lnSpc>
                <a:spcPct val="150000"/>
              </a:lnSpc>
              <a:tabLst>
                <a:tab pos="914400" algn="l"/>
                <a:tab pos="2624138" algn="l"/>
                <a:tab pos="2909888" algn="l"/>
              </a:tabLst>
            </a:pPr>
            <a:r>
              <a:rPr lang="en-US" sz="1400" dirty="0" smtClean="0">
                <a:latin typeface="Berlin Sans FB" pitchFamily="34" charset="0"/>
              </a:rPr>
              <a:t>	</a:t>
            </a:r>
            <a:r>
              <a:rPr lang="en-US" sz="1400" dirty="0" err="1" smtClean="0">
                <a:latin typeface="Berlin Sans FB" pitchFamily="34" charset="0"/>
              </a:rPr>
              <a:t>Jumlah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	=	5</a:t>
            </a:r>
          </a:p>
          <a:p>
            <a:pPr algn="just" defTabSz="688975">
              <a:lnSpc>
                <a:spcPct val="150000"/>
              </a:lnSpc>
              <a:tabLst>
                <a:tab pos="914400" algn="l"/>
                <a:tab pos="2624138" algn="l"/>
                <a:tab pos="2909888" algn="l"/>
              </a:tabLst>
            </a:pPr>
            <a:r>
              <a:rPr lang="en-US" sz="1400" dirty="0" smtClean="0">
                <a:latin typeface="Berlin Sans FB" pitchFamily="34" charset="0"/>
              </a:rPr>
              <a:t>	</a:t>
            </a:r>
            <a:r>
              <a:rPr lang="en-US" sz="1400" dirty="0" err="1" smtClean="0">
                <a:latin typeface="Berlin Sans FB" pitchFamily="34" charset="0"/>
              </a:rPr>
              <a:t>Posisi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	:	4 – 0 – 2 – 3 – 5 – 1</a:t>
            </a:r>
          </a:p>
          <a:p>
            <a:pPr algn="just" defTabSz="688975">
              <a:lnSpc>
                <a:spcPct val="150000"/>
              </a:lnSpc>
              <a:tabLst>
                <a:tab pos="914400" algn="l"/>
                <a:tab pos="2624138" algn="l"/>
                <a:tab pos="2909888" algn="l"/>
              </a:tabLst>
            </a:pPr>
            <a:r>
              <a:rPr lang="en-US" sz="1400" dirty="0" smtClean="0">
                <a:latin typeface="Berlin Sans FB" pitchFamily="34" charset="0"/>
              </a:rPr>
              <a:t>	</a:t>
            </a:r>
            <a:r>
              <a:rPr lang="en-US" sz="1400" dirty="0" err="1" smtClean="0">
                <a:latin typeface="Berlin Sans FB" pitchFamily="34" charset="0"/>
              </a:rPr>
              <a:t>Nomor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urut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	:	3 – 4 – 1 – 2</a:t>
            </a:r>
            <a:endParaRPr lang="en-US" sz="1400" dirty="0">
              <a:latin typeface="Berlin Sans FB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3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Hasil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Pembahasan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Berlin Sans FB" pitchFamily="34" charset="0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.2.2  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Perancangan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Sistem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Inisiasi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Generasi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Awal</a:t>
            </a:r>
            <a:endParaRPr lang="en-US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71800" y="2121217"/>
            <a:ext cx="59436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lphaLcParenR" startAt="3"/>
            </a:pPr>
            <a:r>
              <a:rPr lang="en-US" sz="1400" dirty="0" err="1" smtClean="0">
                <a:latin typeface="Berlin Sans FB" pitchFamily="34" charset="0"/>
              </a:rPr>
              <a:t>Pada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representasi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kromosom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nomor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urut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tidak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boleh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</a:t>
            </a:r>
            <a:r>
              <a:rPr lang="en-US" sz="1400" dirty="0" smtClean="0">
                <a:latin typeface="Berlin Sans FB" pitchFamily="34" charset="0"/>
              </a:rPr>
              <a:t> gen yang </a:t>
            </a:r>
            <a:r>
              <a:rPr lang="en-US" sz="1400" dirty="0" err="1" smtClean="0">
                <a:latin typeface="Berlin Sans FB" pitchFamily="34" charset="0"/>
              </a:rPr>
              <a:t>berisi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nomor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lebih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dari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banyaknya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diinputkan</a:t>
            </a:r>
            <a:r>
              <a:rPr lang="en-US" sz="1400" dirty="0" smtClean="0">
                <a:latin typeface="Berlin Sans FB" pitchFamily="34" charset="0"/>
              </a:rPr>
              <a:t>. </a:t>
            </a:r>
            <a:r>
              <a:rPr lang="en-US" sz="1400" dirty="0" err="1" smtClean="0">
                <a:latin typeface="Berlin Sans FB" pitchFamily="34" charset="0"/>
              </a:rPr>
              <a:t>Sedangkan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representasi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kromosom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posisi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tidak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boleh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</a:t>
            </a:r>
            <a:r>
              <a:rPr lang="en-US" sz="1400" dirty="0" smtClean="0">
                <a:latin typeface="Berlin Sans FB" pitchFamily="34" charset="0"/>
              </a:rPr>
              <a:t> gen yang </a:t>
            </a:r>
            <a:r>
              <a:rPr lang="en-US" sz="1400" dirty="0" err="1" smtClean="0">
                <a:latin typeface="Berlin Sans FB" pitchFamily="34" charset="0"/>
              </a:rPr>
              <a:t>berisi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angka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selain</a:t>
            </a:r>
            <a:r>
              <a:rPr lang="en-US" sz="1400" dirty="0" smtClean="0">
                <a:latin typeface="Berlin Sans FB" pitchFamily="34" charset="0"/>
              </a:rPr>
              <a:t> 0-5. </a:t>
            </a:r>
            <a:r>
              <a:rPr lang="en-US" sz="1400" dirty="0" err="1" smtClean="0">
                <a:latin typeface="Berlin Sans FB" pitchFamily="34" charset="0"/>
              </a:rPr>
              <a:t>Karena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berbentuk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kotak</a:t>
            </a:r>
            <a:r>
              <a:rPr lang="en-US" sz="1400" dirty="0" smtClean="0">
                <a:latin typeface="Berlin Sans FB" pitchFamily="34" charset="0"/>
              </a:rPr>
              <a:t>/</a:t>
            </a:r>
            <a:r>
              <a:rPr lang="en-US" sz="1400" dirty="0" err="1" smtClean="0">
                <a:latin typeface="Berlin Sans FB" pitchFamily="34" charset="0"/>
              </a:rPr>
              <a:t>balok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hanya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bisa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diletakkan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6 </a:t>
            </a:r>
            <a:r>
              <a:rPr lang="en-US" sz="1400" dirty="0" err="1" smtClean="0">
                <a:latin typeface="Berlin Sans FB" pitchFamily="34" charset="0"/>
              </a:rPr>
              <a:t>posisi</a:t>
            </a:r>
            <a:r>
              <a:rPr lang="en-US" sz="1400" dirty="0" smtClean="0">
                <a:latin typeface="Berlin Sans FB" pitchFamily="34" charset="0"/>
              </a:rPr>
              <a:t>. </a:t>
            </a:r>
            <a:r>
              <a:rPr lang="en-US" sz="1400" dirty="0" err="1" smtClean="0">
                <a:latin typeface="Berlin Sans FB" pitchFamily="34" charset="0"/>
              </a:rPr>
              <a:t>Contoh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representasi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kromosom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tidak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boleh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terjadi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  <a:p>
            <a:pPr algn="just" defTabSz="1033463">
              <a:lnSpc>
                <a:spcPct val="150000"/>
              </a:lnSpc>
              <a:tabLst>
                <a:tab pos="855663" algn="l"/>
                <a:tab pos="2457450" algn="l"/>
                <a:tab pos="2684463" algn="l"/>
              </a:tabLst>
            </a:pPr>
            <a:r>
              <a:rPr lang="en-US" sz="1400" dirty="0" smtClean="0">
                <a:latin typeface="Berlin Sans FB" pitchFamily="34" charset="0"/>
              </a:rPr>
              <a:t>	</a:t>
            </a:r>
            <a:r>
              <a:rPr lang="en-US" sz="1400" dirty="0" err="1" smtClean="0">
                <a:latin typeface="Berlin Sans FB" pitchFamily="34" charset="0"/>
              </a:rPr>
              <a:t>Jumlah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	=	5</a:t>
            </a:r>
          </a:p>
          <a:p>
            <a:pPr algn="just" defTabSz="1033463">
              <a:lnSpc>
                <a:spcPct val="150000"/>
              </a:lnSpc>
              <a:tabLst>
                <a:tab pos="855663" algn="l"/>
                <a:tab pos="2457450" algn="l"/>
                <a:tab pos="2684463" algn="l"/>
              </a:tabLst>
            </a:pPr>
            <a:r>
              <a:rPr lang="en-US" sz="1400" dirty="0" smtClean="0">
                <a:latin typeface="Berlin Sans FB" pitchFamily="34" charset="0"/>
              </a:rPr>
              <a:t>	</a:t>
            </a:r>
            <a:r>
              <a:rPr lang="en-US" sz="1400" dirty="0" err="1" smtClean="0">
                <a:latin typeface="Berlin Sans FB" pitchFamily="34" charset="0"/>
              </a:rPr>
              <a:t>Nomor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urut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	:	4 – 2 – </a:t>
            </a:r>
            <a:r>
              <a:rPr lang="en-US" sz="1400" b="1" dirty="0" smtClean="0">
                <a:solidFill>
                  <a:srgbClr val="FF0000"/>
                </a:solidFill>
                <a:latin typeface="Berlin Sans FB" pitchFamily="34" charset="0"/>
              </a:rPr>
              <a:t>6</a:t>
            </a:r>
            <a:r>
              <a:rPr lang="en-US" sz="1400" dirty="0" smtClean="0">
                <a:latin typeface="Berlin Sans FB" pitchFamily="34" charset="0"/>
              </a:rPr>
              <a:t> – 1 – 4</a:t>
            </a:r>
          </a:p>
          <a:p>
            <a:pPr algn="just" defTabSz="1033463">
              <a:lnSpc>
                <a:spcPct val="150000"/>
              </a:lnSpc>
              <a:tabLst>
                <a:tab pos="855663" algn="l"/>
                <a:tab pos="2457450" algn="l"/>
                <a:tab pos="2684463" algn="l"/>
              </a:tabLst>
            </a:pPr>
            <a:r>
              <a:rPr lang="en-US" sz="1400" dirty="0" smtClean="0">
                <a:latin typeface="Berlin Sans FB" pitchFamily="34" charset="0"/>
              </a:rPr>
              <a:t>	</a:t>
            </a:r>
            <a:r>
              <a:rPr lang="en-US" sz="1400" dirty="0" err="1" smtClean="0">
                <a:latin typeface="Berlin Sans FB" pitchFamily="34" charset="0"/>
              </a:rPr>
              <a:t>Posisi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	:	4 – 0 – 2 – </a:t>
            </a:r>
            <a:r>
              <a:rPr lang="en-US" sz="1400" b="1" dirty="0" smtClean="0">
                <a:solidFill>
                  <a:srgbClr val="FF0000"/>
                </a:solidFill>
                <a:latin typeface="Berlin Sans FB" pitchFamily="34" charset="0"/>
              </a:rPr>
              <a:t>7</a:t>
            </a:r>
            <a:r>
              <a:rPr lang="en-US" sz="1400" dirty="0" smtClean="0">
                <a:latin typeface="Berlin Sans FB" pitchFamily="34" charset="0"/>
              </a:rPr>
              <a:t> – 2</a:t>
            </a:r>
            <a:endParaRPr lang="en-US" sz="1400" dirty="0">
              <a:latin typeface="Berlin Sans FB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2133600"/>
            <a:ext cx="6172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3550" algn="just">
              <a:lnSpc>
                <a:spcPct val="200000"/>
              </a:lnSpc>
            </a:pP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Adapun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rumusan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masalah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tugas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akhir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bagaimana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memecahkan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permasalahan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pengisian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kontainer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yaitu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menentukan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posisi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masing-masing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kontainer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terbaik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arti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semakin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banyak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volume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masuk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semakin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sedikit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sisa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ruang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kosong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dikontainer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maka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semakin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optimal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pengisian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kontainer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tersebut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algoritma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genetika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1400" dirty="0">
              <a:latin typeface="Berlin Sans FB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1673423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1.2 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Rumusan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Masalah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1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Pendahuluan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3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Hasil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Pembahasan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Berlin Sans FB" pitchFamily="34" charset="0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.2.2  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Perancangan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Sistem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Inisiasi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Generasi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Awal</a:t>
            </a:r>
            <a:endParaRPr lang="en-US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276600" y="6553200"/>
            <a:ext cx="5172075" cy="3315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rPr>
              <a:t>Gambar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rPr>
              <a:t> 3.5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rPr>
              <a:t> </a:t>
            </a:r>
            <a:r>
              <a:rPr kumimoji="0" lang="en-US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rPr>
              <a:t>Flowchart </a:t>
            </a:r>
            <a:r>
              <a:rPr kumimoji="0" lang="en-US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rPr>
              <a:t>inisiasi</a:t>
            </a:r>
            <a:r>
              <a:rPr kumimoji="0" lang="en-US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rPr>
              <a:t> </a:t>
            </a:r>
            <a:r>
              <a:rPr kumimoji="0" lang="en-US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rPr>
              <a:t>populasi</a:t>
            </a:r>
            <a:r>
              <a:rPr kumimoji="0" lang="en-US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rPr>
              <a:t> </a:t>
            </a:r>
            <a:r>
              <a:rPr kumimoji="0" lang="en-US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rPr>
              <a:t>awal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rlin Sans FB" pitchFamily="34" charset="0"/>
              <a:cs typeface="Arial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62400" y="1600200"/>
            <a:ext cx="5151119" cy="5257800"/>
            <a:chOff x="3962400" y="1600200"/>
            <a:chExt cx="5151119" cy="5257800"/>
          </a:xfrm>
        </p:grpSpPr>
        <p:sp>
          <p:nvSpPr>
            <p:cNvPr id="6" name="Rectangle 5"/>
            <p:cNvSpPr/>
            <p:nvPr/>
          </p:nvSpPr>
          <p:spPr>
            <a:xfrm>
              <a:off x="9067800" y="1600200"/>
              <a:ext cx="45719" cy="5257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16" name="AutoShape 4"/>
            <p:cNvSpPr>
              <a:spLocks noChangeArrowheads="1"/>
            </p:cNvSpPr>
            <p:nvPr/>
          </p:nvSpPr>
          <p:spPr bwMode="auto">
            <a:xfrm>
              <a:off x="5462926" y="2057400"/>
              <a:ext cx="827716" cy="212328"/>
            </a:xfrm>
            <a:prstGeom prst="roundRect">
              <a:avLst>
                <a:gd name="adj" fmla="val 50000"/>
              </a:avLst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Start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cxnSp>
          <p:nvCxnSpPr>
            <p:cNvPr id="38917" name="AutoShape 5"/>
            <p:cNvCxnSpPr>
              <a:cxnSpLocks noChangeShapeType="1"/>
            </p:cNvCxnSpPr>
            <p:nvPr/>
          </p:nvCxnSpPr>
          <p:spPr bwMode="auto">
            <a:xfrm>
              <a:off x="5863820" y="2269728"/>
              <a:ext cx="0" cy="19428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8919" name="AutoShape 7"/>
            <p:cNvCxnSpPr>
              <a:cxnSpLocks noChangeShapeType="1"/>
            </p:cNvCxnSpPr>
            <p:nvPr/>
          </p:nvCxnSpPr>
          <p:spPr bwMode="auto">
            <a:xfrm>
              <a:off x="5863820" y="2685962"/>
              <a:ext cx="0" cy="19368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4934385" y="2879644"/>
              <a:ext cx="1864854" cy="231576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Hitung banyaknya barang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cxnSp>
          <p:nvCxnSpPr>
            <p:cNvPr id="38921" name="AutoShape 9"/>
            <p:cNvCxnSpPr>
              <a:cxnSpLocks noChangeShapeType="1"/>
            </p:cNvCxnSpPr>
            <p:nvPr/>
          </p:nvCxnSpPr>
          <p:spPr bwMode="auto">
            <a:xfrm>
              <a:off x="5863820" y="3101596"/>
              <a:ext cx="0" cy="19428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4924412" y="3721137"/>
              <a:ext cx="1864854" cy="230974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Random posisi barang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cxnSp>
          <p:nvCxnSpPr>
            <p:cNvPr id="38923" name="AutoShape 11"/>
            <p:cNvCxnSpPr>
              <a:cxnSpLocks noChangeShapeType="1"/>
            </p:cNvCxnSpPr>
            <p:nvPr/>
          </p:nvCxnSpPr>
          <p:spPr bwMode="auto">
            <a:xfrm>
              <a:off x="5869139" y="3535875"/>
              <a:ext cx="0" cy="19428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4780144" y="3295879"/>
              <a:ext cx="2154056" cy="230974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Random urutan nomor barang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cxnSp>
          <p:nvCxnSpPr>
            <p:cNvPr id="38925" name="AutoShape 13"/>
            <p:cNvCxnSpPr>
              <a:cxnSpLocks noChangeShapeType="1"/>
            </p:cNvCxnSpPr>
            <p:nvPr/>
          </p:nvCxnSpPr>
          <p:spPr bwMode="auto">
            <a:xfrm>
              <a:off x="5869139" y="3961133"/>
              <a:ext cx="0" cy="19428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8926" name="Rectangle 14"/>
            <p:cNvSpPr>
              <a:spLocks noChangeArrowheads="1"/>
            </p:cNvSpPr>
            <p:nvPr/>
          </p:nvSpPr>
          <p:spPr bwMode="auto">
            <a:xfrm>
              <a:off x="4780144" y="4155416"/>
              <a:ext cx="2154056" cy="387965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Individu awal</a:t>
              </a:r>
              <a:b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</a:b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(nomor dan posisi barang)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sp>
          <p:nvSpPr>
            <p:cNvPr id="38927" name="AutoShape 15"/>
            <p:cNvSpPr>
              <a:spLocks noChangeArrowheads="1"/>
            </p:cNvSpPr>
            <p:nvPr/>
          </p:nvSpPr>
          <p:spPr bwMode="auto">
            <a:xfrm>
              <a:off x="5508135" y="6188471"/>
              <a:ext cx="827716" cy="212328"/>
            </a:xfrm>
            <a:prstGeom prst="roundRect">
              <a:avLst>
                <a:gd name="adj" fmla="val 50000"/>
              </a:avLst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End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cxnSp>
          <p:nvCxnSpPr>
            <p:cNvPr id="38928" name="AutoShape 16"/>
            <p:cNvCxnSpPr>
              <a:cxnSpLocks noChangeShapeType="1"/>
            </p:cNvCxnSpPr>
            <p:nvPr/>
          </p:nvCxnSpPr>
          <p:spPr bwMode="auto">
            <a:xfrm>
              <a:off x="5928974" y="5858250"/>
              <a:ext cx="665" cy="33022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8929" name="AutoShape 17"/>
            <p:cNvCxnSpPr>
              <a:cxnSpLocks noChangeShapeType="1"/>
            </p:cNvCxnSpPr>
            <p:nvPr/>
          </p:nvCxnSpPr>
          <p:spPr bwMode="auto">
            <a:xfrm>
              <a:off x="5869139" y="4547591"/>
              <a:ext cx="0" cy="19428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8931" name="Text Box 19"/>
            <p:cNvSpPr txBox="1">
              <a:spLocks noChangeArrowheads="1"/>
            </p:cNvSpPr>
            <p:nvPr/>
          </p:nvSpPr>
          <p:spPr bwMode="auto">
            <a:xfrm>
              <a:off x="5917007" y="5876294"/>
              <a:ext cx="458734" cy="26706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ya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cxnSp>
          <p:nvCxnSpPr>
            <p:cNvPr id="38932" name="AutoShape 20"/>
            <p:cNvCxnSpPr>
              <a:cxnSpLocks noChangeShapeType="1"/>
            </p:cNvCxnSpPr>
            <p:nvPr/>
          </p:nvCxnSpPr>
          <p:spPr bwMode="auto">
            <a:xfrm flipH="1">
              <a:off x="3962400" y="5307882"/>
              <a:ext cx="1057083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38933" name="AutoShape 21"/>
            <p:cNvCxnSpPr>
              <a:cxnSpLocks noChangeShapeType="1"/>
            </p:cNvCxnSpPr>
            <p:nvPr/>
          </p:nvCxnSpPr>
          <p:spPr bwMode="auto">
            <a:xfrm flipV="1">
              <a:off x="3962400" y="3819180"/>
              <a:ext cx="0" cy="148870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38934" name="AutoShape 22"/>
            <p:cNvCxnSpPr>
              <a:cxnSpLocks noChangeShapeType="1"/>
            </p:cNvCxnSpPr>
            <p:nvPr/>
          </p:nvCxnSpPr>
          <p:spPr bwMode="auto">
            <a:xfrm>
              <a:off x="3962400" y="3819180"/>
              <a:ext cx="947386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4191767" y="5082321"/>
              <a:ext cx="907496" cy="26706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Tidak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sp>
          <p:nvSpPr>
            <p:cNvPr id="38930" name="AutoShape 18"/>
            <p:cNvSpPr>
              <a:spLocks noChangeArrowheads="1"/>
            </p:cNvSpPr>
            <p:nvPr/>
          </p:nvSpPr>
          <p:spPr bwMode="auto">
            <a:xfrm>
              <a:off x="4939703" y="4727531"/>
              <a:ext cx="1914717" cy="1116376"/>
            </a:xfrm>
            <a:prstGeom prst="diamond">
              <a:avLst/>
            </a:prstGeom>
            <a:solidFill>
              <a:srgbClr val="FFFFFF"/>
            </a:solidFill>
            <a:ln w="158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Jumlah individu = parameter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sp>
          <p:nvSpPr>
            <p:cNvPr id="33" name="Parallelogram 32"/>
            <p:cNvSpPr/>
            <p:nvPr/>
          </p:nvSpPr>
          <p:spPr>
            <a:xfrm>
              <a:off x="4876800" y="2438400"/>
              <a:ext cx="2057400" cy="228600"/>
            </a:xfrm>
            <a:prstGeom prst="parallelogram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/>
            <a:lstStyle/>
            <a:p>
              <a:pPr lvl="0" algn="ctr"/>
              <a:r>
                <a:rPr lang="en-US" sz="1000" dirty="0" smtClean="0">
                  <a:solidFill>
                    <a:schemeClr val="tx1"/>
                  </a:solidFill>
                  <a:latin typeface="Berlin Sans FB" pitchFamily="34" charset="0"/>
                  <a:cs typeface="Arial" pitchFamily="34" charset="0"/>
                </a:rPr>
                <a:t>Input data </a:t>
              </a:r>
              <a:r>
                <a:rPr lang="en-US" sz="1000" dirty="0" err="1" smtClean="0">
                  <a:solidFill>
                    <a:schemeClr val="tx1"/>
                  </a:solidFill>
                  <a:latin typeface="Berlin Sans FB" pitchFamily="34" charset="0"/>
                  <a:cs typeface="Arial" pitchFamily="34" charset="0"/>
                </a:rPr>
                <a:t>ukuran</a:t>
              </a:r>
              <a:r>
                <a:rPr lang="en-US" sz="1000" dirty="0" smtClean="0">
                  <a:solidFill>
                    <a:schemeClr val="tx1"/>
                  </a:solidFill>
                  <a:latin typeface="Berlin Sans FB" pitchFamily="34" charset="0"/>
                  <a:cs typeface="Arial" pitchFamily="34" charset="0"/>
                </a:rPr>
                <a:t> </a:t>
              </a:r>
              <a:r>
                <a:rPr lang="en-US" sz="1000" dirty="0" err="1" smtClean="0">
                  <a:solidFill>
                    <a:schemeClr val="tx1"/>
                  </a:solidFill>
                  <a:latin typeface="Berlin Sans FB" pitchFamily="34" charset="0"/>
                  <a:cs typeface="Arial" pitchFamily="34" charset="0"/>
                </a:rPr>
                <a:t>barang</a:t>
              </a:r>
              <a:endParaRPr lang="en-US" sz="1000" dirty="0" smtClean="0">
                <a:solidFill>
                  <a:schemeClr val="tx1"/>
                </a:solidFill>
                <a:latin typeface="Berlin Sans FB" pitchFamily="34" charset="0"/>
                <a:cs typeface="Arial" pitchFamily="34" charset="0"/>
              </a:endParaRPr>
            </a:p>
            <a:p>
              <a:pPr algn="ctr"/>
              <a:endParaRPr lang="id-ID" sz="10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3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Hasil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Pembahasan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Berlin Sans FB" pitchFamily="34" charset="0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.2.2  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Perancangan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Sistem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Inisiasi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Generasi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Awal</a:t>
            </a:r>
            <a:endParaRPr lang="en-US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2057400"/>
            <a:ext cx="586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3550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Setelah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deretan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nomor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deretan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posisi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masing-masing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individu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maka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untuk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penempatan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harus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diperhatikan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beberapa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hal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yaitu</a:t>
            </a:r>
            <a:r>
              <a:rPr lang="en-US" sz="1400" dirty="0" smtClean="0">
                <a:latin typeface="Berlin Sans FB" pitchFamily="34" charset="0"/>
              </a:rPr>
              <a:t> :</a:t>
            </a:r>
          </a:p>
          <a:p>
            <a:pPr marL="231775" lvl="0" indent="-231775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 smtClean="0">
                <a:latin typeface="Berlin Sans FB" pitchFamily="34" charset="0"/>
              </a:rPr>
              <a:t>Posisi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kontainer</a:t>
            </a:r>
            <a:endParaRPr lang="en-US" sz="1400" dirty="0" smtClean="0">
              <a:latin typeface="Berlin Sans FB" pitchFamily="34" charset="0"/>
            </a:endParaRPr>
          </a:p>
          <a:p>
            <a:pPr marL="231775" lvl="0" indent="-231775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 smtClean="0">
                <a:latin typeface="Berlin Sans FB" pitchFamily="34" charset="0"/>
              </a:rPr>
              <a:t>Pencarian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koordinat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kosong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kontainer</a:t>
            </a:r>
            <a:endParaRPr lang="en-US" sz="1400" dirty="0" smtClean="0">
              <a:latin typeface="Berlin Sans FB" pitchFamily="34" charset="0"/>
            </a:endParaRPr>
          </a:p>
          <a:p>
            <a:pPr marL="231775" indent="-231775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 smtClean="0">
                <a:latin typeface="Berlin Sans FB" pitchFamily="34" charset="0"/>
              </a:rPr>
              <a:t>Penempatan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kontainer</a:t>
            </a:r>
            <a:endParaRPr lang="en-US" sz="1400" dirty="0" smtClean="0">
              <a:latin typeface="Berlin Sans FB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352800" y="4287838"/>
            <a:ext cx="5362575" cy="2189162"/>
            <a:chOff x="3352800" y="3962400"/>
            <a:chExt cx="5362575" cy="2189162"/>
          </a:xfrm>
        </p:grpSpPr>
        <p:sp>
          <p:nvSpPr>
            <p:cNvPr id="38915" name="Rectangle 3"/>
            <p:cNvSpPr>
              <a:spLocks noChangeArrowheads="1"/>
            </p:cNvSpPr>
            <p:nvPr/>
          </p:nvSpPr>
          <p:spPr bwMode="auto">
            <a:xfrm>
              <a:off x="3674745" y="4343455"/>
              <a:ext cx="3097530" cy="1181271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Berlin Sans FB" pitchFamily="34" charset="0"/>
              </a:endParaRPr>
            </a:p>
          </p:txBody>
        </p:sp>
        <p:cxnSp>
          <p:nvCxnSpPr>
            <p:cNvPr id="38916" name="AutoShape 4"/>
            <p:cNvCxnSpPr>
              <a:cxnSpLocks noChangeShapeType="1"/>
            </p:cNvCxnSpPr>
            <p:nvPr/>
          </p:nvCxnSpPr>
          <p:spPr bwMode="auto">
            <a:xfrm flipV="1">
              <a:off x="3674745" y="3962400"/>
              <a:ext cx="381000" cy="38105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38917" name="AutoShape 5"/>
            <p:cNvCxnSpPr>
              <a:cxnSpLocks noChangeShapeType="1"/>
            </p:cNvCxnSpPr>
            <p:nvPr/>
          </p:nvCxnSpPr>
          <p:spPr bwMode="auto">
            <a:xfrm flipV="1">
              <a:off x="6772275" y="3962400"/>
              <a:ext cx="381000" cy="38105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38918" name="AutoShape 6"/>
            <p:cNvCxnSpPr>
              <a:cxnSpLocks noChangeShapeType="1"/>
            </p:cNvCxnSpPr>
            <p:nvPr/>
          </p:nvCxnSpPr>
          <p:spPr bwMode="auto">
            <a:xfrm>
              <a:off x="4065270" y="3962400"/>
              <a:ext cx="3088005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38919" name="AutoShape 7"/>
            <p:cNvCxnSpPr>
              <a:cxnSpLocks noChangeShapeType="1"/>
            </p:cNvCxnSpPr>
            <p:nvPr/>
          </p:nvCxnSpPr>
          <p:spPr bwMode="auto">
            <a:xfrm flipV="1">
              <a:off x="3684270" y="5134145"/>
              <a:ext cx="381000" cy="38105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38920" name="AutoShape 8"/>
            <p:cNvCxnSpPr>
              <a:cxnSpLocks noChangeShapeType="1"/>
            </p:cNvCxnSpPr>
            <p:nvPr/>
          </p:nvCxnSpPr>
          <p:spPr bwMode="auto">
            <a:xfrm flipV="1">
              <a:off x="6772275" y="5134145"/>
              <a:ext cx="381000" cy="38105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38921" name="AutoShape 9"/>
            <p:cNvCxnSpPr>
              <a:cxnSpLocks noChangeShapeType="1"/>
            </p:cNvCxnSpPr>
            <p:nvPr/>
          </p:nvCxnSpPr>
          <p:spPr bwMode="auto">
            <a:xfrm>
              <a:off x="4065270" y="5134145"/>
              <a:ext cx="3088005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38922" name="AutoShape 10"/>
            <p:cNvCxnSpPr>
              <a:cxnSpLocks noChangeShapeType="1"/>
            </p:cNvCxnSpPr>
            <p:nvPr/>
          </p:nvCxnSpPr>
          <p:spPr bwMode="auto">
            <a:xfrm>
              <a:off x="7143750" y="3962400"/>
              <a:ext cx="0" cy="117174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38923" name="AutoShape 11"/>
            <p:cNvCxnSpPr>
              <a:cxnSpLocks noChangeShapeType="1"/>
            </p:cNvCxnSpPr>
            <p:nvPr/>
          </p:nvCxnSpPr>
          <p:spPr bwMode="auto">
            <a:xfrm>
              <a:off x="4055745" y="3962400"/>
              <a:ext cx="0" cy="117174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3667125" y="5086513"/>
              <a:ext cx="314325" cy="2762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3352800" y="4762616"/>
              <a:ext cx="314325" cy="2762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T</a:t>
              </a:r>
            </a:p>
          </p:txBody>
        </p:sp>
        <p:sp>
          <p:nvSpPr>
            <p:cNvPr id="38926" name="Text Box 14"/>
            <p:cNvSpPr txBox="1">
              <a:spLocks noChangeArrowheads="1"/>
            </p:cNvSpPr>
            <p:nvPr/>
          </p:nvSpPr>
          <p:spPr bwMode="auto">
            <a:xfrm>
              <a:off x="4876800" y="5524726"/>
              <a:ext cx="314325" cy="2762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P</a:t>
              </a:r>
            </a:p>
          </p:txBody>
        </p:sp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7010400" y="4381528"/>
              <a:ext cx="1704975" cy="26667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Barang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Masuk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sp>
          <p:nvSpPr>
            <p:cNvPr id="38928" name="AutoShape 16"/>
            <p:cNvSpPr>
              <a:spLocks noChangeArrowheads="1"/>
            </p:cNvSpPr>
            <p:nvPr/>
          </p:nvSpPr>
          <p:spPr bwMode="auto">
            <a:xfrm>
              <a:off x="7239000" y="4648200"/>
              <a:ext cx="1104900" cy="161948"/>
            </a:xfrm>
            <a:prstGeom prst="leftArrow">
              <a:avLst>
                <a:gd name="adj1" fmla="val 49778"/>
                <a:gd name="adj2" fmla="val 115305"/>
              </a:avLst>
            </a:prstGeom>
            <a:solidFill>
              <a:srgbClr val="000000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Berlin Sans FB" pitchFamily="34" charset="0"/>
              </a:endParaRPr>
            </a:p>
          </p:txBody>
        </p:sp>
        <p:sp>
          <p:nvSpPr>
            <p:cNvPr id="38929" name="Text Box 17"/>
            <p:cNvSpPr txBox="1">
              <a:spLocks noChangeArrowheads="1"/>
            </p:cNvSpPr>
            <p:nvPr/>
          </p:nvSpPr>
          <p:spPr bwMode="auto">
            <a:xfrm>
              <a:off x="3409950" y="5875297"/>
              <a:ext cx="5105400" cy="2762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Gambar 3.6</a:t>
              </a: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  </a:t>
              </a: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Tampilan kontainer tampak samping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3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Hasil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Pembahasan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Berlin Sans FB" pitchFamily="34" charset="0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.2.4  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Perancangan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Sistem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Perhitungan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i="1" dirty="0" smtClean="0">
                <a:solidFill>
                  <a:schemeClr val="bg1"/>
                </a:solidFill>
                <a:latin typeface="Berlin Sans FB" pitchFamily="34" charset="0"/>
              </a:rPr>
              <a:t>Fitness</a:t>
            </a:r>
            <a:endParaRPr lang="en-US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2057400"/>
            <a:ext cx="58674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3550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Perhitungan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</a:rPr>
              <a:t>fitness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didapat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dengan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cara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menghitung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banyaknya</a:t>
            </a:r>
            <a:r>
              <a:rPr lang="en-US" sz="1400" dirty="0" smtClean="0">
                <a:latin typeface="Berlin Sans FB" pitchFamily="34" charset="0"/>
              </a:rPr>
              <a:t> volume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dapat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tersusun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kontainer</a:t>
            </a:r>
            <a:r>
              <a:rPr lang="en-US" sz="1400" dirty="0" smtClean="0">
                <a:latin typeface="Berlin Sans FB" pitchFamily="34" charset="0"/>
              </a:rPr>
              <a:t>. </a:t>
            </a:r>
            <a:r>
              <a:rPr lang="en-US" sz="1400" dirty="0" err="1" smtClean="0">
                <a:latin typeface="Berlin Sans FB" pitchFamily="34" charset="0"/>
              </a:rPr>
              <a:t>Fungsi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</a:rPr>
              <a:t>fitness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tersebut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sebagai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berikut</a:t>
            </a:r>
            <a:r>
              <a:rPr lang="en-US" sz="1400" dirty="0" smtClean="0">
                <a:latin typeface="Berlin Sans FB" pitchFamily="34" charset="0"/>
              </a:rPr>
              <a:t> :</a:t>
            </a:r>
          </a:p>
          <a:p>
            <a:pPr indent="463550" algn="just">
              <a:lnSpc>
                <a:spcPct val="150000"/>
              </a:lnSpc>
            </a:pPr>
            <a:endParaRPr lang="en-US" sz="900" dirty="0" smtClean="0">
              <a:latin typeface="Berlin Sans FB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Fungsi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</a:rPr>
              <a:t>Fitness</a:t>
            </a:r>
            <a:r>
              <a:rPr lang="en-US" sz="1400" dirty="0" smtClean="0">
                <a:latin typeface="Berlin Sans FB" pitchFamily="34" charset="0"/>
              </a:rPr>
              <a:t> 1 :</a:t>
            </a:r>
          </a:p>
          <a:p>
            <a:pPr algn="r">
              <a:lnSpc>
                <a:spcPct val="150000"/>
              </a:lnSpc>
            </a:pPr>
            <a:r>
              <a:rPr lang="en-US" sz="1400" dirty="0" smtClean="0">
                <a:latin typeface="Berlin Sans FB" pitchFamily="34" charset="0"/>
              </a:rPr>
              <a:t>	(3.1)</a:t>
            </a: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Fungsi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</a:rPr>
              <a:t>Fitness</a:t>
            </a:r>
            <a:r>
              <a:rPr lang="en-US" sz="1400" dirty="0" smtClean="0">
                <a:latin typeface="Berlin Sans FB" pitchFamily="34" charset="0"/>
              </a:rPr>
              <a:t> 2 :</a:t>
            </a:r>
          </a:p>
          <a:p>
            <a:pPr algn="r">
              <a:lnSpc>
                <a:spcPct val="150000"/>
              </a:lnSpc>
            </a:pPr>
            <a:r>
              <a:rPr lang="en-US" sz="1400" dirty="0" smtClean="0">
                <a:latin typeface="Berlin Sans FB" pitchFamily="34" charset="0"/>
              </a:rPr>
              <a:t>	(3.2)</a:t>
            </a: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Fungsi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</a:rPr>
              <a:t>Fitness</a:t>
            </a:r>
            <a:r>
              <a:rPr lang="en-US" sz="1400" dirty="0" smtClean="0">
                <a:latin typeface="Berlin Sans FB" pitchFamily="34" charset="0"/>
              </a:rPr>
              <a:t> 3 :</a:t>
            </a:r>
          </a:p>
          <a:p>
            <a:pPr algn="r">
              <a:lnSpc>
                <a:spcPct val="150000"/>
              </a:lnSpc>
            </a:pPr>
            <a:r>
              <a:rPr lang="en-US" sz="1400" dirty="0" smtClean="0">
                <a:latin typeface="Berlin Sans FB" pitchFamily="34" charset="0"/>
              </a:rPr>
              <a:t>	(3.3)</a:t>
            </a: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Fungsi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</a:rPr>
              <a:t>Fitness</a:t>
            </a:r>
            <a:r>
              <a:rPr lang="en-US" sz="1400" dirty="0" smtClean="0">
                <a:latin typeface="Berlin Sans FB" pitchFamily="34" charset="0"/>
              </a:rPr>
              <a:t> 4 :</a:t>
            </a:r>
          </a:p>
          <a:p>
            <a:pPr algn="r">
              <a:lnSpc>
                <a:spcPct val="150000"/>
              </a:lnSpc>
            </a:pPr>
            <a:r>
              <a:rPr lang="en-US" sz="1400" dirty="0" smtClean="0">
                <a:latin typeface="Berlin Sans FB" pitchFamily="34" charset="0"/>
              </a:rPr>
              <a:t>	(3.4)</a:t>
            </a:r>
          </a:p>
          <a:p>
            <a:pPr indent="463550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Tujuan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dilakukannya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pencarian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keempat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</a:rPr>
              <a:t>fitness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untuk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mendapatkan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</a:rPr>
              <a:t>fitness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terbaik</a:t>
            </a:r>
            <a:r>
              <a:rPr lang="en-US" sz="1400" dirty="0" smtClean="0">
                <a:latin typeface="Berlin Sans FB" pitchFamily="34" charset="0"/>
              </a:rPr>
              <a:t>.</a:t>
            </a:r>
            <a:endParaRPr lang="en-US" sz="1400" dirty="0">
              <a:latin typeface="Berlin Sans FB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9937" name="Object 1"/>
          <p:cNvGraphicFramePr>
            <a:graphicFrameLocks noChangeAspect="1"/>
          </p:cNvGraphicFramePr>
          <p:nvPr/>
        </p:nvGraphicFramePr>
        <p:xfrm>
          <a:off x="4191000" y="3609975"/>
          <a:ext cx="2438400" cy="257175"/>
        </p:xfrm>
        <a:graphic>
          <a:graphicData uri="http://schemas.openxmlformats.org/presentationml/2006/ole">
            <p:oleObj spid="_x0000_s39937" name="Equation" r:id="rId4" imgW="2438400" imgH="254000" progId="Equation.3">
              <p:embed/>
            </p:oleObj>
          </a:graphicData>
        </a:graphic>
      </p:graphicFrame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4191000" y="4143375"/>
          <a:ext cx="3019425" cy="428625"/>
        </p:xfrm>
        <a:graphic>
          <a:graphicData uri="http://schemas.openxmlformats.org/presentationml/2006/ole">
            <p:oleObj spid="_x0000_s39939" name="Equation" r:id="rId5" imgW="3022600" imgH="431800" progId="Equation.3">
              <p:embed/>
            </p:oleObj>
          </a:graphicData>
        </a:graphic>
      </p:graphicFrame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4191000" y="4752975"/>
          <a:ext cx="3019425" cy="428625"/>
        </p:xfrm>
        <a:graphic>
          <a:graphicData uri="http://schemas.openxmlformats.org/presentationml/2006/ole">
            <p:oleObj spid="_x0000_s39941" name="Equation" r:id="rId6" imgW="3022600" imgH="431800" progId="Equation.3">
              <p:embed/>
            </p:oleObj>
          </a:graphicData>
        </a:graphic>
      </p:graphicFrame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4191000" y="5438775"/>
          <a:ext cx="3019425" cy="428625"/>
        </p:xfrm>
        <a:graphic>
          <a:graphicData uri="http://schemas.openxmlformats.org/presentationml/2006/ole">
            <p:oleObj spid="_x0000_s39943" name="Equation" r:id="rId7" imgW="3022600" imgH="431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3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Hasil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Pembahasan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Berlin Sans FB" pitchFamily="34" charset="0"/>
              </a:rPr>
              <a:t>3.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2.5 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Perancangan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Sistem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Kriteria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Berhenti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endParaRPr lang="en-US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1981200"/>
            <a:ext cx="58674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3550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dua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kondisi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berhenti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digunakan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yaitu</a:t>
            </a:r>
            <a:r>
              <a:rPr lang="en-US" sz="1400" dirty="0" smtClean="0">
                <a:latin typeface="Berlin Sans FB" pitchFamily="34" charset="0"/>
              </a:rPr>
              <a:t> :</a:t>
            </a:r>
          </a:p>
          <a:p>
            <a:pPr marL="282575" lvl="0" indent="-282575" algn="just">
              <a:lnSpc>
                <a:spcPct val="150000"/>
              </a:lnSpc>
              <a:buFont typeface="+mj-lt"/>
              <a:buAutoNum type="arabicParenR"/>
            </a:pPr>
            <a:r>
              <a:rPr lang="en-US" sz="1400" dirty="0" err="1" smtClean="0">
                <a:latin typeface="Berlin Sans FB" pitchFamily="34" charset="0"/>
              </a:rPr>
              <a:t>Menentukan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banyaknya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jumlah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generasi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diinginkan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  <a:p>
            <a:pPr marL="282575" lvl="0" indent="-282575" algn="just">
              <a:lnSpc>
                <a:spcPct val="150000"/>
              </a:lnSpc>
              <a:buFont typeface="+mj-lt"/>
              <a:buAutoNum type="arabicParenR"/>
            </a:pPr>
            <a:r>
              <a:rPr lang="en-US" sz="1400" dirty="0" err="1" smtClean="0">
                <a:latin typeface="Berlin Sans FB" pitchFamily="34" charset="0"/>
              </a:rPr>
              <a:t>Apabila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sejumlah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generasi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telah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ditentukan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nilai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</a:rPr>
              <a:t>fitness­</a:t>
            </a:r>
            <a:r>
              <a:rPr lang="en-US" sz="1400" dirty="0" smtClean="0">
                <a:latin typeface="Berlin Sans FB" pitchFamily="34" charset="0"/>
              </a:rPr>
              <a:t>-</a:t>
            </a:r>
            <a:r>
              <a:rPr lang="en-US" sz="1400" dirty="0" err="1" smtClean="0">
                <a:latin typeface="Berlin Sans FB" pitchFamily="34" charset="0"/>
              </a:rPr>
              <a:t>nya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sama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terus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maka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proses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algoritma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genetia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berhenti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tugas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akhir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penulis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menggunakan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kondisi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pertama</a:t>
            </a:r>
            <a:r>
              <a:rPr lang="en-US" sz="1400" dirty="0" smtClean="0">
                <a:latin typeface="Berlin Sans FB" pitchFamily="34" charset="0"/>
              </a:rPr>
              <a:t>.</a:t>
            </a:r>
            <a:endParaRPr lang="en-US" sz="1400" dirty="0">
              <a:latin typeface="Berlin Sans FB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971800" y="3730823"/>
            <a:ext cx="5943600" cy="307777"/>
            <a:chOff x="2971800" y="3816346"/>
            <a:chExt cx="5943600" cy="307777"/>
          </a:xfrm>
        </p:grpSpPr>
        <p:sp>
          <p:nvSpPr>
            <p:cNvPr id="15" name="Flowchart: Alternate Process 14"/>
            <p:cNvSpPr/>
            <p:nvPr/>
          </p:nvSpPr>
          <p:spPr>
            <a:xfrm>
              <a:off x="2971800" y="3819323"/>
              <a:ext cx="5943600" cy="304800"/>
            </a:xfrm>
            <a:prstGeom prst="flowChartAlternateProces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ctr"/>
            <a:lstStyle/>
            <a:p>
              <a:endParaRPr lang="en-US" sz="1400" dirty="0">
                <a:latin typeface="Berlin Sans FB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71800" y="3816346"/>
              <a:ext cx="5943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 smtClean="0">
                  <a:solidFill>
                    <a:schemeClr val="bg1"/>
                  </a:solidFill>
                  <a:latin typeface="Berlin Sans FB" pitchFamily="34" charset="0"/>
                </a:rPr>
                <a:t>3</a:t>
              </a:r>
              <a:r>
                <a:rPr lang="en-US" sz="1400" dirty="0" smtClean="0">
                  <a:solidFill>
                    <a:schemeClr val="bg1"/>
                  </a:solidFill>
                  <a:latin typeface="Berlin Sans FB" pitchFamily="34" charset="0"/>
                </a:rPr>
                <a:t>.2.6   </a:t>
              </a:r>
              <a:r>
                <a:rPr lang="en-US" sz="1400" dirty="0" err="1" smtClean="0">
                  <a:solidFill>
                    <a:schemeClr val="bg1"/>
                  </a:solidFill>
                  <a:latin typeface="Berlin Sans FB" pitchFamily="34" charset="0"/>
                </a:rPr>
                <a:t>Perancangan</a:t>
              </a:r>
              <a:r>
                <a:rPr lang="en-US" sz="1400" dirty="0" smtClean="0">
                  <a:solidFill>
                    <a:schemeClr val="bg1"/>
                  </a:solidFill>
                  <a:latin typeface="Berlin Sans FB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Berlin Sans FB" pitchFamily="34" charset="0"/>
                </a:rPr>
                <a:t>Sistem</a:t>
              </a:r>
              <a:r>
                <a:rPr lang="en-US" sz="1400" dirty="0" smtClean="0">
                  <a:solidFill>
                    <a:schemeClr val="bg1"/>
                  </a:solidFill>
                  <a:latin typeface="Berlin Sans FB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Berlin Sans FB" pitchFamily="34" charset="0"/>
                </a:rPr>
                <a:t>Pembentukan</a:t>
              </a:r>
              <a:r>
                <a:rPr lang="en-US" sz="1400" dirty="0" smtClean="0">
                  <a:solidFill>
                    <a:schemeClr val="bg1"/>
                  </a:solidFill>
                  <a:latin typeface="Berlin Sans FB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Berlin Sans FB" pitchFamily="34" charset="0"/>
                </a:rPr>
                <a:t>Generasi</a:t>
              </a:r>
              <a:r>
                <a:rPr lang="en-US" sz="1400" dirty="0" smtClean="0">
                  <a:solidFill>
                    <a:schemeClr val="bg1"/>
                  </a:solidFill>
                  <a:latin typeface="Berlin Sans FB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Berlin Sans FB" pitchFamily="34" charset="0"/>
                </a:rPr>
                <a:t>Berikutnya</a:t>
              </a:r>
              <a:endParaRPr lang="en-US" sz="1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17" name="Group 2"/>
          <p:cNvGrpSpPr>
            <a:grpSpLocks/>
          </p:cNvGrpSpPr>
          <p:nvPr/>
        </p:nvGrpSpPr>
        <p:grpSpPr bwMode="auto">
          <a:xfrm>
            <a:off x="5867400" y="4191000"/>
            <a:ext cx="3267075" cy="2362200"/>
            <a:chOff x="2100" y="2295"/>
            <a:chExt cx="8145" cy="5160"/>
          </a:xfrm>
        </p:grpSpPr>
        <p:sp>
          <p:nvSpPr>
            <p:cNvPr id="18" name="Text Box 3"/>
            <p:cNvSpPr txBox="1">
              <a:spLocks noChangeArrowheads="1"/>
            </p:cNvSpPr>
            <p:nvPr/>
          </p:nvSpPr>
          <p:spPr bwMode="auto">
            <a:xfrm>
              <a:off x="2100" y="6945"/>
              <a:ext cx="8145" cy="51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Gambar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 3.9 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 </a:t>
              </a: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Flowchart </a:t>
              </a:r>
              <a:r>
                <a:rPr kumimoji="0" lang="en-US" sz="10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pembentukan</a:t>
              </a: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 </a:t>
              </a:r>
              <a:r>
                <a:rPr kumimoji="0" lang="en-US" sz="10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generasi</a:t>
              </a: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 </a:t>
              </a:r>
              <a:r>
                <a:rPr kumimoji="0" lang="en-US" sz="10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berikutnya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sp>
          <p:nvSpPr>
            <p:cNvPr id="19" name="AutoShape 4"/>
            <p:cNvSpPr>
              <a:spLocks noChangeArrowheads="1"/>
            </p:cNvSpPr>
            <p:nvPr/>
          </p:nvSpPr>
          <p:spPr bwMode="auto">
            <a:xfrm>
              <a:off x="5235" y="2295"/>
              <a:ext cx="1245" cy="435"/>
            </a:xfrm>
            <a:prstGeom prst="roundRect">
              <a:avLst>
                <a:gd name="adj" fmla="val 50000"/>
              </a:avLst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Start</a:t>
              </a:r>
            </a:p>
          </p:txBody>
        </p:sp>
        <p:cxnSp>
          <p:nvCxnSpPr>
            <p:cNvPr id="20" name="AutoShape 5"/>
            <p:cNvCxnSpPr>
              <a:cxnSpLocks noChangeShapeType="1"/>
            </p:cNvCxnSpPr>
            <p:nvPr/>
          </p:nvCxnSpPr>
          <p:spPr bwMode="auto">
            <a:xfrm>
              <a:off x="5868" y="2760"/>
              <a:ext cx="0" cy="31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4470" y="3045"/>
              <a:ext cx="2805" cy="375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Generasi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 </a:t>
              </a: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awal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cxnSp>
          <p:nvCxnSpPr>
            <p:cNvPr id="22" name="AutoShape 7"/>
            <p:cNvCxnSpPr>
              <a:cxnSpLocks noChangeShapeType="1"/>
            </p:cNvCxnSpPr>
            <p:nvPr/>
          </p:nvCxnSpPr>
          <p:spPr bwMode="auto">
            <a:xfrm>
              <a:off x="5868" y="3435"/>
              <a:ext cx="0" cy="31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4470" y="3750"/>
              <a:ext cx="2805" cy="375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Seleksi</a:t>
              </a:r>
            </a:p>
          </p:txBody>
        </p:sp>
        <p:cxnSp>
          <p:nvCxnSpPr>
            <p:cNvPr id="24" name="AutoShape 9"/>
            <p:cNvCxnSpPr>
              <a:cxnSpLocks noChangeShapeType="1"/>
            </p:cNvCxnSpPr>
            <p:nvPr/>
          </p:nvCxnSpPr>
          <p:spPr bwMode="auto">
            <a:xfrm>
              <a:off x="5868" y="4110"/>
              <a:ext cx="0" cy="31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4470" y="4425"/>
              <a:ext cx="2805" cy="375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Crossover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cxnSp>
          <p:nvCxnSpPr>
            <p:cNvPr id="26" name="AutoShape 11"/>
            <p:cNvCxnSpPr>
              <a:cxnSpLocks noChangeShapeType="1"/>
            </p:cNvCxnSpPr>
            <p:nvPr/>
          </p:nvCxnSpPr>
          <p:spPr bwMode="auto">
            <a:xfrm>
              <a:off x="5876" y="4815"/>
              <a:ext cx="0" cy="31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7" name="AutoShape 12"/>
            <p:cNvCxnSpPr>
              <a:cxnSpLocks noChangeShapeType="1"/>
            </p:cNvCxnSpPr>
            <p:nvPr/>
          </p:nvCxnSpPr>
          <p:spPr bwMode="auto">
            <a:xfrm>
              <a:off x="5876" y="5505"/>
              <a:ext cx="0" cy="31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8" name="AutoShape 13"/>
            <p:cNvSpPr>
              <a:spLocks noChangeArrowheads="1"/>
            </p:cNvSpPr>
            <p:nvPr/>
          </p:nvSpPr>
          <p:spPr bwMode="auto">
            <a:xfrm>
              <a:off x="5235" y="6480"/>
              <a:ext cx="1245" cy="435"/>
            </a:xfrm>
            <a:prstGeom prst="roundRect">
              <a:avLst>
                <a:gd name="adj" fmla="val 50000"/>
              </a:avLst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End</a:t>
              </a:r>
            </a:p>
          </p:txBody>
        </p:sp>
        <p:cxnSp>
          <p:nvCxnSpPr>
            <p:cNvPr id="29" name="AutoShape 14"/>
            <p:cNvCxnSpPr>
              <a:cxnSpLocks noChangeShapeType="1"/>
            </p:cNvCxnSpPr>
            <p:nvPr/>
          </p:nvCxnSpPr>
          <p:spPr bwMode="auto">
            <a:xfrm>
              <a:off x="5868" y="6165"/>
              <a:ext cx="0" cy="31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4470" y="5115"/>
              <a:ext cx="2805" cy="375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Mutasi</a:t>
              </a:r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4470" y="5820"/>
              <a:ext cx="2805" cy="375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Generasi berikutnya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971800" y="4191000"/>
            <a:ext cx="297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3550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Untuk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dapat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terbentuk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generasi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berikutnya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harus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melalui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beberapa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tahapan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proses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yaitu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seleksi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i="1" dirty="0" smtClean="0">
                <a:latin typeface="Berlin Sans FB" pitchFamily="34" charset="0"/>
              </a:rPr>
              <a:t>crossover </a:t>
            </a:r>
            <a:r>
              <a:rPr lang="en-US" sz="1400" dirty="0" err="1" smtClean="0">
                <a:latin typeface="Berlin Sans FB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mutasi</a:t>
            </a:r>
            <a:r>
              <a:rPr lang="en-US" sz="1400" dirty="0" smtClean="0">
                <a:latin typeface="Berlin Sans FB" pitchFamily="34" charset="0"/>
              </a:rPr>
              <a:t>.</a:t>
            </a:r>
            <a:endParaRPr lang="en-US" sz="1400" dirty="0">
              <a:latin typeface="Berlin Sans FB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3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Hasil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Pembahasan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Berlin Sans FB" pitchFamily="34" charset="0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. 3  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Metode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Validasi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Individu</a:t>
            </a:r>
            <a:endParaRPr lang="en-US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2066484"/>
            <a:ext cx="5867400" cy="166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3550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Validasi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individu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dilakukan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empat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tahap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yaitu</a:t>
            </a:r>
            <a:r>
              <a:rPr lang="en-US" sz="1400" dirty="0" smtClean="0">
                <a:latin typeface="Berlin Sans FB" pitchFamily="34" charset="0"/>
              </a:rPr>
              <a:t> 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400" dirty="0" err="1" smtClean="0">
                <a:latin typeface="Berlin Sans FB" pitchFamily="34" charset="0"/>
              </a:rPr>
              <a:t>Validasi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duplikat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endParaRPr lang="en-US" sz="1400" dirty="0" smtClean="0">
              <a:latin typeface="Berlin Sans FB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400" dirty="0" err="1" smtClean="0">
                <a:latin typeface="Berlin Sans FB" pitchFamily="34" charset="0"/>
              </a:rPr>
              <a:t>Validasi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penyusunan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endParaRPr lang="en-US" sz="1400" dirty="0" smtClean="0">
              <a:latin typeface="Berlin Sans FB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400" dirty="0" err="1" smtClean="0">
                <a:latin typeface="Berlin Sans FB" pitchFamily="34" charset="0"/>
              </a:rPr>
              <a:t>Menghitung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</a:rPr>
              <a:t>fitness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400" dirty="0" smtClean="0">
                <a:latin typeface="Berlin Sans FB" pitchFamily="34" charset="0"/>
              </a:rPr>
              <a:t>Sorting </a:t>
            </a:r>
            <a:r>
              <a:rPr lang="en-US" sz="1400" dirty="0" err="1" smtClean="0">
                <a:latin typeface="Berlin Sans FB" pitchFamily="34" charset="0"/>
              </a:rPr>
              <a:t>individu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berdasarkan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nilai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</a:rPr>
              <a:t>fitness</a:t>
            </a:r>
            <a:r>
              <a:rPr lang="en-US" sz="1400" dirty="0" smtClean="0">
                <a:latin typeface="Berlin Sans FB" pitchFamily="34" charset="0"/>
              </a:rPr>
              <a:t>-</a:t>
            </a:r>
            <a:r>
              <a:rPr lang="en-US" sz="1400" dirty="0" err="1" smtClean="0">
                <a:latin typeface="Berlin Sans FB" pitchFamily="34" charset="0"/>
              </a:rPr>
              <a:t>nya</a:t>
            </a:r>
            <a:r>
              <a:rPr lang="en-US" sz="1400" dirty="0" smtClean="0">
                <a:latin typeface="Berlin Sans FB" pitchFamily="34" charset="0"/>
              </a:rPr>
              <a:t>  </a:t>
            </a:r>
            <a:endParaRPr lang="en-US" sz="1400" dirty="0">
              <a:latin typeface="Berlin Sans FB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971800" y="3961025"/>
            <a:ext cx="5943600" cy="307777"/>
            <a:chOff x="2971800" y="3816346"/>
            <a:chExt cx="5943600" cy="307777"/>
          </a:xfrm>
        </p:grpSpPr>
        <p:sp>
          <p:nvSpPr>
            <p:cNvPr id="30" name="Flowchart: Alternate Process 29"/>
            <p:cNvSpPr/>
            <p:nvPr/>
          </p:nvSpPr>
          <p:spPr>
            <a:xfrm>
              <a:off x="2971800" y="3819323"/>
              <a:ext cx="5943600" cy="304800"/>
            </a:xfrm>
            <a:prstGeom prst="flowChartAlternateProces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ctr"/>
            <a:lstStyle/>
            <a:p>
              <a:endParaRPr lang="en-US" sz="1400" dirty="0">
                <a:latin typeface="Berlin Sans FB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71800" y="3816346"/>
              <a:ext cx="5943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 smtClean="0">
                  <a:solidFill>
                    <a:schemeClr val="bg1"/>
                  </a:solidFill>
                  <a:latin typeface="Berlin Sans FB" pitchFamily="34" charset="0"/>
                </a:rPr>
                <a:t>3</a:t>
              </a:r>
              <a:r>
                <a:rPr lang="en-US" sz="1400" dirty="0" smtClean="0">
                  <a:solidFill>
                    <a:schemeClr val="bg1"/>
                  </a:solidFill>
                  <a:latin typeface="Berlin Sans FB" pitchFamily="34" charset="0"/>
                </a:rPr>
                <a:t>. 4  </a:t>
              </a:r>
              <a:r>
                <a:rPr lang="en-US" sz="1400" dirty="0" err="1" smtClean="0">
                  <a:solidFill>
                    <a:schemeClr val="bg1"/>
                  </a:solidFill>
                  <a:latin typeface="Berlin Sans FB" pitchFamily="34" charset="0"/>
                </a:rPr>
                <a:t>Metode</a:t>
              </a:r>
              <a:r>
                <a:rPr lang="en-US" sz="1400" dirty="0" smtClean="0">
                  <a:solidFill>
                    <a:schemeClr val="bg1"/>
                  </a:solidFill>
                  <a:latin typeface="Berlin Sans FB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Berlin Sans FB" pitchFamily="34" charset="0"/>
                </a:rPr>
                <a:t>Algoritma</a:t>
              </a:r>
              <a:r>
                <a:rPr lang="en-US" sz="1400" dirty="0" smtClean="0">
                  <a:solidFill>
                    <a:schemeClr val="bg1"/>
                  </a:solidFill>
                  <a:latin typeface="Berlin Sans FB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Berlin Sans FB" pitchFamily="34" charset="0"/>
                </a:rPr>
                <a:t>Genetika</a:t>
              </a:r>
              <a:r>
                <a:rPr lang="en-US" sz="1400" dirty="0" smtClean="0">
                  <a:solidFill>
                    <a:schemeClr val="bg1"/>
                  </a:solidFill>
                  <a:latin typeface="Berlin Sans FB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Berlin Sans FB" pitchFamily="34" charset="0"/>
                </a:rPr>
                <a:t>Kontainer</a:t>
              </a:r>
              <a:endParaRPr lang="en-US" sz="1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971800" y="4351109"/>
            <a:ext cx="58674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3550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Contoh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sederhana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penataan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dengan</a:t>
            </a:r>
            <a:r>
              <a:rPr lang="en-US" sz="1400" dirty="0" smtClean="0">
                <a:latin typeface="Berlin Sans FB" pitchFamily="34" charset="0"/>
              </a:rPr>
              <a:t> data </a:t>
            </a:r>
            <a:r>
              <a:rPr lang="en-US" sz="1400" dirty="0" err="1" smtClean="0">
                <a:latin typeface="Berlin Sans FB" pitchFamily="34" charset="0"/>
              </a:rPr>
              <a:t>sebagai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berikut</a:t>
            </a:r>
            <a:r>
              <a:rPr lang="en-US" sz="1400" dirty="0" smtClean="0">
                <a:latin typeface="Berlin Sans FB" pitchFamily="34" charset="0"/>
              </a:rPr>
              <a:t> 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400" dirty="0" smtClean="0">
                <a:latin typeface="Berlin Sans FB" pitchFamily="34" charset="0"/>
              </a:rPr>
              <a:t>Data </a:t>
            </a:r>
            <a:r>
              <a:rPr lang="en-US" sz="1400" dirty="0" err="1" smtClean="0">
                <a:latin typeface="Berlin Sans FB" pitchFamily="34" charset="0"/>
              </a:rPr>
              <a:t>kontainer</a:t>
            </a: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  <a:tabLst>
                <a:tab pos="347663" algn="l"/>
              </a:tabLst>
            </a:pPr>
            <a:r>
              <a:rPr lang="en-US" sz="1400" dirty="0" smtClean="0">
                <a:latin typeface="Berlin Sans FB" pitchFamily="34" charset="0"/>
              </a:rPr>
              <a:t>	</a:t>
            </a:r>
            <a:r>
              <a:rPr lang="en-US" sz="1400" dirty="0" err="1" smtClean="0">
                <a:latin typeface="Berlin Sans FB" pitchFamily="34" charset="0"/>
              </a:rPr>
              <a:t>Panjang</a:t>
            </a:r>
            <a:r>
              <a:rPr lang="en-US" sz="1400" dirty="0" smtClean="0">
                <a:latin typeface="Berlin Sans FB" pitchFamily="34" charset="0"/>
              </a:rPr>
              <a:t> 5 meter, </a:t>
            </a:r>
            <a:r>
              <a:rPr lang="en-US" sz="1400" dirty="0" err="1" smtClean="0">
                <a:latin typeface="Berlin Sans FB" pitchFamily="34" charset="0"/>
              </a:rPr>
              <a:t>lebar</a:t>
            </a:r>
            <a:r>
              <a:rPr lang="en-US" sz="1400" dirty="0" smtClean="0">
                <a:latin typeface="Berlin Sans FB" pitchFamily="34" charset="0"/>
              </a:rPr>
              <a:t> 4 meter </a:t>
            </a:r>
            <a:r>
              <a:rPr lang="en-US" sz="1400" dirty="0" err="1" smtClean="0">
                <a:latin typeface="Berlin Sans FB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tinggi</a:t>
            </a:r>
            <a:r>
              <a:rPr lang="en-US" sz="1400" dirty="0" smtClean="0">
                <a:latin typeface="Berlin Sans FB" pitchFamily="34" charset="0"/>
              </a:rPr>
              <a:t> 4 meter.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 startAt="2"/>
            </a:pPr>
            <a:r>
              <a:rPr lang="en-US" sz="1400" dirty="0" smtClean="0">
                <a:latin typeface="Berlin Sans FB" pitchFamily="34" charset="0"/>
              </a:rPr>
              <a:t>Data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endParaRPr lang="en-US" sz="1400" dirty="0" smtClean="0">
              <a:latin typeface="Berlin Sans FB" pitchFamily="34" charset="0"/>
            </a:endParaRPr>
          </a:p>
          <a:p>
            <a:pPr marL="347663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Berikut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contoh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diberikan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tabel</a:t>
            </a:r>
            <a:r>
              <a:rPr lang="en-US" sz="1400" dirty="0" smtClean="0">
                <a:latin typeface="Berlin Sans FB" pitchFamily="34" charset="0"/>
              </a:rPr>
              <a:t> 3.1 </a:t>
            </a:r>
            <a:r>
              <a:rPr lang="en-US" sz="1400" dirty="0" err="1" smtClean="0">
                <a:latin typeface="Berlin Sans FB" pitchFamily="34" charset="0"/>
              </a:rPr>
              <a:t>terdapat</a:t>
            </a:r>
            <a:r>
              <a:rPr lang="en-US" sz="1400" dirty="0" smtClean="0">
                <a:latin typeface="Berlin Sans FB" pitchFamily="34" charset="0"/>
              </a:rPr>
              <a:t> 8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dengan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panjang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lebar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tinggi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berbeda-beda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dengan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satuan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desimeter</a:t>
            </a:r>
            <a:r>
              <a:rPr lang="en-US" sz="1400" dirty="0" smtClean="0">
                <a:latin typeface="Berlin Sans FB" pitchFamily="34" charset="0"/>
              </a:rPr>
              <a:t> (dm).</a:t>
            </a:r>
            <a:endParaRPr lang="en-US" sz="1400" dirty="0">
              <a:latin typeface="Berlin Sans FB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3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Hasil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Pembahasan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Berlin Sans FB" pitchFamily="34" charset="0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. 4 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Metode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Algoritma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Genetika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Kontainer</a:t>
            </a:r>
            <a:endParaRPr lang="en-US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1931075"/>
            <a:ext cx="586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3550" algn="just">
              <a:lnSpc>
                <a:spcPct val="150000"/>
              </a:lnSpc>
            </a:pPr>
            <a:r>
              <a:rPr lang="en-US" sz="1400" dirty="0" smtClean="0">
                <a:latin typeface="Berlin Sans FB" pitchFamily="34" charset="0"/>
              </a:rPr>
              <a:t>Hal </a:t>
            </a:r>
            <a:r>
              <a:rPr lang="en-US" sz="1400" dirty="0" err="1" smtClean="0">
                <a:latin typeface="Berlin Sans FB" pitchFamily="34" charset="0"/>
              </a:rPr>
              <a:t>pertama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harus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dilakukan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memberikan</a:t>
            </a:r>
            <a:r>
              <a:rPr lang="en-US" sz="1400" dirty="0" smtClean="0">
                <a:latin typeface="Berlin Sans FB" pitchFamily="34" charset="0"/>
              </a:rPr>
              <a:t> parameter </a:t>
            </a:r>
            <a:r>
              <a:rPr lang="en-US" sz="1400" dirty="0" err="1" smtClean="0">
                <a:latin typeface="Berlin Sans FB" pitchFamily="34" charset="0"/>
              </a:rPr>
              <a:t>pada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algoritma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genetika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yaitu</a:t>
            </a:r>
            <a:r>
              <a:rPr lang="en-US" sz="1400" dirty="0" smtClean="0">
                <a:latin typeface="Berlin Sans FB" pitchFamily="34" charset="0"/>
              </a:rPr>
              <a:t> :</a:t>
            </a:r>
          </a:p>
          <a:p>
            <a:pPr marL="1377950" lvl="0" algn="just">
              <a:lnSpc>
                <a:spcPct val="150000"/>
              </a:lnSpc>
              <a:tabLst>
                <a:tab pos="2111375" algn="l"/>
                <a:tab pos="2344738" algn="l"/>
                <a:tab pos="3425825" algn="l"/>
              </a:tabLst>
            </a:pPr>
            <a:r>
              <a:rPr lang="en-US" sz="1400" dirty="0" err="1" smtClean="0">
                <a:latin typeface="Berlin Sans FB" pitchFamily="34" charset="0"/>
              </a:rPr>
              <a:t>Jumlah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generasi</a:t>
            </a:r>
            <a:r>
              <a:rPr lang="en-US" sz="1400" dirty="0" smtClean="0">
                <a:latin typeface="Berlin Sans FB" pitchFamily="34" charset="0"/>
              </a:rPr>
              <a:t> max	=	4</a:t>
            </a:r>
          </a:p>
          <a:p>
            <a:pPr marL="1377950" lvl="0" algn="just">
              <a:lnSpc>
                <a:spcPct val="150000"/>
              </a:lnSpc>
              <a:tabLst>
                <a:tab pos="2111375" algn="l"/>
                <a:tab pos="2344738" algn="l"/>
                <a:tab pos="3425825" algn="l"/>
              </a:tabLst>
            </a:pPr>
            <a:r>
              <a:rPr lang="en-US" sz="1400" dirty="0" err="1" smtClean="0">
                <a:latin typeface="Berlin Sans FB" pitchFamily="34" charset="0"/>
              </a:rPr>
              <a:t>Jumlah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individu</a:t>
            </a:r>
            <a:r>
              <a:rPr lang="en-US" sz="1400" dirty="0" smtClean="0">
                <a:latin typeface="Berlin Sans FB" pitchFamily="34" charset="0"/>
              </a:rPr>
              <a:t>	=	6</a:t>
            </a:r>
          </a:p>
          <a:p>
            <a:pPr marL="1377950" lvl="0" algn="just">
              <a:lnSpc>
                <a:spcPct val="150000"/>
              </a:lnSpc>
              <a:tabLst>
                <a:tab pos="2111375" algn="l"/>
                <a:tab pos="2344738" algn="l"/>
                <a:tab pos="3425825" algn="l"/>
              </a:tabLst>
            </a:pPr>
            <a:r>
              <a:rPr lang="en-US" sz="1400" dirty="0" err="1" smtClean="0">
                <a:latin typeface="Berlin Sans FB" pitchFamily="34" charset="0"/>
              </a:rPr>
              <a:t>Jumlah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individu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terseleksi</a:t>
            </a:r>
            <a:r>
              <a:rPr lang="en-US" sz="1400" dirty="0" smtClean="0">
                <a:latin typeface="Berlin Sans FB" pitchFamily="34" charset="0"/>
              </a:rPr>
              <a:t>	=	4</a:t>
            </a:r>
          </a:p>
          <a:p>
            <a:pPr marL="1377950" lvl="0" algn="just">
              <a:lnSpc>
                <a:spcPct val="150000"/>
              </a:lnSpc>
              <a:tabLst>
                <a:tab pos="2111375" algn="l"/>
                <a:tab pos="2344738" algn="l"/>
                <a:tab pos="3425825" algn="l"/>
              </a:tabLst>
            </a:pPr>
            <a:r>
              <a:rPr lang="en-US" sz="1400" dirty="0" err="1" smtClean="0">
                <a:latin typeface="Berlin Sans FB" pitchFamily="34" charset="0"/>
              </a:rPr>
              <a:t>Probabilitas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mutasi</a:t>
            </a:r>
            <a:r>
              <a:rPr lang="en-US" sz="1400" dirty="0" smtClean="0">
                <a:latin typeface="Berlin Sans FB" pitchFamily="34" charset="0"/>
              </a:rPr>
              <a:t>	=	0,2</a:t>
            </a:r>
            <a:endParaRPr lang="en-US" sz="1400" dirty="0">
              <a:latin typeface="Berlin Sans FB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71800" y="4038600"/>
            <a:ext cx="5943600" cy="307777"/>
            <a:chOff x="2971800" y="3816346"/>
            <a:chExt cx="5943600" cy="307777"/>
          </a:xfrm>
        </p:grpSpPr>
        <p:sp>
          <p:nvSpPr>
            <p:cNvPr id="19" name="Flowchart: Alternate Process 18"/>
            <p:cNvSpPr/>
            <p:nvPr/>
          </p:nvSpPr>
          <p:spPr>
            <a:xfrm>
              <a:off x="2971800" y="3819323"/>
              <a:ext cx="5943600" cy="304800"/>
            </a:xfrm>
            <a:prstGeom prst="flowChartAlternateProces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ctr"/>
            <a:lstStyle/>
            <a:p>
              <a:endParaRPr lang="en-US" sz="1400" dirty="0">
                <a:latin typeface="Berlin Sans FB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71800" y="3816346"/>
              <a:ext cx="5943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 smtClean="0">
                  <a:solidFill>
                    <a:schemeClr val="bg1"/>
                  </a:solidFill>
                  <a:latin typeface="Berlin Sans FB" pitchFamily="34" charset="0"/>
                </a:rPr>
                <a:t>3</a:t>
              </a:r>
              <a:r>
                <a:rPr lang="en-US" sz="1400" dirty="0" smtClean="0">
                  <a:solidFill>
                    <a:schemeClr val="bg1"/>
                  </a:solidFill>
                  <a:latin typeface="Berlin Sans FB" pitchFamily="34" charset="0"/>
                </a:rPr>
                <a:t>. 4. 1   </a:t>
              </a:r>
              <a:r>
                <a:rPr lang="en-US" sz="1400" dirty="0" err="1" smtClean="0">
                  <a:solidFill>
                    <a:schemeClr val="bg1"/>
                  </a:solidFill>
                  <a:latin typeface="Berlin Sans FB" pitchFamily="34" charset="0"/>
                </a:rPr>
                <a:t>Penentuan</a:t>
              </a:r>
              <a:r>
                <a:rPr lang="en-US" sz="1400" dirty="0" smtClean="0">
                  <a:solidFill>
                    <a:schemeClr val="bg1"/>
                  </a:solidFill>
                  <a:latin typeface="Berlin Sans FB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Berlin Sans FB" pitchFamily="34" charset="0"/>
                </a:rPr>
                <a:t>Posisi</a:t>
              </a:r>
              <a:r>
                <a:rPr lang="en-US" sz="1400" dirty="0" smtClean="0">
                  <a:solidFill>
                    <a:schemeClr val="bg1"/>
                  </a:solidFill>
                  <a:latin typeface="Berlin Sans FB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Berlin Sans FB" pitchFamily="34" charset="0"/>
                </a:rPr>
                <a:t>Awal</a:t>
              </a:r>
              <a:endParaRPr lang="en-US" sz="1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71800" y="4385102"/>
            <a:ext cx="5867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3550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Representasi</a:t>
            </a:r>
            <a:r>
              <a:rPr lang="en-US" sz="1400" dirty="0" smtClean="0">
                <a:latin typeface="Berlin Sans FB" pitchFamily="34" charset="0"/>
              </a:rPr>
              <a:t> manual </a:t>
            </a:r>
            <a:r>
              <a:rPr lang="en-US" sz="1400" dirty="0" err="1" smtClean="0">
                <a:latin typeface="Berlin Sans FB" pitchFamily="34" charset="0"/>
              </a:rPr>
              <a:t>individu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dibawah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ini</a:t>
            </a:r>
            <a:r>
              <a:rPr lang="en-US" sz="1400" dirty="0" smtClean="0">
                <a:latin typeface="Berlin Sans FB" pitchFamily="34" charset="0"/>
              </a:rPr>
              <a:t> :</a:t>
            </a:r>
            <a:endParaRPr lang="en-US" sz="1400" dirty="0">
              <a:latin typeface="Berlin Sans FB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978150" y="4876800"/>
          <a:ext cx="2355850" cy="365760"/>
        </p:xfrm>
        <a:graphic>
          <a:graphicData uri="http://schemas.openxmlformats.org/drawingml/2006/table">
            <a:tbl>
              <a:tblPr/>
              <a:tblGrid>
                <a:gridCol w="900430"/>
                <a:gridCol w="363855"/>
                <a:gridCol w="363855"/>
                <a:gridCol w="363855"/>
                <a:gridCol w="36385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Id_barang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4</a:t>
                      </a:r>
                      <a:endParaRPr lang="en-US" sz="120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3</a:t>
                      </a:r>
                      <a:endParaRPr lang="en-US" sz="120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5</a:t>
                      </a:r>
                      <a:endParaRPr lang="en-US" sz="120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1</a:t>
                      </a:r>
                      <a:endParaRPr lang="en-US" sz="120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Posisi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1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5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3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1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971800" y="5410200"/>
          <a:ext cx="2719705" cy="365760"/>
        </p:xfrm>
        <a:graphic>
          <a:graphicData uri="http://schemas.openxmlformats.org/drawingml/2006/table">
            <a:tbl>
              <a:tblPr/>
              <a:tblGrid>
                <a:gridCol w="900430"/>
                <a:gridCol w="363855"/>
                <a:gridCol w="363855"/>
                <a:gridCol w="363855"/>
                <a:gridCol w="363855"/>
                <a:gridCol w="36385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Id_barang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6</a:t>
                      </a:r>
                      <a:endParaRPr lang="en-US" sz="120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1</a:t>
                      </a:r>
                      <a:endParaRPr lang="en-US" sz="120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3</a:t>
                      </a:r>
                      <a:endParaRPr lang="en-US" sz="120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8</a:t>
                      </a:r>
                      <a:endParaRPr lang="en-US" sz="120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5</a:t>
                      </a:r>
                      <a:endParaRPr lang="en-US" sz="120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Posisi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4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5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1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3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2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971800" y="5943600"/>
          <a:ext cx="2719705" cy="365760"/>
        </p:xfrm>
        <a:graphic>
          <a:graphicData uri="http://schemas.openxmlformats.org/drawingml/2006/table">
            <a:tbl>
              <a:tblPr/>
              <a:tblGrid>
                <a:gridCol w="900430"/>
                <a:gridCol w="363855"/>
                <a:gridCol w="363855"/>
                <a:gridCol w="363855"/>
                <a:gridCol w="363855"/>
                <a:gridCol w="36385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Id_barang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5</a:t>
                      </a:r>
                      <a:endParaRPr lang="en-US" sz="120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8</a:t>
                      </a:r>
                      <a:endParaRPr lang="en-US" sz="120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3</a:t>
                      </a:r>
                      <a:endParaRPr lang="en-US" sz="120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7</a:t>
                      </a:r>
                      <a:endParaRPr lang="en-US" sz="120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4</a:t>
                      </a:r>
                      <a:endParaRPr lang="en-US" sz="120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Posisi</a:t>
                      </a:r>
                      <a:endParaRPr lang="en-US" sz="120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1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3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2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4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0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979160" y="4876800"/>
          <a:ext cx="2719705" cy="365760"/>
        </p:xfrm>
        <a:graphic>
          <a:graphicData uri="http://schemas.openxmlformats.org/drawingml/2006/table">
            <a:tbl>
              <a:tblPr/>
              <a:tblGrid>
                <a:gridCol w="900430"/>
                <a:gridCol w="363855"/>
                <a:gridCol w="363855"/>
                <a:gridCol w="363855"/>
                <a:gridCol w="363855"/>
                <a:gridCol w="36385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Id_barang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3</a:t>
                      </a:r>
                      <a:endParaRPr lang="en-US" sz="120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2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1</a:t>
                      </a:r>
                      <a:endParaRPr lang="en-US" sz="120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4</a:t>
                      </a:r>
                      <a:endParaRPr lang="en-US" sz="120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5</a:t>
                      </a:r>
                      <a:endParaRPr lang="en-US" sz="120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Posisi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0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5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1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2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5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943600" y="5410200"/>
          <a:ext cx="3083560" cy="365760"/>
        </p:xfrm>
        <a:graphic>
          <a:graphicData uri="http://schemas.openxmlformats.org/drawingml/2006/table">
            <a:tbl>
              <a:tblPr/>
              <a:tblGrid>
                <a:gridCol w="900430"/>
                <a:gridCol w="363855"/>
                <a:gridCol w="363855"/>
                <a:gridCol w="363855"/>
                <a:gridCol w="363855"/>
                <a:gridCol w="363855"/>
                <a:gridCol w="36385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Id_barang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4</a:t>
                      </a:r>
                      <a:endParaRPr lang="en-US" sz="120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5</a:t>
                      </a:r>
                      <a:endParaRPr lang="en-US" sz="120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7</a:t>
                      </a:r>
                      <a:endParaRPr lang="en-US" sz="120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2</a:t>
                      </a:r>
                      <a:endParaRPr lang="en-US" sz="120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8</a:t>
                      </a:r>
                      <a:endParaRPr lang="en-US" sz="120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6</a:t>
                      </a:r>
                      <a:endParaRPr lang="en-US" sz="120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Posisi</a:t>
                      </a:r>
                      <a:endParaRPr lang="en-US" sz="120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2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3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1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5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4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5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943600" y="5958840"/>
          <a:ext cx="2719705" cy="365760"/>
        </p:xfrm>
        <a:graphic>
          <a:graphicData uri="http://schemas.openxmlformats.org/drawingml/2006/table">
            <a:tbl>
              <a:tblPr/>
              <a:tblGrid>
                <a:gridCol w="900430"/>
                <a:gridCol w="363855"/>
                <a:gridCol w="363855"/>
                <a:gridCol w="363855"/>
                <a:gridCol w="363855"/>
                <a:gridCol w="363855"/>
              </a:tblGrid>
              <a:tr h="152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Id_barang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4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5</a:t>
                      </a:r>
                      <a:endParaRPr lang="en-US" sz="120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2</a:t>
                      </a:r>
                      <a:endParaRPr lang="en-US" sz="120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1</a:t>
                      </a:r>
                      <a:endParaRPr lang="en-US" sz="120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6</a:t>
                      </a:r>
                      <a:endParaRPr lang="en-US" sz="120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Posisi</a:t>
                      </a:r>
                      <a:endParaRPr lang="en-US" sz="120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2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0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1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5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234061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Berlin Sans FB" pitchFamily="34" charset="0"/>
                          <a:ea typeface="MS Mincho"/>
                        </a:rPr>
                        <a:t>4</a:t>
                      </a:r>
                      <a:endParaRPr lang="en-US" sz="1200" dirty="0"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2895600" y="6428601"/>
            <a:ext cx="6248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9750" algn="l"/>
                <a:tab pos="2339975" algn="l"/>
              </a:tabLst>
            </a:pPr>
            <a:r>
              <a:rPr kumimoji="0" lang="en-US" altLang="ja-JP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Tabel</a:t>
            </a: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 3.2 </a:t>
            </a:r>
            <a:r>
              <a:rPr kumimoji="0" lang="en-US" altLang="ja-JP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Banyaknya</a:t>
            </a:r>
            <a:r>
              <a:rPr kumimoji="0" lang="en-US" altLang="ja-JP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kumimoji="0" lang="en-US" altLang="ja-JP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Individu</a:t>
            </a: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rlin Sans FB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3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Hasil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Pembahasan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Berlin Sans FB" pitchFamily="34" charset="0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. 4. 2  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Perhitungan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Nilai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 </a:t>
            </a:r>
            <a:r>
              <a:rPr lang="en-US" sz="1400" i="1" dirty="0" smtClean="0">
                <a:solidFill>
                  <a:schemeClr val="bg1"/>
                </a:solidFill>
                <a:latin typeface="Berlin Sans FB" pitchFamily="34" charset="0"/>
              </a:rPr>
              <a:t>Fitness</a:t>
            </a:r>
            <a:endParaRPr lang="en-US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2057400"/>
            <a:ext cx="58674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3550" algn="just">
              <a:lnSpc>
                <a:spcPct val="150000"/>
              </a:lnSpc>
            </a:pPr>
            <a:r>
              <a:rPr lang="id-ID" sz="1400" dirty="0" smtClean="0">
                <a:latin typeface="Berlin Sans FB" pitchFamily="34" charset="0"/>
              </a:rPr>
              <a:t>Selanjutnya menentukan nilai </a:t>
            </a:r>
            <a:r>
              <a:rPr lang="id-ID" sz="1400" i="1" dirty="0" smtClean="0">
                <a:latin typeface="Berlin Sans FB" pitchFamily="34" charset="0"/>
              </a:rPr>
              <a:t>fitness</a:t>
            </a:r>
            <a:r>
              <a:rPr lang="id-ID" sz="1400" dirty="0" smtClean="0">
                <a:latin typeface="Berlin Sans FB" pitchFamily="34" charset="0"/>
              </a:rPr>
              <a:t> setiap individu yang ada dengan menggunakan rumus nilai </a:t>
            </a:r>
            <a:r>
              <a:rPr lang="id-ID" sz="1400" i="1" dirty="0" smtClean="0">
                <a:latin typeface="Berlin Sans FB" pitchFamily="34" charset="0"/>
              </a:rPr>
              <a:t>fitness</a:t>
            </a:r>
            <a:r>
              <a:rPr lang="id-ID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persamaan</a:t>
            </a:r>
            <a:r>
              <a:rPr lang="en-US" sz="1400" dirty="0" smtClean="0">
                <a:latin typeface="Berlin Sans FB" pitchFamily="34" charset="0"/>
              </a:rPr>
              <a:t> 3.1 </a:t>
            </a:r>
            <a:r>
              <a:rPr lang="en-US" sz="1400" dirty="0" err="1" smtClean="0">
                <a:latin typeface="Berlin Sans FB" pitchFamily="34" charset="0"/>
              </a:rPr>
              <a:t>sampai</a:t>
            </a:r>
            <a:r>
              <a:rPr lang="en-US" sz="1400" dirty="0" smtClean="0">
                <a:latin typeface="Berlin Sans FB" pitchFamily="34" charset="0"/>
              </a:rPr>
              <a:t> 3.4.</a:t>
            </a:r>
          </a:p>
          <a:p>
            <a:pPr indent="463550" algn="just">
              <a:lnSpc>
                <a:spcPct val="150000"/>
              </a:lnSpc>
            </a:pPr>
            <a:r>
              <a:rPr lang="id-ID" sz="1400" dirty="0" smtClean="0">
                <a:latin typeface="Berlin Sans FB" pitchFamily="34" charset="0"/>
              </a:rPr>
              <a:t>Dimana nilai </a:t>
            </a:r>
            <a:r>
              <a:rPr lang="id-ID" sz="1400" i="1" dirty="0" smtClean="0">
                <a:latin typeface="Berlin Sans FB" pitchFamily="34" charset="0"/>
              </a:rPr>
              <a:t>fitness</a:t>
            </a:r>
            <a:r>
              <a:rPr lang="id-ID" sz="1400" dirty="0" smtClean="0">
                <a:latin typeface="Berlin Sans FB" pitchFamily="34" charset="0"/>
              </a:rPr>
              <a:t> yang didapatkan untuk setiap individu dapat dilihat pada tabel 3.</a:t>
            </a:r>
            <a:r>
              <a:rPr lang="en-US" sz="1400" dirty="0" smtClean="0">
                <a:latin typeface="Berlin Sans FB" pitchFamily="34" charset="0"/>
              </a:rPr>
              <a:t>3.</a:t>
            </a:r>
          </a:p>
          <a:p>
            <a:pPr algn="ctr">
              <a:lnSpc>
                <a:spcPct val="150000"/>
              </a:lnSpc>
            </a:pPr>
            <a:r>
              <a:rPr lang="id-ID" sz="1400" b="1" dirty="0" smtClean="0">
                <a:latin typeface="Berlin Sans FB" pitchFamily="34" charset="0"/>
              </a:rPr>
              <a:t>Tabel </a:t>
            </a:r>
            <a:r>
              <a:rPr lang="en-US" sz="1400" b="1" dirty="0" smtClean="0">
                <a:latin typeface="Berlin Sans FB" pitchFamily="34" charset="0"/>
              </a:rPr>
              <a:t>3.3</a:t>
            </a:r>
            <a:r>
              <a:rPr lang="id-ID" sz="1400" dirty="0" smtClean="0">
                <a:latin typeface="Berlin Sans FB" pitchFamily="34" charset="0"/>
              </a:rPr>
              <a:t> Nilai </a:t>
            </a:r>
            <a:r>
              <a:rPr lang="id-ID" sz="1400" i="1" dirty="0" smtClean="0">
                <a:latin typeface="Berlin Sans FB" pitchFamily="34" charset="0"/>
              </a:rPr>
              <a:t>fitness individu</a:t>
            </a:r>
            <a:r>
              <a:rPr lang="id-ID" sz="1400" dirty="0" smtClean="0">
                <a:latin typeface="Berlin Sans FB" pitchFamily="34" charset="0"/>
              </a:rPr>
              <a:t>.</a:t>
            </a: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id-ID" sz="1400" dirty="0" smtClean="0">
                <a:latin typeface="Berlin Sans FB" pitchFamily="34" charset="0"/>
              </a:rPr>
              <a:t>Nilai </a:t>
            </a:r>
            <a:r>
              <a:rPr lang="id-ID" sz="1400" i="1" dirty="0" smtClean="0">
                <a:latin typeface="Berlin Sans FB" pitchFamily="34" charset="0"/>
              </a:rPr>
              <a:t>fitness</a:t>
            </a:r>
            <a:r>
              <a:rPr lang="id-ID" sz="1400" dirty="0" smtClean="0">
                <a:latin typeface="Berlin Sans FB" pitchFamily="34" charset="0"/>
              </a:rPr>
              <a:t> (F) = total volume </a:t>
            </a:r>
            <a:r>
              <a:rPr lang="id-ID" sz="1400" i="1" dirty="0" smtClean="0">
                <a:latin typeface="Berlin Sans FB" pitchFamily="34" charset="0"/>
              </a:rPr>
              <a:t>fitness</a:t>
            </a:r>
            <a:r>
              <a:rPr lang="id-ID" sz="1400" dirty="0" smtClean="0">
                <a:latin typeface="Berlin Sans FB" pitchFamily="34" charset="0"/>
              </a:rPr>
              <a:t> id barang dalam kromosom </a:t>
            </a: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id-ID" sz="1400" dirty="0" smtClean="0">
                <a:latin typeface="Berlin Sans FB" pitchFamily="34" charset="0"/>
              </a:rPr>
              <a:t>Rumus yang digunakan untuk mencari nilai kumulatif (FK) adalah </a:t>
            </a:r>
            <a:r>
              <a:rPr lang="en-US" sz="1400" dirty="0" smtClean="0">
                <a:latin typeface="Berlin Sans FB" pitchFamily="34" charset="0"/>
              </a:rPr>
              <a:t>:</a:t>
            </a:r>
          </a:p>
          <a:p>
            <a:pPr>
              <a:lnSpc>
                <a:spcPct val="150000"/>
              </a:lnSpc>
              <a:tabLst>
                <a:tab pos="5319713" algn="l"/>
              </a:tabLst>
            </a:pPr>
            <a:r>
              <a:rPr lang="id-ID" sz="1400" dirty="0" smtClean="0">
                <a:latin typeface="Berlin Sans FB" pitchFamily="34" charset="0"/>
              </a:rPr>
              <a:t>FK</a:t>
            </a:r>
            <a:r>
              <a:rPr lang="id-ID" sz="1400" baseline="-25000" dirty="0" smtClean="0">
                <a:latin typeface="Berlin Sans FB" pitchFamily="34" charset="0"/>
              </a:rPr>
              <a:t>n</a:t>
            </a:r>
            <a:r>
              <a:rPr lang="id-ID" sz="1400" dirty="0" smtClean="0">
                <a:latin typeface="Berlin Sans FB" pitchFamily="34" charset="0"/>
              </a:rPr>
              <a:t> = FK</a:t>
            </a:r>
            <a:r>
              <a:rPr lang="id-ID" sz="1400" baseline="-25000" dirty="0" smtClean="0">
                <a:latin typeface="Berlin Sans FB" pitchFamily="34" charset="0"/>
              </a:rPr>
              <a:t>(n-1)</a:t>
            </a:r>
            <a:r>
              <a:rPr lang="id-ID" sz="1400" dirty="0" smtClean="0">
                <a:latin typeface="Berlin Sans FB" pitchFamily="34" charset="0"/>
              </a:rPr>
              <a:t> + F</a:t>
            </a:r>
            <a:r>
              <a:rPr lang="id-ID" sz="1400" baseline="-25000" dirty="0" smtClean="0">
                <a:latin typeface="Berlin Sans FB" pitchFamily="34" charset="0"/>
              </a:rPr>
              <a:t>n</a:t>
            </a:r>
            <a:r>
              <a:rPr lang="en-US" sz="1400" baseline="-25000" dirty="0" smtClean="0">
                <a:latin typeface="Berlin Sans FB" pitchFamily="34" charset="0"/>
              </a:rPr>
              <a:t>                                                                                                                    	 </a:t>
            </a:r>
            <a:r>
              <a:rPr lang="en-US" sz="1400" dirty="0" smtClean="0">
                <a:latin typeface="Berlin Sans FB" pitchFamily="34" charset="0"/>
              </a:rPr>
              <a:t>3.5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48200" y="3810000"/>
          <a:ext cx="2354580" cy="1682496"/>
        </p:xfrm>
        <a:graphic>
          <a:graphicData uri="http://schemas.openxmlformats.org/drawingml/2006/table">
            <a:tbl>
              <a:tblPr/>
              <a:tblGrid>
                <a:gridCol w="721360"/>
                <a:gridCol w="947420"/>
                <a:gridCol w="6858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b="0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  <a:cs typeface="Times New Roman"/>
                        </a:rPr>
                        <a:t>Individu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b="0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  <a:cs typeface="Times New Roman"/>
                        </a:rPr>
                        <a:t>Fitness (F)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b="0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  <a:cs typeface="Times New Roman"/>
                        </a:rPr>
                        <a:t>FK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Berlin Sans FB" pitchFamily="34" charset="0"/>
                          <a:ea typeface="MS Mincho"/>
                          <a:cs typeface="Times New Roman"/>
                        </a:rPr>
                        <a:t>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Berlin Sans FB" pitchFamily="34" charset="0"/>
                          <a:ea typeface="MS Mincho"/>
                          <a:cs typeface="Times New Roman"/>
                        </a:rPr>
                        <a:t>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Berlin Sans FB" pitchFamily="34" charset="0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Berlin Sans FB" pitchFamily="34" charset="0"/>
                          <a:ea typeface="MS Mincho"/>
                          <a:cs typeface="Times New Roman"/>
                        </a:rPr>
                        <a:t>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Berlin Sans FB" pitchFamily="34" charset="0"/>
                          <a:ea typeface="MS Mincho"/>
                          <a:cs typeface="Times New Roman"/>
                        </a:rPr>
                        <a:t>126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Berlin Sans FB" pitchFamily="34" charset="0"/>
                          <a:ea typeface="MS Mincho"/>
                          <a:cs typeface="Times New Roman"/>
                        </a:rPr>
                        <a:t>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Berlin Sans FB" pitchFamily="34" charset="0"/>
                          <a:ea typeface="MS Mincho"/>
                          <a:cs typeface="Times New Roman"/>
                        </a:rPr>
                        <a:t>196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Berlin Sans FB" pitchFamily="34" charset="0"/>
                          <a:ea typeface="MS Mincho"/>
                          <a:cs typeface="Times New Roman"/>
                        </a:rPr>
                        <a:t>72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Berlin Sans FB" pitchFamily="34" charset="0"/>
                          <a:ea typeface="MS Mincho"/>
                          <a:cs typeface="Times New Roman"/>
                        </a:rPr>
                        <a:t>268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Berlin Sans FB" pitchFamily="34" charset="0"/>
                          <a:ea typeface="MS Mincho"/>
                          <a:cs typeface="Times New Roman"/>
                        </a:rPr>
                        <a:t>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Berlin Sans FB" pitchFamily="34" charset="0"/>
                          <a:ea typeface="MS Mincho"/>
                          <a:cs typeface="Times New Roman"/>
                        </a:rPr>
                        <a:t>346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Berlin Sans FB" pitchFamily="34" charset="0"/>
                          <a:ea typeface="MS Mincho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Berlin Sans FB" pitchFamily="34" charset="0"/>
                          <a:ea typeface="MS Mincho"/>
                          <a:cs typeface="Times New Roman"/>
                        </a:rPr>
                        <a:t>64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Berlin Sans FB" pitchFamily="34" charset="0"/>
                          <a:ea typeface="MS Mincho"/>
                          <a:cs typeface="Times New Roman"/>
                        </a:rPr>
                        <a:t>410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b="1">
                          <a:latin typeface="Berlin Sans FB" pitchFamily="34" charset="0"/>
                          <a:ea typeface="MS Mincho"/>
                          <a:cs typeface="Times New Roman"/>
                        </a:rPr>
                        <a:t>Total</a:t>
                      </a:r>
                      <a:endParaRPr lang="id-ID" sz="12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b="1">
                          <a:latin typeface="Berlin Sans FB" pitchFamily="34" charset="0"/>
                          <a:ea typeface="MS Mincho"/>
                          <a:cs typeface="Times New Roman"/>
                        </a:rPr>
                        <a:t>410</a:t>
                      </a:r>
                      <a:endParaRPr lang="id-ID" sz="12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2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3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Hasil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Pembahasan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Berlin Sans FB" pitchFamily="34" charset="0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. 4. 3 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Proses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i="1" dirty="0" smtClean="0">
                <a:solidFill>
                  <a:schemeClr val="bg1"/>
                </a:solidFill>
                <a:latin typeface="Berlin Sans FB" pitchFamily="34" charset="0"/>
              </a:rPr>
              <a:t>Crossover</a:t>
            </a:r>
            <a:endParaRPr lang="en-US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2088952"/>
            <a:ext cx="58674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98463" algn="just">
              <a:lnSpc>
                <a:spcPct val="150000"/>
              </a:lnSpc>
            </a:pPr>
            <a:r>
              <a:rPr lang="id-ID" sz="1400" dirty="0" smtClean="0">
                <a:latin typeface="Berlin Sans FB" pitchFamily="34" charset="0"/>
              </a:rPr>
              <a:t>Selanjutnya dilakukan </a:t>
            </a:r>
            <a:r>
              <a:rPr lang="id-ID" sz="1400" i="1" dirty="0" smtClean="0">
                <a:latin typeface="Berlin Sans FB" pitchFamily="34" charset="0"/>
              </a:rPr>
              <a:t>crossover</a:t>
            </a:r>
            <a:r>
              <a:rPr lang="id-ID" sz="1400" dirty="0" smtClean="0">
                <a:latin typeface="Berlin Sans FB" pitchFamily="34" charset="0"/>
              </a:rPr>
              <a:t> terhadap pasangan individu yang </a:t>
            </a:r>
            <a:r>
              <a:rPr lang="id-ID" sz="1400" i="1" dirty="0" smtClean="0">
                <a:latin typeface="Berlin Sans FB" pitchFamily="34" charset="0"/>
              </a:rPr>
              <a:t>survive</a:t>
            </a:r>
            <a:r>
              <a:rPr lang="id-ID" sz="1400" dirty="0" smtClean="0">
                <a:latin typeface="Berlin Sans FB" pitchFamily="34" charset="0"/>
              </a:rPr>
              <a:t> dengan menggunakan </a:t>
            </a:r>
            <a:r>
              <a:rPr lang="en-US" sz="1400" dirty="0" err="1" smtClean="0">
                <a:latin typeface="Berlin Sans FB" pitchFamily="34" charset="0"/>
              </a:rPr>
              <a:t>cara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id-ID" sz="1400" i="1" dirty="0" smtClean="0">
                <a:latin typeface="Berlin Sans FB" pitchFamily="34" charset="0"/>
              </a:rPr>
              <a:t>one point crossover</a:t>
            </a:r>
            <a:r>
              <a:rPr lang="id-ID" sz="1400" dirty="0" smtClean="0">
                <a:latin typeface="Berlin Sans FB" pitchFamily="34" charset="0"/>
              </a:rPr>
              <a:t>. Untuk mendapatkan titik potong dari individu yang terpilih sebagai </a:t>
            </a:r>
            <a:r>
              <a:rPr lang="id-ID" sz="1400" i="1" dirty="0" smtClean="0">
                <a:latin typeface="Berlin Sans FB" pitchFamily="34" charset="0"/>
              </a:rPr>
              <a:t>parent</a:t>
            </a:r>
            <a:r>
              <a:rPr lang="id-ID" sz="1400" dirty="0" smtClean="0">
                <a:latin typeface="Berlin Sans FB" pitchFamily="34" charset="0"/>
              </a:rPr>
              <a:t> maka dibangkitkan nilai random antara </a:t>
            </a:r>
            <a:r>
              <a:rPr lang="en-US" sz="1400" dirty="0" smtClean="0">
                <a:latin typeface="Berlin Sans FB" pitchFamily="34" charset="0"/>
              </a:rPr>
              <a:t>  </a:t>
            </a:r>
            <a:r>
              <a:rPr lang="id-ID" sz="1400" dirty="0" smtClean="0">
                <a:latin typeface="Berlin Sans FB" pitchFamily="34" charset="0"/>
              </a:rPr>
              <a:t>0–(</a:t>
            </a:r>
            <a:r>
              <a:rPr lang="id-ID" sz="1400" i="1" dirty="0" smtClean="0">
                <a:latin typeface="Berlin Sans FB" pitchFamily="34" charset="0"/>
              </a:rPr>
              <a:t>n</a:t>
            </a:r>
            <a:r>
              <a:rPr lang="id-ID" sz="1400" dirty="0" smtClean="0">
                <a:latin typeface="Berlin Sans FB" pitchFamily="34" charset="0"/>
              </a:rPr>
              <a:t>-1) dimana </a:t>
            </a:r>
            <a:r>
              <a:rPr lang="id-ID" sz="1400" i="1" dirty="0" smtClean="0">
                <a:latin typeface="Berlin Sans FB" pitchFamily="34" charset="0"/>
              </a:rPr>
              <a:t>n </a:t>
            </a:r>
            <a:r>
              <a:rPr lang="en-US" sz="1400" dirty="0" err="1" smtClean="0">
                <a:latin typeface="Berlin Sans FB" pitchFamily="34" charset="0"/>
              </a:rPr>
              <a:t>adalah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id-ID" sz="1400" dirty="0" smtClean="0">
                <a:latin typeface="Berlin Sans FB" pitchFamily="34" charset="0"/>
              </a:rPr>
              <a:t>panjang kromosom. Variabel-variabel ditukar antar kromosom pada titik tersebut unt</a:t>
            </a:r>
            <a:r>
              <a:rPr lang="en-US" sz="1400" dirty="0" smtClean="0">
                <a:latin typeface="Berlin Sans FB" pitchFamily="34" charset="0"/>
              </a:rPr>
              <a:t>u</a:t>
            </a:r>
            <a:r>
              <a:rPr lang="id-ID" sz="1400" dirty="0" smtClean="0">
                <a:latin typeface="Berlin Sans FB" pitchFamily="34" charset="0"/>
              </a:rPr>
              <a:t>k menghasilkan anak. Hal ini dapat di lihat pada gambar </a:t>
            </a:r>
            <a:r>
              <a:rPr lang="en-US" sz="1400" dirty="0" smtClean="0">
                <a:latin typeface="Berlin Sans FB" pitchFamily="34" charset="0"/>
              </a:rPr>
              <a:t>3.13</a:t>
            </a:r>
            <a:r>
              <a:rPr lang="id-ID" sz="1400" dirty="0" smtClean="0">
                <a:latin typeface="Berlin Sans FB" pitchFamily="34" charset="0"/>
              </a:rPr>
              <a:t>.</a:t>
            </a:r>
            <a:endParaRPr lang="en-US" sz="1400" dirty="0" smtClean="0">
              <a:latin typeface="Berlin Sans FB" pitchFamily="34" charset="0"/>
            </a:endParaRPr>
          </a:p>
          <a:p>
            <a:pPr indent="398463"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indent="398463"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indent="398463"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indent="398463"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indent="398463"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indent="398463"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id-ID" sz="1400" b="1" i="1" dirty="0" smtClean="0">
                <a:latin typeface="Berlin Sans FB" pitchFamily="34" charset="0"/>
              </a:rPr>
              <a:t>Gambar </a:t>
            </a:r>
            <a:r>
              <a:rPr lang="en-US" sz="1400" b="1" i="1" dirty="0" smtClean="0">
                <a:latin typeface="Berlin Sans FB" pitchFamily="34" charset="0"/>
              </a:rPr>
              <a:t>3.13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id-ID" sz="1400" i="1" dirty="0" smtClean="0">
                <a:latin typeface="Berlin Sans FB" pitchFamily="34" charset="0"/>
              </a:rPr>
              <a:t>One Point Crossover</a:t>
            </a:r>
            <a:endParaRPr lang="en-US" sz="1400" dirty="0" smtClean="0">
              <a:latin typeface="Berlin Sans FB" pitchFamily="34" charset="0"/>
            </a:endParaRPr>
          </a:p>
          <a:p>
            <a:pPr indent="398463" algn="just">
              <a:lnSpc>
                <a:spcPct val="150000"/>
              </a:lnSpc>
            </a:pPr>
            <a:endParaRPr lang="en-US" sz="1400" dirty="0">
              <a:latin typeface="Berlin Sans FB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3657600" y="4162425"/>
            <a:ext cx="4229100" cy="1704975"/>
            <a:chOff x="3657600" y="4038600"/>
            <a:chExt cx="4229100" cy="1704975"/>
          </a:xfrm>
        </p:grpSpPr>
        <p:sp>
          <p:nvSpPr>
            <p:cNvPr id="61443" name="Line 3"/>
            <p:cNvSpPr>
              <a:spLocks noChangeShapeType="1"/>
            </p:cNvSpPr>
            <p:nvPr/>
          </p:nvSpPr>
          <p:spPr bwMode="auto">
            <a:xfrm>
              <a:off x="5436870" y="4968875"/>
              <a:ext cx="571500" cy="0"/>
            </a:xfrm>
            <a:prstGeom prst="line">
              <a:avLst/>
            </a:prstGeom>
            <a:noFill/>
            <a:ln w="76200" cmpd="tri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61444" name="Rectangle 4"/>
            <p:cNvSpPr>
              <a:spLocks noChangeArrowheads="1"/>
            </p:cNvSpPr>
            <p:nvPr/>
          </p:nvSpPr>
          <p:spPr bwMode="auto">
            <a:xfrm>
              <a:off x="3657600" y="4355465"/>
              <a:ext cx="269240" cy="259080"/>
            </a:xfrm>
            <a:prstGeom prst="rect">
              <a:avLst/>
            </a:prstGeom>
            <a:solidFill>
              <a:srgbClr val="0000CC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Berlin Sans FB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1445" name="Rectangle 5"/>
            <p:cNvSpPr>
              <a:spLocks noChangeArrowheads="1"/>
            </p:cNvSpPr>
            <p:nvPr/>
          </p:nvSpPr>
          <p:spPr bwMode="auto">
            <a:xfrm>
              <a:off x="3928745" y="4355465"/>
              <a:ext cx="259080" cy="259080"/>
            </a:xfrm>
            <a:prstGeom prst="rect">
              <a:avLst/>
            </a:prstGeom>
            <a:solidFill>
              <a:srgbClr val="0000CC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Berlin Sans FB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1446" name="Rectangle 6"/>
            <p:cNvSpPr>
              <a:spLocks noChangeArrowheads="1"/>
            </p:cNvSpPr>
            <p:nvPr/>
          </p:nvSpPr>
          <p:spPr bwMode="auto">
            <a:xfrm>
              <a:off x="4187825" y="4355465"/>
              <a:ext cx="259080" cy="259080"/>
            </a:xfrm>
            <a:prstGeom prst="rect">
              <a:avLst/>
            </a:prstGeom>
            <a:solidFill>
              <a:srgbClr val="0000CC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Berlin Sans FB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1447" name="Rectangle 7"/>
            <p:cNvSpPr>
              <a:spLocks noChangeArrowheads="1"/>
            </p:cNvSpPr>
            <p:nvPr/>
          </p:nvSpPr>
          <p:spPr bwMode="auto">
            <a:xfrm>
              <a:off x="3659505" y="4046220"/>
              <a:ext cx="1560195" cy="33718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14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Orang tua</a:t>
              </a:r>
              <a:endParaRPr kumimoji="0" lang="en-US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sp>
          <p:nvSpPr>
            <p:cNvPr id="61448" name="Rectangle 8"/>
            <p:cNvSpPr>
              <a:spLocks noChangeArrowheads="1"/>
            </p:cNvSpPr>
            <p:nvPr/>
          </p:nvSpPr>
          <p:spPr bwMode="auto">
            <a:xfrm>
              <a:off x="4446905" y="4355465"/>
              <a:ext cx="259080" cy="260350"/>
            </a:xfrm>
            <a:prstGeom prst="rect">
              <a:avLst/>
            </a:prstGeom>
            <a:solidFill>
              <a:srgbClr val="0000CC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Berlin Sans FB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61449" name="Rectangle 9"/>
            <p:cNvSpPr>
              <a:spLocks noChangeArrowheads="1"/>
            </p:cNvSpPr>
            <p:nvPr/>
          </p:nvSpPr>
          <p:spPr bwMode="auto">
            <a:xfrm>
              <a:off x="4705985" y="4355465"/>
              <a:ext cx="259080" cy="260350"/>
            </a:xfrm>
            <a:prstGeom prst="rect">
              <a:avLst/>
            </a:prstGeom>
            <a:solidFill>
              <a:srgbClr val="0000CC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Berlin Sans FB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1450" name="Rectangle 10"/>
            <p:cNvSpPr>
              <a:spLocks noChangeArrowheads="1"/>
            </p:cNvSpPr>
            <p:nvPr/>
          </p:nvSpPr>
          <p:spPr bwMode="auto">
            <a:xfrm>
              <a:off x="4965065" y="4355465"/>
              <a:ext cx="259080" cy="260350"/>
            </a:xfrm>
            <a:prstGeom prst="rect">
              <a:avLst/>
            </a:prstGeom>
            <a:solidFill>
              <a:srgbClr val="0000CC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Berlin Sans FB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61451" name="Rectangle 11"/>
            <p:cNvSpPr>
              <a:spLocks noChangeArrowheads="1"/>
            </p:cNvSpPr>
            <p:nvPr/>
          </p:nvSpPr>
          <p:spPr bwMode="auto">
            <a:xfrm>
              <a:off x="3657600" y="4614545"/>
              <a:ext cx="272415" cy="259080"/>
            </a:xfrm>
            <a:prstGeom prst="rect">
              <a:avLst/>
            </a:prstGeom>
            <a:solidFill>
              <a:srgbClr val="0000CC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Berlin Sans FB" pitchFamily="34" charset="0"/>
                  <a:cs typeface="Arial" pitchFamily="34" charset="0"/>
                </a:rPr>
                <a:t>4	</a:t>
              </a:r>
            </a:p>
          </p:txBody>
        </p:sp>
        <p:sp>
          <p:nvSpPr>
            <p:cNvPr id="61452" name="Rectangle 12"/>
            <p:cNvSpPr>
              <a:spLocks noChangeArrowheads="1"/>
            </p:cNvSpPr>
            <p:nvPr/>
          </p:nvSpPr>
          <p:spPr bwMode="auto">
            <a:xfrm>
              <a:off x="3930015" y="4614545"/>
              <a:ext cx="259080" cy="259080"/>
            </a:xfrm>
            <a:prstGeom prst="rect">
              <a:avLst/>
            </a:prstGeom>
            <a:solidFill>
              <a:srgbClr val="0000CC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Berlin Sans FB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61453" name="Rectangle 13"/>
            <p:cNvSpPr>
              <a:spLocks noChangeArrowheads="1"/>
            </p:cNvSpPr>
            <p:nvPr/>
          </p:nvSpPr>
          <p:spPr bwMode="auto">
            <a:xfrm>
              <a:off x="4189095" y="4614545"/>
              <a:ext cx="259080" cy="259080"/>
            </a:xfrm>
            <a:prstGeom prst="rect">
              <a:avLst/>
            </a:prstGeom>
            <a:solidFill>
              <a:srgbClr val="0000CC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Berlin Sans FB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61454" name="Rectangle 14"/>
            <p:cNvSpPr>
              <a:spLocks noChangeArrowheads="1"/>
            </p:cNvSpPr>
            <p:nvPr/>
          </p:nvSpPr>
          <p:spPr bwMode="auto">
            <a:xfrm>
              <a:off x="4448175" y="4614545"/>
              <a:ext cx="259080" cy="260350"/>
            </a:xfrm>
            <a:prstGeom prst="rect">
              <a:avLst/>
            </a:prstGeom>
            <a:solidFill>
              <a:srgbClr val="0000CC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Berlin Sans FB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1455" name="Rectangle 15"/>
            <p:cNvSpPr>
              <a:spLocks noChangeArrowheads="1"/>
            </p:cNvSpPr>
            <p:nvPr/>
          </p:nvSpPr>
          <p:spPr bwMode="auto">
            <a:xfrm>
              <a:off x="4707255" y="4614545"/>
              <a:ext cx="259080" cy="260350"/>
            </a:xfrm>
            <a:prstGeom prst="rect">
              <a:avLst/>
            </a:prstGeom>
            <a:solidFill>
              <a:srgbClr val="0000CC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Berlin Sans FB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61456" name="Rectangle 16"/>
            <p:cNvSpPr>
              <a:spLocks noChangeArrowheads="1"/>
            </p:cNvSpPr>
            <p:nvPr/>
          </p:nvSpPr>
          <p:spPr bwMode="auto">
            <a:xfrm>
              <a:off x="4966335" y="4614545"/>
              <a:ext cx="259080" cy="260350"/>
            </a:xfrm>
            <a:prstGeom prst="rect">
              <a:avLst/>
            </a:prstGeom>
            <a:solidFill>
              <a:srgbClr val="0000CC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Berlin Sans FB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61457" name="Rectangle 17"/>
            <p:cNvSpPr>
              <a:spLocks noChangeArrowheads="1"/>
            </p:cNvSpPr>
            <p:nvPr/>
          </p:nvSpPr>
          <p:spPr bwMode="auto">
            <a:xfrm>
              <a:off x="3660775" y="5147945"/>
              <a:ext cx="269240" cy="259080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1458" name="Rectangle 18"/>
            <p:cNvSpPr>
              <a:spLocks noChangeArrowheads="1"/>
            </p:cNvSpPr>
            <p:nvPr/>
          </p:nvSpPr>
          <p:spPr bwMode="auto">
            <a:xfrm>
              <a:off x="3930015" y="5147945"/>
              <a:ext cx="259080" cy="259080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61459" name="Rectangle 19"/>
            <p:cNvSpPr>
              <a:spLocks noChangeArrowheads="1"/>
            </p:cNvSpPr>
            <p:nvPr/>
          </p:nvSpPr>
          <p:spPr bwMode="auto">
            <a:xfrm>
              <a:off x="4189095" y="5147945"/>
              <a:ext cx="259080" cy="259080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1460" name="Rectangle 20"/>
            <p:cNvSpPr>
              <a:spLocks noChangeArrowheads="1"/>
            </p:cNvSpPr>
            <p:nvPr/>
          </p:nvSpPr>
          <p:spPr bwMode="auto">
            <a:xfrm>
              <a:off x="4448175" y="5147945"/>
              <a:ext cx="259080" cy="251460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1461" name="Rectangle 21"/>
            <p:cNvSpPr>
              <a:spLocks noChangeArrowheads="1"/>
            </p:cNvSpPr>
            <p:nvPr/>
          </p:nvSpPr>
          <p:spPr bwMode="auto">
            <a:xfrm>
              <a:off x="3660775" y="5407025"/>
              <a:ext cx="270510" cy="259080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4	</a:t>
              </a:r>
            </a:p>
          </p:txBody>
        </p:sp>
        <p:sp>
          <p:nvSpPr>
            <p:cNvPr id="61462" name="Rectangle 22"/>
            <p:cNvSpPr>
              <a:spLocks noChangeArrowheads="1"/>
            </p:cNvSpPr>
            <p:nvPr/>
          </p:nvSpPr>
          <p:spPr bwMode="auto">
            <a:xfrm>
              <a:off x="3931285" y="5407025"/>
              <a:ext cx="259080" cy="259080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1463" name="Rectangle 23"/>
            <p:cNvSpPr>
              <a:spLocks noChangeArrowheads="1"/>
            </p:cNvSpPr>
            <p:nvPr/>
          </p:nvSpPr>
          <p:spPr bwMode="auto">
            <a:xfrm>
              <a:off x="4190365" y="5407025"/>
              <a:ext cx="259080" cy="259080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61464" name="Rectangle 24"/>
            <p:cNvSpPr>
              <a:spLocks noChangeArrowheads="1"/>
            </p:cNvSpPr>
            <p:nvPr/>
          </p:nvSpPr>
          <p:spPr bwMode="auto">
            <a:xfrm>
              <a:off x="4449445" y="5407025"/>
              <a:ext cx="259080" cy="259080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1</a:t>
              </a:r>
            </a:p>
          </p:txBody>
        </p:sp>
        <p:cxnSp>
          <p:nvCxnSpPr>
            <p:cNvPr id="61465" name="AutoShape 25"/>
            <p:cNvCxnSpPr>
              <a:cxnSpLocks noChangeShapeType="1"/>
            </p:cNvCxnSpPr>
            <p:nvPr/>
          </p:nvCxnSpPr>
          <p:spPr bwMode="auto">
            <a:xfrm>
              <a:off x="4408805" y="4295775"/>
              <a:ext cx="635" cy="65532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1466" name="AutoShape 26"/>
            <p:cNvCxnSpPr>
              <a:cxnSpLocks noChangeShapeType="1"/>
            </p:cNvCxnSpPr>
            <p:nvPr/>
          </p:nvCxnSpPr>
          <p:spPr bwMode="auto">
            <a:xfrm>
              <a:off x="4401185" y="5088255"/>
              <a:ext cx="0" cy="65532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61467" name="Rectangle 27"/>
            <p:cNvSpPr>
              <a:spLocks noChangeArrowheads="1"/>
            </p:cNvSpPr>
            <p:nvPr/>
          </p:nvSpPr>
          <p:spPr bwMode="auto">
            <a:xfrm>
              <a:off x="6318885" y="4355465"/>
              <a:ext cx="269240" cy="259080"/>
            </a:xfrm>
            <a:prstGeom prst="rect">
              <a:avLst/>
            </a:prstGeom>
            <a:solidFill>
              <a:srgbClr val="0000CC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Berlin Sans FB" pitchFamily="34" charset="0"/>
                  <a:cs typeface="Arial" pitchFamily="34" charset="0"/>
                </a:rPr>
                <a:t>2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sp>
          <p:nvSpPr>
            <p:cNvPr id="61468" name="Rectangle 28"/>
            <p:cNvSpPr>
              <a:spLocks noChangeArrowheads="1"/>
            </p:cNvSpPr>
            <p:nvPr/>
          </p:nvSpPr>
          <p:spPr bwMode="auto">
            <a:xfrm>
              <a:off x="6588125" y="4355465"/>
              <a:ext cx="320040" cy="259080"/>
            </a:xfrm>
            <a:prstGeom prst="rect">
              <a:avLst/>
            </a:prstGeom>
            <a:solidFill>
              <a:srgbClr val="0000CC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Berlin Sans FB" pitchFamily="34" charset="0"/>
                  <a:cs typeface="Arial" pitchFamily="34" charset="0"/>
                </a:rPr>
                <a:t>3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sp>
          <p:nvSpPr>
            <p:cNvPr id="61469" name="Rectangle 29"/>
            <p:cNvSpPr>
              <a:spLocks noChangeArrowheads="1"/>
            </p:cNvSpPr>
            <p:nvPr/>
          </p:nvSpPr>
          <p:spPr bwMode="auto">
            <a:xfrm>
              <a:off x="6850380" y="4355465"/>
              <a:ext cx="255905" cy="259080"/>
            </a:xfrm>
            <a:prstGeom prst="rect">
              <a:avLst/>
            </a:prstGeom>
            <a:solidFill>
              <a:srgbClr val="0000CC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Berlin Sans FB" pitchFamily="34" charset="0"/>
                  <a:cs typeface="Arial" pitchFamily="34" charset="0"/>
                </a:rPr>
                <a:t>1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sp>
          <p:nvSpPr>
            <p:cNvPr id="61470" name="Rectangle 30"/>
            <p:cNvSpPr>
              <a:spLocks noChangeArrowheads="1"/>
            </p:cNvSpPr>
            <p:nvPr/>
          </p:nvSpPr>
          <p:spPr bwMode="auto">
            <a:xfrm>
              <a:off x="7106285" y="4355465"/>
              <a:ext cx="259080" cy="251460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1471" name="Rectangle 31"/>
            <p:cNvSpPr>
              <a:spLocks noChangeArrowheads="1"/>
            </p:cNvSpPr>
            <p:nvPr/>
          </p:nvSpPr>
          <p:spPr bwMode="auto">
            <a:xfrm>
              <a:off x="6318885" y="4614545"/>
              <a:ext cx="270510" cy="259080"/>
            </a:xfrm>
            <a:prstGeom prst="rect">
              <a:avLst/>
            </a:prstGeom>
            <a:solidFill>
              <a:srgbClr val="0000CC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Berlin Sans FB" pitchFamily="34" charset="0"/>
                  <a:cs typeface="Arial" pitchFamily="34" charset="0"/>
                </a:rPr>
                <a:t>4	</a:t>
              </a:r>
            </a:p>
          </p:txBody>
        </p:sp>
        <p:sp>
          <p:nvSpPr>
            <p:cNvPr id="61472" name="Rectangle 32"/>
            <p:cNvSpPr>
              <a:spLocks noChangeArrowheads="1"/>
            </p:cNvSpPr>
            <p:nvPr/>
          </p:nvSpPr>
          <p:spPr bwMode="auto">
            <a:xfrm>
              <a:off x="6589395" y="4614545"/>
              <a:ext cx="259080" cy="259080"/>
            </a:xfrm>
            <a:prstGeom prst="rect">
              <a:avLst/>
            </a:prstGeom>
            <a:solidFill>
              <a:srgbClr val="0000CC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Berlin Sans FB" pitchFamily="34" charset="0"/>
                  <a:cs typeface="Arial" pitchFamily="34" charset="0"/>
                </a:rPr>
                <a:t>5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sp>
          <p:nvSpPr>
            <p:cNvPr id="61473" name="Rectangle 33"/>
            <p:cNvSpPr>
              <a:spLocks noChangeArrowheads="1"/>
            </p:cNvSpPr>
            <p:nvPr/>
          </p:nvSpPr>
          <p:spPr bwMode="auto">
            <a:xfrm>
              <a:off x="6848475" y="4614545"/>
              <a:ext cx="259080" cy="259080"/>
            </a:xfrm>
            <a:prstGeom prst="rect">
              <a:avLst/>
            </a:prstGeom>
            <a:solidFill>
              <a:srgbClr val="0000CC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Berlin Sans FB" pitchFamily="34" charset="0"/>
                  <a:cs typeface="Arial" pitchFamily="34" charset="0"/>
                </a:rPr>
                <a:t>7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sp>
          <p:nvSpPr>
            <p:cNvPr id="61474" name="Rectangle 34"/>
            <p:cNvSpPr>
              <a:spLocks noChangeArrowheads="1"/>
            </p:cNvSpPr>
            <p:nvPr/>
          </p:nvSpPr>
          <p:spPr bwMode="auto">
            <a:xfrm>
              <a:off x="7107555" y="4614545"/>
              <a:ext cx="259080" cy="259080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1475" name="Rectangle 35"/>
            <p:cNvSpPr>
              <a:spLocks noChangeArrowheads="1"/>
            </p:cNvSpPr>
            <p:nvPr/>
          </p:nvSpPr>
          <p:spPr bwMode="auto">
            <a:xfrm>
              <a:off x="6318885" y="5137785"/>
              <a:ext cx="269240" cy="259080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1476" name="Rectangle 36"/>
            <p:cNvSpPr>
              <a:spLocks noChangeArrowheads="1"/>
            </p:cNvSpPr>
            <p:nvPr/>
          </p:nvSpPr>
          <p:spPr bwMode="auto">
            <a:xfrm>
              <a:off x="6590030" y="5137785"/>
              <a:ext cx="259080" cy="259080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61477" name="Rectangle 37"/>
            <p:cNvSpPr>
              <a:spLocks noChangeArrowheads="1"/>
            </p:cNvSpPr>
            <p:nvPr/>
          </p:nvSpPr>
          <p:spPr bwMode="auto">
            <a:xfrm>
              <a:off x="6849110" y="5137785"/>
              <a:ext cx="259080" cy="259080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1478" name="Rectangle 38"/>
            <p:cNvSpPr>
              <a:spLocks noChangeArrowheads="1"/>
            </p:cNvSpPr>
            <p:nvPr/>
          </p:nvSpPr>
          <p:spPr bwMode="auto">
            <a:xfrm>
              <a:off x="7108190" y="5137785"/>
              <a:ext cx="259080" cy="260350"/>
            </a:xfrm>
            <a:prstGeom prst="rect">
              <a:avLst/>
            </a:prstGeom>
            <a:solidFill>
              <a:srgbClr val="0000CC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Berlin Sans FB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61479" name="Rectangle 39"/>
            <p:cNvSpPr>
              <a:spLocks noChangeArrowheads="1"/>
            </p:cNvSpPr>
            <p:nvPr/>
          </p:nvSpPr>
          <p:spPr bwMode="auto">
            <a:xfrm>
              <a:off x="7367270" y="5137785"/>
              <a:ext cx="259080" cy="260350"/>
            </a:xfrm>
            <a:prstGeom prst="rect">
              <a:avLst/>
            </a:prstGeom>
            <a:solidFill>
              <a:srgbClr val="0000CC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Berlin Sans FB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1480" name="Rectangle 40"/>
            <p:cNvSpPr>
              <a:spLocks noChangeArrowheads="1"/>
            </p:cNvSpPr>
            <p:nvPr/>
          </p:nvSpPr>
          <p:spPr bwMode="auto">
            <a:xfrm>
              <a:off x="7626350" y="5137785"/>
              <a:ext cx="259080" cy="260350"/>
            </a:xfrm>
            <a:prstGeom prst="rect">
              <a:avLst/>
            </a:prstGeom>
            <a:solidFill>
              <a:srgbClr val="0000CC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Berlin Sans FB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61481" name="Rectangle 41"/>
            <p:cNvSpPr>
              <a:spLocks noChangeArrowheads="1"/>
            </p:cNvSpPr>
            <p:nvPr/>
          </p:nvSpPr>
          <p:spPr bwMode="auto">
            <a:xfrm>
              <a:off x="6320790" y="5396865"/>
              <a:ext cx="270510" cy="259080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4	</a:t>
              </a:r>
            </a:p>
          </p:txBody>
        </p:sp>
        <p:sp>
          <p:nvSpPr>
            <p:cNvPr id="61482" name="Rectangle 42"/>
            <p:cNvSpPr>
              <a:spLocks noChangeArrowheads="1"/>
            </p:cNvSpPr>
            <p:nvPr/>
          </p:nvSpPr>
          <p:spPr bwMode="auto">
            <a:xfrm>
              <a:off x="6591300" y="5396865"/>
              <a:ext cx="259080" cy="259080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1483" name="Rectangle 43"/>
            <p:cNvSpPr>
              <a:spLocks noChangeArrowheads="1"/>
            </p:cNvSpPr>
            <p:nvPr/>
          </p:nvSpPr>
          <p:spPr bwMode="auto">
            <a:xfrm>
              <a:off x="6850380" y="5396865"/>
              <a:ext cx="259080" cy="259080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61484" name="Rectangle 44"/>
            <p:cNvSpPr>
              <a:spLocks noChangeArrowheads="1"/>
            </p:cNvSpPr>
            <p:nvPr/>
          </p:nvSpPr>
          <p:spPr bwMode="auto">
            <a:xfrm>
              <a:off x="7109460" y="5396865"/>
              <a:ext cx="259080" cy="260350"/>
            </a:xfrm>
            <a:prstGeom prst="rect">
              <a:avLst/>
            </a:prstGeom>
            <a:solidFill>
              <a:srgbClr val="0000CC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Berlin Sans FB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1485" name="Rectangle 45"/>
            <p:cNvSpPr>
              <a:spLocks noChangeArrowheads="1"/>
            </p:cNvSpPr>
            <p:nvPr/>
          </p:nvSpPr>
          <p:spPr bwMode="auto">
            <a:xfrm>
              <a:off x="7368540" y="5396865"/>
              <a:ext cx="259080" cy="260350"/>
            </a:xfrm>
            <a:prstGeom prst="rect">
              <a:avLst/>
            </a:prstGeom>
            <a:solidFill>
              <a:srgbClr val="0000CC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Berlin Sans FB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61486" name="Rectangle 46"/>
            <p:cNvSpPr>
              <a:spLocks noChangeArrowheads="1"/>
            </p:cNvSpPr>
            <p:nvPr/>
          </p:nvSpPr>
          <p:spPr bwMode="auto">
            <a:xfrm>
              <a:off x="7627620" y="5396865"/>
              <a:ext cx="259080" cy="260350"/>
            </a:xfrm>
            <a:prstGeom prst="rect">
              <a:avLst/>
            </a:prstGeom>
            <a:solidFill>
              <a:srgbClr val="0000CC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Berlin Sans FB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61487" name="Rectangle 47"/>
            <p:cNvSpPr>
              <a:spLocks noChangeArrowheads="1"/>
            </p:cNvSpPr>
            <p:nvPr/>
          </p:nvSpPr>
          <p:spPr bwMode="auto">
            <a:xfrm>
              <a:off x="6238875" y="4038600"/>
              <a:ext cx="1560195" cy="33718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14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Anak</a:t>
              </a:r>
              <a:endParaRPr kumimoji="0" lang="en-US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3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Hasil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Pembahasan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Berlin Sans FB" pitchFamily="34" charset="0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. 4. 4  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Proses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Mutasi</a:t>
            </a:r>
            <a:endParaRPr lang="en-US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1981200"/>
            <a:ext cx="586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3550" algn="just">
              <a:lnSpc>
                <a:spcPct val="150000"/>
              </a:lnSpc>
            </a:pPr>
            <a:r>
              <a:rPr lang="id-ID" sz="1400" dirty="0" smtClean="0">
                <a:latin typeface="Berlin Sans FB" pitchFamily="34" charset="0"/>
              </a:rPr>
              <a:t>Selanjutnya adalah proses </a:t>
            </a:r>
            <a:r>
              <a:rPr lang="id-ID" sz="1400" i="1" dirty="0" smtClean="0">
                <a:latin typeface="Berlin Sans FB" pitchFamily="34" charset="0"/>
              </a:rPr>
              <a:t>mutasi</a:t>
            </a:r>
            <a:r>
              <a:rPr lang="id-ID" sz="1400" dirty="0" smtClean="0">
                <a:latin typeface="Berlin Sans FB" pitchFamily="34" charset="0"/>
              </a:rPr>
              <a:t> yaitu dengan cara membangkitkan bilangan acak antara 0 – 1 pada setiap </a:t>
            </a:r>
            <a:r>
              <a:rPr lang="en-US" sz="1400" dirty="0" err="1" smtClean="0">
                <a:latin typeface="Berlin Sans FB" pitchFamily="34" charset="0"/>
              </a:rPr>
              <a:t>individu</a:t>
            </a:r>
            <a:r>
              <a:rPr lang="en-US" sz="1400" dirty="0" smtClean="0">
                <a:latin typeface="Berlin Sans FB" pitchFamily="34" charset="0"/>
              </a:rPr>
              <a:t> (</a:t>
            </a:r>
            <a:r>
              <a:rPr lang="en-US" sz="1400" dirty="0" err="1" smtClean="0">
                <a:latin typeface="Berlin Sans FB" pitchFamily="34" charset="0"/>
              </a:rPr>
              <a:t>r</a:t>
            </a:r>
            <a:r>
              <a:rPr lang="en-US" sz="1400" baseline="-25000" dirty="0" err="1" smtClean="0">
                <a:latin typeface="Berlin Sans FB" pitchFamily="34" charset="0"/>
              </a:rPr>
              <a:t>m</a:t>
            </a:r>
            <a:r>
              <a:rPr lang="en-US" sz="1400" dirty="0" smtClean="0">
                <a:latin typeface="Berlin Sans FB" pitchFamily="34" charset="0"/>
              </a:rPr>
              <a:t>)</a:t>
            </a:r>
            <a:r>
              <a:rPr lang="id-ID" sz="1400" dirty="0" smtClean="0">
                <a:latin typeface="Berlin Sans FB" pitchFamily="34" charset="0"/>
              </a:rPr>
              <a:t> dimana probabilitas</a:t>
            </a:r>
            <a:r>
              <a:rPr lang="id-ID" sz="1400" i="1" dirty="0" smtClean="0">
                <a:latin typeface="Berlin Sans FB" pitchFamily="34" charset="0"/>
              </a:rPr>
              <a:t> mutasi</a:t>
            </a:r>
            <a:r>
              <a:rPr lang="id-ID" sz="1400" dirty="0" smtClean="0">
                <a:latin typeface="Berlin Sans FB" pitchFamily="34" charset="0"/>
              </a:rPr>
              <a:t> adalah 0,2.</a:t>
            </a: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id-ID" sz="1400" dirty="0" smtClean="0">
                <a:latin typeface="Berlin Sans FB" pitchFamily="34" charset="0"/>
              </a:rPr>
              <a:t>Hal ini dapat  dilihat pada tabel </a:t>
            </a:r>
            <a:r>
              <a:rPr lang="en-US" sz="1400" dirty="0" smtClean="0">
                <a:latin typeface="Berlin Sans FB" pitchFamily="34" charset="0"/>
              </a:rPr>
              <a:t>3.4 </a:t>
            </a:r>
            <a:r>
              <a:rPr lang="id-ID" sz="1400" dirty="0" smtClean="0">
                <a:latin typeface="Berlin Sans FB" pitchFamily="34" charset="0"/>
              </a:rPr>
              <a:t> proses </a:t>
            </a:r>
            <a:r>
              <a:rPr lang="id-ID" sz="1400" i="1" dirty="0" smtClean="0">
                <a:latin typeface="Berlin Sans FB" pitchFamily="34" charset="0"/>
              </a:rPr>
              <a:t>mutasi</a:t>
            </a:r>
            <a:r>
              <a:rPr lang="id-ID" sz="1400" dirty="0" smtClean="0">
                <a:latin typeface="Berlin Sans FB" pitchFamily="34" charset="0"/>
              </a:rPr>
              <a:t>.</a:t>
            </a: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id-ID" sz="1400" b="1" dirty="0" smtClean="0">
                <a:latin typeface="Berlin Sans FB" pitchFamily="34" charset="0"/>
              </a:rPr>
              <a:t>Tabel </a:t>
            </a:r>
            <a:r>
              <a:rPr lang="en-US" sz="1400" b="1" dirty="0" smtClean="0">
                <a:latin typeface="Berlin Sans FB" pitchFamily="34" charset="0"/>
              </a:rPr>
              <a:t>3.4</a:t>
            </a:r>
            <a:r>
              <a:rPr lang="id-ID" sz="1400" dirty="0" smtClean="0">
                <a:latin typeface="Berlin Sans FB" pitchFamily="34" charset="0"/>
              </a:rPr>
              <a:t> Proses </a:t>
            </a:r>
            <a:r>
              <a:rPr lang="id-ID" sz="1400" i="1" dirty="0" smtClean="0">
                <a:latin typeface="Berlin Sans FB" pitchFamily="34" charset="0"/>
              </a:rPr>
              <a:t>mutasi</a:t>
            </a: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52226" name="AutoShape 2"/>
          <p:cNvCxnSpPr>
            <a:cxnSpLocks noChangeShapeType="1"/>
          </p:cNvCxnSpPr>
          <p:nvPr/>
        </p:nvCxnSpPr>
        <p:spPr bwMode="auto">
          <a:xfrm>
            <a:off x="7667625" y="3963987"/>
            <a:ext cx="180975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7924800" y="3878262"/>
            <a:ext cx="476250" cy="314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rPr>
              <a:t>r</a:t>
            </a:r>
            <a:r>
              <a:rPr kumimoji="0" lang="en-US" sz="11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rPr>
              <a:t>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rPr>
              <a:t>=0,4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rlin Sans FB" pitchFamily="34" charset="0"/>
              <a:cs typeface="Arial" pitchFamily="34" charset="0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048000" y="3694112"/>
            <a:ext cx="5715000" cy="1487488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>
              <a:latin typeface="Berlin Sans FB" pitchFamily="34" charset="0"/>
            </a:endParaRPr>
          </a:p>
          <a:p>
            <a:endParaRPr lang="en-US" sz="1200" dirty="0" smtClean="0">
              <a:latin typeface="Berlin Sans FB" pitchFamily="34" charset="0"/>
            </a:endParaRPr>
          </a:p>
          <a:p>
            <a:endParaRPr lang="en-US" sz="1400" dirty="0" smtClean="0">
              <a:latin typeface="Berlin Sans FB" pitchFamily="34" charset="0"/>
            </a:endParaRPr>
          </a:p>
          <a:p>
            <a:r>
              <a:rPr lang="en-US" sz="1400" dirty="0" err="1" smtClean="0">
                <a:latin typeface="Berlin Sans FB" pitchFamily="34" charset="0"/>
              </a:rPr>
              <a:t>Karena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tidak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memenuhi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r</a:t>
            </a:r>
            <a:r>
              <a:rPr lang="en-US" sz="1400" baseline="-25000" dirty="0" err="1" smtClean="0">
                <a:latin typeface="Berlin Sans FB" pitchFamily="34" charset="0"/>
              </a:rPr>
              <a:t>m</a:t>
            </a:r>
            <a:r>
              <a:rPr lang="en-US" sz="1400" dirty="0" smtClean="0">
                <a:latin typeface="Berlin Sans FB" pitchFamily="34" charset="0"/>
              </a:rPr>
              <a:t> ≤ P</a:t>
            </a:r>
            <a:r>
              <a:rPr lang="en-US" sz="1400" baseline="-25000" dirty="0" smtClean="0">
                <a:latin typeface="Berlin Sans FB" pitchFamily="34" charset="0"/>
              </a:rPr>
              <a:t>m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maka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nilainya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tidak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ubah</a:t>
            </a:r>
            <a:r>
              <a:rPr lang="en-US" sz="1400" dirty="0" smtClean="0">
                <a:latin typeface="Berlin Sans FB" pitchFamily="34" charset="0"/>
              </a:rPr>
              <a:t>.</a:t>
            </a:r>
            <a:endParaRPr lang="en-US" sz="1400" dirty="0">
              <a:latin typeface="Berlin Sans FB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143250" y="3810000"/>
          <a:ext cx="3349625" cy="450850"/>
        </p:xfrm>
        <a:graphic>
          <a:graphicData uri="http://schemas.openxmlformats.org/drawingml/2006/table">
            <a:tbl>
              <a:tblPr/>
              <a:tblGrid>
                <a:gridCol w="923925"/>
                <a:gridCol w="606425"/>
                <a:gridCol w="606425"/>
                <a:gridCol w="606425"/>
                <a:gridCol w="606425"/>
              </a:tblGrid>
              <a:tr h="2254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ID Barang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>
                          <a:latin typeface="Berlin Sans FB" pitchFamily="34" charset="0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100" dirty="0" smtClean="0">
                          <a:latin typeface="Berlin Sans FB" pitchFamily="34" charset="0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Posisi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143250" y="4654550"/>
          <a:ext cx="3349625" cy="450850"/>
        </p:xfrm>
        <a:graphic>
          <a:graphicData uri="http://schemas.openxmlformats.org/drawingml/2006/table">
            <a:tbl>
              <a:tblPr/>
              <a:tblGrid>
                <a:gridCol w="923925"/>
                <a:gridCol w="606425"/>
                <a:gridCol w="606425"/>
                <a:gridCol w="606425"/>
                <a:gridCol w="606425"/>
              </a:tblGrid>
              <a:tr h="2254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ID Barang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>
                          <a:latin typeface="Berlin Sans FB" pitchFamily="34" charset="0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100" dirty="0" smtClean="0">
                          <a:latin typeface="Berlin Sans FB" pitchFamily="34" charset="0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Posisi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2231" name="AutoShape 7"/>
          <p:cNvCxnSpPr>
            <a:cxnSpLocks noChangeShapeType="1"/>
          </p:cNvCxnSpPr>
          <p:nvPr/>
        </p:nvCxnSpPr>
        <p:spPr bwMode="auto">
          <a:xfrm>
            <a:off x="7667625" y="5543550"/>
            <a:ext cx="180975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7905750" y="5448300"/>
            <a:ext cx="476250" cy="314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rPr>
              <a:t>r</a:t>
            </a:r>
            <a:r>
              <a:rPr kumimoji="0" lang="en-US" sz="11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rPr>
              <a:t>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rPr>
              <a:t>=0,3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rlin Sans FB" pitchFamily="34" charset="0"/>
              <a:cs typeface="Arial" pitchFamily="34" charset="0"/>
            </a:endParaRP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3048000" y="5324475"/>
            <a:ext cx="5715000" cy="13811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endParaRPr lang="en-US" sz="1400" dirty="0" smtClean="0"/>
          </a:p>
          <a:p>
            <a:endParaRPr lang="en-US" sz="300" dirty="0" smtClean="0"/>
          </a:p>
          <a:p>
            <a:r>
              <a:rPr lang="en-US" sz="1400" dirty="0" err="1" smtClean="0">
                <a:latin typeface="Berlin Sans FB" pitchFamily="34" charset="0"/>
              </a:rPr>
              <a:t>Karena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tidak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memenuhi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r</a:t>
            </a:r>
            <a:r>
              <a:rPr lang="en-US" sz="1400" baseline="-25000" dirty="0" err="1" smtClean="0">
                <a:latin typeface="Berlin Sans FB" pitchFamily="34" charset="0"/>
              </a:rPr>
              <a:t>m</a:t>
            </a:r>
            <a:r>
              <a:rPr lang="en-US" sz="1400" dirty="0" smtClean="0">
                <a:latin typeface="Berlin Sans FB" pitchFamily="34" charset="0"/>
              </a:rPr>
              <a:t> ≤ P</a:t>
            </a:r>
            <a:r>
              <a:rPr lang="en-US" sz="1400" baseline="-25000" dirty="0" smtClean="0">
                <a:latin typeface="Berlin Sans FB" pitchFamily="34" charset="0"/>
              </a:rPr>
              <a:t>m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maka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nilainya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tidak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ubah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  <a:p>
            <a:endParaRPr lang="en-US" sz="1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124200" y="5400675"/>
          <a:ext cx="3956050" cy="335280"/>
        </p:xfrm>
        <a:graphic>
          <a:graphicData uri="http://schemas.openxmlformats.org/drawingml/2006/table">
            <a:tbl>
              <a:tblPr/>
              <a:tblGrid>
                <a:gridCol w="923925"/>
                <a:gridCol w="606425"/>
                <a:gridCol w="606425"/>
                <a:gridCol w="606425"/>
                <a:gridCol w="606425"/>
                <a:gridCol w="606425"/>
              </a:tblGrid>
              <a:tr h="1638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ID Barang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6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8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>
                          <a:latin typeface="Berlin Sans FB" pitchFamily="34" charset="0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en-US" sz="1100" dirty="0" smtClean="0">
                          <a:latin typeface="Berlin Sans FB" pitchFamily="34" charset="0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Posisi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2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3124200" y="6187440"/>
          <a:ext cx="3956050" cy="335280"/>
        </p:xfrm>
        <a:graphic>
          <a:graphicData uri="http://schemas.openxmlformats.org/drawingml/2006/table">
            <a:tbl>
              <a:tblPr/>
              <a:tblGrid>
                <a:gridCol w="923925"/>
                <a:gridCol w="606425"/>
                <a:gridCol w="606425"/>
                <a:gridCol w="606425"/>
                <a:gridCol w="606425"/>
                <a:gridCol w="606425"/>
              </a:tblGrid>
              <a:tr h="1638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ID Barang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6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8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>
                          <a:latin typeface="Berlin Sans FB" pitchFamily="34" charset="0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en-US" sz="1100" dirty="0" smtClean="0">
                          <a:latin typeface="Berlin Sans FB" pitchFamily="34" charset="0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Posisi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2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3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Hasil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Pembahasan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Berlin Sans FB" pitchFamily="34" charset="0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. 4. 4  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Proses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Mutasi</a:t>
            </a:r>
            <a:endParaRPr lang="en-US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1981200"/>
            <a:ext cx="5867400" cy="37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400" b="1" dirty="0" smtClean="0">
                <a:latin typeface="Berlin Sans FB" pitchFamily="34" charset="0"/>
              </a:rPr>
              <a:t>Tabel </a:t>
            </a:r>
            <a:r>
              <a:rPr lang="en-US" sz="1400" b="1" dirty="0" smtClean="0">
                <a:latin typeface="Berlin Sans FB" pitchFamily="34" charset="0"/>
              </a:rPr>
              <a:t>3.4</a:t>
            </a:r>
            <a:r>
              <a:rPr lang="id-ID" sz="1400" dirty="0" smtClean="0">
                <a:latin typeface="Berlin Sans FB" pitchFamily="34" charset="0"/>
              </a:rPr>
              <a:t> Proses </a:t>
            </a:r>
            <a:r>
              <a:rPr lang="id-ID" sz="1400" i="1" dirty="0" smtClean="0">
                <a:latin typeface="Berlin Sans FB" pitchFamily="34" charset="0"/>
              </a:rPr>
              <a:t>mutasi</a:t>
            </a:r>
            <a:endParaRPr lang="en-US" sz="1400" dirty="0" smtClean="0">
              <a:latin typeface="Berlin Sans FB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62466" name="AutoShape 2"/>
          <p:cNvCxnSpPr>
            <a:cxnSpLocks noChangeShapeType="1"/>
          </p:cNvCxnSpPr>
          <p:nvPr/>
        </p:nvCxnSpPr>
        <p:spPr bwMode="auto">
          <a:xfrm>
            <a:off x="7591425" y="2584450"/>
            <a:ext cx="180975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7905750" y="2489200"/>
            <a:ext cx="476250" cy="314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rPr>
              <a:t>r</a:t>
            </a:r>
            <a:r>
              <a:rPr kumimoji="0" lang="en-US" sz="11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rPr>
              <a:t>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rPr>
              <a:t>=0,8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rlin Sans FB" pitchFamily="34" charset="0"/>
              <a:cs typeface="Arial" pitchFamily="34" charset="0"/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2971800" y="2362201"/>
            <a:ext cx="5867400" cy="12192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>
              <a:latin typeface="Berlin Sans FB" pitchFamily="34" charset="0"/>
            </a:endParaRPr>
          </a:p>
          <a:p>
            <a:endParaRPr lang="en-US" sz="1400" dirty="0" smtClean="0">
              <a:latin typeface="Berlin Sans FB" pitchFamily="34" charset="0"/>
            </a:endParaRPr>
          </a:p>
          <a:p>
            <a:r>
              <a:rPr lang="en-US" sz="1400" dirty="0" err="1" smtClean="0">
                <a:latin typeface="Berlin Sans FB" pitchFamily="34" charset="0"/>
              </a:rPr>
              <a:t>Karena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tidak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memenuhi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r</a:t>
            </a:r>
            <a:r>
              <a:rPr lang="en-US" sz="1400" baseline="-25000" dirty="0" err="1" smtClean="0">
                <a:latin typeface="Berlin Sans FB" pitchFamily="34" charset="0"/>
              </a:rPr>
              <a:t>m</a:t>
            </a:r>
            <a:r>
              <a:rPr lang="en-US" sz="1400" dirty="0" smtClean="0">
                <a:latin typeface="Berlin Sans FB" pitchFamily="34" charset="0"/>
              </a:rPr>
              <a:t> ≤ P</a:t>
            </a:r>
            <a:r>
              <a:rPr lang="en-US" sz="1400" baseline="-25000" dirty="0" smtClean="0">
                <a:latin typeface="Berlin Sans FB" pitchFamily="34" charset="0"/>
              </a:rPr>
              <a:t>m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maka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nilainya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tidak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ubah</a:t>
            </a:r>
            <a:r>
              <a:rPr lang="en-US" sz="1400" dirty="0" smtClean="0">
                <a:latin typeface="Berlin Sans FB" pitchFamily="34" charset="0"/>
              </a:rPr>
              <a:t>.</a:t>
            </a:r>
            <a:endParaRPr lang="en-US" sz="1400" dirty="0">
              <a:latin typeface="Berlin Sans FB" pitchFamily="34" charset="0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3048000" y="2438400"/>
          <a:ext cx="3956050" cy="335280"/>
        </p:xfrm>
        <a:graphic>
          <a:graphicData uri="http://schemas.openxmlformats.org/drawingml/2006/table">
            <a:tbl>
              <a:tblPr/>
              <a:tblGrid>
                <a:gridCol w="923925"/>
                <a:gridCol w="606425"/>
                <a:gridCol w="606425"/>
                <a:gridCol w="606425"/>
                <a:gridCol w="606425"/>
                <a:gridCol w="606425"/>
              </a:tblGrid>
              <a:tr h="1543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ID Barang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8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7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>
                          <a:latin typeface="Berlin Sans FB" pitchFamily="34" charset="0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lang="en-US" sz="1100" dirty="0" smtClean="0">
                          <a:latin typeface="Berlin Sans FB" pitchFamily="34" charset="0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Posisi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2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0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048000" y="3139440"/>
          <a:ext cx="3956050" cy="335280"/>
        </p:xfrm>
        <a:graphic>
          <a:graphicData uri="http://schemas.openxmlformats.org/drawingml/2006/table">
            <a:tbl>
              <a:tblPr/>
              <a:tblGrid>
                <a:gridCol w="923925"/>
                <a:gridCol w="606425"/>
                <a:gridCol w="606425"/>
                <a:gridCol w="606425"/>
                <a:gridCol w="606425"/>
                <a:gridCol w="606425"/>
              </a:tblGrid>
              <a:tr h="1543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ID Barang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8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7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>
                          <a:latin typeface="Berlin Sans FB" pitchFamily="34" charset="0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lang="en-US" sz="1100" dirty="0" smtClean="0">
                          <a:latin typeface="Berlin Sans FB" pitchFamily="34" charset="0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Posisi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2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0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2471" name="AutoShape 7"/>
          <p:cNvCxnSpPr>
            <a:cxnSpLocks noChangeShapeType="1"/>
          </p:cNvCxnSpPr>
          <p:nvPr/>
        </p:nvCxnSpPr>
        <p:spPr bwMode="auto">
          <a:xfrm>
            <a:off x="7591425" y="3889375"/>
            <a:ext cx="180975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7905750" y="3784600"/>
            <a:ext cx="476250" cy="314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rPr>
              <a:t>r</a:t>
            </a:r>
            <a:r>
              <a:rPr kumimoji="0" lang="en-US" sz="11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rPr>
              <a:t>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rPr>
              <a:t>=0,1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rlin Sans FB" pitchFamily="34" charset="0"/>
              <a:cs typeface="Arial" pitchFamily="34" charset="0"/>
            </a:endParaRPr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2971800" y="3657600"/>
            <a:ext cx="5867400" cy="1447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>
              <a:latin typeface="Berlin Sans FB" pitchFamily="34" charset="0"/>
            </a:endParaRPr>
          </a:p>
          <a:p>
            <a:endParaRPr lang="en-US" sz="1400" dirty="0" smtClean="0">
              <a:latin typeface="Berlin Sans FB" pitchFamily="34" charset="0"/>
            </a:endParaRPr>
          </a:p>
          <a:p>
            <a:r>
              <a:rPr lang="en-US" sz="1400" dirty="0" err="1" smtClean="0">
                <a:latin typeface="Berlin Sans FB" pitchFamily="34" charset="0"/>
              </a:rPr>
              <a:t>Karena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memenuhi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r</a:t>
            </a:r>
            <a:r>
              <a:rPr lang="en-US" sz="1400" baseline="-25000" dirty="0" err="1" smtClean="0">
                <a:latin typeface="Berlin Sans FB" pitchFamily="34" charset="0"/>
              </a:rPr>
              <a:t>m</a:t>
            </a:r>
            <a:r>
              <a:rPr lang="en-US" sz="1400" dirty="0" smtClean="0">
                <a:latin typeface="Berlin Sans FB" pitchFamily="34" charset="0"/>
              </a:rPr>
              <a:t> ≤ P</a:t>
            </a:r>
            <a:r>
              <a:rPr lang="en-US" sz="1400" baseline="-25000" dirty="0" smtClean="0">
                <a:latin typeface="Berlin Sans FB" pitchFamily="34" charset="0"/>
              </a:rPr>
              <a:t>m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maka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nilainya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ubah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dengan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cara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membangkitkan</a:t>
            </a:r>
            <a:r>
              <a:rPr lang="en-US" sz="1400" dirty="0" smtClean="0">
                <a:latin typeface="Berlin Sans FB" pitchFamily="34" charset="0"/>
              </a:rPr>
              <a:t>  </a:t>
            </a:r>
            <a:r>
              <a:rPr lang="en-US" sz="1400" dirty="0" err="1" smtClean="0">
                <a:latin typeface="Berlin Sans FB" pitchFamily="34" charset="0"/>
              </a:rPr>
              <a:t>nilai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acak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antara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posisi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nomor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  <a:p>
            <a:endParaRPr lang="en-US" sz="1400" dirty="0">
              <a:latin typeface="Berlin Sans FB" pitchFamily="34" charset="0"/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048000" y="3733800"/>
          <a:ext cx="3956050" cy="354330"/>
        </p:xfrm>
        <a:graphic>
          <a:graphicData uri="http://schemas.openxmlformats.org/drawingml/2006/table">
            <a:tbl>
              <a:tblPr/>
              <a:tblGrid>
                <a:gridCol w="923925"/>
                <a:gridCol w="606425"/>
                <a:gridCol w="606425"/>
                <a:gridCol w="606425"/>
                <a:gridCol w="606425"/>
                <a:gridCol w="606425"/>
              </a:tblGrid>
              <a:tr h="177165">
                <a:tc>
                  <a:txBody>
                    <a:bodyPr/>
                    <a:lstStyle/>
                    <a:p>
                      <a:pPr marL="266065" indent="-266065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ID Barang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065" indent="-266065"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065" indent="-266065"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2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065" indent="-266065"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065" indent="-266065"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065" indent="-266065"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marL="266065" indent="-266065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Posisi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065" indent="-266065"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2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065" indent="-266065"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065" indent="-266065"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065" indent="-266065"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065" indent="-266065"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2476" name="AutoShape 12"/>
          <p:cNvCxnSpPr>
            <a:cxnSpLocks noChangeShapeType="1"/>
          </p:cNvCxnSpPr>
          <p:nvPr/>
        </p:nvCxnSpPr>
        <p:spPr bwMode="auto">
          <a:xfrm>
            <a:off x="7581900" y="5461000"/>
            <a:ext cx="180975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7905750" y="5346700"/>
            <a:ext cx="476250" cy="314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rPr>
              <a:t>r</a:t>
            </a:r>
            <a:r>
              <a:rPr kumimoji="0" lang="en-US" sz="11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rPr>
              <a:t>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rPr>
              <a:t>=0,3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rlin Sans FB" pitchFamily="34" charset="0"/>
              <a:cs typeface="Arial" pitchFamily="34" charset="0"/>
            </a:endParaRPr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2971800" y="5181600"/>
            <a:ext cx="5867400" cy="154305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 smtClean="0">
              <a:latin typeface="Berlin Sans FB" pitchFamily="34" charset="0"/>
            </a:endParaRPr>
          </a:p>
          <a:p>
            <a:endParaRPr lang="en-US" sz="1200" dirty="0" smtClean="0">
              <a:latin typeface="Berlin Sans FB" pitchFamily="34" charset="0"/>
            </a:endParaRPr>
          </a:p>
          <a:p>
            <a:endParaRPr lang="en-US" sz="1400" dirty="0" smtClean="0">
              <a:latin typeface="Berlin Sans FB" pitchFamily="34" charset="0"/>
            </a:endParaRPr>
          </a:p>
          <a:p>
            <a:r>
              <a:rPr lang="en-US" sz="1400" dirty="0" err="1" smtClean="0">
                <a:latin typeface="Berlin Sans FB" pitchFamily="34" charset="0"/>
              </a:rPr>
              <a:t>Karena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tidak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memenuhi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r</a:t>
            </a:r>
            <a:r>
              <a:rPr lang="en-US" sz="1400" baseline="-25000" dirty="0" err="1" smtClean="0">
                <a:latin typeface="Berlin Sans FB" pitchFamily="34" charset="0"/>
              </a:rPr>
              <a:t>m</a:t>
            </a:r>
            <a:r>
              <a:rPr lang="en-US" sz="1400" dirty="0" smtClean="0">
                <a:latin typeface="Berlin Sans FB" pitchFamily="34" charset="0"/>
              </a:rPr>
              <a:t> ≤ P</a:t>
            </a:r>
            <a:r>
              <a:rPr lang="en-US" sz="1400" baseline="-25000" dirty="0" smtClean="0">
                <a:latin typeface="Berlin Sans FB" pitchFamily="34" charset="0"/>
              </a:rPr>
              <a:t>m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maka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nilainya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tidak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ubah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  <a:p>
            <a:endParaRPr lang="en-US" sz="1400" dirty="0">
              <a:latin typeface="Berlin Sans FB" pitchFamily="34" charset="0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3048000" y="5257800"/>
          <a:ext cx="4419602" cy="425450"/>
        </p:xfrm>
        <a:graphic>
          <a:graphicData uri="http://schemas.openxmlformats.org/drawingml/2006/table">
            <a:tbl>
              <a:tblPr/>
              <a:tblGrid>
                <a:gridCol w="894992"/>
                <a:gridCol w="587435"/>
                <a:gridCol w="587435"/>
                <a:gridCol w="587435"/>
                <a:gridCol w="587435"/>
                <a:gridCol w="587435"/>
                <a:gridCol w="587435"/>
              </a:tblGrid>
              <a:tr h="2127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ID Barang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7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>
                          <a:latin typeface="Berlin Sans FB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>
                          <a:latin typeface="Berlin Sans FB" pitchFamily="34" charset="0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 dirty="0"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>
                          <a:latin typeface="Berlin Sans FB" pitchFamily="34" charset="0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 dirty="0"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Posisi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2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048000" y="4674870"/>
          <a:ext cx="3956050" cy="354330"/>
        </p:xfrm>
        <a:graphic>
          <a:graphicData uri="http://schemas.openxmlformats.org/drawingml/2006/table">
            <a:tbl>
              <a:tblPr/>
              <a:tblGrid>
                <a:gridCol w="923925"/>
                <a:gridCol w="606425"/>
                <a:gridCol w="606425"/>
                <a:gridCol w="606425"/>
                <a:gridCol w="606425"/>
                <a:gridCol w="606425"/>
              </a:tblGrid>
              <a:tr h="177165">
                <a:tc>
                  <a:txBody>
                    <a:bodyPr/>
                    <a:lstStyle/>
                    <a:p>
                      <a:pPr marL="266065" indent="-266065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ID Barang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065" indent="-266065"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065" indent="-266065"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2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065" indent="-266065"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065" indent="-266065"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065" indent="-266065"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6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marL="266065" indent="-266065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Posisi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065" indent="-266065"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2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065" indent="-266065"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065" indent="-266065"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065" indent="-266065"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065" indent="-266065"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0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048000" y="6127750"/>
          <a:ext cx="4419602" cy="425450"/>
        </p:xfrm>
        <a:graphic>
          <a:graphicData uri="http://schemas.openxmlformats.org/drawingml/2006/table">
            <a:tbl>
              <a:tblPr/>
              <a:tblGrid>
                <a:gridCol w="894992"/>
                <a:gridCol w="587435"/>
                <a:gridCol w="587435"/>
                <a:gridCol w="587435"/>
                <a:gridCol w="587435"/>
                <a:gridCol w="587435"/>
                <a:gridCol w="587435"/>
              </a:tblGrid>
              <a:tr h="2127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ID Barang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7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>
                          <a:latin typeface="Berlin Sans FB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>
                          <a:latin typeface="Berlin Sans FB" pitchFamily="34" charset="0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 dirty="0"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>
                          <a:latin typeface="Berlin Sans FB" pitchFamily="34" charset="0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 dirty="0">
                        <a:latin typeface="Berlin Sans FB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Posisi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2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2088952"/>
            <a:ext cx="6019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7338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Adapun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batasan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masalah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penyelesaian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masalah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pengisian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kontainer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algoritma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genetika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 marL="228600" lvl="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Kontainer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harus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berbentuk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kotak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balok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panjang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lebar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tinggi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tertentu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228600" lvl="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Ukuran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jumlah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akan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disusun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tergantung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keinginan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user.</a:t>
            </a:r>
            <a:endParaRPr lang="en-US" sz="1400" dirty="0" smtClean="0">
              <a:latin typeface="Berlin Sans FB" pitchFamily="34" charset="0"/>
              <a:ea typeface="Tahoma" pitchFamily="34" charset="0"/>
              <a:cs typeface="Tahoma" pitchFamily="34" charset="0"/>
            </a:endParaRPr>
          </a:p>
          <a:p>
            <a:pPr marL="228600" lvl="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diatur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hanya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kuat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menahan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bobot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seluruh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diatasnya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jika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ditumpuk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).</a:t>
            </a:r>
          </a:p>
          <a:p>
            <a:pPr marL="228600" lvl="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tersebut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dibolak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balikkan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228600" lvl="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Penyusunan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memperhatikan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seimbang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tidaknya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ditempatkan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dikontainer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228600" lvl="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Penyelesaian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masalah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pengaturan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tata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letak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kontainer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algoritma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genetika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metode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seleksi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roulette wheel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metode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crossover single-point crossover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metode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mutasi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integer.</a:t>
            </a:r>
            <a:endParaRPr lang="en-US" sz="1400" dirty="0">
              <a:latin typeface="Berlin Sans FB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1673423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1.3 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Batasan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Masalah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1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Pendahuluan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3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Hasil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Pembahasan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Berlin Sans FB" pitchFamily="34" charset="0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. 4. 4  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Proses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Mutasi</a:t>
            </a:r>
            <a:endParaRPr lang="en-US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1981200"/>
            <a:ext cx="5867400" cy="37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400" b="1" dirty="0" smtClean="0">
                <a:latin typeface="Berlin Sans FB" pitchFamily="34" charset="0"/>
              </a:rPr>
              <a:t>Tabel </a:t>
            </a:r>
            <a:r>
              <a:rPr lang="en-US" sz="1400" b="1" dirty="0" smtClean="0">
                <a:latin typeface="Berlin Sans FB" pitchFamily="34" charset="0"/>
              </a:rPr>
              <a:t>3.4</a:t>
            </a:r>
            <a:r>
              <a:rPr lang="id-ID" sz="1400" dirty="0" smtClean="0">
                <a:latin typeface="Berlin Sans FB" pitchFamily="34" charset="0"/>
              </a:rPr>
              <a:t> Proses </a:t>
            </a:r>
            <a:r>
              <a:rPr lang="id-ID" sz="1400" i="1" dirty="0" smtClean="0">
                <a:latin typeface="Berlin Sans FB" pitchFamily="34" charset="0"/>
              </a:rPr>
              <a:t>mutasi</a:t>
            </a:r>
            <a:endParaRPr lang="en-US" sz="1400" dirty="0" smtClean="0">
              <a:latin typeface="Berlin Sans FB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63490" name="AutoShape 2"/>
          <p:cNvCxnSpPr>
            <a:cxnSpLocks noChangeShapeType="1"/>
          </p:cNvCxnSpPr>
          <p:nvPr/>
        </p:nvCxnSpPr>
        <p:spPr bwMode="auto">
          <a:xfrm>
            <a:off x="7734300" y="2587625"/>
            <a:ext cx="180975" cy="158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134350" y="2463800"/>
            <a:ext cx="476250" cy="314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rPr>
              <a:t>r</a:t>
            </a:r>
            <a:r>
              <a:rPr kumimoji="0" lang="en-US" sz="11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rPr>
              <a:t>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rPr>
              <a:t>=0,2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rlin Sans FB" pitchFamily="34" charset="0"/>
              <a:cs typeface="Arial" pitchFamily="34" charset="0"/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2971800" y="2362200"/>
            <a:ext cx="5867400" cy="1566862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latin typeface="Berlin Sans FB" pitchFamily="34" charset="0"/>
            </a:endParaRPr>
          </a:p>
          <a:p>
            <a:endParaRPr lang="en-US" sz="1400" dirty="0" smtClean="0">
              <a:latin typeface="Berlin Sans FB" pitchFamily="34" charset="0"/>
            </a:endParaRPr>
          </a:p>
          <a:p>
            <a:r>
              <a:rPr lang="en-US" sz="1400" dirty="0" err="1" smtClean="0">
                <a:latin typeface="Berlin Sans FB" pitchFamily="34" charset="0"/>
              </a:rPr>
              <a:t>Karena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memenuhi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r</a:t>
            </a:r>
            <a:r>
              <a:rPr lang="en-US" sz="1400" baseline="-25000" dirty="0" err="1" smtClean="0">
                <a:latin typeface="Berlin Sans FB" pitchFamily="34" charset="0"/>
              </a:rPr>
              <a:t>m</a:t>
            </a:r>
            <a:r>
              <a:rPr lang="en-US" sz="1400" dirty="0" smtClean="0">
                <a:latin typeface="Berlin Sans FB" pitchFamily="34" charset="0"/>
              </a:rPr>
              <a:t> ≤ P</a:t>
            </a:r>
            <a:r>
              <a:rPr lang="en-US" sz="1400" baseline="-25000" dirty="0" smtClean="0">
                <a:latin typeface="Berlin Sans FB" pitchFamily="34" charset="0"/>
              </a:rPr>
              <a:t>m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maka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nilainya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ubah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dengan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cara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membangkitkan</a:t>
            </a:r>
            <a:r>
              <a:rPr lang="en-US" sz="1400" dirty="0" smtClean="0">
                <a:latin typeface="Berlin Sans FB" pitchFamily="34" charset="0"/>
              </a:rPr>
              <a:t>  </a:t>
            </a:r>
            <a:r>
              <a:rPr lang="en-US" sz="1400" dirty="0" err="1" smtClean="0">
                <a:latin typeface="Berlin Sans FB" pitchFamily="34" charset="0"/>
              </a:rPr>
              <a:t>nilai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acak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antara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posisi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nomor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  <a:p>
            <a:endParaRPr lang="en-US" sz="1400" dirty="0">
              <a:latin typeface="Berlin Sans FB" pitchFamily="34" charset="0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3048000" y="2438400"/>
          <a:ext cx="3956050" cy="398780"/>
        </p:xfrm>
        <a:graphic>
          <a:graphicData uri="http://schemas.openxmlformats.org/drawingml/2006/table">
            <a:tbl>
              <a:tblPr/>
              <a:tblGrid>
                <a:gridCol w="923925"/>
                <a:gridCol w="606425"/>
                <a:gridCol w="606425"/>
                <a:gridCol w="606425"/>
                <a:gridCol w="606425"/>
                <a:gridCol w="606425"/>
              </a:tblGrid>
              <a:tr h="1993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ID Barang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2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6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Posisi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2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0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2971800" y="4213386"/>
            <a:ext cx="5943600" cy="307777"/>
            <a:chOff x="2971800" y="3816346"/>
            <a:chExt cx="5943600" cy="307777"/>
          </a:xfrm>
        </p:grpSpPr>
        <p:sp>
          <p:nvSpPr>
            <p:cNvPr id="39" name="Flowchart: Alternate Process 38"/>
            <p:cNvSpPr/>
            <p:nvPr/>
          </p:nvSpPr>
          <p:spPr>
            <a:xfrm>
              <a:off x="2971800" y="3819323"/>
              <a:ext cx="5943600" cy="304800"/>
            </a:xfrm>
            <a:prstGeom prst="flowChartAlternateProces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ctr"/>
            <a:lstStyle/>
            <a:p>
              <a:endParaRPr lang="en-US" sz="1400" dirty="0">
                <a:latin typeface="Berlin Sans FB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71800" y="3816346"/>
              <a:ext cx="5943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 smtClean="0">
                  <a:solidFill>
                    <a:schemeClr val="bg1"/>
                  </a:solidFill>
                  <a:latin typeface="Berlin Sans FB" pitchFamily="34" charset="0"/>
                </a:rPr>
                <a:t>3</a:t>
              </a:r>
              <a:r>
                <a:rPr lang="en-US" sz="1400" dirty="0" smtClean="0">
                  <a:solidFill>
                    <a:schemeClr val="bg1"/>
                  </a:solidFill>
                  <a:latin typeface="Berlin Sans FB" pitchFamily="34" charset="0"/>
                </a:rPr>
                <a:t>. 4. 5   </a:t>
              </a:r>
              <a:r>
                <a:rPr lang="en-US" sz="1400" dirty="0" err="1" smtClean="0">
                  <a:solidFill>
                    <a:schemeClr val="bg1"/>
                  </a:solidFill>
                  <a:latin typeface="Berlin Sans FB" pitchFamily="34" charset="0"/>
                </a:rPr>
                <a:t>Proses</a:t>
              </a:r>
              <a:r>
                <a:rPr lang="en-US" sz="1400" dirty="0" smtClean="0">
                  <a:solidFill>
                    <a:schemeClr val="bg1"/>
                  </a:solidFill>
                  <a:latin typeface="Berlin Sans FB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Berlin Sans FB" pitchFamily="34" charset="0"/>
                </a:rPr>
                <a:t>Validasi</a:t>
              </a:r>
              <a:r>
                <a:rPr lang="en-US" sz="1400" dirty="0" smtClean="0">
                  <a:solidFill>
                    <a:schemeClr val="bg1"/>
                  </a:solidFill>
                  <a:latin typeface="Berlin Sans FB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Berlin Sans FB" pitchFamily="34" charset="0"/>
                </a:rPr>
                <a:t>Individu</a:t>
              </a:r>
              <a:endParaRPr lang="en-US" sz="1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971800" y="4675649"/>
            <a:ext cx="5867400" cy="134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3550" algn="just">
              <a:lnSpc>
                <a:spcPct val="150000"/>
              </a:lnSpc>
            </a:pPr>
            <a:r>
              <a:rPr lang="id-ID" sz="1400" dirty="0" smtClean="0">
                <a:latin typeface="Berlin Sans FB" pitchFamily="34" charset="0"/>
              </a:rPr>
              <a:t>Selanjutnya adalah proses validasi individu, </a:t>
            </a:r>
            <a:r>
              <a:rPr lang="en-US" sz="1400" dirty="0" err="1" smtClean="0">
                <a:latin typeface="Berlin Sans FB" pitchFamily="34" charset="0"/>
              </a:rPr>
              <a:t>jika</a:t>
            </a:r>
            <a:r>
              <a:rPr lang="id-ID" sz="1400" dirty="0" smtClean="0">
                <a:latin typeface="Berlin Sans FB" pitchFamily="34" charset="0"/>
              </a:rPr>
              <a:t> dalam kromosom Id 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terdapat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id-ID" sz="1400" dirty="0" smtClean="0">
                <a:latin typeface="Berlin Sans FB" pitchFamily="34" charset="0"/>
              </a:rPr>
              <a:t> yang sama maka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salah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satu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id-ID" sz="1400" dirty="0" smtClean="0">
                <a:latin typeface="Berlin Sans FB" pitchFamily="34" charset="0"/>
              </a:rPr>
              <a:t>Id barang tersebut harus dikeluarkan dari kromosom kemudian</a:t>
            </a:r>
            <a:r>
              <a:rPr lang="en-US" sz="1400" dirty="0" smtClean="0">
                <a:latin typeface="Berlin Sans FB" pitchFamily="34" charset="0"/>
              </a:rPr>
              <a:t>. </a:t>
            </a:r>
            <a:r>
              <a:rPr lang="id-ID" sz="1400" dirty="0" smtClean="0">
                <a:latin typeface="Berlin Sans FB" pitchFamily="34" charset="0"/>
              </a:rPr>
              <a:t>Hal ini dapat dilihat pada tabel  </a:t>
            </a:r>
            <a:r>
              <a:rPr lang="en-US" sz="1400" dirty="0" smtClean="0">
                <a:latin typeface="Berlin Sans FB" pitchFamily="34" charset="0"/>
              </a:rPr>
              <a:t>3.5</a:t>
            </a:r>
            <a:r>
              <a:rPr lang="id-ID" sz="1400" dirty="0" smtClean="0">
                <a:latin typeface="Berlin Sans FB" pitchFamily="34" charset="0"/>
              </a:rPr>
              <a:t>.</a:t>
            </a:r>
            <a:endParaRPr lang="en-US" sz="1400" dirty="0">
              <a:latin typeface="Berlin Sans FB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048000" y="3487420"/>
          <a:ext cx="3956050" cy="398780"/>
        </p:xfrm>
        <a:graphic>
          <a:graphicData uri="http://schemas.openxmlformats.org/drawingml/2006/table">
            <a:tbl>
              <a:tblPr/>
              <a:tblGrid>
                <a:gridCol w="923925"/>
                <a:gridCol w="606425"/>
                <a:gridCol w="606425"/>
                <a:gridCol w="606425"/>
                <a:gridCol w="606425"/>
                <a:gridCol w="606425"/>
              </a:tblGrid>
              <a:tr h="1993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ID Barang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6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Posisi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2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0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3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Hasil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Pembahasan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Berlin Sans FB" pitchFamily="34" charset="0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. 4. 5  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Proses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Validasi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Individu</a:t>
            </a:r>
            <a:endParaRPr lang="en-US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2054423"/>
            <a:ext cx="586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 smtClean="0">
                <a:latin typeface="Berlin Sans FB" pitchFamily="34" charset="0"/>
              </a:rPr>
              <a:t>Tabel </a:t>
            </a:r>
            <a:r>
              <a:rPr lang="en-US" sz="1400" b="1" dirty="0" smtClean="0">
                <a:latin typeface="Berlin Sans FB" pitchFamily="34" charset="0"/>
              </a:rPr>
              <a:t>3.5 </a:t>
            </a:r>
            <a:r>
              <a:rPr lang="id-ID" sz="1400" dirty="0" smtClean="0">
                <a:latin typeface="Berlin Sans FB" pitchFamily="34" charset="0"/>
              </a:rPr>
              <a:t> Proses validasi individu</a:t>
            </a:r>
            <a:endParaRPr lang="en-US" sz="1400" dirty="0">
              <a:latin typeface="Berlin Sans FB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2971800" y="2514600"/>
            <a:ext cx="5943600" cy="16002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>
              <a:latin typeface="Berlin Sans FB" pitchFamily="34" charset="0"/>
            </a:endParaRPr>
          </a:p>
          <a:p>
            <a:endParaRPr lang="en-US" sz="800" dirty="0" smtClean="0">
              <a:latin typeface="Berlin Sans FB" pitchFamily="34" charset="0"/>
            </a:endParaRPr>
          </a:p>
          <a:p>
            <a:endParaRPr lang="en-US" sz="1100" dirty="0" smtClean="0">
              <a:latin typeface="Berlin Sans FB" pitchFamily="34" charset="0"/>
            </a:endParaRPr>
          </a:p>
          <a:p>
            <a:pPr algn="just"/>
            <a:r>
              <a:rPr lang="en-US" sz="1400" dirty="0" err="1" smtClean="0">
                <a:latin typeface="Berlin Sans FB" pitchFamily="34" charset="0"/>
              </a:rPr>
              <a:t>Tidak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individu</a:t>
            </a:r>
            <a:r>
              <a:rPr lang="en-US" sz="1400" dirty="0" smtClean="0">
                <a:latin typeface="Berlin Sans FB" pitchFamily="34" charset="0"/>
              </a:rPr>
              <a:t> yang id </a:t>
            </a:r>
            <a:r>
              <a:rPr lang="en-US" sz="1400" dirty="0" err="1" smtClean="0">
                <a:latin typeface="Berlin Sans FB" pitchFamily="34" charset="0"/>
              </a:rPr>
              <a:t>barangnya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sama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maka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tidak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dilakukan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penghapusan</a:t>
            </a:r>
            <a:r>
              <a:rPr lang="en-US" sz="1400" dirty="0" smtClean="0">
                <a:latin typeface="Berlin Sans FB" pitchFamily="34" charset="0"/>
              </a:rPr>
              <a:t>. </a:t>
            </a:r>
            <a:r>
              <a:rPr lang="en-US" sz="1400" dirty="0" err="1" smtClean="0">
                <a:latin typeface="Berlin Sans FB" pitchFamily="34" charset="0"/>
              </a:rPr>
              <a:t>Individu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generasi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berikutnya</a:t>
            </a:r>
            <a:r>
              <a:rPr lang="en-US" sz="1400" dirty="0" smtClean="0">
                <a:latin typeface="Berlin Sans FB" pitchFamily="34" charset="0"/>
              </a:rPr>
              <a:t> :</a:t>
            </a:r>
          </a:p>
          <a:p>
            <a:endParaRPr lang="en-US" sz="1400" dirty="0">
              <a:latin typeface="Berlin Sans FB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048000" y="2590800"/>
          <a:ext cx="3349625" cy="450850"/>
        </p:xfrm>
        <a:graphic>
          <a:graphicData uri="http://schemas.openxmlformats.org/drawingml/2006/table">
            <a:tbl>
              <a:tblPr/>
              <a:tblGrid>
                <a:gridCol w="923925"/>
                <a:gridCol w="606425"/>
                <a:gridCol w="606425"/>
                <a:gridCol w="606425"/>
                <a:gridCol w="606425"/>
              </a:tblGrid>
              <a:tr h="2254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ID Barang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Posisi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2971800" y="4343400"/>
            <a:ext cx="5943600" cy="17526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>
              <a:latin typeface="Berlin Sans FB" pitchFamily="34" charset="0"/>
            </a:endParaRPr>
          </a:p>
          <a:p>
            <a:endParaRPr lang="en-US" sz="800" dirty="0" smtClean="0">
              <a:latin typeface="Berlin Sans FB" pitchFamily="34" charset="0"/>
            </a:endParaRPr>
          </a:p>
          <a:p>
            <a:endParaRPr lang="en-US" sz="1100" dirty="0" smtClean="0">
              <a:latin typeface="Berlin Sans FB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ja-JP" sz="1400" dirty="0" smtClean="0"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 err="1" smtClean="0"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Ada</a:t>
            </a:r>
            <a:r>
              <a:rPr lang="en-US" altLang="ja-JP" sz="1400" dirty="0" smtClean="0"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altLang="ja-JP" sz="1400" dirty="0" err="1" smtClean="0"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individu</a:t>
            </a:r>
            <a:r>
              <a:rPr lang="en-US" altLang="ja-JP" sz="1400" dirty="0" smtClean="0"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 yang id </a:t>
            </a:r>
            <a:r>
              <a:rPr lang="en-US" altLang="ja-JP" sz="1400" dirty="0" err="1" smtClean="0"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barangnya</a:t>
            </a:r>
            <a:r>
              <a:rPr lang="en-US" altLang="ja-JP" sz="1400" dirty="0" smtClean="0"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altLang="ja-JP" sz="1400" dirty="0" err="1" smtClean="0"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sama</a:t>
            </a:r>
            <a:r>
              <a:rPr lang="en-US" altLang="ja-JP" sz="1400" dirty="0" smtClean="0"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, </a:t>
            </a:r>
            <a:r>
              <a:rPr lang="en-US" altLang="ja-JP" sz="1400" dirty="0" err="1" smtClean="0"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maka</a:t>
            </a:r>
            <a:r>
              <a:rPr lang="en-US" altLang="ja-JP" sz="1400" dirty="0" smtClean="0"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altLang="ja-JP" sz="1400" dirty="0" err="1" smtClean="0"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dilakukan</a:t>
            </a:r>
            <a:r>
              <a:rPr lang="en-US" altLang="ja-JP" sz="1400" dirty="0" smtClean="0"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altLang="ja-JP" sz="1400" dirty="0" err="1" smtClean="0"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penghapusan</a:t>
            </a:r>
            <a:r>
              <a:rPr lang="en-US" altLang="ja-JP" sz="1400" dirty="0" smtClean="0"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.</a:t>
            </a:r>
            <a:r>
              <a:rPr lang="en-US" altLang="ja-JP" sz="1400" dirty="0" smtClean="0">
                <a:latin typeface="Berlin Sans FB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en-US" altLang="ja-JP" sz="1400" dirty="0" err="1" smtClean="0"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Individu</a:t>
            </a:r>
            <a:r>
              <a:rPr lang="en-US" altLang="ja-JP" sz="1400" dirty="0" smtClean="0"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altLang="ja-JP" sz="1400" dirty="0" err="1" smtClean="0"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generasi</a:t>
            </a:r>
            <a:r>
              <a:rPr lang="en-US" altLang="ja-JP" sz="1400" dirty="0" smtClean="0"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altLang="ja-JP" sz="1400" dirty="0" err="1" smtClean="0"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berikutnya</a:t>
            </a:r>
            <a:r>
              <a:rPr lang="en-US" altLang="ja-JP" sz="1400" dirty="0" smtClean="0">
                <a:latin typeface="Berlin Sans FB" pitchFamily="34" charset="0"/>
                <a:ea typeface="MS Mincho" pitchFamily="49" charset="-128"/>
                <a:cs typeface="Times New Roman" pitchFamily="18" charset="0"/>
              </a:rPr>
              <a:t> :</a:t>
            </a:r>
            <a:endParaRPr lang="en-US" altLang="ja-JP" sz="1400" dirty="0" smtClean="0">
              <a:latin typeface="Berlin Sans FB" pitchFamily="34" charset="0"/>
              <a:cs typeface="Arial" pitchFamily="34" charset="0"/>
            </a:endParaRPr>
          </a:p>
          <a:p>
            <a:endParaRPr lang="en-US" sz="1400" dirty="0">
              <a:latin typeface="Berlin Sans FB" pitchFamily="34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054350" y="4419600"/>
          <a:ext cx="3956050" cy="367665"/>
        </p:xfrm>
        <a:graphic>
          <a:graphicData uri="http://schemas.openxmlformats.org/drawingml/2006/table">
            <a:tbl>
              <a:tblPr/>
              <a:tblGrid>
                <a:gridCol w="923925"/>
                <a:gridCol w="606425"/>
                <a:gridCol w="606425"/>
                <a:gridCol w="606425"/>
                <a:gridCol w="606425"/>
                <a:gridCol w="606425"/>
              </a:tblGrid>
              <a:tr h="1638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ID Barang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b="1">
                          <a:latin typeface="Berlin Sans FB" pitchFamily="34" charset="0"/>
                          <a:ea typeface="MS Mincho"/>
                          <a:cs typeface="Times New Roman"/>
                        </a:rPr>
                        <a:t>6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8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b="1">
                          <a:latin typeface="Berlin Sans FB" pitchFamily="34" charset="0"/>
                          <a:ea typeface="MS Mincho"/>
                          <a:cs typeface="Times New Roman"/>
                        </a:rPr>
                        <a:t>6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Posisi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b="1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b="1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2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4267200" y="4800600"/>
            <a:ext cx="2438400" cy="152400"/>
            <a:chOff x="4035" y="3320"/>
            <a:chExt cx="3840" cy="240"/>
          </a:xfrm>
        </p:grpSpPr>
        <p:cxnSp>
          <p:nvCxnSpPr>
            <p:cNvPr id="64517" name="AutoShape 5"/>
            <p:cNvCxnSpPr>
              <a:cxnSpLocks noChangeShapeType="1"/>
            </p:cNvCxnSpPr>
            <p:nvPr/>
          </p:nvCxnSpPr>
          <p:spPr bwMode="auto">
            <a:xfrm>
              <a:off x="4035" y="3320"/>
              <a:ext cx="0" cy="22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64518" name="AutoShape 6"/>
            <p:cNvCxnSpPr>
              <a:cxnSpLocks noChangeShapeType="1"/>
            </p:cNvCxnSpPr>
            <p:nvPr/>
          </p:nvCxnSpPr>
          <p:spPr bwMode="auto">
            <a:xfrm>
              <a:off x="7875" y="3320"/>
              <a:ext cx="0" cy="22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64519" name="AutoShape 7"/>
            <p:cNvCxnSpPr>
              <a:cxnSpLocks noChangeShapeType="1"/>
            </p:cNvCxnSpPr>
            <p:nvPr/>
          </p:nvCxnSpPr>
          <p:spPr bwMode="auto">
            <a:xfrm>
              <a:off x="4035" y="3560"/>
              <a:ext cx="384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048000" y="5638800"/>
          <a:ext cx="3349625" cy="367665"/>
        </p:xfrm>
        <a:graphic>
          <a:graphicData uri="http://schemas.openxmlformats.org/drawingml/2006/table">
            <a:tbl>
              <a:tblPr/>
              <a:tblGrid>
                <a:gridCol w="923925"/>
                <a:gridCol w="606425"/>
                <a:gridCol w="606425"/>
                <a:gridCol w="606425"/>
                <a:gridCol w="606425"/>
              </a:tblGrid>
              <a:tr h="1638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ID Barang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6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8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Posisi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048000" y="3587750"/>
          <a:ext cx="3349625" cy="450850"/>
        </p:xfrm>
        <a:graphic>
          <a:graphicData uri="http://schemas.openxmlformats.org/drawingml/2006/table">
            <a:tbl>
              <a:tblPr/>
              <a:tblGrid>
                <a:gridCol w="923925"/>
                <a:gridCol w="606425"/>
                <a:gridCol w="606425"/>
                <a:gridCol w="606425"/>
                <a:gridCol w="606425"/>
              </a:tblGrid>
              <a:tr h="2254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ID Barang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Posisi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3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Hasil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Pembahasan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Berlin Sans FB" pitchFamily="34" charset="0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. 4. 5  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Proses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Validasi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Individu</a:t>
            </a:r>
            <a:endParaRPr lang="en-US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2057400"/>
            <a:ext cx="586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 smtClean="0">
                <a:latin typeface="Berlin Sans FB" pitchFamily="34" charset="0"/>
              </a:rPr>
              <a:t>Tabel </a:t>
            </a:r>
            <a:r>
              <a:rPr lang="en-US" sz="1400" b="1" dirty="0" smtClean="0">
                <a:latin typeface="Berlin Sans FB" pitchFamily="34" charset="0"/>
              </a:rPr>
              <a:t>3.5 </a:t>
            </a:r>
            <a:r>
              <a:rPr lang="id-ID" sz="1400" dirty="0" smtClean="0">
                <a:latin typeface="Berlin Sans FB" pitchFamily="34" charset="0"/>
              </a:rPr>
              <a:t> Proses validasi individu</a:t>
            </a:r>
            <a:endParaRPr lang="en-US" sz="1400" dirty="0">
              <a:latin typeface="Berlin Sans FB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2971800" y="2514600"/>
            <a:ext cx="5943600" cy="152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>
              <a:latin typeface="Berlin Sans FB" pitchFamily="34" charset="0"/>
            </a:endParaRPr>
          </a:p>
          <a:p>
            <a:endParaRPr lang="en-US" sz="800" dirty="0" smtClean="0">
              <a:latin typeface="Berlin Sans FB" pitchFamily="34" charset="0"/>
            </a:endParaRPr>
          </a:p>
          <a:p>
            <a:endParaRPr lang="en-US" sz="1100" dirty="0" smtClean="0">
              <a:latin typeface="Berlin Sans FB" pitchFamily="34" charset="0"/>
            </a:endParaRPr>
          </a:p>
          <a:p>
            <a:pPr algn="just"/>
            <a:r>
              <a:rPr lang="en-US" sz="1400" dirty="0" err="1" smtClean="0">
                <a:latin typeface="Berlin Sans FB" pitchFamily="34" charset="0"/>
              </a:rPr>
              <a:t>Tidak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individu</a:t>
            </a:r>
            <a:r>
              <a:rPr lang="en-US" sz="1400" dirty="0" smtClean="0">
                <a:latin typeface="Berlin Sans FB" pitchFamily="34" charset="0"/>
              </a:rPr>
              <a:t> yang id </a:t>
            </a:r>
            <a:r>
              <a:rPr lang="en-US" sz="1400" dirty="0" err="1" smtClean="0">
                <a:latin typeface="Berlin Sans FB" pitchFamily="34" charset="0"/>
              </a:rPr>
              <a:t>barangnya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sama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maka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tidak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dilakukan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penghapusan</a:t>
            </a:r>
            <a:r>
              <a:rPr lang="en-US" sz="1400" dirty="0" smtClean="0">
                <a:latin typeface="Berlin Sans FB" pitchFamily="34" charset="0"/>
              </a:rPr>
              <a:t>. </a:t>
            </a:r>
            <a:r>
              <a:rPr lang="en-US" sz="1400" dirty="0" err="1" smtClean="0">
                <a:latin typeface="Berlin Sans FB" pitchFamily="34" charset="0"/>
              </a:rPr>
              <a:t>Individu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generasi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berikutnya</a:t>
            </a:r>
            <a:r>
              <a:rPr lang="en-US" sz="1400" dirty="0" smtClean="0">
                <a:latin typeface="Berlin Sans FB" pitchFamily="34" charset="0"/>
              </a:rPr>
              <a:t> :</a:t>
            </a:r>
          </a:p>
          <a:p>
            <a:endParaRPr lang="en-US" sz="1400" dirty="0">
              <a:latin typeface="Berlin Sans FB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048000" y="2590800"/>
          <a:ext cx="3956050" cy="400050"/>
        </p:xfrm>
        <a:graphic>
          <a:graphicData uri="http://schemas.openxmlformats.org/drawingml/2006/table">
            <a:tbl>
              <a:tblPr/>
              <a:tblGrid>
                <a:gridCol w="923925"/>
                <a:gridCol w="606425"/>
                <a:gridCol w="606425"/>
                <a:gridCol w="606425"/>
                <a:gridCol w="606425"/>
                <a:gridCol w="606425"/>
              </a:tblGrid>
              <a:tr h="200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ID Barang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8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7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Posisi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2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0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2971800" y="4343400"/>
            <a:ext cx="5943600" cy="152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>
              <a:latin typeface="Berlin Sans FB" pitchFamily="34" charset="0"/>
            </a:endParaRPr>
          </a:p>
          <a:p>
            <a:endParaRPr lang="en-US" sz="800" dirty="0" smtClean="0">
              <a:latin typeface="Berlin Sans FB" pitchFamily="34" charset="0"/>
            </a:endParaRPr>
          </a:p>
          <a:p>
            <a:endParaRPr lang="en-US" sz="1100" dirty="0" smtClean="0">
              <a:latin typeface="Berlin Sans FB" pitchFamily="34" charset="0"/>
            </a:endParaRPr>
          </a:p>
          <a:p>
            <a:pPr algn="just"/>
            <a:r>
              <a:rPr lang="en-US" sz="1400" dirty="0" err="1" smtClean="0">
                <a:latin typeface="Berlin Sans FB" pitchFamily="34" charset="0"/>
              </a:rPr>
              <a:t>Tidak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individu</a:t>
            </a:r>
            <a:r>
              <a:rPr lang="en-US" sz="1400" dirty="0" smtClean="0">
                <a:latin typeface="Berlin Sans FB" pitchFamily="34" charset="0"/>
              </a:rPr>
              <a:t> yang id </a:t>
            </a:r>
            <a:r>
              <a:rPr lang="en-US" sz="1400" dirty="0" err="1" smtClean="0">
                <a:latin typeface="Berlin Sans FB" pitchFamily="34" charset="0"/>
              </a:rPr>
              <a:t>barangnya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sama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maka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tidak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dilakukan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penghapusan</a:t>
            </a:r>
            <a:r>
              <a:rPr lang="en-US" sz="1400" dirty="0" smtClean="0">
                <a:latin typeface="Berlin Sans FB" pitchFamily="34" charset="0"/>
              </a:rPr>
              <a:t>. </a:t>
            </a:r>
            <a:r>
              <a:rPr lang="en-US" sz="1400" dirty="0" err="1" smtClean="0">
                <a:latin typeface="Berlin Sans FB" pitchFamily="34" charset="0"/>
              </a:rPr>
              <a:t>Individu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generasi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berikutnya</a:t>
            </a:r>
            <a:r>
              <a:rPr lang="en-US" sz="1400" dirty="0" smtClean="0">
                <a:latin typeface="Berlin Sans FB" pitchFamily="34" charset="0"/>
              </a:rPr>
              <a:t> :</a:t>
            </a:r>
          </a:p>
          <a:p>
            <a:endParaRPr lang="en-US" sz="1400" dirty="0">
              <a:latin typeface="Berlin Sans FB" pitchFamily="34" charset="0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3048000" y="4419600"/>
          <a:ext cx="3956050" cy="354330"/>
        </p:xfrm>
        <a:graphic>
          <a:graphicData uri="http://schemas.openxmlformats.org/drawingml/2006/table">
            <a:tbl>
              <a:tblPr/>
              <a:tblGrid>
                <a:gridCol w="923925"/>
                <a:gridCol w="606425"/>
                <a:gridCol w="606425"/>
                <a:gridCol w="606425"/>
                <a:gridCol w="606425"/>
                <a:gridCol w="606425"/>
              </a:tblGrid>
              <a:tr h="1771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ID Barang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2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6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Posisi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2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0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048000" y="3562350"/>
          <a:ext cx="3956050" cy="400050"/>
        </p:xfrm>
        <a:graphic>
          <a:graphicData uri="http://schemas.openxmlformats.org/drawingml/2006/table">
            <a:tbl>
              <a:tblPr/>
              <a:tblGrid>
                <a:gridCol w="923925"/>
                <a:gridCol w="606425"/>
                <a:gridCol w="606425"/>
                <a:gridCol w="606425"/>
                <a:gridCol w="606425"/>
                <a:gridCol w="606425"/>
              </a:tblGrid>
              <a:tr h="200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ID Barang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8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7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Posisi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2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0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048000" y="5436870"/>
          <a:ext cx="3956050" cy="354330"/>
        </p:xfrm>
        <a:graphic>
          <a:graphicData uri="http://schemas.openxmlformats.org/drawingml/2006/table">
            <a:tbl>
              <a:tblPr/>
              <a:tblGrid>
                <a:gridCol w="923925"/>
                <a:gridCol w="606425"/>
                <a:gridCol w="606425"/>
                <a:gridCol w="606425"/>
                <a:gridCol w="606425"/>
                <a:gridCol w="606425"/>
              </a:tblGrid>
              <a:tr h="1771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ID Barang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2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6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Posisi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2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0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3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Hasil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Pembahasan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Berlin Sans FB" pitchFamily="34" charset="0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. 4. 5  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Proses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Validasi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Individu</a:t>
            </a:r>
            <a:endParaRPr lang="en-US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2057400"/>
            <a:ext cx="586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 smtClean="0">
                <a:latin typeface="Berlin Sans FB" pitchFamily="34" charset="0"/>
              </a:rPr>
              <a:t>Tabel </a:t>
            </a:r>
            <a:r>
              <a:rPr lang="en-US" sz="1400" b="1" dirty="0" smtClean="0">
                <a:latin typeface="Berlin Sans FB" pitchFamily="34" charset="0"/>
              </a:rPr>
              <a:t>3.5 </a:t>
            </a:r>
            <a:r>
              <a:rPr lang="id-ID" sz="1400" dirty="0" smtClean="0">
                <a:latin typeface="Berlin Sans FB" pitchFamily="34" charset="0"/>
              </a:rPr>
              <a:t> Proses validasi individu</a:t>
            </a:r>
            <a:endParaRPr lang="en-US" sz="1400" dirty="0">
              <a:latin typeface="Berlin Sans FB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2971800" y="2514600"/>
            <a:ext cx="5943600" cy="152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>
              <a:latin typeface="Berlin Sans FB" pitchFamily="34" charset="0"/>
            </a:endParaRPr>
          </a:p>
          <a:p>
            <a:endParaRPr lang="en-US" sz="800" dirty="0" smtClean="0">
              <a:latin typeface="Berlin Sans FB" pitchFamily="34" charset="0"/>
            </a:endParaRPr>
          </a:p>
          <a:p>
            <a:endParaRPr lang="en-US" sz="1100" dirty="0" smtClean="0">
              <a:latin typeface="Berlin Sans FB" pitchFamily="34" charset="0"/>
            </a:endParaRPr>
          </a:p>
          <a:p>
            <a:pPr algn="just"/>
            <a:r>
              <a:rPr lang="en-US" sz="1400" dirty="0" err="1" smtClean="0">
                <a:latin typeface="Berlin Sans FB" pitchFamily="34" charset="0"/>
              </a:rPr>
              <a:t>Tidak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individu</a:t>
            </a:r>
            <a:r>
              <a:rPr lang="en-US" sz="1400" dirty="0" smtClean="0">
                <a:latin typeface="Berlin Sans FB" pitchFamily="34" charset="0"/>
              </a:rPr>
              <a:t> yang id </a:t>
            </a:r>
            <a:r>
              <a:rPr lang="en-US" sz="1400" dirty="0" err="1" smtClean="0">
                <a:latin typeface="Berlin Sans FB" pitchFamily="34" charset="0"/>
              </a:rPr>
              <a:t>barangnya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sama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maka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tidak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dilakukan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penghapusan</a:t>
            </a:r>
            <a:r>
              <a:rPr lang="en-US" sz="1400" dirty="0" smtClean="0">
                <a:latin typeface="Berlin Sans FB" pitchFamily="34" charset="0"/>
              </a:rPr>
              <a:t>. </a:t>
            </a:r>
            <a:r>
              <a:rPr lang="en-US" sz="1400" dirty="0" err="1" smtClean="0">
                <a:latin typeface="Berlin Sans FB" pitchFamily="34" charset="0"/>
              </a:rPr>
              <a:t>Individu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generasi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berikutnya</a:t>
            </a:r>
            <a:r>
              <a:rPr lang="en-US" sz="1400" dirty="0" smtClean="0">
                <a:latin typeface="Berlin Sans FB" pitchFamily="34" charset="0"/>
              </a:rPr>
              <a:t> :</a:t>
            </a:r>
          </a:p>
          <a:p>
            <a:endParaRPr lang="en-US" sz="1400" dirty="0">
              <a:latin typeface="Berlin Sans FB" pitchFamily="34" charset="0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2971800" y="4343400"/>
            <a:ext cx="5943600" cy="152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>
              <a:latin typeface="Berlin Sans FB" pitchFamily="34" charset="0"/>
            </a:endParaRPr>
          </a:p>
          <a:p>
            <a:endParaRPr lang="en-US" sz="800" dirty="0" smtClean="0">
              <a:latin typeface="Berlin Sans FB" pitchFamily="34" charset="0"/>
            </a:endParaRPr>
          </a:p>
          <a:p>
            <a:endParaRPr lang="en-US" sz="1100" dirty="0" smtClean="0">
              <a:latin typeface="Berlin Sans FB" pitchFamily="34" charset="0"/>
            </a:endParaRPr>
          </a:p>
          <a:p>
            <a:pPr algn="just"/>
            <a:r>
              <a:rPr lang="en-US" sz="1400" dirty="0" err="1" smtClean="0">
                <a:latin typeface="Berlin Sans FB" pitchFamily="34" charset="0"/>
              </a:rPr>
              <a:t>Tidak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individu</a:t>
            </a:r>
            <a:r>
              <a:rPr lang="en-US" sz="1400" dirty="0" smtClean="0">
                <a:latin typeface="Berlin Sans FB" pitchFamily="34" charset="0"/>
              </a:rPr>
              <a:t> yang id </a:t>
            </a:r>
            <a:r>
              <a:rPr lang="en-US" sz="1400" dirty="0" err="1" smtClean="0">
                <a:latin typeface="Berlin Sans FB" pitchFamily="34" charset="0"/>
              </a:rPr>
              <a:t>barangnya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sama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maka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tidak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dilakukan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penghapusan</a:t>
            </a:r>
            <a:r>
              <a:rPr lang="en-US" sz="1400" dirty="0" smtClean="0">
                <a:latin typeface="Berlin Sans FB" pitchFamily="34" charset="0"/>
              </a:rPr>
              <a:t>. </a:t>
            </a:r>
            <a:r>
              <a:rPr lang="en-US" sz="1400" dirty="0" err="1" smtClean="0">
                <a:latin typeface="Berlin Sans FB" pitchFamily="34" charset="0"/>
              </a:rPr>
              <a:t>Individu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generasi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berikutnya</a:t>
            </a:r>
            <a:r>
              <a:rPr lang="en-US" sz="1400" dirty="0" smtClean="0">
                <a:latin typeface="Berlin Sans FB" pitchFamily="34" charset="0"/>
              </a:rPr>
              <a:t> :</a:t>
            </a:r>
          </a:p>
          <a:p>
            <a:endParaRPr lang="en-US" sz="1400" dirty="0">
              <a:latin typeface="Berlin Sans FB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048000" y="2590800"/>
          <a:ext cx="4419603" cy="425450"/>
        </p:xfrm>
        <a:graphic>
          <a:graphicData uri="http://schemas.openxmlformats.org/drawingml/2006/table">
            <a:tbl>
              <a:tblPr/>
              <a:tblGrid>
                <a:gridCol w="929181"/>
                <a:gridCol w="581737"/>
                <a:gridCol w="581737"/>
                <a:gridCol w="581737"/>
                <a:gridCol w="581737"/>
                <a:gridCol w="581737"/>
                <a:gridCol w="581737"/>
              </a:tblGrid>
              <a:tr h="2127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ID Barang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7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2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8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6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Posisi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2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048000" y="4419600"/>
          <a:ext cx="3956050" cy="398780"/>
        </p:xfrm>
        <a:graphic>
          <a:graphicData uri="http://schemas.openxmlformats.org/drawingml/2006/table">
            <a:tbl>
              <a:tblPr/>
              <a:tblGrid>
                <a:gridCol w="923925"/>
                <a:gridCol w="606425"/>
                <a:gridCol w="606425"/>
                <a:gridCol w="606425"/>
                <a:gridCol w="606425"/>
                <a:gridCol w="606425"/>
              </a:tblGrid>
              <a:tr h="1993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ID Barang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7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2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8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Posisi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2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048000" y="3581400"/>
          <a:ext cx="4419603" cy="425450"/>
        </p:xfrm>
        <a:graphic>
          <a:graphicData uri="http://schemas.openxmlformats.org/drawingml/2006/table">
            <a:tbl>
              <a:tblPr/>
              <a:tblGrid>
                <a:gridCol w="929181"/>
                <a:gridCol w="581737"/>
                <a:gridCol w="581737"/>
                <a:gridCol w="581737"/>
                <a:gridCol w="581737"/>
                <a:gridCol w="581737"/>
                <a:gridCol w="581737"/>
              </a:tblGrid>
              <a:tr h="2127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ID Barang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7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2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8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6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Posisi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2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048000" y="5392420"/>
          <a:ext cx="3956050" cy="398780"/>
        </p:xfrm>
        <a:graphic>
          <a:graphicData uri="http://schemas.openxmlformats.org/drawingml/2006/table">
            <a:tbl>
              <a:tblPr/>
              <a:tblGrid>
                <a:gridCol w="923925"/>
                <a:gridCol w="606425"/>
                <a:gridCol w="606425"/>
                <a:gridCol w="606425"/>
                <a:gridCol w="606425"/>
                <a:gridCol w="606425"/>
              </a:tblGrid>
              <a:tr h="1993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ID Barang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7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2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8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Posisi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2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  <a:endParaRPr lang="en-US" sz="1100" dirty="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3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Hasil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Pembahasan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Berlin Sans FB" pitchFamily="34" charset="0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. 4. 5  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Proses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Validasi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Individu</a:t>
            </a:r>
            <a:endParaRPr lang="en-US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2057400"/>
            <a:ext cx="586740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3550" algn="just">
              <a:lnSpc>
                <a:spcPct val="150000"/>
              </a:lnSpc>
            </a:pPr>
            <a:r>
              <a:rPr lang="id-ID" sz="1400" dirty="0" smtClean="0">
                <a:latin typeface="Berlin Sans FB" pitchFamily="34" charset="0"/>
              </a:rPr>
              <a:t>Dari proses validasi ini maka diperoleh generasi baru yang akan digunakan untuk proses validasi generasi berikutnya.</a:t>
            </a: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id-ID" sz="1400" dirty="0" smtClean="0">
                <a:latin typeface="Berlin Sans FB" pitchFamily="34" charset="0"/>
              </a:rPr>
              <a:t>Berdasarkan proses </a:t>
            </a:r>
            <a:r>
              <a:rPr lang="id-ID" sz="1400" i="1" dirty="0" smtClean="0">
                <a:latin typeface="Berlin Sans FB" pitchFamily="34" charset="0"/>
              </a:rPr>
              <a:t>validasi </a:t>
            </a:r>
            <a:r>
              <a:rPr lang="id-ID" sz="1400" dirty="0" smtClean="0">
                <a:latin typeface="Berlin Sans FB" pitchFamily="34" charset="0"/>
              </a:rPr>
              <a:t>individu diperoleh nilai </a:t>
            </a:r>
            <a:r>
              <a:rPr lang="id-ID" sz="1400" i="1" dirty="0" smtClean="0">
                <a:latin typeface="Berlin Sans FB" pitchFamily="34" charset="0"/>
              </a:rPr>
              <a:t>fitness</a:t>
            </a:r>
            <a:r>
              <a:rPr lang="id-ID" sz="1400" dirty="0" smtClean="0">
                <a:latin typeface="Berlin Sans FB" pitchFamily="34" charset="0"/>
              </a:rPr>
              <a:t> untuk masi</a:t>
            </a:r>
            <a:r>
              <a:rPr lang="en-US" sz="1400" dirty="0" err="1" smtClean="0">
                <a:latin typeface="Berlin Sans FB" pitchFamily="34" charset="0"/>
              </a:rPr>
              <a:t>ng</a:t>
            </a:r>
            <a:r>
              <a:rPr lang="en-US" sz="1400" dirty="0" smtClean="0">
                <a:latin typeface="Berlin Sans FB" pitchFamily="34" charset="0"/>
              </a:rPr>
              <a:t>-</a:t>
            </a:r>
            <a:r>
              <a:rPr lang="id-ID" sz="1400" dirty="0" smtClean="0">
                <a:latin typeface="Berlin Sans FB" pitchFamily="34" charset="0"/>
              </a:rPr>
              <a:t>masing individu sebagai mana terlihat pada tab</a:t>
            </a:r>
            <a:r>
              <a:rPr lang="en-US" sz="1400" dirty="0" smtClean="0">
                <a:latin typeface="Berlin Sans FB" pitchFamily="34" charset="0"/>
              </a:rPr>
              <a:t>el 3.6.</a:t>
            </a:r>
          </a:p>
          <a:p>
            <a:pPr algn="ctr">
              <a:lnSpc>
                <a:spcPct val="150000"/>
              </a:lnSpc>
            </a:pPr>
            <a:r>
              <a:rPr lang="id-ID" sz="1400" b="1" dirty="0" smtClean="0">
                <a:latin typeface="Berlin Sans FB" pitchFamily="34" charset="0"/>
              </a:rPr>
              <a:t>Tabel </a:t>
            </a:r>
            <a:r>
              <a:rPr lang="en-US" sz="1400" b="1" dirty="0" smtClean="0">
                <a:latin typeface="Berlin Sans FB" pitchFamily="34" charset="0"/>
              </a:rPr>
              <a:t>3.6</a:t>
            </a:r>
            <a:r>
              <a:rPr lang="id-ID" sz="1400" dirty="0" smtClean="0">
                <a:latin typeface="Berlin Sans FB" pitchFamily="34" charset="0"/>
              </a:rPr>
              <a:t>  Nilai </a:t>
            </a:r>
            <a:r>
              <a:rPr lang="id-ID" sz="1400" i="1" dirty="0" smtClean="0">
                <a:latin typeface="Berlin Sans FB" pitchFamily="34" charset="0"/>
              </a:rPr>
              <a:t>fitness</a:t>
            </a:r>
            <a:endParaRPr lang="en-US" sz="1400" i="1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i="1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i="1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i="1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tabLst>
                <a:tab pos="96838" algn="l"/>
                <a:tab pos="457200" algn="l"/>
              </a:tabLst>
            </a:pPr>
            <a:r>
              <a:rPr lang="id-ID" sz="1400" dirty="0" smtClean="0">
                <a:latin typeface="Berlin Sans FB" pitchFamily="34" charset="0"/>
              </a:rPr>
              <a:t>		Dari tab</a:t>
            </a:r>
            <a:r>
              <a:rPr lang="en-US" sz="1400" dirty="0" smtClean="0">
                <a:latin typeface="Berlin Sans FB" pitchFamily="34" charset="0"/>
              </a:rPr>
              <a:t>el</a:t>
            </a:r>
            <a:r>
              <a:rPr lang="id-ID" sz="1400" dirty="0" smtClean="0">
                <a:latin typeface="Berlin Sans FB" pitchFamily="34" charset="0"/>
              </a:rPr>
              <a:t> diatas diperoleh </a:t>
            </a:r>
            <a:r>
              <a:rPr lang="id-ID" sz="1400" i="1" dirty="0" smtClean="0">
                <a:latin typeface="Berlin Sans FB" pitchFamily="34" charset="0"/>
              </a:rPr>
              <a:t>fitness </a:t>
            </a:r>
            <a:r>
              <a:rPr lang="id-ID" sz="1400" dirty="0" smtClean="0">
                <a:latin typeface="Berlin Sans FB" pitchFamily="34" charset="0"/>
              </a:rPr>
              <a:t>individu terbaik 78 yaitu pada individu ke 5.</a:t>
            </a:r>
            <a:endParaRPr lang="id-ID" sz="1400" dirty="0">
              <a:latin typeface="Berlin Sans FB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105400" y="3886200"/>
          <a:ext cx="1510665" cy="1280160"/>
        </p:xfrm>
        <a:graphic>
          <a:graphicData uri="http://schemas.openxmlformats.org/drawingml/2006/table">
            <a:tbl>
              <a:tblPr/>
              <a:tblGrid>
                <a:gridCol w="721360"/>
                <a:gridCol w="78930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b="0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  <a:cs typeface="Times New Roman"/>
                        </a:rPr>
                        <a:t>Individu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b="0" i="1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  <a:cs typeface="Times New Roman"/>
                        </a:rPr>
                        <a:t>Fitness</a:t>
                      </a:r>
                      <a:endParaRPr lang="id-ID" sz="1200" b="0" dirty="0">
                        <a:solidFill>
                          <a:schemeClr val="bg1"/>
                        </a:solidFill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latin typeface="Berlin Sans FB" pitchFamily="34" charset="0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latin typeface="Berlin Sans FB" pitchFamily="34" charset="0"/>
                          <a:ea typeface="MS Mincho"/>
                          <a:cs typeface="Times New Roman"/>
                        </a:rPr>
                        <a:t>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latin typeface="Berlin Sans FB" pitchFamily="34" charset="0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latin typeface="Berlin Sans FB" pitchFamily="34" charset="0"/>
                          <a:ea typeface="MS Mincho"/>
                          <a:cs typeface="Times New Roman"/>
                        </a:rPr>
                        <a:t>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latin typeface="Berlin Sans FB" pitchFamily="34" charset="0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latin typeface="Berlin Sans FB" pitchFamily="34" charset="0"/>
                          <a:ea typeface="MS Mincho"/>
                          <a:cs typeface="Times New Roman"/>
                        </a:rPr>
                        <a:t>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latin typeface="Berlin Sans FB" pitchFamily="34" charset="0"/>
                          <a:ea typeface="MS Mincho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latin typeface="Berlin Sans FB" pitchFamily="34" charset="0"/>
                          <a:ea typeface="MS Mincho"/>
                          <a:cs typeface="Times New Roman"/>
                        </a:rPr>
                        <a:t>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latin typeface="Berlin Sans FB" pitchFamily="34" charset="0"/>
                          <a:ea typeface="MS Mincho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0000"/>
                          </a:solidFill>
                          <a:latin typeface="Berlin Sans FB" pitchFamily="34" charset="0"/>
                          <a:ea typeface="MS Mincho"/>
                          <a:cs typeface="Times New Roman"/>
                        </a:rPr>
                        <a:t>78</a:t>
                      </a:r>
                      <a:endParaRPr lang="id-ID" sz="1200">
                        <a:latin typeface="Berlin Sans FB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latin typeface="Berlin Sans FB" pitchFamily="34" charset="0"/>
                          <a:ea typeface="MS Mincho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Berlin Sans FB" pitchFamily="34" charset="0"/>
                          <a:ea typeface="MS Mincho"/>
                          <a:cs typeface="Times New Roman"/>
                        </a:rPr>
                        <a:t>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3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Hasil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Pembahasan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Berlin Sans FB" pitchFamily="34" charset="0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. 5  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Pengaruh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Parameter</a:t>
            </a:r>
            <a:endParaRPr lang="en-US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2057400"/>
            <a:ext cx="5867400" cy="4535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id-ID" sz="1400" dirty="0" smtClean="0">
                <a:latin typeface="Berlin Sans FB" pitchFamily="34" charset="0"/>
              </a:rPr>
              <a:t>Data barang yang digunakan adalah seperti pada tabel </a:t>
            </a:r>
            <a:r>
              <a:rPr lang="en-US" sz="1400" dirty="0" smtClean="0">
                <a:latin typeface="Berlin Sans FB" pitchFamily="34" charset="0"/>
              </a:rPr>
              <a:t>3.7</a:t>
            </a:r>
            <a:r>
              <a:rPr lang="id-ID" sz="1400" dirty="0" smtClean="0">
                <a:latin typeface="Berlin Sans FB" pitchFamily="34" charset="0"/>
              </a:rPr>
              <a:t> yang terdiri dari </a:t>
            </a:r>
            <a:r>
              <a:rPr lang="en-US" sz="1400" dirty="0" smtClean="0">
                <a:latin typeface="Berlin Sans FB" pitchFamily="34" charset="0"/>
              </a:rPr>
              <a:t>70</a:t>
            </a:r>
            <a:r>
              <a:rPr lang="id-ID" sz="1400" dirty="0" smtClean="0">
                <a:latin typeface="Berlin Sans FB" pitchFamily="34" charset="0"/>
              </a:rPr>
              <a:t> buah barang dengan ukuran yang berbeda-beda, hal ini karena kebanyakan kasus dalam dunia nyata adalah kasus </a:t>
            </a:r>
            <a:r>
              <a:rPr lang="en-US" sz="1400" dirty="0" err="1" smtClean="0">
                <a:latin typeface="Berlin Sans FB" pitchFamily="34" charset="0"/>
              </a:rPr>
              <a:t>ba</a:t>
            </a:r>
            <a:r>
              <a:rPr lang="id-ID" sz="1400" dirty="0" smtClean="0">
                <a:latin typeface="Berlin Sans FB" pitchFamily="34" charset="0"/>
              </a:rPr>
              <a:t>rang heterogen. </a:t>
            </a:r>
            <a:endParaRPr lang="en-US" sz="1400" dirty="0" smtClean="0">
              <a:latin typeface="Berlin Sans FB" pitchFamily="34" charset="0"/>
            </a:endParaRPr>
          </a:p>
          <a:p>
            <a:pPr marL="347663" indent="-347663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id-ID" sz="1400" dirty="0" smtClean="0">
                <a:latin typeface="Berlin Sans FB" pitchFamily="34" charset="0"/>
              </a:rPr>
              <a:t>Data </a:t>
            </a:r>
            <a:r>
              <a:rPr lang="en-US" sz="1400" dirty="0" err="1" smtClean="0">
                <a:latin typeface="Berlin Sans FB" pitchFamily="34" charset="0"/>
              </a:rPr>
              <a:t>kontainer</a:t>
            </a:r>
            <a:r>
              <a:rPr lang="id-ID" sz="1400" dirty="0" smtClean="0">
                <a:latin typeface="Berlin Sans FB" pitchFamily="34" charset="0"/>
              </a:rPr>
              <a:t> yang digunakan adalah seperti pada tabel </a:t>
            </a:r>
            <a:r>
              <a:rPr lang="en-US" sz="1400" dirty="0" smtClean="0">
                <a:latin typeface="Berlin Sans FB" pitchFamily="34" charset="0"/>
              </a:rPr>
              <a:t>3.8</a:t>
            </a:r>
            <a:r>
              <a:rPr lang="id-ID" sz="1400" dirty="0" smtClean="0">
                <a:latin typeface="Berlin Sans FB" pitchFamily="34" charset="0"/>
              </a:rPr>
              <a:t>. </a:t>
            </a:r>
            <a:endParaRPr lang="en-US" sz="1400" dirty="0" smtClean="0">
              <a:latin typeface="Berlin Sans FB" pitchFamily="34" charset="0"/>
            </a:endParaRPr>
          </a:p>
          <a:p>
            <a:pPr marL="347663" indent="-347663" algn="ctr">
              <a:lnSpc>
                <a:spcPct val="150000"/>
              </a:lnSpc>
            </a:pPr>
            <a:r>
              <a:rPr lang="id-ID" sz="1400" b="1" dirty="0" smtClean="0">
                <a:latin typeface="Berlin Sans FB" pitchFamily="34" charset="0"/>
              </a:rPr>
              <a:t>Tabel </a:t>
            </a:r>
            <a:r>
              <a:rPr lang="en-US" sz="1400" b="1" dirty="0" smtClean="0">
                <a:latin typeface="Berlin Sans FB" pitchFamily="34" charset="0"/>
              </a:rPr>
              <a:t>3.8</a:t>
            </a:r>
            <a:r>
              <a:rPr lang="id-ID" sz="1400" dirty="0" smtClean="0">
                <a:latin typeface="Berlin Sans FB" pitchFamily="34" charset="0"/>
              </a:rPr>
              <a:t>   Data </a:t>
            </a:r>
            <a:r>
              <a:rPr lang="en-US" sz="1400" dirty="0" err="1" smtClean="0">
                <a:latin typeface="Berlin Sans FB" pitchFamily="34" charset="0"/>
              </a:rPr>
              <a:t>kontainer</a:t>
            </a:r>
            <a:r>
              <a:rPr lang="id-ID" sz="1400" dirty="0" smtClean="0">
                <a:latin typeface="Berlin Sans FB" pitchFamily="34" charset="0"/>
              </a:rPr>
              <a:t> untuk kasus uji</a:t>
            </a:r>
            <a:endParaRPr lang="en-US" sz="1400" dirty="0" smtClean="0">
              <a:latin typeface="Berlin Sans FB" pitchFamily="34" charset="0"/>
            </a:endParaRPr>
          </a:p>
          <a:p>
            <a:pPr marL="347663" indent="-347663" algn="just">
              <a:lnSpc>
                <a:spcPct val="150000"/>
              </a:lnSpc>
            </a:pPr>
            <a:endParaRPr lang="en-US" sz="1050" dirty="0" smtClean="0">
              <a:latin typeface="Berlin Sans FB" pitchFamily="34" charset="0"/>
            </a:endParaRPr>
          </a:p>
          <a:p>
            <a:pPr marL="347663" indent="-347663"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marL="347663" indent="-347663"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marL="347663" indent="-347663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id-ID" sz="1400" dirty="0" smtClean="0">
                <a:latin typeface="Berlin Sans FB" pitchFamily="34" charset="0"/>
              </a:rPr>
              <a:t>Jumlah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id-ID" sz="1400" dirty="0" smtClean="0">
                <a:latin typeface="Berlin Sans FB" pitchFamily="34" charset="0"/>
              </a:rPr>
              <a:t>generasi = 100</a:t>
            </a:r>
            <a:endParaRPr lang="en-US" sz="1400" dirty="0" smtClean="0">
              <a:latin typeface="Berlin Sans FB" pitchFamily="34" charset="0"/>
            </a:endParaRPr>
          </a:p>
          <a:p>
            <a:pPr marL="347663" indent="-347663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id-ID" sz="1400" dirty="0" smtClean="0">
                <a:latin typeface="Berlin Sans FB" pitchFamily="34" charset="0"/>
              </a:rPr>
              <a:t>Jumlah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id-ID" sz="1400" dirty="0" smtClean="0">
                <a:latin typeface="Berlin Sans FB" pitchFamily="34" charset="0"/>
              </a:rPr>
              <a:t>individu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id-ID" sz="1400" dirty="0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id-ID" sz="1400" dirty="0" smtClean="0">
                <a:latin typeface="Berlin Sans FB" pitchFamily="34" charset="0"/>
              </a:rPr>
              <a:t>generasi  = 10</a:t>
            </a:r>
            <a:endParaRPr lang="en-US" sz="1400" dirty="0" smtClean="0">
              <a:latin typeface="Berlin Sans FB" pitchFamily="34" charset="0"/>
            </a:endParaRPr>
          </a:p>
          <a:p>
            <a:pPr marL="347663" indent="-347663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id-ID" sz="1400" dirty="0" smtClean="0">
                <a:latin typeface="Berlin Sans FB" pitchFamily="34" charset="0"/>
              </a:rPr>
              <a:t>Jumlah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id-ID" sz="1400" dirty="0" smtClean="0">
                <a:latin typeface="Berlin Sans FB" pitchFamily="34" charset="0"/>
              </a:rPr>
              <a:t>individu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id-ID" sz="1400" dirty="0" smtClean="0">
                <a:latin typeface="Berlin Sans FB" pitchFamily="34" charset="0"/>
              </a:rPr>
              <a:t>terseleksi = </a:t>
            </a:r>
            <a:r>
              <a:rPr lang="en-US" sz="1400" dirty="0" smtClean="0">
                <a:latin typeface="Berlin Sans FB" pitchFamily="34" charset="0"/>
              </a:rPr>
              <a:t>9, 8, 7, 6, 5, 4, 3, </a:t>
            </a:r>
            <a:r>
              <a:rPr lang="en-US" sz="1400" dirty="0" err="1" smtClean="0">
                <a:latin typeface="Berlin Sans FB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</a:rPr>
              <a:t> 2 </a:t>
            </a:r>
          </a:p>
          <a:p>
            <a:pPr marL="347663" indent="-347663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id-ID" sz="1400" dirty="0" smtClean="0">
                <a:latin typeface="Berlin Sans FB" pitchFamily="34" charset="0"/>
              </a:rPr>
              <a:t>Probabilitas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id-ID" sz="1400" dirty="0" smtClean="0">
                <a:latin typeface="Berlin Sans FB" pitchFamily="34" charset="0"/>
              </a:rPr>
              <a:t>mutasi = 0, 0.1, 0.2, 0.3, 0.4, 0.5, 0.6, 0.7, 0.8, dan 0.9</a:t>
            </a:r>
            <a:endParaRPr lang="en-US" sz="1400" dirty="0" smtClean="0">
              <a:latin typeface="Berlin Sans FB" pitchFamily="34" charset="0"/>
            </a:endParaRPr>
          </a:p>
          <a:p>
            <a:pPr marL="347663" indent="-347663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err="1" smtClean="0">
                <a:latin typeface="Berlin Sans FB" pitchFamily="34" charset="0"/>
              </a:rPr>
              <a:t>Hasi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Pengujian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tampilkan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tabel</a:t>
            </a:r>
            <a:r>
              <a:rPr lang="en-US" sz="1400" dirty="0" smtClean="0">
                <a:latin typeface="Berlin Sans FB" pitchFamily="34" charset="0"/>
              </a:rPr>
              <a:t> 3.9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267200" y="4157345"/>
          <a:ext cx="3276600" cy="567055"/>
        </p:xfrm>
        <a:graphic>
          <a:graphicData uri="http://schemas.openxmlformats.org/drawingml/2006/table">
            <a:tbl>
              <a:tblPr/>
              <a:tblGrid>
                <a:gridCol w="1066800"/>
                <a:gridCol w="1143000"/>
                <a:gridCol w="10668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b="1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Panjang 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Berlin Sans FB" pitchFamily="34" charset="0"/>
                        <a:ea typeface="MS Mincho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b="1" dirty="0" smtClean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(</a:t>
                      </a:r>
                      <a:r>
                        <a:rPr lang="id-ID" sz="1200" b="1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m)</a:t>
                      </a:r>
                      <a:endParaRPr lang="en-US" sz="1200" dirty="0">
                        <a:solidFill>
                          <a:schemeClr val="bg1"/>
                        </a:solidFill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b="1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Lebar</a:t>
                      </a:r>
                      <a:endParaRPr lang="en-US" sz="1200" dirty="0">
                        <a:solidFill>
                          <a:schemeClr val="bg1"/>
                        </a:solidFill>
                        <a:latin typeface="Berlin Sans FB" pitchFamily="34" charset="0"/>
                        <a:ea typeface="MS Mincho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b="1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(m)</a:t>
                      </a:r>
                      <a:endParaRPr lang="en-US" sz="1200" dirty="0">
                        <a:solidFill>
                          <a:schemeClr val="bg1"/>
                        </a:solidFill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b="1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Tinggi</a:t>
                      </a:r>
                      <a:endParaRPr lang="en-US" sz="1200" dirty="0">
                        <a:solidFill>
                          <a:schemeClr val="bg1"/>
                        </a:solidFill>
                        <a:latin typeface="Berlin Sans FB" pitchFamily="34" charset="0"/>
                        <a:ea typeface="MS Mincho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b="1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(m)</a:t>
                      </a:r>
                      <a:endParaRPr lang="en-US" sz="1200" dirty="0">
                        <a:solidFill>
                          <a:schemeClr val="bg1"/>
                        </a:solidFill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012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Berlin Sans FB" pitchFamily="34" charset="0"/>
                          <a:ea typeface="MS Mincho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Berlin Sans FB" pitchFamily="34" charset="0"/>
                          <a:ea typeface="MS Mincho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Berlin Sans FB" pitchFamily="34" charset="0"/>
                          <a:ea typeface="MS Mincho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3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Hasil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Pembahasan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Berlin Sans FB" pitchFamily="34" charset="0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. 5  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Pengaruh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Parameter</a:t>
            </a:r>
            <a:endParaRPr lang="en-US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2057400"/>
            <a:ext cx="5867400" cy="454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3550" algn="just">
              <a:lnSpc>
                <a:spcPct val="150000"/>
              </a:lnSpc>
            </a:pPr>
            <a:r>
              <a:rPr lang="id-ID" sz="1400" dirty="0" smtClean="0">
                <a:latin typeface="Berlin Sans FB" pitchFamily="34" charset="0"/>
              </a:rPr>
              <a:t>Pada tabel </a:t>
            </a:r>
            <a:r>
              <a:rPr lang="en-US" sz="1400" dirty="0" smtClean="0">
                <a:latin typeface="Berlin Sans FB" pitchFamily="34" charset="0"/>
              </a:rPr>
              <a:t>3.9,</a:t>
            </a:r>
            <a:r>
              <a:rPr lang="id-ID" sz="1400" dirty="0" smtClean="0">
                <a:latin typeface="Berlin Sans FB" pitchFamily="34" charset="0"/>
              </a:rPr>
              <a:t> dijelaskan bahwa setelah melakukan uji coba maka diperoreh nilai </a:t>
            </a:r>
            <a:r>
              <a:rPr lang="id-ID" sz="1400" i="1" dirty="0" smtClean="0">
                <a:latin typeface="Berlin Sans FB" pitchFamily="34" charset="0"/>
              </a:rPr>
              <a:t>fitness</a:t>
            </a:r>
            <a:r>
              <a:rPr lang="id-ID" sz="1400" dirty="0" smtClean="0">
                <a:latin typeface="Berlin Sans FB" pitchFamily="34" charset="0"/>
              </a:rPr>
              <a:t> tertinggi dari setiap parameter individu terseleksi dan probabilitas mutasi yang diberikan. </a:t>
            </a: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Berlin Sans FB" pitchFamily="34" charset="0"/>
              </a:rPr>
              <a:t>Dari </a:t>
            </a:r>
            <a:r>
              <a:rPr lang="en-US" sz="1400" dirty="0" err="1" smtClean="0">
                <a:latin typeface="Berlin Sans FB" pitchFamily="34" charset="0"/>
              </a:rPr>
              <a:t>percobaan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atas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diperoleh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grafik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seperti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bawah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ini</a:t>
            </a:r>
            <a:r>
              <a:rPr lang="en-US" sz="1400" dirty="0" smtClean="0">
                <a:latin typeface="Berlin Sans FB" pitchFamily="34" charset="0"/>
              </a:rPr>
              <a:t> :</a:t>
            </a: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2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6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700" dirty="0" smtClean="0">
              <a:latin typeface="Berlin Sans FB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b="1" dirty="0" err="1" smtClean="0">
                <a:latin typeface="Berlin Sans FB" pitchFamily="34" charset="0"/>
              </a:rPr>
              <a:t>Gambar</a:t>
            </a:r>
            <a:r>
              <a:rPr lang="en-US" sz="1400" b="1" dirty="0" smtClean="0">
                <a:latin typeface="Berlin Sans FB" pitchFamily="34" charset="0"/>
              </a:rPr>
              <a:t> 3.14</a:t>
            </a:r>
            <a:r>
              <a:rPr lang="en-US" sz="1400" dirty="0" smtClean="0">
                <a:latin typeface="Berlin Sans FB" pitchFamily="34" charset="0"/>
              </a:rPr>
              <a:t>  </a:t>
            </a:r>
            <a:r>
              <a:rPr lang="en-US" sz="1400" i="1" dirty="0" err="1" smtClean="0">
                <a:latin typeface="Berlin Sans FB" pitchFamily="34" charset="0"/>
              </a:rPr>
              <a:t>Grafik</a:t>
            </a:r>
            <a:r>
              <a:rPr lang="en-US" sz="1400" i="1" dirty="0" smtClean="0">
                <a:latin typeface="Berlin Sans FB" pitchFamily="34" charset="0"/>
              </a:rPr>
              <a:t> Parameter </a:t>
            </a:r>
            <a:r>
              <a:rPr lang="en-US" sz="1400" i="1" dirty="0" err="1" smtClean="0">
                <a:latin typeface="Berlin Sans FB" pitchFamily="34" charset="0"/>
              </a:rPr>
              <a:t>Probabilitas</a:t>
            </a:r>
            <a:r>
              <a:rPr lang="en-US" sz="1400" i="1" dirty="0" smtClean="0">
                <a:latin typeface="Berlin Sans FB" pitchFamily="34" charset="0"/>
              </a:rPr>
              <a:t> </a:t>
            </a:r>
            <a:r>
              <a:rPr lang="en-US" sz="1400" i="1" dirty="0" err="1" smtClean="0">
                <a:latin typeface="Berlin Sans FB" pitchFamily="34" charset="0"/>
              </a:rPr>
              <a:t>Mutasi</a:t>
            </a:r>
            <a:endParaRPr lang="en-US" sz="1400" dirty="0" smtClean="0">
              <a:latin typeface="Berlin Sans FB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9634" name="Chart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3581400"/>
            <a:ext cx="5124450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3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Hasil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Pembahasan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Berlin Sans FB" pitchFamily="34" charset="0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. 5  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Pengaruh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Parameter</a:t>
            </a:r>
            <a:endParaRPr lang="en-US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2057400"/>
            <a:ext cx="58674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3550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percobaan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berikutnya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dilakukan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uji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pengaruh</a:t>
            </a:r>
            <a:r>
              <a:rPr lang="en-US" sz="1400" dirty="0" smtClean="0">
                <a:latin typeface="Berlin Sans FB" pitchFamily="34" charset="0"/>
              </a:rPr>
              <a:t> parameter </a:t>
            </a:r>
            <a:r>
              <a:rPr lang="en-US" sz="1400" dirty="0" err="1" smtClean="0">
                <a:latin typeface="Berlin Sans FB" pitchFamily="34" charset="0"/>
              </a:rPr>
              <a:t>jumlah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generasi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hal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jumlah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generasi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uji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adalah</a:t>
            </a:r>
            <a:r>
              <a:rPr lang="en-US" sz="1400" dirty="0" smtClean="0">
                <a:latin typeface="Berlin Sans FB" pitchFamily="34" charset="0"/>
              </a:rPr>
              <a:t> 10, 20, 30, 40, 50, 60, 70, 80, 90 </a:t>
            </a:r>
            <a:r>
              <a:rPr lang="en-US" sz="1400" dirty="0" err="1" smtClean="0">
                <a:latin typeface="Berlin Sans FB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</a:rPr>
              <a:t> 100.  </a:t>
            </a:r>
            <a:r>
              <a:rPr lang="en-US" sz="1400" dirty="0" err="1" smtClean="0">
                <a:latin typeface="Berlin Sans FB" pitchFamily="34" charset="0"/>
              </a:rPr>
              <a:t>Dapat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dilihat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tabel</a:t>
            </a:r>
            <a:r>
              <a:rPr lang="en-US" sz="1400" dirty="0" smtClean="0">
                <a:latin typeface="Berlin Sans FB" pitchFamily="34" charset="0"/>
              </a:rPr>
              <a:t> 3.10.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Berlin Sans FB" pitchFamily="34" charset="0"/>
              </a:rPr>
              <a:t>Dari </a:t>
            </a:r>
            <a:r>
              <a:rPr lang="en-US" sz="1400" dirty="0" err="1" smtClean="0">
                <a:latin typeface="Berlin Sans FB" pitchFamily="34" charset="0"/>
              </a:rPr>
              <a:t>percobaan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atas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diperoleh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grafik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seperti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bawah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ini</a:t>
            </a:r>
            <a:r>
              <a:rPr lang="en-US" sz="1400" dirty="0" smtClean="0">
                <a:latin typeface="Berlin Sans FB" pitchFamily="34" charset="0"/>
              </a:rPr>
              <a:t> :</a:t>
            </a: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b="1" dirty="0" err="1" smtClean="0">
                <a:latin typeface="Berlin Sans FB" pitchFamily="34" charset="0"/>
              </a:rPr>
              <a:t>Gambar</a:t>
            </a:r>
            <a:r>
              <a:rPr lang="en-US" sz="1400" b="1" dirty="0" smtClean="0">
                <a:latin typeface="Berlin Sans FB" pitchFamily="34" charset="0"/>
              </a:rPr>
              <a:t> 3.15</a:t>
            </a:r>
            <a:r>
              <a:rPr lang="en-US" sz="1400" dirty="0" smtClean="0">
                <a:latin typeface="Berlin Sans FB" pitchFamily="34" charset="0"/>
              </a:rPr>
              <a:t>  </a:t>
            </a:r>
            <a:r>
              <a:rPr lang="en-US" sz="1400" i="1" dirty="0" err="1" smtClean="0">
                <a:latin typeface="Berlin Sans FB" pitchFamily="34" charset="0"/>
              </a:rPr>
              <a:t>Grafik</a:t>
            </a:r>
            <a:r>
              <a:rPr lang="en-US" sz="1400" i="1" dirty="0" smtClean="0">
                <a:latin typeface="Berlin Sans FB" pitchFamily="34" charset="0"/>
              </a:rPr>
              <a:t> Parameter </a:t>
            </a:r>
            <a:r>
              <a:rPr lang="en-US" sz="1400" i="1" dirty="0" err="1" smtClean="0">
                <a:latin typeface="Berlin Sans FB" pitchFamily="34" charset="0"/>
              </a:rPr>
              <a:t>Jumlah</a:t>
            </a:r>
            <a:r>
              <a:rPr lang="en-US" sz="1400" i="1" dirty="0" smtClean="0">
                <a:latin typeface="Berlin Sans FB" pitchFamily="34" charset="0"/>
              </a:rPr>
              <a:t> </a:t>
            </a:r>
            <a:r>
              <a:rPr lang="en-US" sz="1400" i="1" dirty="0" err="1" smtClean="0">
                <a:latin typeface="Berlin Sans FB" pitchFamily="34" charset="0"/>
              </a:rPr>
              <a:t>Generasi</a:t>
            </a:r>
            <a:endParaRPr lang="en-US" sz="1400" dirty="0" smtClean="0">
              <a:latin typeface="Berlin Sans FB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0658" name="Chart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581400"/>
            <a:ext cx="5334000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3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Hasil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Pembahasan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Berlin Sans FB" pitchFamily="34" charset="0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. 5  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Pengaruh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Parameter</a:t>
            </a:r>
            <a:endParaRPr lang="en-US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2057400"/>
            <a:ext cx="58674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3550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percobaan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berikutnya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dilakukan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uji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pengaruh</a:t>
            </a:r>
            <a:r>
              <a:rPr lang="en-US" sz="1400" dirty="0" smtClean="0">
                <a:latin typeface="Berlin Sans FB" pitchFamily="34" charset="0"/>
              </a:rPr>
              <a:t> parameter </a:t>
            </a:r>
            <a:r>
              <a:rPr lang="en-US" sz="1400" dirty="0" err="1" smtClean="0">
                <a:latin typeface="Berlin Sans FB" pitchFamily="34" charset="0"/>
              </a:rPr>
              <a:t>jumlah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individu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hal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jumlah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individu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uji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adalah</a:t>
            </a:r>
            <a:r>
              <a:rPr lang="en-US" sz="1400" dirty="0" smtClean="0">
                <a:latin typeface="Berlin Sans FB" pitchFamily="34" charset="0"/>
              </a:rPr>
              <a:t> 10, 20, 30, 40, 50, 60, 70, 80, 90 </a:t>
            </a:r>
            <a:r>
              <a:rPr lang="en-US" sz="1400" dirty="0" err="1" smtClean="0">
                <a:latin typeface="Berlin Sans FB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</a:rPr>
              <a:t> 100.  </a:t>
            </a:r>
            <a:r>
              <a:rPr lang="en-US" sz="1400" dirty="0" err="1" smtClean="0">
                <a:latin typeface="Berlin Sans FB" pitchFamily="34" charset="0"/>
              </a:rPr>
              <a:t>Dapat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dilihat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tabel</a:t>
            </a:r>
            <a:r>
              <a:rPr lang="en-US" sz="1400" dirty="0" smtClean="0">
                <a:latin typeface="Berlin Sans FB" pitchFamily="34" charset="0"/>
              </a:rPr>
              <a:t> 3.11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Berlin Sans FB" pitchFamily="34" charset="0"/>
              </a:rPr>
              <a:t>Dari </a:t>
            </a:r>
            <a:r>
              <a:rPr lang="en-US" sz="1400" dirty="0" err="1" smtClean="0">
                <a:latin typeface="Berlin Sans FB" pitchFamily="34" charset="0"/>
              </a:rPr>
              <a:t>percobaan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atas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diperoleh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grafik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seperti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bawah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ini</a:t>
            </a:r>
            <a:r>
              <a:rPr lang="en-US" sz="1400" dirty="0" smtClean="0">
                <a:latin typeface="Berlin Sans FB" pitchFamily="34" charset="0"/>
              </a:rPr>
              <a:t> :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Berlin Sans FB" pitchFamily="34" charset="0"/>
              </a:rPr>
              <a:t> </a:t>
            </a: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b="1" dirty="0" err="1" smtClean="0">
                <a:latin typeface="Berlin Sans FB" pitchFamily="34" charset="0"/>
              </a:rPr>
              <a:t>Gambar</a:t>
            </a:r>
            <a:r>
              <a:rPr lang="en-US" sz="1400" b="1" dirty="0" smtClean="0">
                <a:latin typeface="Berlin Sans FB" pitchFamily="34" charset="0"/>
              </a:rPr>
              <a:t> 3.16</a:t>
            </a:r>
            <a:r>
              <a:rPr lang="en-US" sz="1400" dirty="0" smtClean="0">
                <a:latin typeface="Berlin Sans FB" pitchFamily="34" charset="0"/>
              </a:rPr>
              <a:t>  </a:t>
            </a:r>
            <a:r>
              <a:rPr lang="en-US" sz="1400" i="1" dirty="0" err="1" smtClean="0">
                <a:latin typeface="Berlin Sans FB" pitchFamily="34" charset="0"/>
              </a:rPr>
              <a:t>Grafik</a:t>
            </a:r>
            <a:r>
              <a:rPr lang="en-US" sz="1400" i="1" dirty="0" smtClean="0">
                <a:latin typeface="Berlin Sans FB" pitchFamily="34" charset="0"/>
              </a:rPr>
              <a:t> Parameter </a:t>
            </a:r>
            <a:r>
              <a:rPr lang="en-US" sz="1400" i="1" dirty="0" err="1" smtClean="0">
                <a:latin typeface="Berlin Sans FB" pitchFamily="34" charset="0"/>
              </a:rPr>
              <a:t>Jumlah</a:t>
            </a:r>
            <a:r>
              <a:rPr lang="en-US" sz="1400" i="1" dirty="0" smtClean="0">
                <a:latin typeface="Berlin Sans FB" pitchFamily="34" charset="0"/>
              </a:rPr>
              <a:t> </a:t>
            </a:r>
            <a:r>
              <a:rPr lang="en-US" sz="1400" i="1" dirty="0" err="1" smtClean="0">
                <a:latin typeface="Berlin Sans FB" pitchFamily="34" charset="0"/>
              </a:rPr>
              <a:t>Individu</a:t>
            </a:r>
            <a:endParaRPr lang="en-US" sz="1400" dirty="0">
              <a:latin typeface="Berlin Sans FB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682" name="Chart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3581400"/>
            <a:ext cx="5334000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3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Hasil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Pembahasan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Berlin Sans FB" pitchFamily="34" charset="0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. 5  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Pengaruh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Parameter</a:t>
            </a:r>
            <a:endParaRPr lang="en-US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2057400"/>
            <a:ext cx="5867400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3550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percobaan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berikutnya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dilakukan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uji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pengaruh</a:t>
            </a:r>
            <a:r>
              <a:rPr lang="en-US" sz="1400" dirty="0" smtClean="0">
                <a:latin typeface="Berlin Sans FB" pitchFamily="34" charset="0"/>
              </a:rPr>
              <a:t> parameter </a:t>
            </a:r>
            <a:r>
              <a:rPr lang="en-US" sz="1400" dirty="0" err="1" smtClean="0">
                <a:latin typeface="Berlin Sans FB" pitchFamily="34" charset="0"/>
              </a:rPr>
              <a:t>jumlah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individu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hal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jumlah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individu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terseleksi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uji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adalah</a:t>
            </a:r>
            <a:r>
              <a:rPr lang="en-US" sz="1400" dirty="0" smtClean="0">
                <a:latin typeface="Berlin Sans FB" pitchFamily="34" charset="0"/>
              </a:rPr>
              <a:t> 6, 12, 18, 24, 30, 36, 42, 48, 54 </a:t>
            </a:r>
            <a:r>
              <a:rPr lang="en-US" sz="1400" dirty="0" err="1" smtClean="0">
                <a:latin typeface="Berlin Sans FB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</a:rPr>
              <a:t> 60. </a:t>
            </a:r>
            <a:r>
              <a:rPr lang="en-US" sz="1400" dirty="0" err="1" smtClean="0">
                <a:latin typeface="Berlin Sans FB" pitchFamily="34" charset="0"/>
              </a:rPr>
              <a:t>Dapat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dilihat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tabel</a:t>
            </a:r>
            <a:r>
              <a:rPr lang="en-US" sz="1400" dirty="0" smtClean="0">
                <a:latin typeface="Berlin Sans FB" pitchFamily="34" charset="0"/>
              </a:rPr>
              <a:t> 3.12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Berlin Sans FB" pitchFamily="34" charset="0"/>
              </a:rPr>
              <a:t>Dari </a:t>
            </a:r>
            <a:r>
              <a:rPr lang="en-US" sz="1400" dirty="0" err="1" smtClean="0">
                <a:latin typeface="Berlin Sans FB" pitchFamily="34" charset="0"/>
              </a:rPr>
              <a:t>percobaan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atas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diperoleh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grafik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seperti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bawah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ini</a:t>
            </a:r>
            <a:r>
              <a:rPr lang="en-US" sz="1400" dirty="0" smtClean="0">
                <a:latin typeface="Berlin Sans FB" pitchFamily="34" charset="0"/>
              </a:rPr>
              <a:t> :</a:t>
            </a: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ctr">
              <a:lnSpc>
                <a:spcPct val="150000"/>
              </a:lnSpc>
            </a:pPr>
            <a:endParaRPr lang="en-US" sz="900" b="1" dirty="0" smtClean="0">
              <a:latin typeface="Berlin Sans FB" pitchFamily="34" charset="0"/>
            </a:endParaRPr>
          </a:p>
          <a:p>
            <a:pPr algn="ctr"/>
            <a:r>
              <a:rPr lang="en-US" sz="1400" b="1" dirty="0" err="1" smtClean="0">
                <a:latin typeface="Berlin Sans FB" pitchFamily="34" charset="0"/>
              </a:rPr>
              <a:t>Gambar</a:t>
            </a:r>
            <a:r>
              <a:rPr lang="en-US" sz="1400" b="1" dirty="0" smtClean="0">
                <a:latin typeface="Berlin Sans FB" pitchFamily="34" charset="0"/>
              </a:rPr>
              <a:t> 3.17</a:t>
            </a:r>
            <a:r>
              <a:rPr lang="en-US" sz="1400" dirty="0" smtClean="0">
                <a:latin typeface="Berlin Sans FB" pitchFamily="34" charset="0"/>
              </a:rPr>
              <a:t>  </a:t>
            </a:r>
            <a:r>
              <a:rPr lang="en-US" sz="1400" i="1" dirty="0" err="1" smtClean="0">
                <a:latin typeface="Berlin Sans FB" pitchFamily="34" charset="0"/>
              </a:rPr>
              <a:t>Grafik</a:t>
            </a:r>
            <a:r>
              <a:rPr lang="en-US" sz="1400" i="1" dirty="0" smtClean="0">
                <a:latin typeface="Berlin Sans FB" pitchFamily="34" charset="0"/>
              </a:rPr>
              <a:t> Parameter </a:t>
            </a:r>
            <a:r>
              <a:rPr lang="en-US" sz="1400" i="1" dirty="0" err="1" smtClean="0">
                <a:latin typeface="Berlin Sans FB" pitchFamily="34" charset="0"/>
              </a:rPr>
              <a:t>Jumlah</a:t>
            </a:r>
            <a:r>
              <a:rPr lang="en-US" sz="1400" i="1" dirty="0" smtClean="0">
                <a:latin typeface="Berlin Sans FB" pitchFamily="34" charset="0"/>
              </a:rPr>
              <a:t> </a:t>
            </a:r>
            <a:r>
              <a:rPr lang="en-US" sz="1400" i="1" dirty="0" err="1" smtClean="0">
                <a:latin typeface="Berlin Sans FB" pitchFamily="34" charset="0"/>
              </a:rPr>
              <a:t>Individu</a:t>
            </a:r>
            <a:r>
              <a:rPr lang="en-US" sz="1400" i="1" dirty="0" smtClean="0">
                <a:latin typeface="Berlin Sans FB" pitchFamily="34" charset="0"/>
              </a:rPr>
              <a:t> </a:t>
            </a:r>
            <a:r>
              <a:rPr lang="en-US" sz="1400" i="1" dirty="0" err="1" smtClean="0">
                <a:latin typeface="Berlin Sans FB" pitchFamily="34" charset="0"/>
              </a:rPr>
              <a:t>Terseleksi</a:t>
            </a:r>
            <a:endParaRPr lang="id-ID" sz="1400" dirty="0">
              <a:latin typeface="Berlin Sans FB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Chart 13"/>
          <p:cNvGraphicFramePr/>
          <p:nvPr/>
        </p:nvGraphicFramePr>
        <p:xfrm>
          <a:off x="3276600" y="3657600"/>
          <a:ext cx="52578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71800" y="1673423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1.4 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Tujuan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Penulisan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1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Pendahuluan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1981200"/>
            <a:ext cx="609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3550" algn="just"/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Tujuan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ingin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dicapai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tugas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akhir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menerapkan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algoritma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genetika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mencari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pola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penyusunan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terbaik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sehingga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tersusun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sebanyak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mungkin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dikontainer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1400" dirty="0">
              <a:latin typeface="Berlin Sans FB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9400" y="3124200"/>
            <a:ext cx="6172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17525" algn="just"/>
            <a:r>
              <a:rPr lang="en-US" sz="1400" dirty="0" err="1" smtClean="0">
                <a:latin typeface="Berlin Sans FB" pitchFamily="34" charset="0"/>
              </a:rPr>
              <a:t>Penulisan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tugas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akhir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diorganisasikan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4 </a:t>
            </a:r>
            <a:r>
              <a:rPr lang="en-US" sz="1400" dirty="0" err="1" smtClean="0">
                <a:latin typeface="Berlin Sans FB" pitchFamily="34" charset="0"/>
              </a:rPr>
              <a:t>bab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dengan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sistematika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penulisan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sebagai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berikut</a:t>
            </a:r>
            <a:r>
              <a:rPr lang="en-US" sz="1400" dirty="0" smtClean="0">
                <a:latin typeface="Berlin Sans FB" pitchFamily="34" charset="0"/>
              </a:rPr>
              <a:t> :</a:t>
            </a:r>
          </a:p>
          <a:p>
            <a:pPr>
              <a:tabLst>
                <a:tab pos="571500" algn="l"/>
                <a:tab pos="749300" algn="l"/>
              </a:tabLst>
            </a:pPr>
            <a:r>
              <a:rPr lang="en-US" sz="1400" i="1" dirty="0" smtClean="0">
                <a:latin typeface="Berlin Sans FB" pitchFamily="34" charset="0"/>
              </a:rPr>
              <a:t>BAB  I		:	</a:t>
            </a:r>
            <a:r>
              <a:rPr lang="en-US" sz="1400" i="1" dirty="0" err="1" smtClean="0">
                <a:latin typeface="Berlin Sans FB" pitchFamily="34" charset="0"/>
              </a:rPr>
              <a:t>Pendahuluan</a:t>
            </a:r>
            <a:endParaRPr lang="en-US" sz="1400" i="1" dirty="0" smtClean="0">
              <a:latin typeface="Berlin Sans FB" pitchFamily="34" charset="0"/>
            </a:endParaRPr>
          </a:p>
          <a:p>
            <a:pPr indent="349250" algn="just">
              <a:tabLst>
                <a:tab pos="571500" algn="l"/>
              </a:tabLst>
            </a:pPr>
            <a:r>
              <a:rPr lang="en-US" sz="1400" dirty="0" err="1" smtClean="0">
                <a:latin typeface="Berlin Sans FB" pitchFamily="34" charset="0"/>
              </a:rPr>
              <a:t>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dibahas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mengenai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hal-hal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melatarbelakangi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penulisan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tugas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akhir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rumusan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masalah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batasan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masalah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tujuan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sistematika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penulisan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  <a:p>
            <a:pPr indent="349250" algn="just">
              <a:tabLst>
                <a:tab pos="571500" algn="l"/>
              </a:tabLst>
            </a:pPr>
            <a:endParaRPr lang="en-US" sz="800" dirty="0" smtClean="0">
              <a:latin typeface="Berlin Sans FB" pitchFamily="34" charset="0"/>
            </a:endParaRPr>
          </a:p>
          <a:p>
            <a:pPr>
              <a:tabLst>
                <a:tab pos="571500" algn="l"/>
                <a:tab pos="749300" algn="l"/>
              </a:tabLst>
            </a:pPr>
            <a:r>
              <a:rPr lang="en-US" sz="1400" i="1" dirty="0" smtClean="0">
                <a:latin typeface="Berlin Sans FB" pitchFamily="34" charset="0"/>
              </a:rPr>
              <a:t>BAB II		:	</a:t>
            </a:r>
            <a:r>
              <a:rPr lang="en-US" sz="1400" i="1" dirty="0" err="1" smtClean="0">
                <a:latin typeface="Berlin Sans FB" pitchFamily="34" charset="0"/>
              </a:rPr>
              <a:t>Landasan</a:t>
            </a:r>
            <a:r>
              <a:rPr lang="en-US" sz="1400" i="1" dirty="0" smtClean="0">
                <a:latin typeface="Berlin Sans FB" pitchFamily="34" charset="0"/>
              </a:rPr>
              <a:t> </a:t>
            </a:r>
            <a:r>
              <a:rPr lang="en-US" sz="1400" i="1" dirty="0" err="1" smtClean="0">
                <a:latin typeface="Berlin Sans FB" pitchFamily="34" charset="0"/>
              </a:rPr>
              <a:t>Teori</a:t>
            </a:r>
            <a:endParaRPr lang="en-US" sz="1400" i="1" dirty="0" smtClean="0">
              <a:latin typeface="Berlin Sans FB" pitchFamily="34" charset="0"/>
            </a:endParaRPr>
          </a:p>
          <a:p>
            <a:pPr marL="3175" indent="346075" algn="just">
              <a:tabLst>
                <a:tab pos="571500" algn="l"/>
              </a:tabLst>
            </a:pPr>
            <a:r>
              <a:rPr lang="en-US" sz="1400" dirty="0" err="1" smtClean="0">
                <a:latin typeface="Berlin Sans FB" pitchFamily="34" charset="0"/>
              </a:rPr>
              <a:t>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dibahas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beberapa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landasan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teoritis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digunakan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penulisan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seperti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definisi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algoritma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genetika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desain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algoritma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genetika</a:t>
            </a:r>
            <a:r>
              <a:rPr lang="en-US" sz="1400" dirty="0" smtClean="0">
                <a:latin typeface="Berlin Sans FB" pitchFamily="34" charset="0"/>
              </a:rPr>
              <a:t>,  </a:t>
            </a:r>
            <a:r>
              <a:rPr lang="en-US" sz="1400" dirty="0" err="1" smtClean="0">
                <a:latin typeface="Berlin Sans FB" pitchFamily="34" charset="0"/>
              </a:rPr>
              <a:t>komponen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algoritma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genetika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  <a:p>
            <a:pPr marL="3175" indent="346075" algn="just">
              <a:tabLst>
                <a:tab pos="571500" algn="l"/>
              </a:tabLst>
            </a:pPr>
            <a:endParaRPr lang="en-US" sz="800" dirty="0" smtClean="0">
              <a:latin typeface="Berlin Sans FB" pitchFamily="34" charset="0"/>
            </a:endParaRPr>
          </a:p>
          <a:p>
            <a:pPr>
              <a:tabLst>
                <a:tab pos="571500" algn="l"/>
                <a:tab pos="749300" algn="l"/>
              </a:tabLst>
            </a:pPr>
            <a:r>
              <a:rPr lang="en-US" sz="1400" i="1" dirty="0" smtClean="0">
                <a:latin typeface="Berlin Sans FB" pitchFamily="34" charset="0"/>
              </a:rPr>
              <a:t>BAB III		:	</a:t>
            </a:r>
            <a:r>
              <a:rPr lang="en-US" sz="1400" i="1" dirty="0" err="1" smtClean="0">
                <a:latin typeface="Berlin Sans FB" pitchFamily="34" charset="0"/>
              </a:rPr>
              <a:t>Hasil</a:t>
            </a:r>
            <a:r>
              <a:rPr lang="en-US" sz="1400" i="1" dirty="0" smtClean="0">
                <a:latin typeface="Berlin Sans FB" pitchFamily="34" charset="0"/>
              </a:rPr>
              <a:t> Dan </a:t>
            </a:r>
            <a:r>
              <a:rPr lang="en-US" sz="1400" i="1" dirty="0" err="1" smtClean="0">
                <a:latin typeface="Berlin Sans FB" pitchFamily="34" charset="0"/>
              </a:rPr>
              <a:t>Pembahasan</a:t>
            </a:r>
            <a:endParaRPr lang="en-US" sz="1400" i="1" dirty="0" smtClean="0">
              <a:latin typeface="Berlin Sans FB" pitchFamily="34" charset="0"/>
            </a:endParaRPr>
          </a:p>
          <a:p>
            <a:pPr marL="3175" indent="346075" algn="just">
              <a:tabLst>
                <a:tab pos="571500" algn="l"/>
              </a:tabLst>
            </a:pPr>
            <a:r>
              <a:rPr lang="en-US" sz="1400" dirty="0" err="1" smtClean="0">
                <a:latin typeface="Berlin Sans FB" pitchFamily="34" charset="0"/>
              </a:rPr>
              <a:t>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dilakukan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pengujian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aplikasi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digunakan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beserta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analisis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ada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  <a:p>
            <a:pPr marL="3175" indent="346075" algn="just">
              <a:tabLst>
                <a:tab pos="571500" algn="l"/>
              </a:tabLst>
            </a:pPr>
            <a:endParaRPr lang="en-US" sz="800" dirty="0" smtClean="0">
              <a:latin typeface="Berlin Sans FB" pitchFamily="34" charset="0"/>
            </a:endParaRPr>
          </a:p>
          <a:p>
            <a:pPr>
              <a:tabLst>
                <a:tab pos="571500" algn="l"/>
                <a:tab pos="749300" algn="l"/>
              </a:tabLst>
            </a:pPr>
            <a:r>
              <a:rPr lang="en-US" sz="1400" i="1" dirty="0" smtClean="0">
                <a:latin typeface="Berlin Sans FB" pitchFamily="34" charset="0"/>
              </a:rPr>
              <a:t>BAB IV		: 	</a:t>
            </a:r>
            <a:r>
              <a:rPr lang="en-US" sz="1400" i="1" dirty="0" err="1" smtClean="0">
                <a:latin typeface="Berlin Sans FB" pitchFamily="34" charset="0"/>
              </a:rPr>
              <a:t>Kesimpulan</a:t>
            </a:r>
            <a:r>
              <a:rPr lang="en-US" sz="1400" i="1" dirty="0" smtClean="0">
                <a:latin typeface="Berlin Sans FB" pitchFamily="34" charset="0"/>
              </a:rPr>
              <a:t> Dan Saran</a:t>
            </a:r>
          </a:p>
          <a:p>
            <a:pPr marL="3175" indent="346075" algn="just">
              <a:tabLst>
                <a:tab pos="0" algn="l"/>
              </a:tabLst>
            </a:pPr>
            <a:r>
              <a:rPr lang="en-US" sz="1400" dirty="0" err="1" smtClean="0">
                <a:latin typeface="Berlin Sans FB" pitchFamily="34" charset="0"/>
              </a:rPr>
              <a:t>Bab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berisi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kesimpulan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dari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hasil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pengujian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didapatkan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beserta</a:t>
            </a:r>
            <a:r>
              <a:rPr lang="en-US" sz="1400" dirty="0" smtClean="0">
                <a:latin typeface="Berlin Sans FB" pitchFamily="34" charset="0"/>
              </a:rPr>
              <a:t> saran </a:t>
            </a:r>
            <a:r>
              <a:rPr lang="en-US" sz="1400" dirty="0" err="1" smtClean="0">
                <a:latin typeface="Berlin Sans FB" pitchFamily="34" charset="0"/>
              </a:rPr>
              <a:t>untuk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penyempurnaan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pengembangannya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lebih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lanjut</a:t>
            </a:r>
            <a:r>
              <a:rPr lang="en-US" sz="1400" dirty="0" smtClean="0">
                <a:latin typeface="Berlin Sans FB" pitchFamily="34" charset="0"/>
              </a:rPr>
              <a:t>.</a:t>
            </a:r>
            <a:endParaRPr lang="en-US" sz="1400" dirty="0">
              <a:latin typeface="Berlin Sans FB" pitchFamily="34" charset="0"/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2971800" y="2819400"/>
            <a:ext cx="5943600" cy="304800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Berlin Sans FB" pitchFamily="34" charset="0"/>
              </a:rPr>
              <a:t>I.5  </a:t>
            </a:r>
            <a:r>
              <a:rPr lang="en-US" sz="1400" dirty="0" err="1" smtClean="0">
                <a:latin typeface="Berlin Sans FB" pitchFamily="34" charset="0"/>
              </a:rPr>
              <a:t>Sistematika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Penulisan</a:t>
            </a:r>
            <a:endParaRPr lang="en-US" sz="1400" dirty="0">
              <a:latin typeface="Berlin Sans FB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3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Hasil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Pembahasan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Berlin Sans FB" pitchFamily="34" charset="0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. 5  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Pengaruh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Parameter</a:t>
            </a:r>
            <a:endParaRPr lang="en-US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71800" y="2057400"/>
            <a:ext cx="5943600" cy="450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3550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percobaan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berikutnya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dilakukan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uji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pengaruh</a:t>
            </a:r>
            <a:r>
              <a:rPr lang="en-US" sz="1400" dirty="0" smtClean="0">
                <a:latin typeface="Berlin Sans FB" pitchFamily="34" charset="0"/>
              </a:rPr>
              <a:t> parameter </a:t>
            </a:r>
            <a:r>
              <a:rPr lang="id-ID" sz="1400" dirty="0" smtClean="0">
                <a:latin typeface="Berlin Sans FB" pitchFamily="34" charset="0"/>
              </a:rPr>
              <a:t>probabilitas mutasi</a:t>
            </a: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hal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probabilitas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mutasi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uji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adalah</a:t>
            </a:r>
            <a:r>
              <a:rPr lang="en-US" sz="1400" dirty="0" smtClean="0">
                <a:latin typeface="Berlin Sans FB" pitchFamily="34" charset="0"/>
              </a:rPr>
              <a:t> 0, 0.1, 0.2, 0.3, 0.4, 0.5, 0.6, 0.7, 0.8 </a:t>
            </a:r>
            <a:r>
              <a:rPr lang="en-US" sz="1400" dirty="0" err="1" smtClean="0">
                <a:latin typeface="Berlin Sans FB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</a:rPr>
              <a:t> 0.9. </a:t>
            </a:r>
            <a:r>
              <a:rPr lang="en-US" sz="1400" dirty="0" err="1" smtClean="0">
                <a:latin typeface="Berlin Sans FB" pitchFamily="34" charset="0"/>
              </a:rPr>
              <a:t>Dapat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dilihat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tabel</a:t>
            </a:r>
            <a:r>
              <a:rPr lang="en-US" sz="1400" dirty="0" smtClean="0">
                <a:latin typeface="Berlin Sans FB" pitchFamily="34" charset="0"/>
              </a:rPr>
              <a:t> 3.1</a:t>
            </a:r>
            <a:r>
              <a:rPr lang="id-ID" sz="1400" dirty="0" smtClean="0">
                <a:latin typeface="Berlin Sans FB" pitchFamily="34" charset="0"/>
              </a:rPr>
              <a:t>3. </a:t>
            </a:r>
            <a:r>
              <a:rPr lang="en-US" sz="1400" dirty="0" smtClean="0">
                <a:latin typeface="Berlin Sans FB" pitchFamily="34" charset="0"/>
              </a:rPr>
              <a:t>Dari </a:t>
            </a:r>
            <a:r>
              <a:rPr lang="en-US" sz="1400" dirty="0" err="1" smtClean="0">
                <a:latin typeface="Berlin Sans FB" pitchFamily="34" charset="0"/>
              </a:rPr>
              <a:t>percobaan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atas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diperoleh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grafik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seperti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bawah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ini</a:t>
            </a:r>
            <a:r>
              <a:rPr lang="en-US" sz="1400" dirty="0" smtClean="0">
                <a:latin typeface="Berlin Sans FB" pitchFamily="34" charset="0"/>
              </a:rPr>
              <a:t> :</a:t>
            </a: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ctr">
              <a:lnSpc>
                <a:spcPct val="150000"/>
              </a:lnSpc>
            </a:pPr>
            <a:endParaRPr lang="en-US" sz="900" b="1" dirty="0" smtClean="0">
              <a:latin typeface="Berlin Sans FB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b="1" dirty="0" err="1" smtClean="0">
                <a:latin typeface="Berlin Sans FB" pitchFamily="34" charset="0"/>
              </a:rPr>
              <a:t>Gambar</a:t>
            </a:r>
            <a:r>
              <a:rPr lang="en-US" sz="1400" b="1" dirty="0" smtClean="0">
                <a:latin typeface="Berlin Sans FB" pitchFamily="34" charset="0"/>
              </a:rPr>
              <a:t> 3.18</a:t>
            </a:r>
            <a:r>
              <a:rPr lang="en-US" sz="1400" dirty="0" smtClean="0">
                <a:latin typeface="Berlin Sans FB" pitchFamily="34" charset="0"/>
              </a:rPr>
              <a:t>  </a:t>
            </a:r>
            <a:r>
              <a:rPr lang="en-US" sz="1400" i="1" dirty="0" err="1" smtClean="0">
                <a:latin typeface="Berlin Sans FB" pitchFamily="34" charset="0"/>
              </a:rPr>
              <a:t>Grafik</a:t>
            </a:r>
            <a:r>
              <a:rPr lang="en-US" sz="1400" i="1" dirty="0" smtClean="0">
                <a:latin typeface="Berlin Sans FB" pitchFamily="34" charset="0"/>
              </a:rPr>
              <a:t> Parameter </a:t>
            </a:r>
            <a:r>
              <a:rPr lang="en-US" sz="1400" i="1" dirty="0" err="1" smtClean="0">
                <a:latin typeface="Berlin Sans FB" pitchFamily="34" charset="0"/>
              </a:rPr>
              <a:t>Probabilitas</a:t>
            </a:r>
            <a:r>
              <a:rPr lang="en-US" sz="1400" i="1" dirty="0" smtClean="0">
                <a:latin typeface="Berlin Sans FB" pitchFamily="34" charset="0"/>
              </a:rPr>
              <a:t> </a:t>
            </a:r>
            <a:r>
              <a:rPr lang="en-US" sz="1400" i="1" dirty="0" err="1" smtClean="0">
                <a:latin typeface="Berlin Sans FB" pitchFamily="34" charset="0"/>
              </a:rPr>
              <a:t>Mutasi</a:t>
            </a:r>
            <a:endParaRPr lang="en-US" sz="1400" i="1" dirty="0" smtClean="0">
              <a:latin typeface="Berlin Sans FB" pitchFamily="34" charset="0"/>
            </a:endParaRPr>
          </a:p>
        </p:txBody>
      </p:sp>
      <p:pic>
        <p:nvPicPr>
          <p:cNvPr id="16" name="Chart 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09950" y="3657600"/>
            <a:ext cx="512445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3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Hasil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Pembahasan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Berlin Sans FB" pitchFamily="34" charset="0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. 6  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Kualitas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Solusi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Optimal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dari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Sistem</a:t>
            </a:r>
            <a:endParaRPr lang="en-US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2086466"/>
            <a:ext cx="5867400" cy="376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Berlin Sans FB" pitchFamily="34" charset="0"/>
              </a:rPr>
              <a:t>III. 6. 1</a:t>
            </a:r>
            <a:r>
              <a:rPr lang="id-ID" sz="1400" b="1" dirty="0" smtClean="0">
                <a:latin typeface="Berlin Sans FB" pitchFamily="34" charset="0"/>
              </a:rPr>
              <a:t>  Analisis dengan Barang </a:t>
            </a:r>
            <a:r>
              <a:rPr lang="id-ID" sz="1400" b="1" i="1" dirty="0" smtClean="0">
                <a:latin typeface="Berlin Sans FB" pitchFamily="34" charset="0"/>
              </a:rPr>
              <a:t>Heterogen</a:t>
            </a:r>
            <a:endParaRPr lang="en-US" sz="1400" b="1" i="1" dirty="0" smtClean="0">
              <a:latin typeface="Berlin Sans FB" pitchFamily="34" charset="0"/>
            </a:endParaRPr>
          </a:p>
          <a:p>
            <a:pPr indent="463550">
              <a:lnSpc>
                <a:spcPct val="150000"/>
              </a:lnSpc>
            </a:pPr>
            <a:r>
              <a:rPr lang="en-US" sz="1400" dirty="0" smtClean="0">
                <a:latin typeface="Berlin Sans FB" pitchFamily="34" charset="0"/>
              </a:rPr>
              <a:t>Data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digunakan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dapat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dilihat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tabel</a:t>
            </a:r>
            <a:r>
              <a:rPr lang="en-US" sz="1400" dirty="0" smtClean="0">
                <a:latin typeface="Berlin Sans FB" pitchFamily="34" charset="0"/>
              </a:rPr>
              <a:t> 3.7 </a:t>
            </a:r>
            <a:r>
              <a:rPr lang="en-US" sz="1400" dirty="0" err="1" smtClean="0">
                <a:latin typeface="Berlin Sans FB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</a:rPr>
              <a:t> data </a:t>
            </a:r>
            <a:r>
              <a:rPr lang="en-US" sz="1400" dirty="0" err="1" smtClean="0">
                <a:latin typeface="Berlin Sans FB" pitchFamily="34" charset="0"/>
              </a:rPr>
              <a:t>kontainer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dapat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dilihat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pada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tabel</a:t>
            </a:r>
            <a:r>
              <a:rPr lang="en-US" sz="1400" dirty="0" smtClean="0">
                <a:latin typeface="Berlin Sans FB" pitchFamily="34" charset="0"/>
              </a:rPr>
              <a:t> 3.8.</a:t>
            </a:r>
          </a:p>
          <a:p>
            <a:pPr indent="463550">
              <a:lnSpc>
                <a:spcPct val="150000"/>
              </a:lnSpc>
            </a:pPr>
            <a:endParaRPr lang="en-US" sz="500" dirty="0" smtClean="0">
              <a:latin typeface="Berlin Sans FB" pitchFamily="34" charset="0"/>
            </a:endParaRPr>
          </a:p>
          <a:p>
            <a:pPr marL="282575" indent="-282575">
              <a:lnSpc>
                <a:spcPct val="150000"/>
              </a:lnSpc>
            </a:pPr>
            <a:r>
              <a:rPr lang="id-ID" sz="1400" dirty="0" smtClean="0">
                <a:latin typeface="Berlin Sans FB" pitchFamily="34" charset="0"/>
              </a:rPr>
              <a:t>Nilai-nilai dari parameter lain adalah:</a:t>
            </a:r>
            <a:endParaRPr lang="en-US" sz="1400" dirty="0" smtClean="0">
              <a:latin typeface="Berlin Sans FB" pitchFamily="34" charset="0"/>
            </a:endParaRPr>
          </a:p>
          <a:p>
            <a:pPr marL="282575" indent="-282575">
              <a:lnSpc>
                <a:spcPct val="150000"/>
              </a:lnSpc>
              <a:buFont typeface="Wingdings" pitchFamily="2" charset="2"/>
              <a:buChar char="q"/>
            </a:pPr>
            <a:r>
              <a:rPr lang="id-ID" sz="1400" dirty="0" smtClean="0">
                <a:latin typeface="Berlin Sans FB" pitchFamily="34" charset="0"/>
              </a:rPr>
              <a:t>Jumlah individu = </a:t>
            </a:r>
            <a:r>
              <a:rPr lang="en-US" sz="1400" dirty="0" smtClean="0">
                <a:latin typeface="Berlin Sans FB" pitchFamily="34" charset="0"/>
              </a:rPr>
              <a:t>70</a:t>
            </a:r>
          </a:p>
          <a:p>
            <a:pPr marL="282575" indent="-282575">
              <a:lnSpc>
                <a:spcPct val="150000"/>
              </a:lnSpc>
              <a:buFont typeface="Wingdings" pitchFamily="2" charset="2"/>
              <a:buChar char="q"/>
            </a:pPr>
            <a:r>
              <a:rPr lang="id-ID" sz="1400" dirty="0" smtClean="0">
                <a:latin typeface="Berlin Sans FB" pitchFamily="34" charset="0"/>
              </a:rPr>
              <a:t>Jumlah individu terseleksi =</a:t>
            </a:r>
            <a:r>
              <a:rPr lang="en-US" sz="1400" dirty="0" smtClean="0">
                <a:latin typeface="Berlin Sans FB" pitchFamily="34" charset="0"/>
              </a:rPr>
              <a:t> 6</a:t>
            </a:r>
          </a:p>
          <a:p>
            <a:pPr marL="282575" indent="-282575">
              <a:lnSpc>
                <a:spcPct val="150000"/>
              </a:lnSpc>
            </a:pPr>
            <a:r>
              <a:rPr lang="en-US" sz="1400" dirty="0" smtClean="0">
                <a:latin typeface="Berlin Sans FB" pitchFamily="34" charset="0"/>
              </a:rPr>
              <a:t>	</a:t>
            </a:r>
            <a:r>
              <a:rPr lang="id-ID" sz="1400" dirty="0" smtClean="0">
                <a:latin typeface="Berlin Sans FB" pitchFamily="34" charset="0"/>
              </a:rPr>
              <a:t>Nilai ini dipilih karena merupakan nilai terbaik berdasarkan hasil pengujian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id-ID" sz="1400" dirty="0" smtClean="0">
                <a:latin typeface="Berlin Sans FB" pitchFamily="34" charset="0"/>
              </a:rPr>
              <a:t>yang dilakukan terhadap pengaruh parameter seleksi.</a:t>
            </a:r>
            <a:endParaRPr lang="en-US" sz="1400" dirty="0" smtClean="0">
              <a:latin typeface="Berlin Sans FB" pitchFamily="34" charset="0"/>
            </a:endParaRPr>
          </a:p>
          <a:p>
            <a:pPr marL="282575" indent="-282575">
              <a:lnSpc>
                <a:spcPct val="150000"/>
              </a:lnSpc>
              <a:buFont typeface="Wingdings" pitchFamily="2" charset="2"/>
              <a:buChar char="q"/>
            </a:pPr>
            <a:r>
              <a:rPr lang="id-ID" sz="1400" dirty="0" smtClean="0">
                <a:latin typeface="Berlin Sans FB" pitchFamily="34" charset="0"/>
              </a:rPr>
              <a:t>Probabilitas_mutasi = 0.</a:t>
            </a:r>
            <a:r>
              <a:rPr lang="en-US" sz="1400" dirty="0" smtClean="0">
                <a:latin typeface="Berlin Sans FB" pitchFamily="34" charset="0"/>
              </a:rPr>
              <a:t>8</a:t>
            </a:r>
          </a:p>
          <a:p>
            <a:pPr marL="282575">
              <a:lnSpc>
                <a:spcPct val="150000"/>
              </a:lnSpc>
            </a:pPr>
            <a:r>
              <a:rPr lang="id-ID" sz="1400" dirty="0" smtClean="0">
                <a:latin typeface="Berlin Sans FB" pitchFamily="34" charset="0"/>
              </a:rPr>
              <a:t>Nilai ini dipilih karena merupakan nilai terbaik berdasarkan hasil pengujian yang dilakukan terhadap pengaruh probabilitas mutasi. </a:t>
            </a:r>
            <a:endParaRPr lang="en-US" sz="1400" dirty="0">
              <a:latin typeface="Berlin Sans FB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3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Hasil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Pembahasan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Berlin Sans FB" pitchFamily="34" charset="0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. 6  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Kualitas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Solusi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Optimal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dari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Sistem</a:t>
            </a:r>
            <a:endParaRPr lang="en-US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2086466"/>
            <a:ext cx="58674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400" dirty="0" smtClean="0">
                <a:latin typeface="Berlin Sans FB" pitchFamily="34" charset="0"/>
              </a:rPr>
              <a:t>Hasil dari pengujian adalah seperti ditunjukkan pada tabel berikut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id-ID" sz="1400" dirty="0" smtClean="0">
                <a:latin typeface="Berlin Sans FB" pitchFamily="34" charset="0"/>
              </a:rPr>
              <a:t>:</a:t>
            </a:r>
            <a:endParaRPr lang="en-US" sz="1400" dirty="0" smtClean="0">
              <a:latin typeface="Berlin Sans FB" pitchFamily="34" charset="0"/>
            </a:endParaRPr>
          </a:p>
          <a:p>
            <a:pPr>
              <a:lnSpc>
                <a:spcPct val="150000"/>
              </a:lnSpc>
            </a:pPr>
            <a:r>
              <a:rPr lang="id-ID" sz="1400" b="1" dirty="0" smtClean="0">
                <a:latin typeface="Berlin Sans FB" pitchFamily="34" charset="0"/>
              </a:rPr>
              <a:t>Tabel </a:t>
            </a:r>
            <a:r>
              <a:rPr lang="en-US" sz="1400" b="1" dirty="0" smtClean="0">
                <a:latin typeface="Berlin Sans FB" pitchFamily="34" charset="0"/>
              </a:rPr>
              <a:t>3.</a:t>
            </a:r>
            <a:r>
              <a:rPr lang="id-ID" sz="1400" b="1" dirty="0" smtClean="0">
                <a:latin typeface="Berlin Sans FB" pitchFamily="34" charset="0"/>
              </a:rPr>
              <a:t>1</a:t>
            </a:r>
            <a:r>
              <a:rPr lang="en-US" sz="1400" b="1" dirty="0" smtClean="0">
                <a:latin typeface="Berlin Sans FB" pitchFamily="34" charset="0"/>
              </a:rPr>
              <a:t>4</a:t>
            </a:r>
            <a:r>
              <a:rPr lang="id-ID" sz="1400" dirty="0" smtClean="0">
                <a:latin typeface="Berlin Sans FB" pitchFamily="34" charset="0"/>
              </a:rPr>
              <a:t>   Hasil percobaan terhadap barang heterogen</a:t>
            </a: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Berlin Sans FB" pitchFamily="34" charset="0"/>
              </a:rPr>
              <a:t> </a:t>
            </a: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indent="463550" algn="just">
              <a:lnSpc>
                <a:spcPct val="150000"/>
              </a:lnSpc>
            </a:pPr>
            <a:r>
              <a:rPr lang="id-ID" sz="1400" dirty="0" smtClean="0">
                <a:latin typeface="Berlin Sans FB" pitchFamily="34" charset="0"/>
              </a:rPr>
              <a:t>Dari data barang pada tabel </a:t>
            </a:r>
            <a:r>
              <a:rPr lang="en-US" sz="1400" dirty="0" smtClean="0">
                <a:latin typeface="Berlin Sans FB" pitchFamily="34" charset="0"/>
              </a:rPr>
              <a:t>3.15</a:t>
            </a:r>
            <a:r>
              <a:rPr lang="id-ID" sz="1400" dirty="0" smtClean="0">
                <a:latin typeface="Berlin Sans FB" pitchFamily="34" charset="0"/>
              </a:rPr>
              <a:t> diketahui bahwa volume total dari </a:t>
            </a:r>
            <a:r>
              <a:rPr lang="en-US" sz="1400" i="1" dirty="0" smtClean="0">
                <a:latin typeface="Berlin Sans FB" pitchFamily="34" charset="0"/>
              </a:rPr>
              <a:t>fitness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terbaik</a:t>
            </a:r>
            <a:r>
              <a:rPr lang="id-ID" sz="1400" dirty="0" smtClean="0">
                <a:latin typeface="Berlin Sans FB" pitchFamily="34" charset="0"/>
              </a:rPr>
              <a:t> adalah </a:t>
            </a:r>
            <a:r>
              <a:rPr lang="en-US" sz="1400" dirty="0" smtClean="0">
                <a:latin typeface="Berlin Sans FB" pitchFamily="34" charset="0"/>
              </a:rPr>
              <a:t>6274 dm</a:t>
            </a:r>
            <a:r>
              <a:rPr lang="en-US" sz="1400" baseline="30000" dirty="0" smtClean="0">
                <a:latin typeface="Berlin Sans FB" pitchFamily="34" charset="0"/>
              </a:rPr>
              <a:t>3</a:t>
            </a:r>
            <a:r>
              <a:rPr lang="id-ID" sz="1400" dirty="0" smtClean="0">
                <a:latin typeface="Berlin Sans FB" pitchFamily="34" charset="0"/>
              </a:rPr>
              <a:t> sedangkan volume dari kontainer adalah </a:t>
            </a:r>
            <a:r>
              <a:rPr lang="en-US" sz="1400" dirty="0" smtClean="0">
                <a:latin typeface="Berlin Sans FB" pitchFamily="34" charset="0"/>
              </a:rPr>
              <a:t>8 m</a:t>
            </a:r>
            <a:r>
              <a:rPr lang="en-US" sz="1400" baseline="30000" dirty="0" smtClean="0">
                <a:latin typeface="Berlin Sans FB" pitchFamily="34" charset="0"/>
              </a:rPr>
              <a:t>3</a:t>
            </a:r>
            <a:r>
              <a:rPr lang="en-US" sz="1400" dirty="0" smtClean="0">
                <a:latin typeface="Berlin Sans FB" pitchFamily="34" charset="0"/>
              </a:rPr>
              <a:t> = 8000 dm</a:t>
            </a:r>
            <a:r>
              <a:rPr lang="en-US" sz="1400" baseline="30000" dirty="0" smtClean="0">
                <a:latin typeface="Berlin Sans FB" pitchFamily="34" charset="0"/>
              </a:rPr>
              <a:t>3</a:t>
            </a:r>
            <a:r>
              <a:rPr lang="id-ID" sz="1400" dirty="0" smtClean="0">
                <a:latin typeface="Berlin Sans FB" pitchFamily="34" charset="0"/>
              </a:rPr>
              <a:t>. Jadi nilai </a:t>
            </a:r>
            <a:r>
              <a:rPr lang="id-ID" sz="1400" i="1" dirty="0" smtClean="0">
                <a:latin typeface="Berlin Sans FB" pitchFamily="34" charset="0"/>
              </a:rPr>
              <a:t>fitness</a:t>
            </a:r>
            <a:r>
              <a:rPr lang="id-ID" sz="1400" dirty="0" smtClean="0">
                <a:latin typeface="Berlin Sans FB" pitchFamily="34" charset="0"/>
              </a:rPr>
              <a:t> yang paling maksimal yang bisa diperoleh adalah </a:t>
            </a:r>
            <a:r>
              <a:rPr lang="en-US" sz="1400" dirty="0" smtClean="0">
                <a:latin typeface="Berlin Sans FB" pitchFamily="34" charset="0"/>
              </a:rPr>
              <a:t>6568</a:t>
            </a:r>
            <a:r>
              <a:rPr lang="id-ID" sz="1400" dirty="0" smtClean="0">
                <a:latin typeface="Berlin Sans FB" pitchFamily="34" charset="0"/>
              </a:rPr>
              <a:t>. Jadi nilai yang diperoleh adalah sebanyak </a:t>
            </a:r>
            <a:r>
              <a:rPr lang="en-US" sz="1400" dirty="0" smtClean="0">
                <a:latin typeface="Berlin Sans FB" pitchFamily="34" charset="0"/>
              </a:rPr>
              <a:t>:</a:t>
            </a:r>
          </a:p>
          <a:p>
            <a:pPr indent="463550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Jadi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heterogen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dapat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masuk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kedalam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kontainer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adalah</a:t>
            </a:r>
            <a:r>
              <a:rPr lang="en-US" sz="1400" dirty="0" smtClean="0">
                <a:latin typeface="Berlin Sans FB" pitchFamily="34" charset="0"/>
              </a:rPr>
              <a:t>  78.4% </a:t>
            </a:r>
            <a:r>
              <a:rPr lang="en-US" sz="1400" dirty="0" err="1" smtClean="0">
                <a:latin typeface="Berlin Sans FB" pitchFamily="34" charset="0"/>
              </a:rPr>
              <a:t>atau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heterogen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masuk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ada</a:t>
            </a:r>
            <a:r>
              <a:rPr lang="en-US" sz="1400" dirty="0" smtClean="0">
                <a:latin typeface="Berlin Sans FB" pitchFamily="34" charset="0"/>
              </a:rPr>
              <a:t> 55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dari</a:t>
            </a:r>
            <a:r>
              <a:rPr lang="en-US" sz="1400" dirty="0" smtClean="0">
                <a:latin typeface="Berlin Sans FB" pitchFamily="34" charset="0"/>
              </a:rPr>
              <a:t> 70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.</a:t>
            </a:r>
            <a:endParaRPr lang="en-US" sz="1400" dirty="0">
              <a:latin typeface="Berlin Sans FB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048000" y="2895600"/>
          <a:ext cx="5067300" cy="640080"/>
        </p:xfrm>
        <a:graphic>
          <a:graphicData uri="http://schemas.openxmlformats.org/drawingml/2006/table">
            <a:tbl>
              <a:tblPr/>
              <a:tblGrid>
                <a:gridCol w="847875"/>
                <a:gridCol w="889105"/>
                <a:gridCol w="917035"/>
                <a:gridCol w="977550"/>
                <a:gridCol w="790020"/>
                <a:gridCol w="64571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Jumlah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Generasi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Jumlah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Individu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b="0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Individu Terseleksi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b="0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Probabilitas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Berlin Sans FB" pitchFamily="34" charset="0"/>
                        <a:ea typeface="MS Mincho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b="0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Mutasi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b="0" i="1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Fitness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Berlin Sans FB" pitchFamily="34" charset="0"/>
                        <a:ea typeface="MS Mincho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b="0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Terbaik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Waktu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Berlin Sans FB" pitchFamily="34" charset="0"/>
                        <a:ea typeface="MS Mincho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detik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Berlin Sans FB" pitchFamily="34" charset="0"/>
                          <a:ea typeface="MS Mincho"/>
                        </a:rPr>
                        <a:t>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Berlin Sans FB" pitchFamily="34" charset="0"/>
                          <a:ea typeface="MS Mincho"/>
                        </a:rPr>
                        <a:t>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Berlin Sans FB" pitchFamily="34" charset="0"/>
                          <a:ea typeface="MS Mincho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Berlin Sans FB" pitchFamily="34" charset="0"/>
                          <a:ea typeface="MS Mincho"/>
                        </a:rPr>
                        <a:t>0.8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Berlin Sans FB" pitchFamily="34" charset="0"/>
                          <a:ea typeface="MS Mincho"/>
                        </a:rPr>
                        <a:t>6274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Berlin Sans FB" pitchFamily="34" charset="0"/>
                          <a:ea typeface="MS Mincho"/>
                        </a:rPr>
                        <a:t>361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3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Hasil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Pembahasan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Berlin Sans FB" pitchFamily="34" charset="0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. 6  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Kualitas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Solusi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Optimal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dari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Sistem</a:t>
            </a:r>
            <a:endParaRPr lang="en-US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2086466"/>
            <a:ext cx="58674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 smtClean="0">
                <a:latin typeface="Berlin Sans FB" pitchFamily="34" charset="0"/>
              </a:rPr>
              <a:t>III. 6. </a:t>
            </a:r>
            <a:r>
              <a:rPr lang="id-ID" sz="1400" b="1" dirty="0" smtClean="0">
                <a:latin typeface="Berlin Sans FB" pitchFamily="34" charset="0"/>
              </a:rPr>
              <a:t>2. Analisis dengan Barang </a:t>
            </a:r>
            <a:r>
              <a:rPr lang="id-ID" sz="1400" b="1" i="1" dirty="0" smtClean="0">
                <a:latin typeface="Berlin Sans FB" pitchFamily="34" charset="0"/>
              </a:rPr>
              <a:t>Homogen</a:t>
            </a:r>
            <a:endParaRPr lang="en-US" sz="1400" i="1" dirty="0" smtClean="0">
              <a:latin typeface="Berlin Sans FB" pitchFamily="34" charset="0"/>
            </a:endParaRPr>
          </a:p>
          <a:p>
            <a:pPr marL="282575" indent="-28257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id-ID" sz="1400" dirty="0" smtClean="0">
                <a:latin typeface="Berlin Sans FB" pitchFamily="34" charset="0"/>
              </a:rPr>
              <a:t>Data barang yang homogen yaitu seperti yang ditunjukkan oleh tabel </a:t>
            </a:r>
            <a:r>
              <a:rPr lang="en-US" sz="1400" dirty="0" smtClean="0">
                <a:latin typeface="Berlin Sans FB" pitchFamily="34" charset="0"/>
              </a:rPr>
              <a:t>3.</a:t>
            </a:r>
            <a:r>
              <a:rPr lang="id-ID" sz="1400" dirty="0" smtClean="0">
                <a:latin typeface="Berlin Sans FB" pitchFamily="34" charset="0"/>
              </a:rPr>
              <a:t>1</a:t>
            </a:r>
            <a:r>
              <a:rPr lang="en-US" sz="1400" dirty="0" smtClean="0">
                <a:latin typeface="Berlin Sans FB" pitchFamily="34" charset="0"/>
              </a:rPr>
              <a:t>7</a:t>
            </a:r>
            <a:r>
              <a:rPr lang="id-ID" sz="1400" dirty="0" smtClean="0">
                <a:latin typeface="Berlin Sans FB" pitchFamily="34" charset="0"/>
              </a:rPr>
              <a:t>. </a:t>
            </a:r>
            <a:endParaRPr lang="en-US" sz="1400" dirty="0" smtClean="0">
              <a:latin typeface="Berlin Sans FB" pitchFamily="34" charset="0"/>
            </a:endParaRPr>
          </a:p>
          <a:p>
            <a:pPr marL="282575" algn="just">
              <a:lnSpc>
                <a:spcPct val="150000"/>
              </a:lnSpc>
            </a:pPr>
            <a:r>
              <a:rPr lang="id-ID" sz="1400" b="1" dirty="0" smtClean="0">
                <a:latin typeface="Berlin Sans FB" pitchFamily="34" charset="0"/>
              </a:rPr>
              <a:t>Tabel </a:t>
            </a:r>
            <a:r>
              <a:rPr lang="en-US" sz="1400" b="1" dirty="0" smtClean="0">
                <a:latin typeface="Berlin Sans FB" pitchFamily="34" charset="0"/>
              </a:rPr>
              <a:t>3.</a:t>
            </a:r>
            <a:r>
              <a:rPr lang="id-ID" sz="1400" b="1" dirty="0" smtClean="0">
                <a:latin typeface="Berlin Sans FB" pitchFamily="34" charset="0"/>
              </a:rPr>
              <a:t>1</a:t>
            </a:r>
            <a:r>
              <a:rPr lang="en-US" sz="1400" b="1" dirty="0" smtClean="0">
                <a:latin typeface="Berlin Sans FB" pitchFamily="34" charset="0"/>
              </a:rPr>
              <a:t>7</a:t>
            </a:r>
            <a:r>
              <a:rPr lang="id-ID" sz="1400" dirty="0" smtClean="0">
                <a:latin typeface="Berlin Sans FB" pitchFamily="34" charset="0"/>
              </a:rPr>
              <a:t>   Data barang untuk kasus barang homogen</a:t>
            </a:r>
            <a:endParaRPr lang="en-US" sz="1400" dirty="0" smtClean="0">
              <a:latin typeface="Berlin Sans FB" pitchFamily="34" charset="0"/>
            </a:endParaRPr>
          </a:p>
          <a:p>
            <a:pPr marL="282575" indent="-282575"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marL="282575" indent="-282575"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marL="282575" indent="-282575"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marL="282575" indent="-28257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id-ID" sz="1400" dirty="0" smtClean="0">
                <a:latin typeface="Berlin Sans FB" pitchFamily="34" charset="0"/>
              </a:rPr>
              <a:t>Ukuran kontainer seperti yang terlihat pada tabel </a:t>
            </a:r>
            <a:r>
              <a:rPr lang="en-US" sz="1400" dirty="0" smtClean="0">
                <a:latin typeface="Berlin Sans FB" pitchFamily="34" charset="0"/>
              </a:rPr>
              <a:t>3.</a:t>
            </a:r>
            <a:r>
              <a:rPr lang="id-ID" sz="1400" dirty="0" smtClean="0">
                <a:latin typeface="Berlin Sans FB" pitchFamily="34" charset="0"/>
              </a:rPr>
              <a:t>1</a:t>
            </a:r>
            <a:r>
              <a:rPr lang="en-US" sz="1400" dirty="0" smtClean="0">
                <a:latin typeface="Berlin Sans FB" pitchFamily="34" charset="0"/>
              </a:rPr>
              <a:t>8</a:t>
            </a:r>
            <a:r>
              <a:rPr lang="id-ID" sz="1400" dirty="0" smtClean="0">
                <a:latin typeface="Berlin Sans FB" pitchFamily="34" charset="0"/>
              </a:rPr>
              <a:t>. </a:t>
            </a:r>
            <a:endParaRPr lang="en-US" sz="1400" dirty="0" smtClean="0">
              <a:latin typeface="Berlin Sans FB" pitchFamily="34" charset="0"/>
            </a:endParaRPr>
          </a:p>
          <a:p>
            <a:pPr marL="282575" indent="-28257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Berlin Sans FB" pitchFamily="34" charset="0"/>
              </a:rPr>
              <a:t>Parameter yang </a:t>
            </a:r>
            <a:r>
              <a:rPr lang="en-US" sz="1400" dirty="0" err="1" smtClean="0">
                <a:latin typeface="Berlin Sans FB" pitchFamily="34" charset="0"/>
              </a:rPr>
              <a:t>digunakan</a:t>
            </a:r>
            <a:r>
              <a:rPr lang="en-US" sz="1400" dirty="0" smtClean="0">
                <a:latin typeface="Berlin Sans FB" pitchFamily="34" charset="0"/>
              </a:rPr>
              <a:t> :</a:t>
            </a:r>
          </a:p>
          <a:p>
            <a:pPr marL="282575" lvl="0" algn="just">
              <a:lnSpc>
                <a:spcPct val="150000"/>
              </a:lnSpc>
            </a:pPr>
            <a:r>
              <a:rPr lang="id-ID" sz="1400" dirty="0" smtClean="0">
                <a:latin typeface="Berlin Sans FB" pitchFamily="34" charset="0"/>
              </a:rPr>
              <a:t>Jumlah generasi = 100</a:t>
            </a:r>
            <a:endParaRPr lang="en-US" sz="1400" dirty="0" smtClean="0">
              <a:latin typeface="Berlin Sans FB" pitchFamily="34" charset="0"/>
            </a:endParaRPr>
          </a:p>
          <a:p>
            <a:pPr marL="282575" algn="just">
              <a:lnSpc>
                <a:spcPct val="150000"/>
              </a:lnSpc>
            </a:pPr>
            <a:r>
              <a:rPr lang="id-ID" sz="1400" dirty="0" smtClean="0">
                <a:latin typeface="Berlin Sans FB" pitchFamily="34" charset="0"/>
              </a:rPr>
              <a:t> Jumlah individu = </a:t>
            </a:r>
            <a:r>
              <a:rPr lang="en-US" sz="1400" dirty="0" smtClean="0">
                <a:latin typeface="Berlin Sans FB" pitchFamily="34" charset="0"/>
              </a:rPr>
              <a:t>70</a:t>
            </a:r>
          </a:p>
          <a:p>
            <a:pPr marL="282575" lvl="0" algn="just">
              <a:lnSpc>
                <a:spcPct val="150000"/>
              </a:lnSpc>
            </a:pPr>
            <a:r>
              <a:rPr lang="id-ID" sz="1400" dirty="0" smtClean="0">
                <a:latin typeface="Berlin Sans FB" pitchFamily="34" charset="0"/>
              </a:rPr>
              <a:t>Jumlah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individu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id-ID" sz="1400" dirty="0" smtClean="0">
                <a:latin typeface="Berlin Sans FB" pitchFamily="34" charset="0"/>
              </a:rPr>
              <a:t>terseleksi = </a:t>
            </a:r>
            <a:r>
              <a:rPr lang="en-US" sz="1400" dirty="0" smtClean="0">
                <a:latin typeface="Berlin Sans FB" pitchFamily="34" charset="0"/>
              </a:rPr>
              <a:t>6</a:t>
            </a:r>
          </a:p>
          <a:p>
            <a:pPr marL="282575" lvl="0" algn="just">
              <a:lnSpc>
                <a:spcPct val="150000"/>
              </a:lnSpc>
            </a:pPr>
            <a:r>
              <a:rPr lang="id-ID" sz="1400" dirty="0" smtClean="0">
                <a:latin typeface="Berlin Sans FB" pitchFamily="34" charset="0"/>
              </a:rPr>
              <a:t>Probabilitas mutasi = 0.</a:t>
            </a:r>
            <a:r>
              <a:rPr lang="en-US" sz="1400" dirty="0" smtClean="0">
                <a:latin typeface="Berlin Sans FB" pitchFamily="34" charset="0"/>
              </a:rPr>
              <a:t>8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352800" y="3429000"/>
          <a:ext cx="3937000" cy="640080"/>
        </p:xfrm>
        <a:graphic>
          <a:graphicData uri="http://schemas.openxmlformats.org/drawingml/2006/table">
            <a:tbl>
              <a:tblPr/>
              <a:tblGrid>
                <a:gridCol w="1049867"/>
                <a:gridCol w="1049867"/>
                <a:gridCol w="918633"/>
                <a:gridCol w="918633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b="0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Panjang (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d</a:t>
                      </a:r>
                      <a:r>
                        <a:rPr lang="id-ID" sz="1200" b="0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m)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b="0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Lebar 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Berlin Sans FB" pitchFamily="34" charset="0"/>
                        <a:ea typeface="MS Mincho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b="0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(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d</a:t>
                      </a:r>
                      <a:r>
                        <a:rPr lang="id-ID" sz="1200" b="0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m)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b="0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Tinggi (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d</a:t>
                      </a:r>
                      <a:r>
                        <a:rPr lang="id-ID" sz="1200" b="0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m)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Banyak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Barang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012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3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Hasil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Pembahasan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Berlin Sans FB" pitchFamily="34" charset="0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. 6  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Kualitas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Solusi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Optimal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dari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</a:rPr>
              <a:t>Sistem</a:t>
            </a:r>
            <a:endParaRPr lang="en-US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2086466"/>
            <a:ext cx="5867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400" dirty="0" smtClean="0">
                <a:latin typeface="Berlin Sans FB" pitchFamily="34" charset="0"/>
              </a:rPr>
              <a:t>Hasil pengujian :</a:t>
            </a: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id-ID" sz="1400" b="1" dirty="0" smtClean="0">
                <a:latin typeface="Berlin Sans FB" pitchFamily="34" charset="0"/>
              </a:rPr>
              <a:t>Tabel </a:t>
            </a:r>
            <a:r>
              <a:rPr lang="en-US" sz="1400" b="1" dirty="0" smtClean="0">
                <a:latin typeface="Berlin Sans FB" pitchFamily="34" charset="0"/>
              </a:rPr>
              <a:t>3.19</a:t>
            </a:r>
            <a:r>
              <a:rPr lang="id-ID" sz="1400" dirty="0" smtClean="0">
                <a:latin typeface="Berlin Sans FB" pitchFamily="34" charset="0"/>
              </a:rPr>
              <a:t>   Hasil percobaan terhadap barang homogen</a:t>
            </a: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Berlin Sans FB" pitchFamily="34" charset="0"/>
            </a:endParaRPr>
          </a:p>
          <a:p>
            <a:pPr indent="463550" algn="just">
              <a:lnSpc>
                <a:spcPct val="150000"/>
              </a:lnSpc>
            </a:pPr>
            <a:r>
              <a:rPr lang="id-ID" sz="1400" dirty="0" smtClean="0">
                <a:latin typeface="Berlin Sans FB" pitchFamily="34" charset="0"/>
              </a:rPr>
              <a:t>Dari data barang pada tabel </a:t>
            </a:r>
            <a:r>
              <a:rPr lang="en-US" sz="1400" dirty="0" smtClean="0">
                <a:latin typeface="Berlin Sans FB" pitchFamily="34" charset="0"/>
              </a:rPr>
              <a:t>3.20</a:t>
            </a:r>
            <a:r>
              <a:rPr lang="id-ID" sz="1400" dirty="0" smtClean="0">
                <a:latin typeface="Berlin Sans FB" pitchFamily="34" charset="0"/>
              </a:rPr>
              <a:t> diketahui bahwa volume total dari seluruh barang adalah </a:t>
            </a:r>
            <a:r>
              <a:rPr lang="en-US" sz="1400" dirty="0" smtClean="0">
                <a:latin typeface="Berlin Sans FB" pitchFamily="34" charset="0"/>
              </a:rPr>
              <a:t>8000 dm</a:t>
            </a:r>
            <a:r>
              <a:rPr lang="en-US" sz="1400" baseline="30000" dirty="0" smtClean="0">
                <a:latin typeface="Berlin Sans FB" pitchFamily="34" charset="0"/>
              </a:rPr>
              <a:t>3</a:t>
            </a:r>
            <a:r>
              <a:rPr lang="id-ID" sz="1400" dirty="0" smtClean="0">
                <a:latin typeface="Berlin Sans FB" pitchFamily="34" charset="0"/>
              </a:rPr>
              <a:t> sedangkan volume dari kontainer adalah </a:t>
            </a:r>
            <a:r>
              <a:rPr lang="en-US" sz="1400" dirty="0" smtClean="0">
                <a:latin typeface="Berlin Sans FB" pitchFamily="34" charset="0"/>
              </a:rPr>
              <a:t>8 m</a:t>
            </a:r>
            <a:r>
              <a:rPr lang="en-US" sz="1400" baseline="30000" dirty="0" smtClean="0">
                <a:latin typeface="Berlin Sans FB" pitchFamily="34" charset="0"/>
              </a:rPr>
              <a:t>3</a:t>
            </a:r>
            <a:r>
              <a:rPr lang="en-US" sz="1400" dirty="0" smtClean="0">
                <a:latin typeface="Berlin Sans FB" pitchFamily="34" charset="0"/>
              </a:rPr>
              <a:t> = 8000 dm</a:t>
            </a:r>
            <a:r>
              <a:rPr lang="en-US" sz="1400" baseline="30000" dirty="0" smtClean="0">
                <a:latin typeface="Berlin Sans FB" pitchFamily="34" charset="0"/>
              </a:rPr>
              <a:t>3</a:t>
            </a:r>
            <a:r>
              <a:rPr lang="id-ID" sz="1400" dirty="0" smtClean="0">
                <a:latin typeface="Berlin Sans FB" pitchFamily="34" charset="0"/>
              </a:rPr>
              <a:t>. </a:t>
            </a:r>
            <a:r>
              <a:rPr lang="en-US" sz="1400" dirty="0" smtClean="0">
                <a:latin typeface="Berlin Sans FB" pitchFamily="34" charset="0"/>
              </a:rPr>
              <a:t>N</a:t>
            </a:r>
            <a:r>
              <a:rPr lang="id-ID" sz="1400" dirty="0" smtClean="0">
                <a:latin typeface="Berlin Sans FB" pitchFamily="34" charset="0"/>
              </a:rPr>
              <a:t>ilai </a:t>
            </a:r>
            <a:r>
              <a:rPr lang="id-ID" sz="1400" i="1" dirty="0" smtClean="0">
                <a:latin typeface="Berlin Sans FB" pitchFamily="34" charset="0"/>
              </a:rPr>
              <a:t>fitness</a:t>
            </a:r>
            <a:r>
              <a:rPr lang="id-ID" sz="1400" dirty="0" smtClean="0">
                <a:latin typeface="Berlin Sans FB" pitchFamily="34" charset="0"/>
              </a:rPr>
              <a:t> rata-rata yang dipero</a:t>
            </a:r>
            <a:r>
              <a:rPr lang="en-US" sz="1400" dirty="0" smtClean="0">
                <a:latin typeface="Berlin Sans FB" pitchFamily="34" charset="0"/>
              </a:rPr>
              <a:t>l</a:t>
            </a:r>
            <a:r>
              <a:rPr lang="id-ID" sz="1400" dirty="0" smtClean="0">
                <a:latin typeface="Berlin Sans FB" pitchFamily="34" charset="0"/>
              </a:rPr>
              <a:t>eh sebanyak </a:t>
            </a:r>
            <a:r>
              <a:rPr lang="en-US" sz="1400" dirty="0" smtClean="0">
                <a:latin typeface="Berlin Sans FB" pitchFamily="34" charset="0"/>
              </a:rPr>
              <a:t>:</a:t>
            </a:r>
          </a:p>
          <a:p>
            <a:pPr indent="463550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Jadi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id-ID" sz="1400" dirty="0" smtClean="0">
                <a:latin typeface="Berlin Sans FB" pitchFamily="34" charset="0"/>
              </a:rPr>
              <a:t>Kondisi 100% akan sangat mudah dicapai karena seluruh barang adalah </a:t>
            </a:r>
            <a:r>
              <a:rPr lang="id-ID" sz="1400" i="1" dirty="0" smtClean="0">
                <a:latin typeface="Berlin Sans FB" pitchFamily="34" charset="0"/>
              </a:rPr>
              <a:t>homogen</a:t>
            </a:r>
            <a:r>
              <a:rPr lang="id-ID" sz="1400" dirty="0" smtClean="0">
                <a:latin typeface="Berlin Sans FB" pitchFamily="34" charset="0"/>
              </a:rPr>
              <a:t> sehingga sangat mudah untuk mencapai kondisi </a:t>
            </a:r>
            <a:r>
              <a:rPr lang="id-ID" sz="1400" i="1" dirty="0" smtClean="0">
                <a:latin typeface="Berlin Sans FB" pitchFamily="34" charset="0"/>
              </a:rPr>
              <a:t>optim</a:t>
            </a:r>
            <a:r>
              <a:rPr lang="en-US" sz="1400" i="1" dirty="0" smtClean="0">
                <a:latin typeface="Berlin Sans FB" pitchFamily="34" charset="0"/>
              </a:rPr>
              <a:t>al</a:t>
            </a:r>
            <a:r>
              <a:rPr lang="id-ID" sz="1400" dirty="0" smtClean="0">
                <a:latin typeface="Berlin Sans FB" pitchFamily="34" charset="0"/>
              </a:rPr>
              <a:t>.</a:t>
            </a:r>
            <a:endParaRPr lang="en-US" sz="1400" dirty="0">
              <a:latin typeface="Berlin Sans FB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048000" y="2895600"/>
          <a:ext cx="4838700" cy="640080"/>
        </p:xfrm>
        <a:graphic>
          <a:graphicData uri="http://schemas.openxmlformats.org/drawingml/2006/table">
            <a:tbl>
              <a:tblPr/>
              <a:tblGrid>
                <a:gridCol w="809625"/>
                <a:gridCol w="848995"/>
                <a:gridCol w="875665"/>
                <a:gridCol w="933450"/>
                <a:gridCol w="754380"/>
                <a:gridCol w="61658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Jumlah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Generasi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Jumlah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Individu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b="0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Individu Terseleksi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b="0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Probabilitas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Berlin Sans FB" pitchFamily="34" charset="0"/>
                        <a:ea typeface="MS Mincho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b="0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Mutasi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b="0" i="1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Fitness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Berlin Sans FB" pitchFamily="34" charset="0"/>
                        <a:ea typeface="MS Mincho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b="0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Terbaik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Berlin Sans FB" pitchFamily="34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Waktu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Berlin Sans FB" pitchFamily="34" charset="0"/>
                        <a:ea typeface="MS Mincho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detik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Berlin Sans FB" pitchFamily="34" charset="0"/>
                          <a:ea typeface="MS Mincho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Berlin Sans FB" pitchFamily="34" charset="0"/>
                          <a:ea typeface="MS Mincho"/>
                        </a:rPr>
                        <a:t>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Berlin Sans FB" pitchFamily="34" charset="0"/>
                          <a:ea typeface="MS Mincho"/>
                        </a:rPr>
                        <a:t>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Berlin Sans FB" pitchFamily="34" charset="0"/>
                          <a:ea typeface="MS Mincho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Berlin Sans FB" pitchFamily="34" charset="0"/>
                          <a:ea typeface="MS Mincho"/>
                        </a:rPr>
                        <a:t>0.8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Berlin Sans FB" pitchFamily="34" charset="0"/>
                          <a:ea typeface="MS Mincho"/>
                        </a:rPr>
                        <a:t>8000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Berlin Sans FB" pitchFamily="34" charset="0"/>
                          <a:ea typeface="MS Mincho"/>
                        </a:rPr>
                        <a:t>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4.1 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Kesimpulan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19200" y="51429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4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Kesimpulan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Saran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2971800" y="2133600"/>
            <a:ext cx="5943600" cy="4252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</a:rPr>
              <a:t>Adapun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kesimpulan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diperoleh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dari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hasil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pengujian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antara</a:t>
            </a:r>
            <a:r>
              <a:rPr lang="en-US" sz="1400" dirty="0" smtClean="0">
                <a:latin typeface="Berlin Sans FB" pitchFamily="34" charset="0"/>
              </a:rPr>
              <a:t> lain 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1400" dirty="0" smtClean="0">
                <a:latin typeface="Berlin Sans FB" pitchFamily="34" charset="0"/>
              </a:rPr>
              <a:t>Berdasarkan dari hasil pe</a:t>
            </a:r>
            <a:r>
              <a:rPr lang="en-US" sz="1400" dirty="0" err="1" smtClean="0">
                <a:latin typeface="Berlin Sans FB" pitchFamily="34" charset="0"/>
              </a:rPr>
              <a:t>ngujian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dapat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disimpulkan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bahwa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sistem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algoritma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genetika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telah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didesain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mampu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melakukan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optimasi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pengisian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ke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kontainer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dengan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baik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 smtClean="0">
                <a:latin typeface="Berlin Sans FB" pitchFamily="34" charset="0"/>
              </a:rPr>
              <a:t>Pengujian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dilakukan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id-ID" sz="1400" dirty="0" smtClean="0">
                <a:latin typeface="Berlin Sans FB" pitchFamily="34" charset="0"/>
              </a:rPr>
              <a:t>dengan parameter yang diberikan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tugas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akhir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ini</a:t>
            </a:r>
            <a:r>
              <a:rPr lang="id-ID" sz="1400" dirty="0" smtClean="0">
                <a:latin typeface="Berlin Sans FB" pitchFamily="34" charset="0"/>
              </a:rPr>
              <a:t> yaitu :</a:t>
            </a:r>
            <a:endParaRPr lang="en-US" sz="1400" dirty="0" smtClean="0">
              <a:latin typeface="Berlin Sans FB" pitchFamily="34" charset="0"/>
            </a:endParaRPr>
          </a:p>
          <a:p>
            <a:pPr marL="346075" algn="just">
              <a:lnSpc>
                <a:spcPct val="150000"/>
              </a:lnSpc>
            </a:pPr>
            <a:r>
              <a:rPr lang="id-ID" sz="1400" dirty="0" smtClean="0">
                <a:latin typeface="Berlin Sans FB" pitchFamily="34" charset="0"/>
              </a:rPr>
              <a:t>Jumlah generasi  = 100</a:t>
            </a:r>
            <a:endParaRPr lang="en-US" sz="1400" dirty="0" smtClean="0">
              <a:latin typeface="Berlin Sans FB" pitchFamily="34" charset="0"/>
            </a:endParaRPr>
          </a:p>
          <a:p>
            <a:pPr marL="346075" algn="just">
              <a:lnSpc>
                <a:spcPct val="150000"/>
              </a:lnSpc>
            </a:pPr>
            <a:r>
              <a:rPr lang="id-ID" sz="1400" dirty="0" smtClean="0">
                <a:latin typeface="Berlin Sans FB" pitchFamily="34" charset="0"/>
              </a:rPr>
              <a:t>Jumlah total individu dalam generasi = </a:t>
            </a:r>
            <a:r>
              <a:rPr lang="en-US" sz="1400" dirty="0" smtClean="0">
                <a:latin typeface="Berlin Sans FB" pitchFamily="34" charset="0"/>
              </a:rPr>
              <a:t>70</a:t>
            </a:r>
          </a:p>
          <a:p>
            <a:pPr marL="346075" algn="just">
              <a:lnSpc>
                <a:spcPct val="150000"/>
              </a:lnSpc>
            </a:pPr>
            <a:r>
              <a:rPr lang="id-ID" sz="1400" dirty="0" smtClean="0">
                <a:latin typeface="Berlin Sans FB" pitchFamily="34" charset="0"/>
              </a:rPr>
              <a:t>Jumlah individu terseleksi = </a:t>
            </a:r>
            <a:r>
              <a:rPr lang="en-US" sz="1400" dirty="0" smtClean="0">
                <a:latin typeface="Berlin Sans FB" pitchFamily="34" charset="0"/>
              </a:rPr>
              <a:t>6</a:t>
            </a:r>
          </a:p>
          <a:p>
            <a:pPr marL="346075" algn="just">
              <a:lnSpc>
                <a:spcPct val="150000"/>
              </a:lnSpc>
            </a:pPr>
            <a:r>
              <a:rPr lang="id-ID" sz="1400" dirty="0" smtClean="0">
                <a:latin typeface="Berlin Sans FB" pitchFamily="34" charset="0"/>
              </a:rPr>
              <a:t>Probabilitas mutasi = 0.</a:t>
            </a:r>
            <a:r>
              <a:rPr lang="en-US" sz="1400" dirty="0" smtClean="0">
                <a:latin typeface="Berlin Sans FB" pitchFamily="34" charset="0"/>
              </a:rPr>
              <a:t>8</a:t>
            </a:r>
          </a:p>
          <a:p>
            <a:pPr marL="346075" algn="just">
              <a:lnSpc>
                <a:spcPct val="150000"/>
              </a:lnSpc>
            </a:pPr>
            <a:r>
              <a:rPr lang="id-ID" sz="1400" dirty="0" smtClean="0">
                <a:latin typeface="Berlin Sans FB" pitchFamily="34" charset="0"/>
              </a:rPr>
              <a:t>Maka diperoleh untuk jenis barang yang </a:t>
            </a:r>
            <a:r>
              <a:rPr lang="id-ID" sz="1400" i="1" dirty="0" smtClean="0">
                <a:latin typeface="Berlin Sans FB" pitchFamily="34" charset="0"/>
              </a:rPr>
              <a:t>heterogen</a:t>
            </a:r>
            <a:r>
              <a:rPr lang="id-ID" sz="1400" dirty="0" smtClean="0">
                <a:latin typeface="Berlin Sans FB" pitchFamily="34" charset="0"/>
              </a:rPr>
              <a:t> maka diperoleh </a:t>
            </a:r>
            <a:r>
              <a:rPr lang="en-US" sz="1400" dirty="0" err="1" smtClean="0">
                <a:latin typeface="Berlin Sans FB" pitchFamily="34" charset="0"/>
              </a:rPr>
              <a:t>nilai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id-ID" sz="1400" i="1" dirty="0" smtClean="0">
                <a:latin typeface="Berlin Sans FB" pitchFamily="34" charset="0"/>
              </a:rPr>
              <a:t>fitness</a:t>
            </a:r>
            <a:r>
              <a:rPr lang="id-ID" sz="1400" dirty="0" smtClean="0">
                <a:latin typeface="Berlin Sans FB" pitchFamily="34" charset="0"/>
              </a:rPr>
              <a:t> </a:t>
            </a:r>
            <a:r>
              <a:rPr lang="en-US" sz="1400" dirty="0" smtClean="0">
                <a:latin typeface="Berlin Sans FB" pitchFamily="34" charset="0"/>
              </a:rPr>
              <a:t>78.4 </a:t>
            </a:r>
            <a:r>
              <a:rPr lang="id-ID" sz="1400" dirty="0" smtClean="0">
                <a:latin typeface="Berlin Sans FB" pitchFamily="34" charset="0"/>
              </a:rPr>
              <a:t>%, dan untuk barang </a:t>
            </a:r>
            <a:r>
              <a:rPr lang="id-ID" sz="1400" i="1" dirty="0" smtClean="0">
                <a:latin typeface="Berlin Sans FB" pitchFamily="34" charset="0"/>
              </a:rPr>
              <a:t>homogen</a:t>
            </a:r>
            <a:r>
              <a:rPr lang="id-ID" sz="1400" dirty="0" smtClean="0">
                <a:latin typeface="Berlin Sans FB" pitchFamily="34" charset="0"/>
              </a:rPr>
              <a:t> diperoleh </a:t>
            </a:r>
            <a:r>
              <a:rPr lang="en-US" sz="1400" dirty="0" err="1" smtClean="0">
                <a:latin typeface="Berlin Sans FB" pitchFamily="34" charset="0"/>
              </a:rPr>
              <a:t>nilai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id-ID" sz="1400" i="1" dirty="0" smtClean="0">
                <a:latin typeface="Berlin Sans FB" pitchFamily="34" charset="0"/>
              </a:rPr>
              <a:t>fitnes</a:t>
            </a:r>
            <a:r>
              <a:rPr lang="en-US" sz="1400" i="1" dirty="0" smtClean="0">
                <a:latin typeface="Berlin Sans FB" pitchFamily="34" charset="0"/>
              </a:rPr>
              <a:t>s</a:t>
            </a:r>
            <a:r>
              <a:rPr lang="id-ID" sz="1400" dirty="0" smtClean="0">
                <a:latin typeface="Berlin Sans FB" pitchFamily="34" charset="0"/>
              </a:rPr>
              <a:t> 100% kar</a:t>
            </a:r>
            <a:r>
              <a:rPr lang="en-US" sz="1400" dirty="0" smtClean="0">
                <a:latin typeface="Berlin Sans FB" pitchFamily="34" charset="0"/>
              </a:rPr>
              <a:t>e</a:t>
            </a:r>
            <a:r>
              <a:rPr lang="id-ID" sz="1400" dirty="0" smtClean="0">
                <a:latin typeface="Berlin Sans FB" pitchFamily="34" charset="0"/>
              </a:rPr>
              <a:t>na sangat mudah mencapai kondisi optim</a:t>
            </a:r>
            <a:r>
              <a:rPr lang="en-US" sz="1400" dirty="0" smtClean="0">
                <a:latin typeface="Berlin Sans FB" pitchFamily="34" charset="0"/>
              </a:rPr>
              <a:t>al</a:t>
            </a:r>
            <a:r>
              <a:rPr lang="id-ID" sz="1400" dirty="0" smtClean="0">
                <a:latin typeface="Berlin Sans FB" pitchFamily="34" charset="0"/>
              </a:rPr>
              <a:t>.</a:t>
            </a:r>
            <a:endParaRPr lang="en-US" sz="1400" dirty="0">
              <a:latin typeface="Berlin Sans FB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71800" y="1676400"/>
            <a:ext cx="594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4.2  Saran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19200" y="51429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4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Kesimpulan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Saran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2971800" y="2133600"/>
            <a:ext cx="5943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1400" dirty="0" smtClean="0">
                <a:latin typeface="Berlin Sans FB" pitchFamily="34" charset="0"/>
              </a:rPr>
              <a:t>Saran </a:t>
            </a:r>
            <a:r>
              <a:rPr lang="en-US" sz="1400" dirty="0" err="1" smtClean="0">
                <a:latin typeface="Berlin Sans FB" pitchFamily="34" charset="0"/>
              </a:rPr>
              <a:t>penulis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untuk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penelitian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lebih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lanjut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yaitu</a:t>
            </a:r>
            <a:r>
              <a:rPr lang="en-US" sz="1400" dirty="0" smtClean="0">
                <a:latin typeface="Berlin Sans FB" pitchFamily="34" charset="0"/>
              </a:rPr>
              <a:t> 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 smtClean="0">
                <a:latin typeface="Berlin Sans FB" pitchFamily="34" charset="0"/>
              </a:rPr>
              <a:t>Dapat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memperhitungkan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berat</a:t>
            </a:r>
            <a:r>
              <a:rPr lang="en-US" sz="1400" dirty="0" smtClean="0">
                <a:latin typeface="Berlin Sans FB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</a:rPr>
              <a:t>bentuk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bentuk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kontainer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lebih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bervariasi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seperti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bentuk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silinder</a:t>
            </a:r>
            <a:r>
              <a:rPr lang="en-US" sz="1400" dirty="0" smtClean="0">
                <a:latin typeface="Berlin Sans FB" pitchFamily="34" charset="0"/>
              </a:rPr>
              <a:t>, limas </a:t>
            </a:r>
            <a:r>
              <a:rPr lang="en-US" sz="1400" dirty="0" err="1" smtClean="0">
                <a:latin typeface="Berlin Sans FB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bentuk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lainnya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 smtClean="0">
                <a:latin typeface="Berlin Sans FB" pitchFamily="34" charset="0"/>
              </a:rPr>
              <a:t>Untuk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pengembangan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selanjutnya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dapat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dilakukan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dengan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menambahkan</a:t>
            </a:r>
            <a:r>
              <a:rPr lang="en-US" sz="1400" dirty="0" smtClean="0">
                <a:latin typeface="Berlin Sans FB" pitchFamily="34" charset="0"/>
              </a:rPr>
              <a:t> parameter </a:t>
            </a:r>
            <a:r>
              <a:rPr lang="en-US" sz="1400" dirty="0" err="1" smtClean="0">
                <a:latin typeface="Berlin Sans FB" pitchFamily="34" charset="0"/>
              </a:rPr>
              <a:t>prioritas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barang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harus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didahulukan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 smtClean="0">
                <a:latin typeface="Berlin Sans FB" pitchFamily="34" charset="0"/>
              </a:rPr>
              <a:t>Perlu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dikembangkan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lebih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lanjut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dengan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menggunakan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metode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seleksi</a:t>
            </a:r>
            <a:r>
              <a:rPr lang="en-US" sz="1400" dirty="0" smtClean="0">
                <a:latin typeface="Berlin Sans FB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</a:rPr>
              <a:t>berbeda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seperti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metode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seleksi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</a:rPr>
              <a:t>tournament, truncation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</a:rPr>
              <a:t> lain-lain, </a:t>
            </a:r>
            <a:r>
              <a:rPr lang="en-US" sz="1400" dirty="0" err="1" smtClean="0">
                <a:latin typeface="Berlin Sans FB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metode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</a:rPr>
              <a:t>crossover </a:t>
            </a:r>
            <a:r>
              <a:rPr lang="en-US" sz="1400" dirty="0" smtClean="0">
                <a:latin typeface="Berlin Sans FB" pitchFamily="34" charset="0"/>
              </a:rPr>
              <a:t>yang lain </a:t>
            </a:r>
            <a:r>
              <a:rPr lang="en-US" sz="1400" dirty="0" err="1" smtClean="0">
                <a:latin typeface="Berlin Sans FB" pitchFamily="34" charset="0"/>
              </a:rPr>
              <a:t>seperti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</a:rPr>
              <a:t>multi-point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</a:rPr>
              <a:t>sebagainya</a:t>
            </a:r>
            <a:r>
              <a:rPr lang="en-US" sz="1400" dirty="0" smtClean="0">
                <a:latin typeface="Berlin Sans FB" pitchFamily="34" charset="0"/>
              </a:rPr>
              <a:t>.</a:t>
            </a:r>
            <a:endParaRPr lang="en-US" sz="1400" dirty="0">
              <a:latin typeface="Berlin Sans FB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19200" y="51429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4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Kesimpulan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Saran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600200"/>
            <a:ext cx="9144000" cy="525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5" name="TextBox 104"/>
          <p:cNvSpPr txBox="1"/>
          <p:nvPr/>
        </p:nvSpPr>
        <p:spPr>
          <a:xfrm>
            <a:off x="0" y="3048000"/>
            <a:ext cx="9144000" cy="1338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9250" algn="ctr">
              <a:lnSpc>
                <a:spcPct val="150000"/>
              </a:lnSpc>
            </a:pPr>
            <a:r>
              <a:rPr lang="id-ID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Berlin Sans FB" pitchFamily="34" charset="0"/>
              </a:rPr>
              <a:t>SIMULASI PROGRAM</a:t>
            </a:r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Berlin Sans FB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DAFTAR PUSTAKA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2971800" y="2057400"/>
            <a:ext cx="5943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/>
            <a:r>
              <a:rPr lang="en-US" sz="1200" dirty="0" err="1" smtClean="0">
                <a:latin typeface="Berlin Sans FB" pitchFamily="34" charset="0"/>
              </a:rPr>
              <a:t>Gilang</a:t>
            </a:r>
            <a:r>
              <a:rPr lang="en-US" sz="1200" dirty="0" smtClean="0">
                <a:latin typeface="Berlin Sans FB" pitchFamily="34" charset="0"/>
              </a:rPr>
              <a:t>, Mohammad K. 2007. </a:t>
            </a:r>
            <a:r>
              <a:rPr lang="en-US" sz="1200" i="1" dirty="0" err="1" smtClean="0">
                <a:latin typeface="Berlin Sans FB" pitchFamily="34" charset="0"/>
              </a:rPr>
              <a:t>Implementasi</a:t>
            </a:r>
            <a:r>
              <a:rPr lang="en-US" sz="1200" i="1" dirty="0" smtClean="0">
                <a:latin typeface="Berlin Sans FB" pitchFamily="34" charset="0"/>
              </a:rPr>
              <a:t> </a:t>
            </a:r>
            <a:r>
              <a:rPr lang="en-US" sz="1200" i="1" dirty="0" err="1" smtClean="0">
                <a:latin typeface="Berlin Sans FB" pitchFamily="34" charset="0"/>
              </a:rPr>
              <a:t>Algoritma</a:t>
            </a:r>
            <a:r>
              <a:rPr lang="en-US" sz="1200" i="1" dirty="0" smtClean="0">
                <a:latin typeface="Berlin Sans FB" pitchFamily="34" charset="0"/>
              </a:rPr>
              <a:t> </a:t>
            </a:r>
            <a:r>
              <a:rPr lang="en-US" sz="1200" i="1" dirty="0" err="1" smtClean="0">
                <a:latin typeface="Berlin Sans FB" pitchFamily="34" charset="0"/>
              </a:rPr>
              <a:t>Genetika</a:t>
            </a:r>
            <a:r>
              <a:rPr lang="en-US" sz="1200" i="1" dirty="0" smtClean="0">
                <a:latin typeface="Berlin Sans FB" pitchFamily="34" charset="0"/>
              </a:rPr>
              <a:t> </a:t>
            </a:r>
            <a:r>
              <a:rPr lang="en-US" sz="1200" i="1" dirty="0" err="1" smtClean="0">
                <a:latin typeface="Berlin Sans FB" pitchFamily="34" charset="0"/>
              </a:rPr>
              <a:t>Dalam</a:t>
            </a:r>
            <a:r>
              <a:rPr lang="en-US" sz="1200" i="1" dirty="0" smtClean="0">
                <a:latin typeface="Berlin Sans FB" pitchFamily="34" charset="0"/>
              </a:rPr>
              <a:t> </a:t>
            </a:r>
            <a:r>
              <a:rPr lang="en-US" sz="1200" i="1" dirty="0" err="1" smtClean="0">
                <a:latin typeface="Berlin Sans FB" pitchFamily="34" charset="0"/>
              </a:rPr>
              <a:t>Menyelesaikan</a:t>
            </a:r>
            <a:r>
              <a:rPr lang="en-US" sz="1200" i="1" dirty="0" smtClean="0">
                <a:latin typeface="Berlin Sans FB" pitchFamily="34" charset="0"/>
              </a:rPr>
              <a:t> </a:t>
            </a:r>
            <a:r>
              <a:rPr lang="en-US" sz="1200" i="1" dirty="0" err="1" smtClean="0">
                <a:latin typeface="Berlin Sans FB" pitchFamily="34" charset="0"/>
              </a:rPr>
              <a:t>Sebuah</a:t>
            </a:r>
            <a:r>
              <a:rPr lang="en-US" sz="1200" i="1" dirty="0" smtClean="0">
                <a:latin typeface="Berlin Sans FB" pitchFamily="34" charset="0"/>
              </a:rPr>
              <a:t> </a:t>
            </a:r>
            <a:r>
              <a:rPr lang="en-US" sz="1200" i="1" dirty="0" err="1" smtClean="0">
                <a:latin typeface="Berlin Sans FB" pitchFamily="34" charset="0"/>
              </a:rPr>
              <a:t>Persoalan</a:t>
            </a:r>
            <a:r>
              <a:rPr lang="en-US" sz="1200" i="1" dirty="0" smtClean="0">
                <a:latin typeface="Berlin Sans FB" pitchFamily="34" charset="0"/>
              </a:rPr>
              <a:t> Anagram Scrabble. </a:t>
            </a:r>
            <a:r>
              <a:rPr lang="en-US" sz="1200" dirty="0" smtClean="0">
                <a:latin typeface="Berlin Sans FB" pitchFamily="34" charset="0"/>
              </a:rPr>
              <a:t>Bandung: ITB.</a:t>
            </a:r>
          </a:p>
          <a:p>
            <a:pPr marL="463550"/>
            <a:r>
              <a:rPr lang="en-US" sz="1200" u="sng" dirty="0" smtClean="0">
                <a:latin typeface="Berlin Sans FB" pitchFamily="34" charset="0"/>
                <a:hlinkClick r:id="rId3"/>
              </a:rPr>
              <a:t>http://www.informatika.org/~rinaldi/Stmik/20062007/Makalah_2007/Makalah STMIK2007-035.pdf. </a:t>
            </a:r>
            <a:r>
              <a:rPr lang="en-US" sz="1200" u="sng" dirty="0" err="1" smtClean="0">
                <a:latin typeface="Berlin Sans FB" pitchFamily="34" charset="0"/>
                <a:hlinkClick r:id="rId3"/>
              </a:rPr>
              <a:t>Tanggal</a:t>
            </a:r>
            <a:r>
              <a:rPr lang="en-US" sz="1200" u="sng" dirty="0" smtClean="0">
                <a:latin typeface="Berlin Sans FB" pitchFamily="34" charset="0"/>
                <a:hlinkClick r:id="rId3"/>
              </a:rPr>
              <a:t> </a:t>
            </a:r>
            <a:r>
              <a:rPr lang="en-US" sz="1200" u="sng" dirty="0" err="1" smtClean="0">
                <a:latin typeface="Berlin Sans FB" pitchFamily="34" charset="0"/>
                <a:hlinkClick r:id="rId3"/>
              </a:rPr>
              <a:t>Akses</a:t>
            </a:r>
            <a:r>
              <a:rPr lang="en-US" sz="1200" u="sng" dirty="0" smtClean="0">
                <a:latin typeface="Berlin Sans FB" pitchFamily="34" charset="0"/>
                <a:hlinkClick r:id="rId3"/>
              </a:rPr>
              <a:t> : 28 September 2010</a:t>
            </a:r>
            <a:r>
              <a:rPr lang="en-US" sz="1200" dirty="0" smtClean="0">
                <a:latin typeface="Berlin Sans FB" pitchFamily="34" charset="0"/>
              </a:rPr>
              <a:t>. Jam 14.00.</a:t>
            </a:r>
          </a:p>
          <a:p>
            <a:pPr marL="463550"/>
            <a:endParaRPr lang="en-US" sz="1200" dirty="0" smtClean="0">
              <a:latin typeface="Berlin Sans FB" pitchFamily="34" charset="0"/>
            </a:endParaRPr>
          </a:p>
          <a:p>
            <a:pPr marL="463550" indent="-463550">
              <a:tabLst>
                <a:tab pos="166688" algn="l"/>
              </a:tabLst>
            </a:pPr>
            <a:r>
              <a:rPr lang="en-US" sz="1200" dirty="0" smtClean="0">
                <a:latin typeface="Berlin Sans FB" pitchFamily="34" charset="0"/>
              </a:rPr>
              <a:t>Holland, John H. 1995. Genetic algorithm. USA : University of Michigan.</a:t>
            </a:r>
          </a:p>
          <a:p>
            <a:pPr marL="463550"/>
            <a:r>
              <a:rPr lang="en-US" sz="1200" u="sng" dirty="0" smtClean="0">
                <a:latin typeface="Berlin Sans FB" pitchFamily="34" charset="0"/>
                <a:hlinkClick r:id="rId4"/>
              </a:rPr>
              <a:t>http://www.scholarpedia.org/article/Genetic_algorithms</a:t>
            </a:r>
            <a:r>
              <a:rPr lang="en-US" sz="1200" dirty="0" smtClean="0">
                <a:latin typeface="Berlin Sans FB" pitchFamily="34" charset="0"/>
              </a:rPr>
              <a:t>. </a:t>
            </a:r>
            <a:r>
              <a:rPr lang="en-US" sz="1200" dirty="0" err="1" smtClean="0">
                <a:latin typeface="Berlin Sans FB" pitchFamily="34" charset="0"/>
              </a:rPr>
              <a:t>Tanggal</a:t>
            </a:r>
            <a:r>
              <a:rPr lang="en-US" sz="1200" dirty="0" smtClean="0">
                <a:latin typeface="Berlin Sans FB" pitchFamily="34" charset="0"/>
              </a:rPr>
              <a:t> </a:t>
            </a:r>
            <a:r>
              <a:rPr lang="en-US" sz="1200" dirty="0" err="1" smtClean="0">
                <a:latin typeface="Berlin Sans FB" pitchFamily="34" charset="0"/>
              </a:rPr>
              <a:t>Akses</a:t>
            </a:r>
            <a:r>
              <a:rPr lang="en-US" sz="1200" dirty="0" smtClean="0">
                <a:latin typeface="Berlin Sans FB" pitchFamily="34" charset="0"/>
              </a:rPr>
              <a:t>: 1 </a:t>
            </a:r>
            <a:r>
              <a:rPr lang="en-US" sz="1200" dirty="0" err="1" smtClean="0">
                <a:latin typeface="Berlin Sans FB" pitchFamily="34" charset="0"/>
              </a:rPr>
              <a:t>Maret</a:t>
            </a:r>
            <a:r>
              <a:rPr lang="en-US" sz="1200" dirty="0" smtClean="0">
                <a:latin typeface="Berlin Sans FB" pitchFamily="34" charset="0"/>
              </a:rPr>
              <a:t> 2011. Jam 12.35.</a:t>
            </a:r>
          </a:p>
          <a:p>
            <a:pPr marL="463550"/>
            <a:endParaRPr lang="en-US" sz="1200" b="1" dirty="0" smtClean="0">
              <a:latin typeface="Berlin Sans FB" pitchFamily="34" charset="0"/>
            </a:endParaRPr>
          </a:p>
          <a:p>
            <a:r>
              <a:rPr lang="en-US" sz="1200" dirty="0" err="1" smtClean="0">
                <a:latin typeface="Berlin Sans FB" pitchFamily="34" charset="0"/>
              </a:rPr>
              <a:t>Kangedi</a:t>
            </a:r>
            <a:r>
              <a:rPr lang="en-US" sz="1200" dirty="0" smtClean="0">
                <a:latin typeface="Berlin Sans FB" pitchFamily="34" charset="0"/>
              </a:rPr>
              <a:t>. 2010. </a:t>
            </a:r>
            <a:r>
              <a:rPr lang="en-US" sz="1200" dirty="0" err="1" smtClean="0">
                <a:latin typeface="Berlin Sans FB" pitchFamily="34" charset="0"/>
              </a:rPr>
              <a:t>Bab</a:t>
            </a:r>
            <a:r>
              <a:rPr lang="en-US" sz="1200" dirty="0" smtClean="0">
                <a:latin typeface="Berlin Sans FB" pitchFamily="34" charset="0"/>
              </a:rPr>
              <a:t> 7 </a:t>
            </a:r>
            <a:r>
              <a:rPr lang="en-US" sz="1200" dirty="0" err="1" smtClean="0">
                <a:latin typeface="Berlin Sans FB" pitchFamily="34" charset="0"/>
              </a:rPr>
              <a:t>Algoritma</a:t>
            </a:r>
            <a:r>
              <a:rPr lang="en-US" sz="1200" dirty="0" smtClean="0">
                <a:latin typeface="Berlin Sans FB" pitchFamily="34" charset="0"/>
              </a:rPr>
              <a:t> </a:t>
            </a:r>
            <a:r>
              <a:rPr lang="en-US" sz="1200" dirty="0" err="1" smtClean="0">
                <a:latin typeface="Berlin Sans FB" pitchFamily="34" charset="0"/>
              </a:rPr>
              <a:t>Genetika</a:t>
            </a:r>
            <a:r>
              <a:rPr lang="en-US" sz="1200" dirty="0" smtClean="0">
                <a:latin typeface="Berlin Sans FB" pitchFamily="34" charset="0"/>
              </a:rPr>
              <a:t>. </a:t>
            </a:r>
          </a:p>
          <a:p>
            <a:pPr marL="463550"/>
            <a:r>
              <a:rPr lang="en-US" sz="1200" u="sng" dirty="0" smtClean="0">
                <a:latin typeface="Berlin Sans FB" pitchFamily="34" charset="0"/>
                <a:hlinkClick r:id="rId5"/>
              </a:rPr>
              <a:t>http://www.smknperkapalan.net/ebook/view.php?file=Meteri+VEDC/semester+6/Artificial+Inteligent/Bab+7+Algoritma+Genetika.pdf</a:t>
            </a:r>
            <a:r>
              <a:rPr lang="en-US" sz="1200" dirty="0" smtClean="0">
                <a:latin typeface="Berlin Sans FB" pitchFamily="34" charset="0"/>
              </a:rPr>
              <a:t>. </a:t>
            </a:r>
          </a:p>
          <a:p>
            <a:pPr marL="463550"/>
            <a:r>
              <a:rPr lang="en-US" sz="1200" dirty="0" err="1" smtClean="0">
                <a:latin typeface="Berlin Sans FB" pitchFamily="34" charset="0"/>
              </a:rPr>
              <a:t>Tanggal</a:t>
            </a:r>
            <a:r>
              <a:rPr lang="en-US" sz="1200" dirty="0" smtClean="0">
                <a:latin typeface="Berlin Sans FB" pitchFamily="34" charset="0"/>
              </a:rPr>
              <a:t> </a:t>
            </a:r>
            <a:r>
              <a:rPr lang="en-US" sz="1200" dirty="0" err="1" smtClean="0">
                <a:latin typeface="Berlin Sans FB" pitchFamily="34" charset="0"/>
              </a:rPr>
              <a:t>Akses</a:t>
            </a:r>
            <a:r>
              <a:rPr lang="en-US" sz="1200" dirty="0" smtClean="0">
                <a:latin typeface="Berlin Sans FB" pitchFamily="34" charset="0"/>
              </a:rPr>
              <a:t> : 28 September 2010. Jam 13.50.</a:t>
            </a:r>
          </a:p>
          <a:p>
            <a:pPr marL="463550"/>
            <a:r>
              <a:rPr lang="en-US" sz="1200" dirty="0" smtClean="0">
                <a:latin typeface="Berlin Sans FB" pitchFamily="34" charset="0"/>
              </a:rPr>
              <a:t> </a:t>
            </a:r>
          </a:p>
          <a:p>
            <a:r>
              <a:rPr lang="en-US" sz="1200" dirty="0" smtClean="0">
                <a:latin typeface="Berlin Sans FB" pitchFamily="34" charset="0"/>
              </a:rPr>
              <a:t>Mathew, Tom V. </a:t>
            </a:r>
            <a:r>
              <a:rPr lang="en-US" sz="1200" i="1" dirty="0" smtClean="0">
                <a:latin typeface="Berlin Sans FB" pitchFamily="34" charset="0"/>
              </a:rPr>
              <a:t>Genetic Algorithm</a:t>
            </a:r>
            <a:r>
              <a:rPr lang="en-US" sz="1200" dirty="0" smtClean="0">
                <a:latin typeface="Berlin Sans FB" pitchFamily="34" charset="0"/>
              </a:rPr>
              <a:t>. Mumbai : Indian Institute of Technology Bombay.</a:t>
            </a:r>
          </a:p>
          <a:p>
            <a:pPr marL="463550"/>
            <a:r>
              <a:rPr lang="en-US" sz="1200" u="sng" dirty="0" smtClean="0">
                <a:latin typeface="Berlin Sans FB" pitchFamily="34" charset="0"/>
                <a:hlinkClick r:id="rId6"/>
              </a:rPr>
              <a:t>http://www.civil.iitb.ac.in/tvm/2701_dga/2701-ga-notes/gadoc.pdf</a:t>
            </a:r>
            <a:r>
              <a:rPr lang="en-US" sz="1200" dirty="0" smtClean="0">
                <a:latin typeface="Berlin Sans FB" pitchFamily="34" charset="0"/>
              </a:rPr>
              <a:t>. </a:t>
            </a:r>
            <a:r>
              <a:rPr lang="en-US" sz="1200" dirty="0" err="1" smtClean="0">
                <a:latin typeface="Berlin Sans FB" pitchFamily="34" charset="0"/>
              </a:rPr>
              <a:t>Tanggal</a:t>
            </a:r>
            <a:r>
              <a:rPr lang="en-US" sz="1200" dirty="0" smtClean="0">
                <a:latin typeface="Berlin Sans FB" pitchFamily="34" charset="0"/>
              </a:rPr>
              <a:t> </a:t>
            </a:r>
            <a:r>
              <a:rPr lang="en-US" sz="1200" dirty="0" err="1" smtClean="0">
                <a:latin typeface="Berlin Sans FB" pitchFamily="34" charset="0"/>
              </a:rPr>
              <a:t>Akses</a:t>
            </a:r>
            <a:r>
              <a:rPr lang="en-US" sz="1200" dirty="0" smtClean="0">
                <a:latin typeface="Berlin Sans FB" pitchFamily="34" charset="0"/>
              </a:rPr>
              <a:t> :  1 </a:t>
            </a:r>
            <a:r>
              <a:rPr lang="en-US" sz="1200" dirty="0" err="1" smtClean="0">
                <a:latin typeface="Berlin Sans FB" pitchFamily="34" charset="0"/>
              </a:rPr>
              <a:t>Maret</a:t>
            </a:r>
            <a:r>
              <a:rPr lang="en-US" sz="1200" dirty="0" smtClean="0">
                <a:latin typeface="Berlin Sans FB" pitchFamily="34" charset="0"/>
              </a:rPr>
              <a:t> 2011. Jam 11.50.</a:t>
            </a:r>
          </a:p>
          <a:p>
            <a:r>
              <a:rPr lang="en-US" sz="1200" dirty="0" smtClean="0">
                <a:latin typeface="Berlin Sans FB" pitchFamily="34" charset="0"/>
              </a:rPr>
              <a:t> </a:t>
            </a:r>
          </a:p>
          <a:p>
            <a:pPr marL="463550" indent="-463550"/>
            <a:r>
              <a:rPr lang="en-US" sz="1200" dirty="0" err="1" smtClean="0">
                <a:latin typeface="Berlin Sans FB" pitchFamily="34" charset="0"/>
              </a:rPr>
              <a:t>Thiang</a:t>
            </a:r>
            <a:r>
              <a:rPr lang="en-US" sz="1200" dirty="0" smtClean="0">
                <a:latin typeface="Berlin Sans FB" pitchFamily="34" charset="0"/>
              </a:rPr>
              <a:t>, </a:t>
            </a:r>
            <a:r>
              <a:rPr lang="en-US" sz="1200" dirty="0" err="1" smtClean="0">
                <a:latin typeface="Berlin Sans FB" pitchFamily="34" charset="0"/>
              </a:rPr>
              <a:t>dkk</a:t>
            </a:r>
            <a:r>
              <a:rPr lang="en-US" sz="1200" dirty="0" smtClean="0">
                <a:latin typeface="Berlin Sans FB" pitchFamily="34" charset="0"/>
              </a:rPr>
              <a:t>. 2004. </a:t>
            </a:r>
            <a:r>
              <a:rPr lang="en-US" sz="1200" i="1" dirty="0" err="1" smtClean="0">
                <a:latin typeface="Berlin Sans FB" pitchFamily="34" charset="0"/>
              </a:rPr>
              <a:t>Optimasi</a:t>
            </a:r>
            <a:r>
              <a:rPr lang="en-US" sz="1200" i="1" dirty="0" smtClean="0">
                <a:latin typeface="Berlin Sans FB" pitchFamily="34" charset="0"/>
              </a:rPr>
              <a:t> </a:t>
            </a:r>
            <a:r>
              <a:rPr lang="en-US" sz="1200" i="1" dirty="0" err="1" smtClean="0">
                <a:latin typeface="Berlin Sans FB" pitchFamily="34" charset="0"/>
              </a:rPr>
              <a:t>Pengisian</a:t>
            </a:r>
            <a:r>
              <a:rPr lang="en-US" sz="1200" i="1" dirty="0" smtClean="0">
                <a:latin typeface="Berlin Sans FB" pitchFamily="34" charset="0"/>
              </a:rPr>
              <a:t> </a:t>
            </a:r>
            <a:r>
              <a:rPr lang="en-US" sz="1200" i="1" dirty="0" err="1" smtClean="0">
                <a:latin typeface="Berlin Sans FB" pitchFamily="34" charset="0"/>
              </a:rPr>
              <a:t>Kontainer</a:t>
            </a:r>
            <a:r>
              <a:rPr lang="en-US" sz="1200" i="1" dirty="0" smtClean="0">
                <a:latin typeface="Berlin Sans FB" pitchFamily="34" charset="0"/>
              </a:rPr>
              <a:t> </a:t>
            </a:r>
            <a:r>
              <a:rPr lang="en-US" sz="1200" i="1" dirty="0" err="1" smtClean="0">
                <a:latin typeface="Berlin Sans FB" pitchFamily="34" charset="0"/>
              </a:rPr>
              <a:t>Dengan</a:t>
            </a:r>
            <a:r>
              <a:rPr lang="en-US" sz="1200" i="1" dirty="0" smtClean="0">
                <a:latin typeface="Berlin Sans FB" pitchFamily="34" charset="0"/>
              </a:rPr>
              <a:t> </a:t>
            </a:r>
            <a:r>
              <a:rPr lang="en-US" sz="1200" i="1" dirty="0" err="1" smtClean="0">
                <a:latin typeface="Berlin Sans FB" pitchFamily="34" charset="0"/>
              </a:rPr>
              <a:t>Menggunakan</a:t>
            </a:r>
            <a:r>
              <a:rPr lang="en-US" sz="1200" i="1" dirty="0" smtClean="0">
                <a:latin typeface="Berlin Sans FB" pitchFamily="34" charset="0"/>
              </a:rPr>
              <a:t> </a:t>
            </a:r>
            <a:r>
              <a:rPr lang="en-US" sz="1200" i="1" dirty="0" err="1" smtClean="0">
                <a:latin typeface="Berlin Sans FB" pitchFamily="34" charset="0"/>
              </a:rPr>
              <a:t>Algoritma</a:t>
            </a:r>
            <a:r>
              <a:rPr lang="en-US" sz="1200" i="1" dirty="0" smtClean="0">
                <a:latin typeface="Berlin Sans FB" pitchFamily="34" charset="0"/>
              </a:rPr>
              <a:t> </a:t>
            </a:r>
            <a:r>
              <a:rPr lang="en-US" sz="1200" i="1" dirty="0" err="1" smtClean="0">
                <a:latin typeface="Berlin Sans FB" pitchFamily="34" charset="0"/>
              </a:rPr>
              <a:t>Genetika</a:t>
            </a:r>
            <a:r>
              <a:rPr lang="en-US" sz="1200" i="1" dirty="0" smtClean="0">
                <a:latin typeface="Berlin Sans FB" pitchFamily="34" charset="0"/>
              </a:rPr>
              <a:t>. </a:t>
            </a:r>
            <a:r>
              <a:rPr lang="en-US" sz="1200" dirty="0" smtClean="0">
                <a:latin typeface="Berlin Sans FB" pitchFamily="34" charset="0"/>
              </a:rPr>
              <a:t>Surabaya : </a:t>
            </a:r>
            <a:r>
              <a:rPr lang="en-US" sz="1200" dirty="0" err="1" smtClean="0">
                <a:latin typeface="Berlin Sans FB" pitchFamily="34" charset="0"/>
              </a:rPr>
              <a:t>Universitas</a:t>
            </a:r>
            <a:r>
              <a:rPr lang="en-US" sz="1200" dirty="0" smtClean="0">
                <a:latin typeface="Berlin Sans FB" pitchFamily="34" charset="0"/>
              </a:rPr>
              <a:t> Kristen Petra.</a:t>
            </a:r>
          </a:p>
          <a:p>
            <a:pPr marL="463550" indent="-463550"/>
            <a:endParaRPr lang="en-US" sz="1200" dirty="0" smtClean="0">
              <a:latin typeface="Berlin Sans FB" pitchFamily="34" charset="0"/>
            </a:endParaRPr>
          </a:p>
          <a:p>
            <a:pPr marL="463550" indent="-463550"/>
            <a:r>
              <a:rPr lang="en-US" sz="1200" dirty="0" err="1" smtClean="0">
                <a:latin typeface="Berlin Sans FB" pitchFamily="34" charset="0"/>
              </a:rPr>
              <a:t>Widhiyasa</a:t>
            </a:r>
            <a:r>
              <a:rPr lang="en-US" sz="1200" dirty="0" smtClean="0">
                <a:latin typeface="Berlin Sans FB" pitchFamily="34" charset="0"/>
              </a:rPr>
              <a:t>, </a:t>
            </a:r>
            <a:r>
              <a:rPr lang="en-US" sz="1200" dirty="0" err="1" smtClean="0">
                <a:latin typeface="Berlin Sans FB" pitchFamily="34" charset="0"/>
              </a:rPr>
              <a:t>Arief</a:t>
            </a:r>
            <a:r>
              <a:rPr lang="en-US" sz="1200" dirty="0" smtClean="0">
                <a:latin typeface="Berlin Sans FB" pitchFamily="34" charset="0"/>
              </a:rPr>
              <a:t> . </a:t>
            </a:r>
            <a:r>
              <a:rPr lang="en-US" sz="1200" i="1" dirty="0" err="1" smtClean="0">
                <a:latin typeface="Berlin Sans FB" pitchFamily="34" charset="0"/>
              </a:rPr>
              <a:t>Kajian</a:t>
            </a:r>
            <a:r>
              <a:rPr lang="en-US" sz="1200" i="1" dirty="0" smtClean="0">
                <a:latin typeface="Berlin Sans FB" pitchFamily="34" charset="0"/>
              </a:rPr>
              <a:t> genetic algorithm </a:t>
            </a:r>
            <a:r>
              <a:rPr lang="en-US" sz="1200" i="1" dirty="0" err="1" smtClean="0">
                <a:latin typeface="Berlin Sans FB" pitchFamily="34" charset="0"/>
              </a:rPr>
              <a:t>dalam</a:t>
            </a:r>
            <a:r>
              <a:rPr lang="en-US" sz="1200" i="1" dirty="0" smtClean="0">
                <a:latin typeface="Berlin Sans FB" pitchFamily="34" charset="0"/>
              </a:rPr>
              <a:t>  </a:t>
            </a:r>
            <a:r>
              <a:rPr lang="en-US" sz="1200" i="1" dirty="0" err="1" smtClean="0">
                <a:latin typeface="Berlin Sans FB" pitchFamily="34" charset="0"/>
              </a:rPr>
              <a:t>penyelesaian</a:t>
            </a:r>
            <a:r>
              <a:rPr lang="en-US" sz="1200" i="1" dirty="0" smtClean="0">
                <a:latin typeface="Berlin Sans FB" pitchFamily="34" charset="0"/>
              </a:rPr>
              <a:t> TSP</a:t>
            </a:r>
            <a:r>
              <a:rPr lang="en-US" sz="1200" dirty="0" smtClean="0">
                <a:latin typeface="Berlin Sans FB" pitchFamily="34" charset="0"/>
              </a:rPr>
              <a:t>.  Bandung : </a:t>
            </a:r>
            <a:r>
              <a:rPr lang="en-US" sz="1200" i="1" dirty="0" err="1" smtClean="0">
                <a:latin typeface="Berlin Sans FB" pitchFamily="34" charset="0"/>
              </a:rPr>
              <a:t>Institut</a:t>
            </a:r>
            <a:r>
              <a:rPr lang="en-US" sz="1200" i="1" dirty="0" smtClean="0">
                <a:latin typeface="Berlin Sans FB" pitchFamily="34" charset="0"/>
              </a:rPr>
              <a:t> </a:t>
            </a:r>
            <a:r>
              <a:rPr lang="en-US" sz="1200" i="1" dirty="0" err="1" smtClean="0">
                <a:latin typeface="Berlin Sans FB" pitchFamily="34" charset="0"/>
              </a:rPr>
              <a:t>Teknologi</a:t>
            </a:r>
            <a:r>
              <a:rPr lang="en-US" sz="1200" i="1" dirty="0" smtClean="0">
                <a:latin typeface="Berlin Sans FB" pitchFamily="34" charset="0"/>
              </a:rPr>
              <a:t> Bandung.</a:t>
            </a:r>
            <a:endParaRPr lang="en-US" sz="1200" dirty="0" smtClean="0">
              <a:latin typeface="Berlin Sans FB" pitchFamily="34" charset="0"/>
            </a:endParaRPr>
          </a:p>
          <a:p>
            <a:pPr marL="463550"/>
            <a:r>
              <a:rPr lang="en-US" sz="1200" u="sng" dirty="0" smtClean="0">
                <a:latin typeface="Berlin Sans FB" pitchFamily="34" charset="0"/>
                <a:hlinkClick r:id="rId7"/>
              </a:rPr>
              <a:t>http://www.informatika.org/~rinaldi/Matdis/2006-2007/Makalah/ Makalah0607-119.pdf</a:t>
            </a:r>
            <a:r>
              <a:rPr lang="en-US" sz="1200" dirty="0" smtClean="0">
                <a:latin typeface="Berlin Sans FB" pitchFamily="34" charset="0"/>
              </a:rPr>
              <a:t>. </a:t>
            </a:r>
            <a:r>
              <a:rPr lang="en-US" sz="1200" dirty="0" err="1" smtClean="0">
                <a:latin typeface="Berlin Sans FB" pitchFamily="34" charset="0"/>
              </a:rPr>
              <a:t>Tanggal</a:t>
            </a:r>
            <a:r>
              <a:rPr lang="en-US" sz="1200" dirty="0" smtClean="0">
                <a:latin typeface="Berlin Sans FB" pitchFamily="34" charset="0"/>
              </a:rPr>
              <a:t> </a:t>
            </a:r>
            <a:r>
              <a:rPr lang="en-US" sz="1200" dirty="0" err="1" smtClean="0">
                <a:latin typeface="Berlin Sans FB" pitchFamily="34" charset="0"/>
              </a:rPr>
              <a:t>Akses</a:t>
            </a:r>
            <a:r>
              <a:rPr lang="en-US" sz="1200" dirty="0" smtClean="0">
                <a:latin typeface="Berlin Sans FB" pitchFamily="34" charset="0"/>
              </a:rPr>
              <a:t> : 1 </a:t>
            </a:r>
            <a:r>
              <a:rPr lang="en-US" sz="1200" dirty="0" err="1" smtClean="0">
                <a:latin typeface="Berlin Sans FB" pitchFamily="34" charset="0"/>
              </a:rPr>
              <a:t>Maret</a:t>
            </a:r>
            <a:r>
              <a:rPr lang="en-US" sz="1200" dirty="0" smtClean="0">
                <a:latin typeface="Berlin Sans FB" pitchFamily="34" charset="0"/>
              </a:rPr>
              <a:t> 2011. Jam 12.10.</a:t>
            </a:r>
            <a:endParaRPr lang="en-US" sz="1200" dirty="0">
              <a:latin typeface="Berlin Sans FB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600200"/>
            <a:ext cx="9144000" cy="525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0200" y="3124200"/>
            <a:ext cx="604364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</a:rPr>
              <a:t>Terima</a:t>
            </a:r>
            <a:r>
              <a:rPr lang="en-US" sz="7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72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</a:rPr>
              <a:t>Kasih</a:t>
            </a:r>
            <a:endParaRPr lang="en-US" sz="7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erlin Sans FB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71800" y="1676400"/>
            <a:ext cx="358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2.1 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Definisi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Algoritma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Genetika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2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Tinjauan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Pustaka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95602" y="2209800"/>
            <a:ext cx="601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3550" algn="just">
              <a:lnSpc>
                <a:spcPct val="150000"/>
              </a:lnSpc>
            </a:pP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Algorima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Genetika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suatu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metode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optimasi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simulasi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perkembangannya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bisa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lepas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teori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genetika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1400" dirty="0">
              <a:latin typeface="Berlin Sans FB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971802" y="3657600"/>
            <a:ext cx="1600200" cy="457200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Charles Darwin (1809-1882)</a:t>
            </a:r>
            <a:endParaRPr lang="en-US" sz="1300" dirty="0">
              <a:latin typeface="Berlin Sans FB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4572002" y="3886200"/>
            <a:ext cx="304800" cy="1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76800" y="3505200"/>
            <a:ext cx="4038600" cy="838200"/>
          </a:xfrm>
          <a:prstGeom prst="rect">
            <a:avLst/>
          </a:prstGeom>
          <a:solidFill>
            <a:schemeClr val="bg2">
              <a:lumMod val="50000"/>
            </a:schemeClr>
          </a:solidFill>
          <a:ln cmpd="dbl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Algoritma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Genetika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juga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merupakan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algoritma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pencarian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heuristik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didasarkan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atas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mekanisme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evolusi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biologis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Berlin Sans FB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971800" y="5105400"/>
            <a:ext cx="1600200" cy="457200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John Holland</a:t>
            </a:r>
          </a:p>
          <a:p>
            <a:pPr algn="ctr"/>
            <a:r>
              <a:rPr lang="en-US" sz="13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(1975)</a:t>
            </a:r>
            <a:endParaRPr lang="en-US" sz="1300" dirty="0">
              <a:latin typeface="Berlin Sans FB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3" name="Straight Arrow Connector 42"/>
          <p:cNvCxnSpPr>
            <a:stCxn id="42" idx="3"/>
            <a:endCxn id="44" idx="1"/>
          </p:cNvCxnSpPr>
          <p:nvPr/>
        </p:nvCxnSpPr>
        <p:spPr>
          <a:xfrm>
            <a:off x="4572000" y="5334000"/>
            <a:ext cx="304802" cy="1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876802" y="4876800"/>
            <a:ext cx="40386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 cmpd="dbl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Menyatakan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bahwa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setiap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masalah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berbentuk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adaptasi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alami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maupun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buatan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diformulasikan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bentuk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terminologi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genetika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Berlin Sans FB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5" name="Straight Arrow Connector 44"/>
          <p:cNvCxnSpPr>
            <a:stCxn id="46" idx="2"/>
            <a:endCxn id="39" idx="0"/>
          </p:cNvCxnSpPr>
          <p:nvPr/>
        </p:nvCxnSpPr>
        <p:spPr>
          <a:xfrm rot="5400000">
            <a:off x="3582891" y="3468588"/>
            <a:ext cx="378023" cy="158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95602" y="29718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Penggagas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Utama</a:t>
            </a:r>
            <a:endParaRPr lang="en-US" sz="1400" dirty="0">
              <a:latin typeface="Berlin Sans FB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7" name="Straight Arrow Connector 46"/>
          <p:cNvCxnSpPr>
            <a:stCxn id="39" idx="2"/>
            <a:endCxn id="42" idx="0"/>
          </p:cNvCxnSpPr>
          <p:nvPr/>
        </p:nvCxnSpPr>
        <p:spPr>
          <a:xfrm rot="5400000">
            <a:off x="3276601" y="4610099"/>
            <a:ext cx="990600" cy="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895598" y="4492823"/>
            <a:ext cx="18288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Dikembangkan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oleh</a:t>
            </a:r>
            <a:endParaRPr lang="en-US" sz="1400" dirty="0">
              <a:latin typeface="Berlin Sans FB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71800" y="1673423"/>
            <a:ext cx="3733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Mengapa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Algoritma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Genetika</a:t>
            </a:r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  <a:ea typeface="Tahoma" pitchFamily="34" charset="0"/>
                <a:cs typeface="Tahoma" pitchFamily="34" charset="0"/>
              </a:rPr>
              <a:t> ?</a:t>
            </a:r>
            <a:endParaRPr lang="en-US" sz="1400" dirty="0">
              <a:solidFill>
                <a:schemeClr val="bg1"/>
              </a:solidFill>
              <a:latin typeface="Berlin Sans FB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2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Tinjauan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Pustaka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95600" y="2391013"/>
            <a:ext cx="6019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Ruang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masalah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sangat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besar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kompleks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sulit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dipahami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Kurang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bahkan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pengetahuan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memadai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mempresentasikan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masalah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ke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ruang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pencarian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lebih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sempit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tersedianya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analisis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matematika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memadai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Ketika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metode-metode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konvensional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sudah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mampu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menyelesaikan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masalah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sedang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dihadapi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Solusi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diharapkan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harus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paling optimal,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tetapi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cukup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“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bagus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”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bisa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diterima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Terdapat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batasan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waktu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misalnya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i="1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real time systems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system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waktu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nyata</a:t>
            </a:r>
            <a:r>
              <a:rPr lang="en-US" sz="140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1400" dirty="0">
              <a:latin typeface="Berlin Sans FB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2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Tinjauan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Pustaka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rot="5400000" flipH="1" flipV="1">
            <a:off x="10095309" y="3738593"/>
            <a:ext cx="2974182" cy="158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2895600" y="2057400"/>
            <a:ext cx="6019800" cy="4648200"/>
            <a:chOff x="2895600" y="2057400"/>
            <a:chExt cx="6019800" cy="4648200"/>
          </a:xfrm>
        </p:grpSpPr>
        <p:sp>
          <p:nvSpPr>
            <p:cNvPr id="20" name="TextBox 19"/>
            <p:cNvSpPr txBox="1"/>
            <p:nvPr/>
          </p:nvSpPr>
          <p:spPr>
            <a:xfrm>
              <a:off x="2895600" y="2057400"/>
              <a:ext cx="6019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400" dirty="0" smtClean="0">
                  <a:latin typeface="Berlin Sans FB" pitchFamily="34" charset="0"/>
                  <a:ea typeface="Tahoma" pitchFamily="34" charset="0"/>
                  <a:cs typeface="Tahoma" pitchFamily="34" charset="0"/>
                </a:rPr>
                <a:t>Yang </a:t>
              </a:r>
              <a:r>
                <a:rPr lang="en-US" sz="1400" dirty="0" err="1" smtClean="0">
                  <a:latin typeface="Berlin Sans FB" pitchFamily="34" charset="0"/>
                  <a:ea typeface="Tahoma" pitchFamily="34" charset="0"/>
                  <a:cs typeface="Tahoma" pitchFamily="34" charset="0"/>
                </a:rPr>
                <a:t>harus</a:t>
              </a:r>
              <a:r>
                <a:rPr lang="en-US" sz="1400" dirty="0" smtClean="0">
                  <a:latin typeface="Berlin Sans FB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400" dirty="0" err="1" smtClean="0">
                  <a:latin typeface="Berlin Sans FB" pitchFamily="34" charset="0"/>
                  <a:ea typeface="Tahoma" pitchFamily="34" charset="0"/>
                  <a:cs typeface="Tahoma" pitchFamily="34" charset="0"/>
                </a:rPr>
                <a:t>dilakukan</a:t>
              </a:r>
              <a:r>
                <a:rPr lang="en-US" sz="1400" dirty="0" smtClean="0">
                  <a:latin typeface="Berlin Sans FB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400" dirty="0" err="1" smtClean="0">
                  <a:latin typeface="Berlin Sans FB" pitchFamily="34" charset="0"/>
                  <a:ea typeface="Tahoma" pitchFamily="34" charset="0"/>
                  <a:cs typeface="Tahoma" pitchFamily="34" charset="0"/>
                </a:rPr>
                <a:t>dalam</a:t>
              </a:r>
              <a:r>
                <a:rPr lang="en-US" sz="1400" dirty="0" smtClean="0">
                  <a:latin typeface="Berlin Sans FB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400" dirty="0" err="1" smtClean="0">
                  <a:latin typeface="Berlin Sans FB" pitchFamily="34" charset="0"/>
                  <a:ea typeface="Tahoma" pitchFamily="34" charset="0"/>
                  <a:cs typeface="Tahoma" pitchFamily="34" charset="0"/>
                </a:rPr>
                <a:t>Algoritma</a:t>
              </a:r>
              <a:r>
                <a:rPr lang="en-US" sz="1400" dirty="0" smtClean="0">
                  <a:latin typeface="Berlin Sans FB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400" dirty="0" err="1" smtClean="0">
                  <a:latin typeface="Berlin Sans FB" pitchFamily="34" charset="0"/>
                  <a:ea typeface="Tahoma" pitchFamily="34" charset="0"/>
                  <a:cs typeface="Tahoma" pitchFamily="34" charset="0"/>
                </a:rPr>
                <a:t>Genetika</a:t>
              </a:r>
              <a:r>
                <a:rPr lang="en-US" sz="1400" dirty="0" smtClean="0">
                  <a:latin typeface="Berlin Sans FB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400" dirty="0" err="1" smtClean="0">
                  <a:latin typeface="Berlin Sans FB" pitchFamily="34" charset="0"/>
                  <a:ea typeface="Tahoma" pitchFamily="34" charset="0"/>
                  <a:cs typeface="Tahoma" pitchFamily="34" charset="0"/>
                </a:rPr>
                <a:t>adalah</a:t>
              </a:r>
              <a:r>
                <a:rPr lang="en-US" sz="1400" dirty="0" smtClean="0">
                  <a:latin typeface="Berlin Sans FB" pitchFamily="34" charset="0"/>
                  <a:ea typeface="Tahoma" pitchFamily="34" charset="0"/>
                  <a:cs typeface="Tahoma" pitchFamily="34" charset="0"/>
                </a:rPr>
                <a:t> :</a:t>
              </a:r>
              <a:endParaRPr lang="en-US" sz="1400" dirty="0">
                <a:latin typeface="Berlin Sans FB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3" name="Flowchart: Alternate Process 22"/>
            <p:cNvSpPr/>
            <p:nvPr/>
          </p:nvSpPr>
          <p:spPr>
            <a:xfrm>
              <a:off x="3886994" y="3842657"/>
              <a:ext cx="2590800" cy="337457"/>
            </a:xfrm>
            <a:prstGeom prst="flowChartAlternateProcess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Mendefinisikan</a:t>
              </a:r>
              <a:r>
                <a:rPr lang="en-US" sz="1400" dirty="0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nilai</a:t>
              </a:r>
              <a:r>
                <a:rPr lang="en-US" sz="1400" dirty="0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400" i="1" dirty="0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Fitness</a:t>
              </a:r>
              <a:endParaRPr lang="en-US" sz="1400" dirty="0">
                <a:solidFill>
                  <a:schemeClr val="tx1"/>
                </a:solidFill>
                <a:latin typeface="Berlin Sans FB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4" name="Flowchart: Alternate Process 23"/>
            <p:cNvSpPr/>
            <p:nvPr/>
          </p:nvSpPr>
          <p:spPr>
            <a:xfrm>
              <a:off x="3886994" y="2590800"/>
              <a:ext cx="2590800" cy="337457"/>
            </a:xfrm>
            <a:prstGeom prst="flowChartAlternateProcess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Mendefinisikan</a:t>
              </a:r>
              <a:r>
                <a:rPr lang="en-US" sz="1400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 Individu</a:t>
              </a:r>
              <a:endParaRPr lang="en-US" sz="1400" dirty="0">
                <a:solidFill>
                  <a:schemeClr val="tx1"/>
                </a:solidFill>
                <a:latin typeface="Berlin Sans FB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6" name="Flowchart: Alternate Process 25"/>
            <p:cNvSpPr/>
            <p:nvPr/>
          </p:nvSpPr>
          <p:spPr>
            <a:xfrm>
              <a:off x="3886994" y="3233057"/>
              <a:ext cx="2590800" cy="304800"/>
            </a:xfrm>
            <a:prstGeom prst="flowChartAlternateProcess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Membangkitkan</a:t>
              </a:r>
              <a:r>
                <a:rPr lang="en-US" sz="1400" dirty="0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populasi</a:t>
              </a:r>
              <a:r>
                <a:rPr lang="en-US" sz="1400" dirty="0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awal</a:t>
              </a:r>
              <a:endParaRPr lang="en-US" sz="1400" dirty="0">
                <a:solidFill>
                  <a:schemeClr val="tx1"/>
                </a:solidFill>
                <a:latin typeface="Berlin Sans FB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8" name="Flowchart: Alternate Process 27"/>
            <p:cNvSpPr/>
            <p:nvPr/>
          </p:nvSpPr>
          <p:spPr>
            <a:xfrm>
              <a:off x="3886994" y="4452257"/>
              <a:ext cx="2590800" cy="337457"/>
            </a:xfrm>
            <a:prstGeom prst="flowChartAlternateProcess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Menentukan</a:t>
              </a:r>
              <a:r>
                <a:rPr lang="en-US" sz="1400" dirty="0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Prosess</a:t>
              </a:r>
              <a:r>
                <a:rPr lang="en-US" sz="1400" dirty="0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Seleksi</a:t>
              </a:r>
              <a:endParaRPr lang="en-US" sz="1400" dirty="0">
                <a:solidFill>
                  <a:schemeClr val="tx1"/>
                </a:solidFill>
                <a:latin typeface="Berlin Sans FB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0" name="Flowchart: Alternate Process 29"/>
            <p:cNvSpPr/>
            <p:nvPr/>
          </p:nvSpPr>
          <p:spPr>
            <a:xfrm>
              <a:off x="3886994" y="5029200"/>
              <a:ext cx="2590800" cy="337457"/>
            </a:xfrm>
            <a:prstGeom prst="flowChartAlternateProcess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Menentukan</a:t>
              </a:r>
              <a:r>
                <a:rPr lang="en-US" sz="1400" dirty="0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proses</a:t>
              </a:r>
              <a:r>
                <a:rPr lang="en-US" sz="1400" dirty="0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400" i="1" dirty="0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Crossover</a:t>
              </a:r>
              <a:endParaRPr lang="en-US" sz="1400" i="1" dirty="0">
                <a:solidFill>
                  <a:schemeClr val="tx1"/>
                </a:solidFill>
                <a:latin typeface="Berlin Sans FB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3" name="Flowchart: Alternate Process 32"/>
            <p:cNvSpPr/>
            <p:nvPr/>
          </p:nvSpPr>
          <p:spPr>
            <a:xfrm>
              <a:off x="3886994" y="5595257"/>
              <a:ext cx="2590800" cy="337457"/>
            </a:xfrm>
            <a:prstGeom prst="flowChartAlternateProcess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Menentukan</a:t>
              </a:r>
              <a:r>
                <a:rPr lang="en-US" sz="1400" dirty="0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proses</a:t>
              </a:r>
              <a:r>
                <a:rPr lang="en-US" sz="1400" dirty="0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Mutasi</a:t>
              </a:r>
              <a:endParaRPr lang="en-US" sz="1400" i="1" dirty="0">
                <a:solidFill>
                  <a:schemeClr val="tx1"/>
                </a:solidFill>
                <a:latin typeface="Berlin Sans FB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rot="5400000">
              <a:off x="5046323" y="3673929"/>
              <a:ext cx="272936" cy="793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>
              <a:off x="5044736" y="4902174"/>
              <a:ext cx="272936" cy="793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>
              <a:off x="5045529" y="4315392"/>
              <a:ext cx="272936" cy="793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owchart: Alternate Process 39"/>
            <p:cNvSpPr/>
            <p:nvPr/>
          </p:nvSpPr>
          <p:spPr>
            <a:xfrm>
              <a:off x="3886994" y="6172200"/>
              <a:ext cx="2590800" cy="337457"/>
            </a:xfrm>
            <a:prstGeom prst="flowChartAlternateProcess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Terbentuk</a:t>
              </a:r>
              <a:r>
                <a:rPr lang="en-US" sz="1400" dirty="0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populasi</a:t>
              </a:r>
              <a:r>
                <a:rPr lang="en-US" sz="1400" dirty="0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baru</a:t>
              </a:r>
              <a:endParaRPr lang="en-US" sz="1400" i="1" dirty="0">
                <a:solidFill>
                  <a:schemeClr val="tx1"/>
                </a:solidFill>
                <a:latin typeface="Berlin Sans FB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rot="5400000">
              <a:off x="5046323" y="3064329"/>
              <a:ext cx="272936" cy="793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lowchart: Alternate Process 60"/>
            <p:cNvSpPr/>
            <p:nvPr/>
          </p:nvSpPr>
          <p:spPr>
            <a:xfrm>
              <a:off x="7086600" y="6019799"/>
              <a:ext cx="1676400" cy="685801"/>
            </a:xfrm>
            <a:prstGeom prst="flowChartAlternateProcess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Selesai</a:t>
              </a:r>
              <a:endParaRPr lang="en-US" sz="1400" dirty="0" smtClean="0">
                <a:solidFill>
                  <a:schemeClr val="tx1"/>
                </a:solidFill>
                <a:latin typeface="Berlin Sans FB" pitchFamily="34" charset="0"/>
                <a:ea typeface="Tahoma" pitchFamily="34" charset="0"/>
                <a:cs typeface="Tahoma" pitchFamily="34" charset="0"/>
              </a:endParaRPr>
            </a:p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(</a:t>
              </a:r>
              <a:r>
                <a:rPr lang="en-US" sz="1400" i="1" dirty="0" err="1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sesuai</a:t>
              </a:r>
              <a:r>
                <a:rPr lang="en-US" sz="1400" i="1" dirty="0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400" i="1" dirty="0" err="1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kriteria</a:t>
              </a:r>
              <a:r>
                <a:rPr lang="en-US" sz="1400" i="1" dirty="0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400" i="1" dirty="0" err="1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berhenti</a:t>
              </a:r>
              <a:r>
                <a:rPr lang="en-US" sz="1400" i="1" dirty="0" smtClean="0">
                  <a:solidFill>
                    <a:schemeClr val="tx1"/>
                  </a:solidFill>
                  <a:latin typeface="Berlin Sans FB" pitchFamily="34" charset="0"/>
                  <a:ea typeface="Tahoma" pitchFamily="34" charset="0"/>
                  <a:cs typeface="Tahoma" pitchFamily="34" charset="0"/>
                </a:rPr>
                <a:t>)</a:t>
              </a:r>
              <a:endParaRPr lang="en-US" sz="1400" i="1" dirty="0">
                <a:solidFill>
                  <a:schemeClr val="tx1"/>
                </a:solidFill>
                <a:latin typeface="Berlin Sans FB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5400000">
              <a:off x="5046323" y="5458392"/>
              <a:ext cx="272936" cy="793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>
              <a:off x="5046323" y="6067992"/>
              <a:ext cx="272936" cy="793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0800000">
              <a:off x="3277394" y="6324600"/>
              <a:ext cx="609600" cy="1588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 flipV="1">
              <a:off x="2134394" y="5181600"/>
              <a:ext cx="2286000" cy="1588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3277394" y="4038600"/>
              <a:ext cx="533400" cy="1588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6477000" y="6324600"/>
              <a:ext cx="609600" cy="1588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53200" y="60198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Berlin Sans FB" pitchFamily="34" charset="0"/>
                </a:rPr>
                <a:t>Ya</a:t>
              </a:r>
              <a:endParaRPr lang="en-US" sz="1400" dirty="0">
                <a:latin typeface="Berlin Sans FB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76600" y="60198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Berlin Sans FB" pitchFamily="34" charset="0"/>
                </a:rPr>
                <a:t>Tidak</a:t>
              </a:r>
              <a:endParaRPr lang="en-US" sz="1400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71800" y="1676400"/>
            <a:ext cx="358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2.2  </a:t>
            </a:r>
            <a:r>
              <a:rPr lang="en-US" sz="140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Pengertian</a:t>
            </a:r>
            <a:r>
              <a:rPr lang="en-US" sz="1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Individu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19200" y="51429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Bab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2 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Tinjauan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Bradley Hand ITC" pitchFamily="66" charset="0"/>
              </a:rPr>
              <a:t>Pustaka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67800" y="1600200"/>
            <a:ext cx="45719" cy="5257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819400" y="2112779"/>
            <a:ext cx="31242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7800" algn="just"/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Beberapa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definisi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penting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perlu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diperhatikan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mendefinisikan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individu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, 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yaitu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 algn="just"/>
            <a:endParaRPr lang="en-US" sz="1250" dirty="0" smtClean="0">
              <a:latin typeface="Berlin Sans FB" pitchFamily="34" charset="0"/>
              <a:ea typeface="Tahoma" pitchFamily="34" charset="0"/>
              <a:cs typeface="Tahoma" pitchFamily="34" charset="0"/>
            </a:endParaRPr>
          </a:p>
          <a:p>
            <a:pPr marL="177800" indent="-177800" algn="just">
              <a:buBlip>
                <a:blip r:embed="rId3"/>
              </a:buBlip>
            </a:pPr>
            <a:r>
              <a:rPr lang="en-US" sz="1250" i="1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Genotype (Gen)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sebuah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nilai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menyatakan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satuan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dasar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membentuk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suatu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arti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tertentu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satu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kesatuan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gen yang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dinamakan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kromosom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177800" lvl="0" indent="-177800" algn="just">
              <a:buBlip>
                <a:blip r:embed="rId3"/>
              </a:buBlip>
            </a:pPr>
            <a:r>
              <a:rPr lang="en-US" sz="1250" i="1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Allele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nilai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gen.</a:t>
            </a:r>
          </a:p>
          <a:p>
            <a:pPr marL="177800" lvl="0" indent="-177800" algn="just">
              <a:buBlip>
                <a:blip r:embed="rId3"/>
              </a:buBlip>
            </a:pPr>
            <a:r>
              <a:rPr lang="en-US" sz="1250" i="1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Kromosom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gabungan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gen-gen yang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membentuk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nilai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tertentu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177800" lvl="0" indent="-177800" algn="just">
              <a:buBlip>
                <a:blip r:embed="rId3"/>
              </a:buBlip>
            </a:pPr>
            <a:r>
              <a:rPr lang="en-US" sz="1250" i="1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Individu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menyatakan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satu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nilai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keadaan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menyatakan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solusi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mungkin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permasalahan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diangkat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, yang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terdiri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kromosom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177800" lvl="0" indent="-177800" algn="just">
              <a:buBlip>
                <a:blip r:embed="rId3"/>
              </a:buBlip>
            </a:pPr>
            <a:r>
              <a:rPr lang="en-US" sz="1250" i="1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Populasi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merupakan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sekumpulan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individu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akan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diproses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bersama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satu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siklus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proses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evolusi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177800" lvl="0" indent="-177800" algn="just">
              <a:buBlip>
                <a:blip r:embed="rId3"/>
              </a:buBlip>
            </a:pPr>
            <a:r>
              <a:rPr lang="en-US" sz="1250" i="1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Generasi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menyatakan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satu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siklus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proses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evolusi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satu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iterasi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algoritma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50" dirty="0" err="1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genetika</a:t>
            </a:r>
            <a:r>
              <a:rPr lang="en-US" sz="1250" dirty="0" smtClean="0">
                <a:latin typeface="Berlin Sans FB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1250" dirty="0">
              <a:latin typeface="Berlin Sans FB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6019800" y="2133600"/>
            <a:ext cx="3048000" cy="4572000"/>
            <a:chOff x="6019800" y="2133600"/>
            <a:chExt cx="3048000" cy="4572000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6065155" y="2205482"/>
              <a:ext cx="2950653" cy="1242212"/>
              <a:chOff x="2173" y="11561"/>
              <a:chExt cx="8002" cy="3318"/>
            </a:xfrm>
          </p:grpSpPr>
          <p:sp>
            <p:nvSpPr>
              <p:cNvPr id="74" name="Text Box 4"/>
              <p:cNvSpPr txBox="1">
                <a:spLocks noChangeArrowheads="1"/>
              </p:cNvSpPr>
              <p:nvPr/>
            </p:nvSpPr>
            <p:spPr bwMode="auto">
              <a:xfrm>
                <a:off x="2287" y="12426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75" name="Text Box 5"/>
              <p:cNvSpPr txBox="1">
                <a:spLocks noChangeArrowheads="1"/>
              </p:cNvSpPr>
              <p:nvPr/>
            </p:nvSpPr>
            <p:spPr bwMode="auto">
              <a:xfrm>
                <a:off x="2690" y="12426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erlin Sans FB" pitchFamily="34" charset="0"/>
                    <a:cs typeface="Arial" pitchFamily="34" charset="0"/>
                  </a:rPr>
                  <a:t>1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76" name="Text Box 6"/>
              <p:cNvSpPr txBox="1">
                <a:spLocks noChangeArrowheads="1"/>
              </p:cNvSpPr>
              <p:nvPr/>
            </p:nvSpPr>
            <p:spPr bwMode="auto">
              <a:xfrm>
                <a:off x="3092" y="12426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77" name="Text Box 7"/>
              <p:cNvSpPr txBox="1">
                <a:spLocks noChangeArrowheads="1"/>
              </p:cNvSpPr>
              <p:nvPr/>
            </p:nvSpPr>
            <p:spPr bwMode="auto">
              <a:xfrm>
                <a:off x="3509" y="12426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78" name="Text Box 8"/>
              <p:cNvSpPr txBox="1">
                <a:spLocks noChangeArrowheads="1"/>
              </p:cNvSpPr>
              <p:nvPr/>
            </p:nvSpPr>
            <p:spPr bwMode="auto">
              <a:xfrm>
                <a:off x="3925" y="12426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79" name="Text Box 9"/>
              <p:cNvSpPr txBox="1">
                <a:spLocks noChangeArrowheads="1"/>
              </p:cNvSpPr>
              <p:nvPr/>
            </p:nvSpPr>
            <p:spPr bwMode="auto">
              <a:xfrm>
                <a:off x="4341" y="12426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80" name="Text Box 10"/>
              <p:cNvSpPr txBox="1">
                <a:spLocks noChangeArrowheads="1"/>
              </p:cNvSpPr>
              <p:nvPr/>
            </p:nvSpPr>
            <p:spPr bwMode="auto">
              <a:xfrm>
                <a:off x="4949" y="12428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81" name="Text Box 11"/>
              <p:cNvSpPr txBox="1">
                <a:spLocks noChangeArrowheads="1"/>
              </p:cNvSpPr>
              <p:nvPr/>
            </p:nvSpPr>
            <p:spPr bwMode="auto">
              <a:xfrm>
                <a:off x="5352" y="12428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erlin Sans FB" pitchFamily="34" charset="0"/>
                    <a:cs typeface="Arial" pitchFamily="34" charset="0"/>
                  </a:rPr>
                  <a:t>1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82" name="Text Box 12"/>
              <p:cNvSpPr txBox="1">
                <a:spLocks noChangeArrowheads="1"/>
              </p:cNvSpPr>
              <p:nvPr/>
            </p:nvSpPr>
            <p:spPr bwMode="auto">
              <a:xfrm>
                <a:off x="5768" y="12428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83" name="Text Box 13"/>
              <p:cNvSpPr txBox="1">
                <a:spLocks noChangeArrowheads="1"/>
              </p:cNvSpPr>
              <p:nvPr/>
            </p:nvSpPr>
            <p:spPr bwMode="auto">
              <a:xfrm>
                <a:off x="6171" y="12428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84" name="Text Box 14"/>
              <p:cNvSpPr txBox="1">
                <a:spLocks noChangeArrowheads="1"/>
              </p:cNvSpPr>
              <p:nvPr/>
            </p:nvSpPr>
            <p:spPr bwMode="auto">
              <a:xfrm>
                <a:off x="6573" y="12428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85" name="Text Box 15"/>
              <p:cNvSpPr txBox="1">
                <a:spLocks noChangeArrowheads="1"/>
              </p:cNvSpPr>
              <p:nvPr/>
            </p:nvSpPr>
            <p:spPr bwMode="auto">
              <a:xfrm>
                <a:off x="6989" y="12428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86" name="Text Box 16"/>
              <p:cNvSpPr txBox="1">
                <a:spLocks noChangeArrowheads="1"/>
              </p:cNvSpPr>
              <p:nvPr/>
            </p:nvSpPr>
            <p:spPr bwMode="auto">
              <a:xfrm>
                <a:off x="7625" y="12430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87" name="Text Box 17"/>
              <p:cNvSpPr txBox="1">
                <a:spLocks noChangeArrowheads="1"/>
              </p:cNvSpPr>
              <p:nvPr/>
            </p:nvSpPr>
            <p:spPr bwMode="auto">
              <a:xfrm>
                <a:off x="8028" y="12430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erlin Sans FB" pitchFamily="34" charset="0"/>
                    <a:cs typeface="Arial" pitchFamily="34" charset="0"/>
                  </a:rPr>
                  <a:t>1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88" name="Text Box 18"/>
              <p:cNvSpPr txBox="1">
                <a:spLocks noChangeArrowheads="1"/>
              </p:cNvSpPr>
              <p:nvPr/>
            </p:nvSpPr>
            <p:spPr bwMode="auto">
              <a:xfrm>
                <a:off x="8444" y="12430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89" name="Text Box 19"/>
              <p:cNvSpPr txBox="1">
                <a:spLocks noChangeArrowheads="1"/>
              </p:cNvSpPr>
              <p:nvPr/>
            </p:nvSpPr>
            <p:spPr bwMode="auto">
              <a:xfrm>
                <a:off x="8847" y="12430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90" name="Text Box 20"/>
              <p:cNvSpPr txBox="1">
                <a:spLocks noChangeArrowheads="1"/>
              </p:cNvSpPr>
              <p:nvPr/>
            </p:nvSpPr>
            <p:spPr bwMode="auto">
              <a:xfrm>
                <a:off x="9249" y="12430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91" name="Text Box 21"/>
              <p:cNvSpPr txBox="1">
                <a:spLocks noChangeArrowheads="1"/>
              </p:cNvSpPr>
              <p:nvPr/>
            </p:nvSpPr>
            <p:spPr bwMode="auto">
              <a:xfrm>
                <a:off x="9665" y="12430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92" name="Rectangle 22"/>
              <p:cNvSpPr>
                <a:spLocks noChangeArrowheads="1"/>
              </p:cNvSpPr>
              <p:nvPr/>
            </p:nvSpPr>
            <p:spPr bwMode="auto">
              <a:xfrm>
                <a:off x="2581" y="12318"/>
                <a:ext cx="611" cy="611"/>
              </a:xfrm>
              <a:prstGeom prst="rect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Berlin Sans FB" pitchFamily="34" charset="0"/>
                </a:endParaRPr>
              </a:p>
            </p:txBody>
          </p:sp>
          <p:cxnSp>
            <p:nvCxnSpPr>
              <p:cNvPr id="93" name="AutoShape 23"/>
              <p:cNvCxnSpPr>
                <a:cxnSpLocks noChangeShapeType="1"/>
              </p:cNvCxnSpPr>
              <p:nvPr/>
            </p:nvCxnSpPr>
            <p:spPr bwMode="auto">
              <a:xfrm>
                <a:off x="2880" y="12915"/>
                <a:ext cx="0" cy="299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94" name="Text Box 24"/>
              <p:cNvSpPr txBox="1">
                <a:spLocks noChangeArrowheads="1"/>
              </p:cNvSpPr>
              <p:nvPr/>
            </p:nvSpPr>
            <p:spPr bwMode="auto">
              <a:xfrm>
                <a:off x="2426" y="13214"/>
                <a:ext cx="931" cy="375"/>
              </a:xfrm>
              <a:prstGeom prst="rect">
                <a:avLst/>
              </a:prstGeom>
              <a:noFill/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erlin Sans FB" pitchFamily="34" charset="0"/>
                    <a:cs typeface="Arial" pitchFamily="34" charset="0"/>
                  </a:rPr>
                  <a:t>Gen</a:t>
                </a:r>
              </a:p>
            </p:txBody>
          </p:sp>
          <p:cxnSp>
            <p:nvCxnSpPr>
              <p:cNvPr id="95" name="AutoShape 25"/>
              <p:cNvCxnSpPr>
                <a:cxnSpLocks noChangeShapeType="1"/>
              </p:cNvCxnSpPr>
              <p:nvPr/>
            </p:nvCxnSpPr>
            <p:spPr bwMode="auto">
              <a:xfrm flipV="1">
                <a:off x="2989" y="12046"/>
                <a:ext cx="706" cy="462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</p:spPr>
          </p:cxnSp>
          <p:sp>
            <p:nvSpPr>
              <p:cNvPr id="96" name="Text Box 26"/>
              <p:cNvSpPr txBox="1">
                <a:spLocks noChangeArrowheads="1"/>
              </p:cNvSpPr>
              <p:nvPr/>
            </p:nvSpPr>
            <p:spPr bwMode="auto">
              <a:xfrm>
                <a:off x="3695" y="11842"/>
                <a:ext cx="931" cy="375"/>
              </a:xfrm>
              <a:prstGeom prst="rect">
                <a:avLst/>
              </a:prstGeom>
              <a:noFill/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erlin Sans FB" pitchFamily="34" charset="0"/>
                    <a:cs typeface="Arial" pitchFamily="34" charset="0"/>
                  </a:rPr>
                  <a:t>Allele</a:t>
                </a:r>
              </a:p>
            </p:txBody>
          </p:sp>
          <p:sp>
            <p:nvSpPr>
              <p:cNvPr id="97" name="Rectangle 27"/>
              <p:cNvSpPr>
                <a:spLocks noChangeArrowheads="1"/>
              </p:cNvSpPr>
              <p:nvPr/>
            </p:nvSpPr>
            <p:spPr bwMode="auto">
              <a:xfrm>
                <a:off x="4871" y="12318"/>
                <a:ext cx="2628" cy="611"/>
              </a:xfrm>
              <a:prstGeom prst="rect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Berlin Sans FB" pitchFamily="34" charset="0"/>
                </a:endParaRPr>
              </a:p>
            </p:txBody>
          </p:sp>
          <p:cxnSp>
            <p:nvCxnSpPr>
              <p:cNvPr id="98" name="AutoShape 28"/>
              <p:cNvCxnSpPr>
                <a:cxnSpLocks noChangeShapeType="1"/>
              </p:cNvCxnSpPr>
              <p:nvPr/>
            </p:nvCxnSpPr>
            <p:spPr bwMode="auto">
              <a:xfrm>
                <a:off x="6182" y="12929"/>
                <a:ext cx="0" cy="299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99" name="Text Box 29"/>
              <p:cNvSpPr txBox="1">
                <a:spLocks noChangeArrowheads="1"/>
              </p:cNvSpPr>
              <p:nvPr/>
            </p:nvSpPr>
            <p:spPr bwMode="auto">
              <a:xfrm>
                <a:off x="5224" y="13228"/>
                <a:ext cx="1898" cy="583"/>
              </a:xfrm>
              <a:prstGeom prst="rect">
                <a:avLst/>
              </a:prstGeom>
              <a:noFill/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erlin Sans FB" pitchFamily="34" charset="0"/>
                    <a:cs typeface="Arial" pitchFamily="34" charset="0"/>
                  </a:rPr>
                  <a:t>Kromosom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30"/>
              <p:cNvSpPr>
                <a:spLocks noChangeArrowheads="1"/>
              </p:cNvSpPr>
              <p:nvPr/>
            </p:nvSpPr>
            <p:spPr bwMode="auto">
              <a:xfrm>
                <a:off x="2173" y="11561"/>
                <a:ext cx="8002" cy="2622"/>
              </a:xfrm>
              <a:prstGeom prst="rect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Berlin Sans FB" pitchFamily="34" charset="0"/>
                </a:endParaRPr>
              </a:p>
            </p:txBody>
          </p:sp>
          <p:cxnSp>
            <p:nvCxnSpPr>
              <p:cNvPr id="101" name="AutoShape 31"/>
              <p:cNvCxnSpPr>
                <a:cxnSpLocks noChangeShapeType="1"/>
              </p:cNvCxnSpPr>
              <p:nvPr/>
            </p:nvCxnSpPr>
            <p:spPr bwMode="auto">
              <a:xfrm>
                <a:off x="7682" y="14205"/>
                <a:ext cx="0" cy="299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02" name="Text Box 32"/>
              <p:cNvSpPr txBox="1">
                <a:spLocks noChangeArrowheads="1"/>
              </p:cNvSpPr>
              <p:nvPr/>
            </p:nvSpPr>
            <p:spPr bwMode="auto">
              <a:xfrm>
                <a:off x="7100" y="14504"/>
                <a:ext cx="1148" cy="375"/>
              </a:xfrm>
              <a:prstGeom prst="rect">
                <a:avLst/>
              </a:prstGeom>
              <a:noFill/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erlin Sans FB" pitchFamily="34" charset="0"/>
                    <a:cs typeface="Arial" pitchFamily="34" charset="0"/>
                  </a:rPr>
                  <a:t>Individu</a:t>
                </a:r>
                <a:endPara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6065155" y="3485133"/>
              <a:ext cx="2950653" cy="1242212"/>
              <a:chOff x="2173" y="11561"/>
              <a:chExt cx="8002" cy="3318"/>
            </a:xfrm>
          </p:grpSpPr>
          <p:sp>
            <p:nvSpPr>
              <p:cNvPr id="45" name="Text Box 34"/>
              <p:cNvSpPr txBox="1">
                <a:spLocks noChangeArrowheads="1"/>
              </p:cNvSpPr>
              <p:nvPr/>
            </p:nvSpPr>
            <p:spPr bwMode="auto">
              <a:xfrm>
                <a:off x="2287" y="12426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46" name="Text Box 35"/>
              <p:cNvSpPr txBox="1">
                <a:spLocks noChangeArrowheads="1"/>
              </p:cNvSpPr>
              <p:nvPr/>
            </p:nvSpPr>
            <p:spPr bwMode="auto">
              <a:xfrm>
                <a:off x="2690" y="12426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erlin Sans FB" pitchFamily="34" charset="0"/>
                    <a:cs typeface="Arial" pitchFamily="34" charset="0"/>
                  </a:rPr>
                  <a:t>1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47" name="Text Box 36"/>
              <p:cNvSpPr txBox="1">
                <a:spLocks noChangeArrowheads="1"/>
              </p:cNvSpPr>
              <p:nvPr/>
            </p:nvSpPr>
            <p:spPr bwMode="auto">
              <a:xfrm>
                <a:off x="3092" y="12426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48" name="Text Box 37"/>
              <p:cNvSpPr txBox="1">
                <a:spLocks noChangeArrowheads="1"/>
              </p:cNvSpPr>
              <p:nvPr/>
            </p:nvSpPr>
            <p:spPr bwMode="auto">
              <a:xfrm>
                <a:off x="3509" y="12426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49" name="Text Box 38"/>
              <p:cNvSpPr txBox="1">
                <a:spLocks noChangeArrowheads="1"/>
              </p:cNvSpPr>
              <p:nvPr/>
            </p:nvSpPr>
            <p:spPr bwMode="auto">
              <a:xfrm>
                <a:off x="3925" y="12426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50" name="Text Box 39"/>
              <p:cNvSpPr txBox="1">
                <a:spLocks noChangeArrowheads="1"/>
              </p:cNvSpPr>
              <p:nvPr/>
            </p:nvSpPr>
            <p:spPr bwMode="auto">
              <a:xfrm>
                <a:off x="4341" y="12426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4949" y="12428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5352" y="12428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erlin Sans FB" pitchFamily="34" charset="0"/>
                    <a:cs typeface="Arial" pitchFamily="34" charset="0"/>
                  </a:rPr>
                  <a:t>1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53" name="Text Box 42"/>
              <p:cNvSpPr txBox="1">
                <a:spLocks noChangeArrowheads="1"/>
              </p:cNvSpPr>
              <p:nvPr/>
            </p:nvSpPr>
            <p:spPr bwMode="auto">
              <a:xfrm>
                <a:off x="5768" y="12428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54" name="Text Box 43"/>
              <p:cNvSpPr txBox="1">
                <a:spLocks noChangeArrowheads="1"/>
              </p:cNvSpPr>
              <p:nvPr/>
            </p:nvSpPr>
            <p:spPr bwMode="auto">
              <a:xfrm>
                <a:off x="6171" y="12428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55" name="Text Box 44"/>
              <p:cNvSpPr txBox="1">
                <a:spLocks noChangeArrowheads="1"/>
              </p:cNvSpPr>
              <p:nvPr/>
            </p:nvSpPr>
            <p:spPr bwMode="auto">
              <a:xfrm>
                <a:off x="6573" y="12428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56" name="Text Box 45"/>
              <p:cNvSpPr txBox="1">
                <a:spLocks noChangeArrowheads="1"/>
              </p:cNvSpPr>
              <p:nvPr/>
            </p:nvSpPr>
            <p:spPr bwMode="auto">
              <a:xfrm>
                <a:off x="6989" y="12428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57" name="Text Box 46"/>
              <p:cNvSpPr txBox="1">
                <a:spLocks noChangeArrowheads="1"/>
              </p:cNvSpPr>
              <p:nvPr/>
            </p:nvSpPr>
            <p:spPr bwMode="auto">
              <a:xfrm>
                <a:off x="7625" y="12430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58" name="Text Box 47"/>
              <p:cNvSpPr txBox="1">
                <a:spLocks noChangeArrowheads="1"/>
              </p:cNvSpPr>
              <p:nvPr/>
            </p:nvSpPr>
            <p:spPr bwMode="auto">
              <a:xfrm>
                <a:off x="8028" y="12430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erlin Sans FB" pitchFamily="34" charset="0"/>
                    <a:cs typeface="Arial" pitchFamily="34" charset="0"/>
                  </a:rPr>
                  <a:t>1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59" name="Text Box 48"/>
              <p:cNvSpPr txBox="1">
                <a:spLocks noChangeArrowheads="1"/>
              </p:cNvSpPr>
              <p:nvPr/>
            </p:nvSpPr>
            <p:spPr bwMode="auto">
              <a:xfrm>
                <a:off x="8444" y="12430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60" name="Text Box 49"/>
              <p:cNvSpPr txBox="1">
                <a:spLocks noChangeArrowheads="1"/>
              </p:cNvSpPr>
              <p:nvPr/>
            </p:nvSpPr>
            <p:spPr bwMode="auto">
              <a:xfrm>
                <a:off x="8847" y="12430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61" name="Text Box 50"/>
              <p:cNvSpPr txBox="1">
                <a:spLocks noChangeArrowheads="1"/>
              </p:cNvSpPr>
              <p:nvPr/>
            </p:nvSpPr>
            <p:spPr bwMode="auto">
              <a:xfrm>
                <a:off x="9249" y="12430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62" name="Text Box 51"/>
              <p:cNvSpPr txBox="1">
                <a:spLocks noChangeArrowheads="1"/>
              </p:cNvSpPr>
              <p:nvPr/>
            </p:nvSpPr>
            <p:spPr bwMode="auto">
              <a:xfrm>
                <a:off x="9665" y="12430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52"/>
              <p:cNvSpPr>
                <a:spLocks noChangeArrowheads="1"/>
              </p:cNvSpPr>
              <p:nvPr/>
            </p:nvSpPr>
            <p:spPr bwMode="auto">
              <a:xfrm>
                <a:off x="2581" y="12318"/>
                <a:ext cx="611" cy="611"/>
              </a:xfrm>
              <a:prstGeom prst="rect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Berlin Sans FB" pitchFamily="34" charset="0"/>
                </a:endParaRPr>
              </a:p>
            </p:txBody>
          </p:sp>
          <p:cxnSp>
            <p:nvCxnSpPr>
              <p:cNvPr id="64" name="AutoShape 53"/>
              <p:cNvCxnSpPr>
                <a:cxnSpLocks noChangeShapeType="1"/>
              </p:cNvCxnSpPr>
              <p:nvPr/>
            </p:nvCxnSpPr>
            <p:spPr bwMode="auto">
              <a:xfrm>
                <a:off x="2880" y="12915"/>
                <a:ext cx="0" cy="299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65" name="Text Box 54"/>
              <p:cNvSpPr txBox="1">
                <a:spLocks noChangeArrowheads="1"/>
              </p:cNvSpPr>
              <p:nvPr/>
            </p:nvSpPr>
            <p:spPr bwMode="auto">
              <a:xfrm>
                <a:off x="2426" y="13214"/>
                <a:ext cx="931" cy="375"/>
              </a:xfrm>
              <a:prstGeom prst="rect">
                <a:avLst/>
              </a:prstGeom>
              <a:noFill/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erlin Sans FB" pitchFamily="34" charset="0"/>
                    <a:cs typeface="Arial" pitchFamily="34" charset="0"/>
                  </a:rPr>
                  <a:t>Gen</a:t>
                </a:r>
              </a:p>
            </p:txBody>
          </p:sp>
          <p:cxnSp>
            <p:nvCxnSpPr>
              <p:cNvPr id="66" name="AutoShape 55"/>
              <p:cNvCxnSpPr>
                <a:cxnSpLocks noChangeShapeType="1"/>
              </p:cNvCxnSpPr>
              <p:nvPr/>
            </p:nvCxnSpPr>
            <p:spPr bwMode="auto">
              <a:xfrm flipV="1">
                <a:off x="2989" y="12046"/>
                <a:ext cx="706" cy="462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</p:spPr>
          </p:cxnSp>
          <p:sp>
            <p:nvSpPr>
              <p:cNvPr id="67" name="Text Box 56"/>
              <p:cNvSpPr txBox="1">
                <a:spLocks noChangeArrowheads="1"/>
              </p:cNvSpPr>
              <p:nvPr/>
            </p:nvSpPr>
            <p:spPr bwMode="auto">
              <a:xfrm>
                <a:off x="3695" y="11842"/>
                <a:ext cx="931" cy="375"/>
              </a:xfrm>
              <a:prstGeom prst="rect">
                <a:avLst/>
              </a:prstGeom>
              <a:noFill/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erlin Sans FB" pitchFamily="34" charset="0"/>
                    <a:cs typeface="Arial" pitchFamily="34" charset="0"/>
                  </a:rPr>
                  <a:t>Allele</a:t>
                </a:r>
              </a:p>
            </p:txBody>
          </p:sp>
          <p:sp>
            <p:nvSpPr>
              <p:cNvPr id="68" name="Rectangle 57"/>
              <p:cNvSpPr>
                <a:spLocks noChangeArrowheads="1"/>
              </p:cNvSpPr>
              <p:nvPr/>
            </p:nvSpPr>
            <p:spPr bwMode="auto">
              <a:xfrm>
                <a:off x="4871" y="12318"/>
                <a:ext cx="2628" cy="611"/>
              </a:xfrm>
              <a:prstGeom prst="rect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Berlin Sans FB" pitchFamily="34" charset="0"/>
                </a:endParaRPr>
              </a:p>
            </p:txBody>
          </p:sp>
          <p:cxnSp>
            <p:nvCxnSpPr>
              <p:cNvPr id="69" name="AutoShape 58"/>
              <p:cNvCxnSpPr>
                <a:cxnSpLocks noChangeShapeType="1"/>
              </p:cNvCxnSpPr>
              <p:nvPr/>
            </p:nvCxnSpPr>
            <p:spPr bwMode="auto">
              <a:xfrm>
                <a:off x="6182" y="12929"/>
                <a:ext cx="0" cy="299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71" name="Rectangle 60"/>
              <p:cNvSpPr>
                <a:spLocks noChangeArrowheads="1"/>
              </p:cNvSpPr>
              <p:nvPr/>
            </p:nvSpPr>
            <p:spPr bwMode="auto">
              <a:xfrm>
                <a:off x="2173" y="11561"/>
                <a:ext cx="8002" cy="2622"/>
              </a:xfrm>
              <a:prstGeom prst="rect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Berlin Sans FB" pitchFamily="34" charset="0"/>
                </a:endParaRPr>
              </a:p>
            </p:txBody>
          </p:sp>
          <p:cxnSp>
            <p:nvCxnSpPr>
              <p:cNvPr id="72" name="AutoShape 61"/>
              <p:cNvCxnSpPr>
                <a:cxnSpLocks noChangeShapeType="1"/>
              </p:cNvCxnSpPr>
              <p:nvPr/>
            </p:nvCxnSpPr>
            <p:spPr bwMode="auto">
              <a:xfrm>
                <a:off x="7682" y="14205"/>
                <a:ext cx="0" cy="299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73" name="Text Box 62"/>
              <p:cNvSpPr txBox="1">
                <a:spLocks noChangeArrowheads="1"/>
              </p:cNvSpPr>
              <p:nvPr/>
            </p:nvSpPr>
            <p:spPr bwMode="auto">
              <a:xfrm>
                <a:off x="7100" y="14504"/>
                <a:ext cx="1148" cy="375"/>
              </a:xfrm>
              <a:prstGeom prst="rect">
                <a:avLst/>
              </a:prstGeom>
              <a:noFill/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erlin Sans FB" pitchFamily="34" charset="0"/>
                    <a:cs typeface="Arial" pitchFamily="34" charset="0"/>
                  </a:rPr>
                  <a:t>Individu</a:t>
                </a:r>
                <a:endPara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" name="Rectangle 63"/>
            <p:cNvSpPr>
              <a:spLocks noChangeArrowheads="1"/>
            </p:cNvSpPr>
            <p:nvPr/>
          </p:nvSpPr>
          <p:spPr bwMode="auto">
            <a:xfrm>
              <a:off x="6019800" y="2133600"/>
              <a:ext cx="3048000" cy="4011919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Berlin Sans FB" pitchFamily="34" charset="0"/>
              </a:endParaRPr>
            </a:p>
          </p:txBody>
        </p:sp>
        <p:cxnSp>
          <p:nvCxnSpPr>
            <p:cNvPr id="42" name="AutoShape 93"/>
            <p:cNvCxnSpPr>
              <a:cxnSpLocks noChangeShapeType="1"/>
            </p:cNvCxnSpPr>
            <p:nvPr/>
          </p:nvCxnSpPr>
          <p:spPr bwMode="auto">
            <a:xfrm>
              <a:off x="8548984" y="6142149"/>
              <a:ext cx="0" cy="111941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43" name="Text Box 94"/>
            <p:cNvSpPr txBox="1">
              <a:spLocks noChangeArrowheads="1"/>
            </p:cNvSpPr>
            <p:nvPr/>
          </p:nvSpPr>
          <p:spPr bwMode="auto">
            <a:xfrm>
              <a:off x="8153400" y="6254091"/>
              <a:ext cx="756690" cy="146709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Populasi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sp>
          <p:nvSpPr>
            <p:cNvPr id="44" name="Text Box 95"/>
            <p:cNvSpPr txBox="1">
              <a:spLocks noChangeArrowheads="1"/>
            </p:cNvSpPr>
            <p:nvPr/>
          </p:nvSpPr>
          <p:spPr bwMode="auto">
            <a:xfrm>
              <a:off x="6065155" y="6432673"/>
              <a:ext cx="2957290" cy="27292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ea typeface="Tahoma" pitchFamily="34" charset="0"/>
                  <a:cs typeface="Tahoma" pitchFamily="34" charset="0"/>
                </a:rPr>
                <a:t>Gambar</a:t>
              </a: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ea typeface="Tahoma" pitchFamily="34" charset="0"/>
                  <a:cs typeface="Tahoma" pitchFamily="34" charset="0"/>
                </a:rPr>
                <a:t> 2.1 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kumimoji="0" lang="en-US" sz="14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ea typeface="Tahoma" pitchFamily="34" charset="0"/>
                  <a:cs typeface="Tahoma" pitchFamily="34" charset="0"/>
                </a:rPr>
                <a:t>Ilustrasi</a:t>
              </a:r>
              <a:r>
                <a: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kumimoji="0" lang="en-US" sz="14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ea typeface="Tahoma" pitchFamily="34" charset="0"/>
                  <a:cs typeface="Tahoma" pitchFamily="34" charset="0"/>
                </a:rPr>
                <a:t>istilah</a:t>
              </a:r>
              <a:r>
                <a: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kumimoji="0" lang="en-US" sz="14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ea typeface="Tahoma" pitchFamily="34" charset="0"/>
                  <a:cs typeface="Tahoma" pitchFamily="34" charset="0"/>
                </a:rPr>
                <a:t>di</a:t>
              </a:r>
              <a:r>
                <a: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kumimoji="0" lang="en-US" sz="14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ea typeface="Tahoma" pitchFamily="34" charset="0"/>
                  <a:cs typeface="Tahoma" pitchFamily="34" charset="0"/>
                </a:rPr>
                <a:t>samping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04" name="Text Box 29"/>
            <p:cNvSpPr txBox="1">
              <a:spLocks noChangeArrowheads="1"/>
            </p:cNvSpPr>
            <p:nvPr/>
          </p:nvSpPr>
          <p:spPr bwMode="auto">
            <a:xfrm>
              <a:off x="7197436" y="4114800"/>
              <a:ext cx="699885" cy="21841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Kromosom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  <p:grpSp>
          <p:nvGrpSpPr>
            <p:cNvPr id="107" name="Group 33"/>
            <p:cNvGrpSpPr>
              <a:grpSpLocks/>
            </p:cNvGrpSpPr>
            <p:nvPr/>
          </p:nvGrpSpPr>
          <p:grpSpPr bwMode="auto">
            <a:xfrm>
              <a:off x="6047875" y="4724400"/>
              <a:ext cx="2950653" cy="1242212"/>
              <a:chOff x="2173" y="11561"/>
              <a:chExt cx="8002" cy="3318"/>
            </a:xfrm>
          </p:grpSpPr>
          <p:sp>
            <p:nvSpPr>
              <p:cNvPr id="108" name="Text Box 34"/>
              <p:cNvSpPr txBox="1">
                <a:spLocks noChangeArrowheads="1"/>
              </p:cNvSpPr>
              <p:nvPr/>
            </p:nvSpPr>
            <p:spPr bwMode="auto">
              <a:xfrm>
                <a:off x="2287" y="12426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109" name="Text Box 35"/>
              <p:cNvSpPr txBox="1">
                <a:spLocks noChangeArrowheads="1"/>
              </p:cNvSpPr>
              <p:nvPr/>
            </p:nvSpPr>
            <p:spPr bwMode="auto">
              <a:xfrm>
                <a:off x="2690" y="12426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erlin Sans FB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10" name="Text Box 36"/>
              <p:cNvSpPr txBox="1">
                <a:spLocks noChangeArrowheads="1"/>
              </p:cNvSpPr>
              <p:nvPr/>
            </p:nvSpPr>
            <p:spPr bwMode="auto">
              <a:xfrm>
                <a:off x="3092" y="12426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111" name="Text Box 37"/>
              <p:cNvSpPr txBox="1">
                <a:spLocks noChangeArrowheads="1"/>
              </p:cNvSpPr>
              <p:nvPr/>
            </p:nvSpPr>
            <p:spPr bwMode="auto">
              <a:xfrm>
                <a:off x="3509" y="12426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112" name="Text Box 38"/>
              <p:cNvSpPr txBox="1">
                <a:spLocks noChangeArrowheads="1"/>
              </p:cNvSpPr>
              <p:nvPr/>
            </p:nvSpPr>
            <p:spPr bwMode="auto">
              <a:xfrm>
                <a:off x="3925" y="12426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113" name="Text Box 39"/>
              <p:cNvSpPr txBox="1">
                <a:spLocks noChangeArrowheads="1"/>
              </p:cNvSpPr>
              <p:nvPr/>
            </p:nvSpPr>
            <p:spPr bwMode="auto">
              <a:xfrm>
                <a:off x="4341" y="12426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114" name="Text Box 40"/>
              <p:cNvSpPr txBox="1">
                <a:spLocks noChangeArrowheads="1"/>
              </p:cNvSpPr>
              <p:nvPr/>
            </p:nvSpPr>
            <p:spPr bwMode="auto">
              <a:xfrm>
                <a:off x="4949" y="12428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115" name="Text Box 41"/>
              <p:cNvSpPr txBox="1">
                <a:spLocks noChangeArrowheads="1"/>
              </p:cNvSpPr>
              <p:nvPr/>
            </p:nvSpPr>
            <p:spPr bwMode="auto">
              <a:xfrm>
                <a:off x="5352" y="12428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erlin Sans FB" pitchFamily="34" charset="0"/>
                    <a:cs typeface="Arial" pitchFamily="34" charset="0"/>
                  </a:rPr>
                  <a:t>1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116" name="Text Box 42"/>
              <p:cNvSpPr txBox="1">
                <a:spLocks noChangeArrowheads="1"/>
              </p:cNvSpPr>
              <p:nvPr/>
            </p:nvSpPr>
            <p:spPr bwMode="auto">
              <a:xfrm>
                <a:off x="5768" y="12428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117" name="Text Box 43"/>
              <p:cNvSpPr txBox="1">
                <a:spLocks noChangeArrowheads="1"/>
              </p:cNvSpPr>
              <p:nvPr/>
            </p:nvSpPr>
            <p:spPr bwMode="auto">
              <a:xfrm>
                <a:off x="6171" y="12428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118" name="Text Box 44"/>
              <p:cNvSpPr txBox="1">
                <a:spLocks noChangeArrowheads="1"/>
              </p:cNvSpPr>
              <p:nvPr/>
            </p:nvSpPr>
            <p:spPr bwMode="auto">
              <a:xfrm>
                <a:off x="6573" y="12428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119" name="Text Box 45"/>
              <p:cNvSpPr txBox="1">
                <a:spLocks noChangeArrowheads="1"/>
              </p:cNvSpPr>
              <p:nvPr/>
            </p:nvSpPr>
            <p:spPr bwMode="auto">
              <a:xfrm>
                <a:off x="6989" y="12428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120" name="Text Box 46"/>
              <p:cNvSpPr txBox="1">
                <a:spLocks noChangeArrowheads="1"/>
              </p:cNvSpPr>
              <p:nvPr/>
            </p:nvSpPr>
            <p:spPr bwMode="auto">
              <a:xfrm>
                <a:off x="7625" y="12430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121" name="Text Box 47"/>
              <p:cNvSpPr txBox="1">
                <a:spLocks noChangeArrowheads="1"/>
              </p:cNvSpPr>
              <p:nvPr/>
            </p:nvSpPr>
            <p:spPr bwMode="auto">
              <a:xfrm>
                <a:off x="8028" y="12430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erlin Sans FB" pitchFamily="34" charset="0"/>
                    <a:cs typeface="Arial" pitchFamily="34" charset="0"/>
                  </a:rPr>
                  <a:t>1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122" name="Text Box 48"/>
              <p:cNvSpPr txBox="1">
                <a:spLocks noChangeArrowheads="1"/>
              </p:cNvSpPr>
              <p:nvPr/>
            </p:nvSpPr>
            <p:spPr bwMode="auto">
              <a:xfrm>
                <a:off x="8444" y="12430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123" name="Text Box 49"/>
              <p:cNvSpPr txBox="1">
                <a:spLocks noChangeArrowheads="1"/>
              </p:cNvSpPr>
              <p:nvPr/>
            </p:nvSpPr>
            <p:spPr bwMode="auto">
              <a:xfrm>
                <a:off x="8847" y="12430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124" name="Text Box 50"/>
              <p:cNvSpPr txBox="1">
                <a:spLocks noChangeArrowheads="1"/>
              </p:cNvSpPr>
              <p:nvPr/>
            </p:nvSpPr>
            <p:spPr bwMode="auto">
              <a:xfrm>
                <a:off x="9249" y="12430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125" name="Text Box 51"/>
              <p:cNvSpPr txBox="1">
                <a:spLocks noChangeArrowheads="1"/>
              </p:cNvSpPr>
              <p:nvPr/>
            </p:nvSpPr>
            <p:spPr bwMode="auto">
              <a:xfrm>
                <a:off x="9665" y="12430"/>
                <a:ext cx="414" cy="375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  <p:sp>
            <p:nvSpPr>
              <p:cNvPr id="126" name="Rectangle 52"/>
              <p:cNvSpPr>
                <a:spLocks noChangeArrowheads="1"/>
              </p:cNvSpPr>
              <p:nvPr/>
            </p:nvSpPr>
            <p:spPr bwMode="auto">
              <a:xfrm>
                <a:off x="2581" y="12318"/>
                <a:ext cx="611" cy="611"/>
              </a:xfrm>
              <a:prstGeom prst="rect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Berlin Sans FB" pitchFamily="34" charset="0"/>
                </a:endParaRPr>
              </a:p>
            </p:txBody>
          </p:sp>
          <p:cxnSp>
            <p:nvCxnSpPr>
              <p:cNvPr id="127" name="AutoShape 53"/>
              <p:cNvCxnSpPr>
                <a:cxnSpLocks noChangeShapeType="1"/>
              </p:cNvCxnSpPr>
              <p:nvPr/>
            </p:nvCxnSpPr>
            <p:spPr bwMode="auto">
              <a:xfrm>
                <a:off x="2880" y="12915"/>
                <a:ext cx="0" cy="299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28" name="Text Box 54"/>
              <p:cNvSpPr txBox="1">
                <a:spLocks noChangeArrowheads="1"/>
              </p:cNvSpPr>
              <p:nvPr/>
            </p:nvSpPr>
            <p:spPr bwMode="auto">
              <a:xfrm>
                <a:off x="2426" y="13214"/>
                <a:ext cx="931" cy="375"/>
              </a:xfrm>
              <a:prstGeom prst="rect">
                <a:avLst/>
              </a:prstGeom>
              <a:noFill/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erlin Sans FB" pitchFamily="34" charset="0"/>
                    <a:cs typeface="Arial" pitchFamily="34" charset="0"/>
                  </a:rPr>
                  <a:t>Gen</a:t>
                </a:r>
              </a:p>
            </p:txBody>
          </p:sp>
          <p:cxnSp>
            <p:nvCxnSpPr>
              <p:cNvPr id="129" name="AutoShape 55"/>
              <p:cNvCxnSpPr>
                <a:cxnSpLocks noChangeShapeType="1"/>
              </p:cNvCxnSpPr>
              <p:nvPr/>
            </p:nvCxnSpPr>
            <p:spPr bwMode="auto">
              <a:xfrm flipV="1">
                <a:off x="2989" y="12046"/>
                <a:ext cx="706" cy="462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</p:spPr>
          </p:cxnSp>
          <p:sp>
            <p:nvSpPr>
              <p:cNvPr id="130" name="Text Box 56"/>
              <p:cNvSpPr txBox="1">
                <a:spLocks noChangeArrowheads="1"/>
              </p:cNvSpPr>
              <p:nvPr/>
            </p:nvSpPr>
            <p:spPr bwMode="auto">
              <a:xfrm>
                <a:off x="3695" y="11842"/>
                <a:ext cx="931" cy="375"/>
              </a:xfrm>
              <a:prstGeom prst="rect">
                <a:avLst/>
              </a:prstGeom>
              <a:noFill/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erlin Sans FB" pitchFamily="34" charset="0"/>
                    <a:cs typeface="Arial" pitchFamily="34" charset="0"/>
                  </a:rPr>
                  <a:t>Allele</a:t>
                </a:r>
              </a:p>
            </p:txBody>
          </p:sp>
          <p:sp>
            <p:nvSpPr>
              <p:cNvPr id="131" name="Rectangle 57"/>
              <p:cNvSpPr>
                <a:spLocks noChangeArrowheads="1"/>
              </p:cNvSpPr>
              <p:nvPr/>
            </p:nvSpPr>
            <p:spPr bwMode="auto">
              <a:xfrm>
                <a:off x="4871" y="12318"/>
                <a:ext cx="2628" cy="611"/>
              </a:xfrm>
              <a:prstGeom prst="rect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Berlin Sans FB" pitchFamily="34" charset="0"/>
                </a:endParaRPr>
              </a:p>
            </p:txBody>
          </p:sp>
          <p:cxnSp>
            <p:nvCxnSpPr>
              <p:cNvPr id="132" name="AutoShape 58"/>
              <p:cNvCxnSpPr>
                <a:cxnSpLocks noChangeShapeType="1"/>
              </p:cNvCxnSpPr>
              <p:nvPr/>
            </p:nvCxnSpPr>
            <p:spPr bwMode="auto">
              <a:xfrm>
                <a:off x="6182" y="12929"/>
                <a:ext cx="0" cy="299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3" name="Rectangle 60"/>
              <p:cNvSpPr>
                <a:spLocks noChangeArrowheads="1"/>
              </p:cNvSpPr>
              <p:nvPr/>
            </p:nvSpPr>
            <p:spPr bwMode="auto">
              <a:xfrm>
                <a:off x="2173" y="11561"/>
                <a:ext cx="8002" cy="2622"/>
              </a:xfrm>
              <a:prstGeom prst="rect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Berlin Sans FB" pitchFamily="34" charset="0"/>
                </a:endParaRPr>
              </a:p>
            </p:txBody>
          </p:sp>
          <p:cxnSp>
            <p:nvCxnSpPr>
              <p:cNvPr id="134" name="AutoShape 61"/>
              <p:cNvCxnSpPr>
                <a:cxnSpLocks noChangeShapeType="1"/>
              </p:cNvCxnSpPr>
              <p:nvPr/>
            </p:nvCxnSpPr>
            <p:spPr bwMode="auto">
              <a:xfrm>
                <a:off x="7682" y="14205"/>
                <a:ext cx="0" cy="299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5" name="Text Box 62"/>
              <p:cNvSpPr txBox="1">
                <a:spLocks noChangeArrowheads="1"/>
              </p:cNvSpPr>
              <p:nvPr/>
            </p:nvSpPr>
            <p:spPr bwMode="auto">
              <a:xfrm>
                <a:off x="7100" y="14504"/>
                <a:ext cx="1148" cy="375"/>
              </a:xfrm>
              <a:prstGeom prst="rect">
                <a:avLst/>
              </a:prstGeom>
              <a:noFill/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erlin Sans FB" pitchFamily="34" charset="0"/>
                    <a:cs typeface="Arial" pitchFamily="34" charset="0"/>
                  </a:rPr>
                  <a:t>Individu</a:t>
                </a:r>
                <a:endPara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6" name="Text Box 29"/>
            <p:cNvSpPr txBox="1">
              <a:spLocks noChangeArrowheads="1"/>
            </p:cNvSpPr>
            <p:nvPr/>
          </p:nvSpPr>
          <p:spPr bwMode="auto">
            <a:xfrm>
              <a:off x="7197436" y="5344183"/>
              <a:ext cx="699885" cy="21841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lin Sans FB" pitchFamily="34" charset="0"/>
                  <a:cs typeface="Arial" pitchFamily="34" charset="0"/>
                </a:rPr>
                <a:t>Kromosom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101790490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TS101790490</Template>
  <TotalTime>3565</TotalTime>
  <Words>4480</Words>
  <Application>Microsoft Office PowerPoint</Application>
  <PresentationFormat>On-screen Show (4:3)</PresentationFormat>
  <Paragraphs>1297</Paragraphs>
  <Slides>59</Slides>
  <Notes>59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TS101790490</vt:lpstr>
      <vt:lpstr>Equation</vt:lpstr>
      <vt:lpstr>Simulasi Optimasi Pengisian Kontainer Menggunakan Algoritma Genetika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Optimasi Pengisian Kontainer dengan Algoritma Genetika</dc:title>
  <dc:creator>Sugicha</dc:creator>
  <cp:lastModifiedBy>sugicha</cp:lastModifiedBy>
  <cp:revision>343</cp:revision>
  <dcterms:created xsi:type="dcterms:W3CDTF">2010-10-12T04:05:43Z</dcterms:created>
  <dcterms:modified xsi:type="dcterms:W3CDTF">2011-07-14T06:34:03Z</dcterms:modified>
</cp:coreProperties>
</file>