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876" y="16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6</a:t>
            </a:fld>
            <a:endParaRPr lang="en-IN"/>
          </a:p>
        </p:txBody>
      </p:sp>
    </p:spTree>
    <p:extLst>
      <p:ext uri="{BB962C8B-B14F-4D97-AF65-F5344CB8AC3E}">
        <p14:creationId xmlns:p14="http://schemas.microsoft.com/office/powerpoint/2010/main" val="4112107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30018" y="896404"/>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184232" y="1031598"/>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500042"/>
            <a:ext cx="9429785" cy="1063112"/>
          </a:xfrm>
          <a:prstGeom prst="rect">
            <a:avLst/>
          </a:prstGeom>
        </p:spPr>
        <p:txBody>
          <a:bodyPr vert="horz" wrap="square" lIns="0" tIns="16510" rIns="0" bIns="0" rtlCol="0">
            <a:spAutoFit/>
          </a:bodyPr>
          <a:lstStyle/>
          <a:p>
            <a:pPr marL="3213735">
              <a:spcBef>
                <a:spcPts val="130"/>
              </a:spcBef>
            </a:pPr>
            <a:r>
              <a:rPr lang="en-US" sz="3600" b="1" i="0" dirty="0" smtClean="0">
                <a:solidFill>
                  <a:schemeClr val="accent1"/>
                </a:solidFill>
                <a:effectLst/>
                <a:latin typeface="Times New Roman" panose="02020603050405020304" pitchFamily="18" charset="0"/>
                <a:cs typeface="Times New Roman" panose="02020603050405020304" pitchFamily="18" charset="0"/>
              </a:rPr>
              <a:t>DIGITAL PORTFOLIO </a:t>
            </a:r>
            <a:r>
              <a:rPr lang="en-US" b="1" i="0" dirty="0">
                <a:solidFill>
                  <a:schemeClr val="accent1"/>
                </a:solidFill>
                <a:effectLst/>
                <a:latin typeface="Roboto" panose="020F0502020204030204" pitchFamily="2" charset="0"/>
              </a:rPr>
              <a:t/>
            </a:r>
            <a:br>
              <a:rPr lang="en-US" b="1" i="0" dirty="0">
                <a:solidFill>
                  <a:schemeClr val="accent1"/>
                </a:solidFill>
                <a:effectLst/>
                <a:latin typeface="Roboto" panose="020F0502020204030204" pitchFamily="2" charset="0"/>
              </a:rPr>
            </a:br>
            <a:endParaRPr spc="15" dirty="0">
              <a:solidFill>
                <a:schemeClr val="accent1"/>
              </a:solidFill>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676274" y="2746098"/>
            <a:ext cx="9174833" cy="2677656"/>
          </a:xfrm>
          <a:prstGeom prst="rect">
            <a:avLst/>
          </a:prstGeom>
          <a:noFill/>
        </p:spPr>
        <p:txBody>
          <a:bodyPr wrap="square" lIns="91440" tIns="45720" rIns="91440" bIns="45720" rtlCol="0" anchor="t">
            <a:spAutoFit/>
          </a:bodyPr>
          <a:lstStyle/>
          <a:p>
            <a:r>
              <a:rPr lang="en-US" sz="2400" dirty="0"/>
              <a:t>STUDENT </a:t>
            </a:r>
            <a:r>
              <a:rPr lang="en-US" sz="2400" dirty="0" smtClean="0"/>
              <a:t>NAME                             : </a:t>
            </a:r>
            <a:r>
              <a:rPr lang="en-US" sz="2400" dirty="0" smtClean="0"/>
              <a:t>SUGESHNA KUPPUSAMMY</a:t>
            </a:r>
            <a:endParaRPr lang="en-US" sz="2400" dirty="0"/>
          </a:p>
          <a:p>
            <a:r>
              <a:rPr lang="en-US" sz="2400" dirty="0"/>
              <a:t>REGISTER NO AND </a:t>
            </a:r>
            <a:r>
              <a:rPr lang="en-US" sz="2400" dirty="0" smtClean="0"/>
              <a:t>NMID              : </a:t>
            </a:r>
            <a:r>
              <a:rPr lang="en-US" sz="2400" dirty="0" smtClean="0"/>
              <a:t>asunm1397222406224</a:t>
            </a:r>
            <a:endParaRPr lang="en-US" sz="2400" dirty="0">
              <a:cs typeface="Calibri"/>
            </a:endParaRPr>
          </a:p>
          <a:p>
            <a:r>
              <a:rPr lang="en-US" sz="2400" dirty="0" smtClean="0"/>
              <a:t>DEPARTMENT                                  : BSC </a:t>
            </a:r>
            <a:r>
              <a:rPr lang="en-US" sz="2400" dirty="0" smtClean="0"/>
              <a:t> COMPUTER SCIENCE WITH DATA                   				        SCIENCE</a:t>
            </a:r>
            <a:endParaRPr lang="en-US" sz="2400" dirty="0"/>
          </a:p>
          <a:p>
            <a:r>
              <a:rPr lang="en-US" sz="2400" dirty="0"/>
              <a:t>COLLEGE: COLLEGE/ </a:t>
            </a:r>
            <a:r>
              <a:rPr lang="en-US" sz="2400" dirty="0" smtClean="0"/>
              <a:t>UNIVERSITY : SRM ARTS AND SCIENCE COLLEGE          				      /MADRAS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739206" y="5643578"/>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525024" y="150017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310578" y="6143644"/>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 y="3643314"/>
            <a:ext cx="2024034" cy="3062285"/>
          </a:xfrm>
          <a:prstGeom prst="rect">
            <a:avLst/>
          </a:prstGeom>
        </p:spPr>
      </p:pic>
      <p:sp>
        <p:nvSpPr>
          <p:cNvPr id="7" name="object 7"/>
          <p:cNvSpPr txBox="1">
            <a:spLocks noGrp="1"/>
          </p:cNvSpPr>
          <p:nvPr>
            <p:ph type="title"/>
          </p:nvPr>
        </p:nvSpPr>
        <p:spPr>
          <a:xfrm>
            <a:off x="768919" y="748945"/>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solidFill>
                  <a:schemeClr val="accent1"/>
                </a:solidFill>
              </a:rPr>
              <a:t>RESULTS AND SCREENSHOTS</a:t>
            </a:r>
            <a:endParaRPr sz="4250" dirty="0">
              <a:solidFill>
                <a:schemeClr val="accent1"/>
              </a:solidFill>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2167" y="2169567"/>
            <a:ext cx="7542857" cy="247619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8882082" y="5572140"/>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82148" y="107154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453454" y="6000768"/>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952464" y="857232"/>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solidFill>
                  <a:schemeClr val="accent1"/>
                </a:solidFill>
              </a:rPr>
              <a:t>CONCLUSION</a:t>
            </a:r>
            <a:endParaRPr dirty="0">
              <a:solidFill>
                <a:schemeClr val="accent1"/>
              </a:solidFill>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p:cNvSpPr txBox="1"/>
          <p:nvPr/>
        </p:nvSpPr>
        <p:spPr>
          <a:xfrm>
            <a:off x="1462644" y="2030450"/>
            <a:ext cx="7858180" cy="3970318"/>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Student Digital Portfolio serves as an effective platform for students to present their academic achievements, skills, and projects in a structured and professional manner. It not only simplifies the process of maintaining records but also enhances accessibility for teachers, recruiters, and institutions, making it a valuable tool for holistic evaluation and future opportunities</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76296" y="-27384"/>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9096396" y="78579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148313" cy="755335"/>
          </a:xfrm>
          <a:prstGeom prst="rect">
            <a:avLst/>
          </a:prstGeom>
        </p:spPr>
        <p:txBody>
          <a:bodyPr vert="horz" wrap="square" lIns="0" tIns="16510" rIns="0" bIns="0" rtlCol="0">
            <a:spAutoFit/>
          </a:bodyPr>
          <a:lstStyle/>
          <a:p>
            <a:pPr marL="12700">
              <a:lnSpc>
                <a:spcPct val="100000"/>
              </a:lnSpc>
              <a:spcBef>
                <a:spcPts val="130"/>
              </a:spcBef>
            </a:pPr>
            <a:r>
              <a:rPr spc="5" dirty="0">
                <a:solidFill>
                  <a:schemeClr val="accent1"/>
                </a:solidFill>
              </a:rPr>
              <a:t>PROJECT</a:t>
            </a:r>
            <a:r>
              <a:rPr spc="-85" dirty="0">
                <a:solidFill>
                  <a:schemeClr val="accent1"/>
                </a:solidFill>
              </a:rPr>
              <a:t> </a:t>
            </a:r>
            <a:r>
              <a:rPr spc="25" dirty="0">
                <a:solidFill>
                  <a:schemeClr val="accent1"/>
                </a:solidFill>
              </a:rPr>
              <a:t>TITLE</a:t>
            </a:r>
            <a:endParaRPr dirty="0">
              <a:solidFill>
                <a:schemeClr val="accent1"/>
              </a:solidFill>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4" name="TextBox 23"/>
          <p:cNvSpPr txBox="1"/>
          <p:nvPr/>
        </p:nvSpPr>
        <p:spPr>
          <a:xfrm>
            <a:off x="1881158" y="2857496"/>
            <a:ext cx="6786610" cy="954107"/>
          </a:xfrm>
          <a:custGeom>
            <a:avLst/>
            <a:gdLst>
              <a:gd name="connsiteX0" fmla="*/ 0 w 6786610"/>
              <a:gd name="connsiteY0" fmla="*/ 0 h 369332"/>
              <a:gd name="connsiteX1" fmla="*/ 6786610 w 6786610"/>
              <a:gd name="connsiteY1" fmla="*/ 0 h 369332"/>
              <a:gd name="connsiteX2" fmla="*/ 6786610 w 6786610"/>
              <a:gd name="connsiteY2" fmla="*/ 369332 h 369332"/>
              <a:gd name="connsiteX3" fmla="*/ 0 w 6786610"/>
              <a:gd name="connsiteY3" fmla="*/ 369332 h 369332"/>
              <a:gd name="connsiteX4" fmla="*/ 0 w 6786610"/>
              <a:gd name="connsiteY4" fmla="*/ 0 h 3693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6610" h="369332">
                <a:moveTo>
                  <a:pt x="0" y="0"/>
                </a:moveTo>
                <a:lnTo>
                  <a:pt x="6786610" y="0"/>
                </a:lnTo>
                <a:lnTo>
                  <a:pt x="6786610" y="369332"/>
                </a:lnTo>
                <a:lnTo>
                  <a:pt x="0" y="369332"/>
                </a:lnTo>
                <a:lnTo>
                  <a:pt x="0" y="0"/>
                </a:lnTo>
                <a:close/>
              </a:path>
            </a:pathLst>
          </a:custGeom>
          <a:noFill/>
        </p:spPr>
        <p:txBody>
          <a:bodyPr wrap="square" rtlCol="0">
            <a:spAutoFit/>
          </a:bodyPr>
          <a:lstStyle/>
          <a:p>
            <a:pPr marL="457200" indent="-457200">
              <a:buFont typeface="Wingdings" panose="05000000000000000000" pitchFamily="2" charset="2"/>
              <a:buChar char="q"/>
            </a:pPr>
            <a:r>
              <a:rPr lang="en-US" sz="2800" dirty="0" smtClean="0">
                <a:latin typeface="Times New Roman" pitchFamily="18" charset="0"/>
                <a:cs typeface="Times New Roman" pitchFamily="18" charset="0"/>
              </a:rPr>
              <a:t>Student Digital </a:t>
            </a:r>
            <a:r>
              <a:rPr lang="en-US" sz="2800" dirty="0" smtClean="0">
                <a:latin typeface="Times New Roman" pitchFamily="18" charset="0"/>
                <a:cs typeface="Times New Roman" pitchFamily="18" charset="0"/>
              </a:rPr>
              <a:t>Portfolio </a:t>
            </a:r>
            <a:r>
              <a:rPr lang="en-US" sz="2800" dirty="0" smtClean="0">
                <a:latin typeface="Times New Roman" pitchFamily="18" charset="0"/>
                <a:cs typeface="Times New Roman" pitchFamily="18" charset="0"/>
              </a:rPr>
              <a:t>Using </a:t>
            </a:r>
          </a:p>
          <a:p>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Front-end  Development</a:t>
            </a:r>
            <a:endParaRPr lang="en-US" sz="2800"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solidFill>
                  <a:schemeClr val="accent1"/>
                </a:solidFill>
              </a:rPr>
              <a:t>A</a:t>
            </a:r>
            <a:r>
              <a:rPr spc="-5" dirty="0">
                <a:solidFill>
                  <a:schemeClr val="accent1"/>
                </a:solidFill>
              </a:rPr>
              <a:t>G</a:t>
            </a:r>
            <a:r>
              <a:rPr spc="-35" dirty="0">
                <a:solidFill>
                  <a:schemeClr val="accent1"/>
                </a:solidFill>
              </a:rPr>
              <a:t>E</a:t>
            </a:r>
            <a:r>
              <a:rPr spc="15" dirty="0">
                <a:solidFill>
                  <a:schemeClr val="accent1"/>
                </a:solidFill>
              </a:rPr>
              <a:t>N</a:t>
            </a:r>
            <a:r>
              <a:rPr dirty="0">
                <a:solidFill>
                  <a:schemeClr val="accent1"/>
                </a:solidFill>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19590744">
            <a:off x="9141692" y="3335238"/>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520411" y="200111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solidFill>
                  <a:schemeClr val="accent1"/>
                </a:solidFill>
              </a:rPr>
              <a:t>P</a:t>
            </a:r>
            <a:r>
              <a:rPr sz="4250" spc="15" dirty="0">
                <a:solidFill>
                  <a:schemeClr val="accent1"/>
                </a:solidFill>
              </a:rPr>
              <a:t>ROB</a:t>
            </a:r>
            <a:r>
              <a:rPr sz="4250" spc="55" dirty="0">
                <a:solidFill>
                  <a:schemeClr val="accent1"/>
                </a:solidFill>
              </a:rPr>
              <a:t>L</a:t>
            </a:r>
            <a:r>
              <a:rPr sz="4250" spc="-20" dirty="0">
                <a:solidFill>
                  <a:schemeClr val="accent1"/>
                </a:solidFill>
              </a:rPr>
              <a:t>E</a:t>
            </a:r>
            <a:r>
              <a:rPr sz="4250" spc="20" dirty="0">
                <a:solidFill>
                  <a:schemeClr val="accent1"/>
                </a:solidFill>
              </a:rPr>
              <a:t>M</a:t>
            </a:r>
            <a:r>
              <a:rPr sz="4250" dirty="0">
                <a:solidFill>
                  <a:schemeClr val="accent1"/>
                </a:solidFill>
              </a:rPr>
              <a:t>	</a:t>
            </a:r>
            <a:r>
              <a:rPr sz="4250" spc="10" dirty="0">
                <a:solidFill>
                  <a:schemeClr val="accent1"/>
                </a:solidFill>
              </a:rPr>
              <a:t>S</a:t>
            </a:r>
            <a:r>
              <a:rPr sz="4250" spc="-370" dirty="0">
                <a:solidFill>
                  <a:schemeClr val="accent1"/>
                </a:solidFill>
              </a:rPr>
              <a:t>T</a:t>
            </a:r>
            <a:r>
              <a:rPr sz="4250" spc="-375" dirty="0">
                <a:solidFill>
                  <a:schemeClr val="accent1"/>
                </a:solidFill>
              </a:rPr>
              <a:t>A</a:t>
            </a:r>
            <a:r>
              <a:rPr sz="4250" spc="15" dirty="0">
                <a:solidFill>
                  <a:schemeClr val="accent1"/>
                </a:solidFill>
              </a:rPr>
              <a:t>T</a:t>
            </a:r>
            <a:r>
              <a:rPr sz="4250" spc="-10" dirty="0">
                <a:solidFill>
                  <a:schemeClr val="accent1"/>
                </a:solidFill>
              </a:rPr>
              <a:t>E</a:t>
            </a:r>
            <a:r>
              <a:rPr sz="4250" spc="-20" dirty="0">
                <a:solidFill>
                  <a:schemeClr val="accent1"/>
                </a:solidFill>
              </a:rPr>
              <a:t>ME</a:t>
            </a:r>
            <a:r>
              <a:rPr sz="4250" spc="10" dirty="0">
                <a:solidFill>
                  <a:schemeClr val="accent1"/>
                </a:solidFill>
              </a:rPr>
              <a:t>NT</a:t>
            </a:r>
            <a:endParaRPr sz="4250" dirty="0">
              <a:solidFill>
                <a:schemeClr val="accent1"/>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2" name="TextBox 11"/>
          <p:cNvSpPr txBox="1"/>
          <p:nvPr/>
        </p:nvSpPr>
        <p:spPr>
          <a:xfrm>
            <a:off x="911424" y="1593860"/>
            <a:ext cx="8072494" cy="6740307"/>
          </a:xfrm>
          <a:prstGeom prst="rect">
            <a:avLst/>
          </a:prstGeom>
          <a:noFill/>
        </p:spPr>
        <p:txBody>
          <a:bodyPr wrap="square" rtlCol="0">
            <a:spAutoFit/>
          </a:bodyPr>
          <a:lstStyle/>
          <a:p>
            <a:r>
              <a:rPr lang="en-US" sz="2800" dirty="0" smtClean="0">
                <a:latin typeface="Times New Roman" panose="02020603050405020304" pitchFamily="18" charset="0"/>
                <a:cs typeface="Times New Roman" panose="02020603050405020304" pitchFamily="18" charset="0"/>
              </a:rPr>
              <a:t>Students</a:t>
            </a:r>
            <a:r>
              <a:rPr lang="en-US" sz="2800" dirty="0">
                <a:latin typeface="Times New Roman" panose="02020603050405020304" pitchFamily="18" charset="0"/>
                <a:cs typeface="Times New Roman" panose="02020603050405020304" pitchFamily="18" charset="0"/>
              </a:rPr>
              <a:t>’ academic records, skills, and achievements are scattered across multiple formats such as paper certificates, resumes, and disconnected digital files. This fragmented system makes it difficult for students to present their holistic growth, for teachers to evaluate beyond grades, and for recruiters or institutions to access authentic and organized evidence of student capabilities. Hence, there is a need for a unified digital platform to systematically record and showcase student achievements</a:t>
            </a:r>
            <a:r>
              <a:rPr lang="en-US" sz="2800" dirty="0" smtClean="0">
                <a:latin typeface="Times New Roman" panose="02020603050405020304" pitchFamily="18" charset="0"/>
                <a:cs typeface="Times New Roman" panose="02020603050405020304" pitchFamily="18" charset="0"/>
              </a:rPr>
              <a:t>.</a:t>
            </a:r>
            <a:endParaRPr lang="en-US" sz="2800" dirty="0" smtClean="0">
              <a:latin typeface="Times New Roman" pitchFamily="18" charset="0"/>
              <a:cs typeface="Times New Roman" pitchFamily="18" charset="0"/>
            </a:endParaRPr>
          </a:p>
          <a:p>
            <a:endParaRPr lang="en-US" sz="2800" dirty="0" smtClean="0"/>
          </a:p>
          <a:p>
            <a:endParaRPr lang="en-US" sz="2800" dirty="0" smtClean="0"/>
          </a:p>
          <a:p>
            <a:endParaRPr lang="en-US" sz="2000" dirty="0" smtClean="0"/>
          </a:p>
          <a:p>
            <a:endParaRPr lang="en-US" sz="2000" dirty="0" smtClean="0"/>
          </a:p>
          <a:p>
            <a:endParaRPr lang="en-US" sz="2000" dirty="0" smtClean="0"/>
          </a:p>
          <a:p>
            <a:endParaRPr lang="en-US" sz="2000" dirty="0" smtClean="0"/>
          </a:p>
          <a:p>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53520" y="3214686"/>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9525024" y="185736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694734" y="619109"/>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solidFill>
                  <a:schemeClr val="accent1"/>
                </a:solidFill>
              </a:rPr>
              <a:t>PROJECT	</a:t>
            </a:r>
            <a:r>
              <a:rPr sz="4250" spc="-20" dirty="0">
                <a:solidFill>
                  <a:schemeClr val="accent1"/>
                </a:solidFill>
              </a:rPr>
              <a:t>OVERVIEW</a:t>
            </a:r>
            <a:endParaRPr sz="4250" dirty="0">
              <a:solidFill>
                <a:schemeClr val="accent1"/>
              </a:solidFill>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928524" y="1708307"/>
            <a:ext cx="8024996" cy="4678204"/>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The Student Digital Portfolio project is designed to create a unified digital platform where students can systematically document and showcase their academic records, skills, projects, and extracurricular achievements. Unlike traditional methods, this portfolio provides an organized, accessible, and professional representation of student growth. It serves as a bridge between students, educators, and recruiters by enabling holistic evaluation, continuous updates, and easy sharing of authentic accomplishments.</a:t>
            </a:r>
          </a:p>
          <a:p>
            <a:endParaRPr lang="en-US" dirty="0">
              <a:latin typeface="time)"/>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9596462" y="23574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11424" y="1019426"/>
            <a:ext cx="6192688" cy="570669"/>
          </a:xfrm>
          <a:prstGeom prst="rect">
            <a:avLst/>
          </a:prstGeom>
        </p:spPr>
        <p:txBody>
          <a:bodyPr vert="horz" wrap="square" lIns="0" tIns="16510" rIns="0" bIns="0" rtlCol="0">
            <a:spAutoFit/>
          </a:bodyPr>
          <a:lstStyle/>
          <a:p>
            <a:pPr marL="12700">
              <a:lnSpc>
                <a:spcPct val="100000"/>
              </a:lnSpc>
              <a:spcBef>
                <a:spcPts val="130"/>
              </a:spcBef>
            </a:pPr>
            <a:r>
              <a:rPr sz="3600" spc="25" dirty="0">
                <a:solidFill>
                  <a:schemeClr val="accent1"/>
                </a:solidFill>
              </a:rPr>
              <a:t>W</a:t>
            </a:r>
            <a:r>
              <a:rPr sz="3600" spc="-20" dirty="0">
                <a:solidFill>
                  <a:schemeClr val="accent1"/>
                </a:solidFill>
              </a:rPr>
              <a:t>H</a:t>
            </a:r>
            <a:r>
              <a:rPr sz="3600" spc="20" dirty="0">
                <a:solidFill>
                  <a:schemeClr val="accent1"/>
                </a:solidFill>
              </a:rPr>
              <a:t>O</a:t>
            </a:r>
            <a:r>
              <a:rPr sz="3600" spc="-235" dirty="0">
                <a:solidFill>
                  <a:schemeClr val="accent1"/>
                </a:solidFill>
              </a:rPr>
              <a:t> </a:t>
            </a:r>
            <a:r>
              <a:rPr sz="3600" spc="-10" dirty="0">
                <a:solidFill>
                  <a:schemeClr val="accent1"/>
                </a:solidFill>
              </a:rPr>
              <a:t>AR</a:t>
            </a:r>
            <a:r>
              <a:rPr sz="3600" spc="15" dirty="0">
                <a:solidFill>
                  <a:schemeClr val="accent1"/>
                </a:solidFill>
              </a:rPr>
              <a:t>E</a:t>
            </a:r>
            <a:r>
              <a:rPr sz="3600" spc="-35" dirty="0">
                <a:solidFill>
                  <a:schemeClr val="accent1"/>
                </a:solidFill>
              </a:rPr>
              <a:t> </a:t>
            </a:r>
            <a:r>
              <a:rPr sz="3600" spc="-10" dirty="0">
                <a:solidFill>
                  <a:schemeClr val="accent1"/>
                </a:solidFill>
              </a:rPr>
              <a:t>T</a:t>
            </a:r>
            <a:r>
              <a:rPr sz="3600" spc="-15" dirty="0">
                <a:solidFill>
                  <a:schemeClr val="accent1"/>
                </a:solidFill>
              </a:rPr>
              <a:t>H</a:t>
            </a:r>
            <a:r>
              <a:rPr sz="3600" spc="15" dirty="0">
                <a:solidFill>
                  <a:schemeClr val="accent1"/>
                </a:solidFill>
              </a:rPr>
              <a:t>E</a:t>
            </a:r>
            <a:r>
              <a:rPr sz="3600" spc="-35" dirty="0">
                <a:solidFill>
                  <a:schemeClr val="accent1"/>
                </a:solidFill>
              </a:rPr>
              <a:t> </a:t>
            </a:r>
            <a:r>
              <a:rPr sz="3600" spc="-20" dirty="0">
                <a:solidFill>
                  <a:schemeClr val="accent1"/>
                </a:solidFill>
              </a:rPr>
              <a:t>E</a:t>
            </a:r>
            <a:r>
              <a:rPr sz="3600" spc="30" dirty="0">
                <a:solidFill>
                  <a:schemeClr val="accent1"/>
                </a:solidFill>
              </a:rPr>
              <a:t>N</a:t>
            </a:r>
            <a:r>
              <a:rPr sz="3600" spc="15" dirty="0">
                <a:solidFill>
                  <a:schemeClr val="accent1"/>
                </a:solidFill>
              </a:rPr>
              <a:t>D</a:t>
            </a:r>
            <a:r>
              <a:rPr sz="3600" spc="-45" dirty="0">
                <a:solidFill>
                  <a:schemeClr val="accent1"/>
                </a:solidFill>
              </a:rPr>
              <a:t> </a:t>
            </a:r>
            <a:r>
              <a:rPr sz="3600" dirty="0">
                <a:solidFill>
                  <a:schemeClr val="accent1"/>
                </a:solidFill>
              </a:rPr>
              <a:t>U</a:t>
            </a:r>
            <a:r>
              <a:rPr sz="3600" spc="10" dirty="0">
                <a:solidFill>
                  <a:schemeClr val="accent1"/>
                </a:solidFill>
              </a:rPr>
              <a:t>S</a:t>
            </a:r>
            <a:r>
              <a:rPr sz="3600" spc="-25" dirty="0">
                <a:solidFill>
                  <a:schemeClr val="accent1"/>
                </a:solidFill>
              </a:rPr>
              <a:t>E</a:t>
            </a:r>
            <a:r>
              <a:rPr sz="3600" spc="-10" dirty="0">
                <a:solidFill>
                  <a:schemeClr val="accent1"/>
                </a:solidFill>
              </a:rPr>
              <a:t>R</a:t>
            </a:r>
            <a:r>
              <a:rPr sz="3600" spc="5" dirty="0">
                <a:solidFill>
                  <a:schemeClr val="accent1"/>
                </a:solidFill>
              </a:rPr>
              <a:t>S</a:t>
            </a:r>
            <a:r>
              <a:rPr sz="3200" spc="5" dirty="0">
                <a:solidFill>
                  <a:schemeClr val="accent1"/>
                </a:solidFill>
              </a:rPr>
              <a:t>?</a:t>
            </a:r>
            <a:endParaRPr sz="3200" dirty="0">
              <a:solidFill>
                <a:schemeClr val="accent1"/>
              </a:solidFill>
            </a:endParaRPr>
          </a:p>
        </p:txBody>
      </p:sp>
      <p:pic>
        <p:nvPicPr>
          <p:cNvPr id="6" name="object 6"/>
          <p:cNvPicPr/>
          <p:nvPr/>
        </p:nvPicPr>
        <p:blipFill>
          <a:blip r:embed="rId3"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10" name="TextBox 9"/>
          <p:cNvSpPr txBox="1"/>
          <p:nvPr/>
        </p:nvSpPr>
        <p:spPr>
          <a:xfrm>
            <a:off x="2639616" y="1980445"/>
            <a:ext cx="5500726" cy="3816429"/>
          </a:xfrm>
          <a:prstGeom prst="rect">
            <a:avLst/>
          </a:prstGeom>
          <a:noFill/>
        </p:spPr>
        <p:txBody>
          <a:bodyPr wrap="square" rtlCol="0">
            <a:spAutoFit/>
          </a:bodyPr>
          <a:lstStyle/>
          <a:p>
            <a:pPr>
              <a:buFont typeface="Wingdings" pitchFamily="2" charset="2"/>
              <a:buChar char="q"/>
            </a:pPr>
            <a:endParaRPr lang="en-US" sz="3200" dirty="0" smtClean="0">
              <a:latin typeface="Times New Roman" pitchFamily="18" charset="0"/>
              <a:cs typeface="Times New Roman" pitchFamily="18" charset="0"/>
            </a:endParaRP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Students </a:t>
            </a: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Teachers / Mentors </a:t>
            </a: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Educational Institutions </a:t>
            </a: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Recruiters </a:t>
            </a:r>
            <a:r>
              <a:rPr lang="en-US" sz="3200" dirty="0" smtClean="0">
                <a:latin typeface="Times New Roman" panose="02020603050405020304" pitchFamily="18" charset="0"/>
                <a:cs typeface="Times New Roman" panose="02020603050405020304" pitchFamily="18" charset="0"/>
              </a:rPr>
              <a:t>/ Employers </a:t>
            </a:r>
            <a:endParaRPr lang="en-US" sz="32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Higher Education Institutions </a:t>
            </a:r>
          </a:p>
          <a:p>
            <a:pPr marL="457200" indent="-457200">
              <a:buFont typeface="Wingdings" panose="05000000000000000000" pitchFamily="2" charset="2"/>
              <a:buChar char="q"/>
            </a:pPr>
            <a:r>
              <a:rPr lang="en-US" sz="3200" dirty="0">
                <a:latin typeface="Times New Roman" panose="02020603050405020304" pitchFamily="18" charset="0"/>
                <a:cs typeface="Times New Roman" panose="02020603050405020304" pitchFamily="18" charset="0"/>
              </a:rPr>
              <a:t>Parents / Guardians </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714488"/>
            <a:ext cx="2695574" cy="3248025"/>
          </a:xfrm>
          <a:prstGeom prst="rect">
            <a:avLst/>
          </a:prstGeom>
        </p:spPr>
      </p:pic>
      <p:sp>
        <p:nvSpPr>
          <p:cNvPr id="3" name="object 3"/>
          <p:cNvSpPr/>
          <p:nvPr/>
        </p:nvSpPr>
        <p:spPr>
          <a:xfrm>
            <a:off x="9096396" y="5429264"/>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82148" y="1071546"/>
            <a:ext cx="314325" cy="35719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739206" y="5857892"/>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23836" y="500042"/>
            <a:ext cx="9763125" cy="629018"/>
          </a:xfrm>
          <a:prstGeom prst="rect">
            <a:avLst/>
          </a:prstGeom>
        </p:spPr>
        <p:txBody>
          <a:bodyPr vert="horz" wrap="square" lIns="0" tIns="13335" rIns="0" bIns="0" rtlCol="0">
            <a:spAutoFit/>
          </a:bodyPr>
          <a:lstStyle/>
          <a:p>
            <a:pPr marL="12700">
              <a:lnSpc>
                <a:spcPct val="100000"/>
              </a:lnSpc>
              <a:spcBef>
                <a:spcPts val="105"/>
              </a:spcBef>
            </a:pPr>
            <a:r>
              <a:rPr lang="en-IN" sz="4000" spc="10" dirty="0">
                <a:solidFill>
                  <a:schemeClr val="accent1"/>
                </a:solidFill>
              </a:rPr>
              <a:t>TOOLS AND TECHNIQUES</a:t>
            </a:r>
            <a:endParaRPr sz="4000" dirty="0">
              <a:solidFill>
                <a:schemeClr val="accent1"/>
              </a:solidFill>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2952728" y="1861172"/>
            <a:ext cx="6600868" cy="2954655"/>
          </a:xfrm>
          <a:prstGeom prst="rect">
            <a:avLst/>
          </a:prstGeom>
          <a:noFill/>
        </p:spPr>
        <p:txBody>
          <a:bodyPr wrap="square" rtlCol="0">
            <a:spAutoFit/>
          </a:bodyPr>
          <a:lstStyle/>
          <a:p>
            <a:r>
              <a:rPr lang="en-US" sz="2400" b="1" dirty="0" smtClean="0">
                <a:latin typeface="Times New Roman" pitchFamily="18" charset="0"/>
                <a:cs typeface="Times New Roman" pitchFamily="18" charset="0"/>
              </a:rPr>
              <a:t>HTML</a:t>
            </a:r>
            <a:r>
              <a:rPr lang="en-US" sz="2400" dirty="0" smtClean="0">
                <a:latin typeface="Times New Roman" pitchFamily="18" charset="0"/>
                <a:cs typeface="Times New Roman" pitchFamily="18" charset="0"/>
              </a:rPr>
              <a:t> → for structuring the portfolio web pages</a:t>
            </a:r>
          </a:p>
          <a:p>
            <a:r>
              <a:rPr lang="en-US" sz="2400" b="1" dirty="0" smtClean="0">
                <a:latin typeface="Times New Roman" pitchFamily="18" charset="0"/>
                <a:cs typeface="Times New Roman" pitchFamily="18" charset="0"/>
              </a:rPr>
              <a:t>CSS</a:t>
            </a:r>
            <a:r>
              <a:rPr lang="en-US" sz="2400" dirty="0" smtClean="0">
                <a:latin typeface="Times New Roman" pitchFamily="18" charset="0"/>
                <a:cs typeface="Times New Roman" pitchFamily="18" charset="0"/>
              </a:rPr>
              <a:t> → for styling and responsive design</a:t>
            </a:r>
          </a:p>
          <a:p>
            <a:r>
              <a:rPr lang="en-US" sz="2400" b="1" dirty="0" smtClean="0">
                <a:latin typeface="Times New Roman" pitchFamily="18" charset="0"/>
                <a:cs typeface="Times New Roman" pitchFamily="18" charset="0"/>
              </a:rPr>
              <a:t>JavaScript</a:t>
            </a:r>
            <a:r>
              <a:rPr lang="en-US" sz="2400" dirty="0" smtClean="0">
                <a:latin typeface="Times New Roman" pitchFamily="18" charset="0"/>
                <a:cs typeface="Times New Roman" pitchFamily="18" charset="0"/>
              </a:rPr>
              <a:t> → for interactivity and dynamic content</a:t>
            </a:r>
          </a:p>
          <a:p>
            <a:r>
              <a:rPr lang="en-US" sz="2400" b="1" dirty="0" smtClean="0">
                <a:latin typeface="Times New Roman" pitchFamily="18" charset="0"/>
                <a:cs typeface="Times New Roman" pitchFamily="18" charset="0"/>
              </a:rPr>
              <a:t>Code Editors </a:t>
            </a:r>
            <a:r>
              <a:rPr lang="en-US" sz="2400" dirty="0" smtClean="0">
                <a:latin typeface="Times New Roman" pitchFamily="18" charset="0"/>
                <a:cs typeface="Times New Roman" pitchFamily="18" charset="0"/>
              </a:rPr>
              <a:t>→ VS Code, Sublime Text, or any preferred editor</a:t>
            </a:r>
          </a:p>
          <a:p>
            <a:r>
              <a:rPr lang="en-US" sz="2400" b="1" dirty="0" smtClean="0">
                <a:latin typeface="Times New Roman" pitchFamily="18" charset="0"/>
                <a:cs typeface="Times New Roman" pitchFamily="18" charset="0"/>
              </a:rPr>
              <a:t>Version Control</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Git</a:t>
            </a:r>
            <a:r>
              <a:rPr lang="en-US" sz="2400" dirty="0" smtClean="0">
                <a:latin typeface="Times New Roman" pitchFamily="18" charset="0"/>
                <a:cs typeface="Times New Roman" pitchFamily="18" charset="0"/>
              </a:rPr>
              <a:t> / </a:t>
            </a:r>
            <a:r>
              <a:rPr lang="en-US" sz="2400" dirty="0" err="1" smtClean="0">
                <a:latin typeface="Times New Roman" pitchFamily="18" charset="0"/>
                <a:cs typeface="Times New Roman" pitchFamily="18" charset="0"/>
              </a:rPr>
              <a:t>GitHub</a:t>
            </a:r>
            <a:r>
              <a:rPr lang="en-US" sz="2400" dirty="0" smtClean="0">
                <a:latin typeface="Times New Roman" pitchFamily="18" charset="0"/>
                <a:cs typeface="Times New Roman" pitchFamily="18" charset="0"/>
              </a:rPr>
              <a:t> for tracking changes and collaboration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39775" y="985628"/>
            <a:ext cx="8794750" cy="690574"/>
          </a:xfrm>
          <a:prstGeom prst="rect">
            <a:avLst/>
          </a:prstGeom>
        </p:spPr>
        <p:txBody>
          <a:bodyPr vert="horz" wrap="square" lIns="0" tIns="13335" rIns="0" bIns="0" rtlCol="0">
            <a:spAutoFit/>
          </a:bodyPr>
          <a:lstStyle/>
          <a:p>
            <a:pPr marL="12700">
              <a:lnSpc>
                <a:spcPct val="100000"/>
              </a:lnSpc>
              <a:spcBef>
                <a:spcPts val="105"/>
              </a:spcBef>
            </a:pPr>
            <a:r>
              <a:rPr lang="en-IN" sz="4400" b="1" spc="15" dirty="0" smtClean="0">
                <a:solidFill>
                  <a:schemeClr val="accent1"/>
                </a:solidFill>
                <a:latin typeface="Trebuchet MS"/>
                <a:cs typeface="Trebuchet MS"/>
              </a:rPr>
              <a:t>PORTFOLIO </a:t>
            </a:r>
            <a:r>
              <a:rPr lang="en-IN" sz="4400" b="1" spc="15" dirty="0">
                <a:solidFill>
                  <a:schemeClr val="accent1"/>
                </a:solidFill>
                <a:latin typeface="Trebuchet MS"/>
                <a:cs typeface="Trebuchet MS"/>
              </a:rPr>
              <a:t>DESIGN AND LAYOUT</a:t>
            </a:r>
            <a:endParaRPr sz="4400" dirty="0">
              <a:solidFill>
                <a:schemeClr val="accent1"/>
              </a:solidFill>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2495600" y="2564904"/>
            <a:ext cx="2500330" cy="2862322"/>
          </a:xfrm>
          <a:prstGeom prst="rect">
            <a:avLst/>
          </a:prstGeom>
          <a:noFill/>
        </p:spPr>
        <p:txBody>
          <a:bodyPr wrap="square" rtlCol="0">
            <a:spAutoFit/>
          </a:bodyPr>
          <a:lstStyle/>
          <a:p>
            <a:pPr marL="457200" indent="-457200">
              <a:buFont typeface="Wingdings" panose="05000000000000000000" pitchFamily="2" charset="2"/>
              <a:buChar char="q"/>
            </a:pPr>
            <a:r>
              <a:rPr lang="en-US" sz="3600" dirty="0" smtClean="0">
                <a:latin typeface="Times New Roman" pitchFamily="18" charset="0"/>
                <a:cs typeface="Times New Roman" pitchFamily="18" charset="0"/>
              </a:rPr>
              <a:t>About</a:t>
            </a:r>
          </a:p>
          <a:p>
            <a:pPr marL="457200" indent="-457200">
              <a:buFont typeface="Wingdings" panose="05000000000000000000" pitchFamily="2" charset="2"/>
              <a:buChar char="q"/>
            </a:pPr>
            <a:r>
              <a:rPr lang="en-US" sz="3600" dirty="0" smtClean="0">
                <a:latin typeface="Times New Roman" pitchFamily="18" charset="0"/>
                <a:cs typeface="Times New Roman" pitchFamily="18" charset="0"/>
              </a:rPr>
              <a:t>Skills</a:t>
            </a:r>
          </a:p>
          <a:p>
            <a:pPr marL="457200" indent="-457200">
              <a:buFont typeface="Wingdings" panose="05000000000000000000" pitchFamily="2" charset="2"/>
              <a:buChar char="q"/>
            </a:pPr>
            <a:r>
              <a:rPr lang="en-US" sz="3600" dirty="0" smtClean="0">
                <a:latin typeface="Times New Roman" pitchFamily="18" charset="0"/>
                <a:cs typeface="Times New Roman" pitchFamily="18" charset="0"/>
              </a:rPr>
              <a:t>Education</a:t>
            </a:r>
          </a:p>
          <a:p>
            <a:pPr marL="457200" indent="-457200">
              <a:buFont typeface="Wingdings" panose="05000000000000000000" pitchFamily="2" charset="2"/>
              <a:buChar char="q"/>
            </a:pPr>
            <a:r>
              <a:rPr lang="en-US" sz="3600" dirty="0" smtClean="0">
                <a:latin typeface="Times New Roman" pitchFamily="18" charset="0"/>
                <a:cs typeface="Times New Roman" pitchFamily="18" charset="0"/>
              </a:rPr>
              <a:t>Projects</a:t>
            </a:r>
          </a:p>
          <a:p>
            <a:pPr marL="457200" indent="-457200">
              <a:buFont typeface="Wingdings" panose="05000000000000000000" pitchFamily="2" charset="2"/>
              <a:buChar char="q"/>
            </a:pPr>
            <a:r>
              <a:rPr lang="en-US" sz="3600" dirty="0" smtClean="0">
                <a:latin typeface="Times New Roman" pitchFamily="18" charset="0"/>
                <a:cs typeface="Times New Roman" pitchFamily="18" charset="0"/>
              </a:rPr>
              <a:t>Resume</a:t>
            </a:r>
            <a:endParaRPr lang="en-US" sz="3600" dirty="0">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a:xfrm>
            <a:off x="452399" y="714356"/>
            <a:ext cx="8715436" cy="677108"/>
          </a:xfrm>
        </p:spPr>
        <p:txBody>
          <a:bodyPr/>
          <a:lstStyle/>
          <a:p>
            <a:r>
              <a:rPr lang="en-IN" sz="4400" dirty="0">
                <a:solidFill>
                  <a:schemeClr val="accent1"/>
                </a:solidFill>
              </a:rPr>
              <a:t>FEATURES AND FUNCTIONALITY</a:t>
            </a:r>
          </a:p>
        </p:txBody>
      </p:sp>
      <p:sp>
        <p:nvSpPr>
          <p:cNvPr id="3" name="TextBox 2"/>
          <p:cNvSpPr txBox="1"/>
          <p:nvPr/>
        </p:nvSpPr>
        <p:spPr>
          <a:xfrm>
            <a:off x="2024034" y="2143116"/>
            <a:ext cx="6500858" cy="369332"/>
          </a:xfrm>
          <a:prstGeom prst="rect">
            <a:avLst/>
          </a:prstGeom>
          <a:noFill/>
        </p:spPr>
        <p:txBody>
          <a:bodyPr wrap="square" rtlCol="0">
            <a:spAutoFit/>
          </a:bodyPr>
          <a:lstStyle/>
          <a:p>
            <a:r>
              <a:rPr lang="en-US" dirty="0" smtClean="0"/>
              <a:t> </a:t>
            </a:r>
            <a:endParaRPr lang="en-US" dirty="0"/>
          </a:p>
        </p:txBody>
      </p:sp>
      <p:sp>
        <p:nvSpPr>
          <p:cNvPr id="4" name="TextBox 3"/>
          <p:cNvSpPr txBox="1"/>
          <p:nvPr/>
        </p:nvSpPr>
        <p:spPr>
          <a:xfrm>
            <a:off x="452399" y="2143116"/>
            <a:ext cx="9649072" cy="3416320"/>
          </a:xfrm>
          <a:prstGeom prst="rect">
            <a:avLst/>
          </a:prstGeom>
          <a:noFill/>
        </p:spPr>
        <p:txBody>
          <a:bodyPr wrap="square" rtlCol="0">
            <a:spAutoFit/>
          </a:bodyPr>
          <a:lstStyle/>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Personal Profile Section</a:t>
            </a:r>
            <a:r>
              <a:rPr lang="en-IN" sz="2400" dirty="0">
                <a:latin typeface="Times New Roman" panose="02020603050405020304" pitchFamily="18" charset="0"/>
                <a:cs typeface="Times New Roman" panose="02020603050405020304" pitchFamily="18" charset="0"/>
              </a:rPr>
              <a:t> → Displays name, photo, department, and bio.</a:t>
            </a:r>
          </a:p>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Education Section</a:t>
            </a:r>
            <a:r>
              <a:rPr lang="en-IN" sz="2400" dirty="0">
                <a:latin typeface="Times New Roman" panose="02020603050405020304" pitchFamily="18" charset="0"/>
                <a:cs typeface="Times New Roman" panose="02020603050405020304" pitchFamily="18" charset="0"/>
              </a:rPr>
              <a:t> → Academic details with institution and degree info.</a:t>
            </a:r>
          </a:p>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Skills Section</a:t>
            </a:r>
            <a:r>
              <a:rPr lang="en-IN" sz="2400" dirty="0">
                <a:latin typeface="Times New Roman" panose="02020603050405020304" pitchFamily="18" charset="0"/>
                <a:cs typeface="Times New Roman" panose="02020603050405020304" pitchFamily="18" charset="0"/>
              </a:rPr>
              <a:t> → Technical &amp; soft skills listed clearly.</a:t>
            </a:r>
          </a:p>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Projects Showcase</a:t>
            </a:r>
            <a:r>
              <a:rPr lang="en-IN" sz="2400" dirty="0">
                <a:latin typeface="Times New Roman" panose="02020603050405020304" pitchFamily="18" charset="0"/>
                <a:cs typeface="Times New Roman" panose="02020603050405020304" pitchFamily="18" charset="0"/>
              </a:rPr>
              <a:t> → Links or descriptions of student projects.</a:t>
            </a:r>
          </a:p>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Resume Download</a:t>
            </a:r>
            <a:r>
              <a:rPr lang="en-IN" sz="2400" dirty="0">
                <a:latin typeface="Times New Roman" panose="02020603050405020304" pitchFamily="18" charset="0"/>
                <a:cs typeface="Times New Roman" panose="02020603050405020304" pitchFamily="18" charset="0"/>
              </a:rPr>
              <a:t> → Option to download CV in DOCX/PDF format.</a:t>
            </a:r>
          </a:p>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Navigation Bar</a:t>
            </a:r>
            <a:r>
              <a:rPr lang="en-IN" sz="2400" dirty="0">
                <a:latin typeface="Times New Roman" panose="02020603050405020304" pitchFamily="18" charset="0"/>
                <a:cs typeface="Times New Roman" panose="02020603050405020304" pitchFamily="18" charset="0"/>
              </a:rPr>
              <a:t> → Quick access to different sections.</a:t>
            </a:r>
          </a:p>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Responsive Design</a:t>
            </a:r>
            <a:r>
              <a:rPr lang="en-IN" sz="2400" dirty="0">
                <a:latin typeface="Times New Roman" panose="02020603050405020304" pitchFamily="18" charset="0"/>
                <a:cs typeface="Times New Roman" panose="02020603050405020304" pitchFamily="18" charset="0"/>
              </a:rPr>
              <a:t> → Works on laptop, tablet, and mobile.</a:t>
            </a:r>
          </a:p>
          <a:p>
            <a:pPr marL="342900" indent="-342900">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Custom Styling</a:t>
            </a:r>
            <a:r>
              <a:rPr lang="en-IN" sz="2400" dirty="0">
                <a:latin typeface="Times New Roman" panose="02020603050405020304" pitchFamily="18" charset="0"/>
                <a:cs typeface="Times New Roman" panose="02020603050405020304" pitchFamily="18" charset="0"/>
              </a:rPr>
              <a:t> → Background </a:t>
            </a:r>
            <a:r>
              <a:rPr lang="en-IN" sz="2400" dirty="0" err="1">
                <a:latin typeface="Times New Roman" panose="02020603050405020304" pitchFamily="18" charset="0"/>
                <a:cs typeface="Times New Roman" panose="02020603050405020304" pitchFamily="18" charset="0"/>
              </a:rPr>
              <a:t>colors</a:t>
            </a:r>
            <a:r>
              <a:rPr lang="en-IN" sz="2400" dirty="0">
                <a:latin typeface="Times New Roman" panose="02020603050405020304" pitchFamily="18" charset="0"/>
                <a:cs typeface="Times New Roman" panose="02020603050405020304" pitchFamily="18" charset="0"/>
              </a:rPr>
              <a:t>, profile picture, hover effects.</a:t>
            </a:r>
          </a:p>
          <a:p>
            <a:pPr>
              <a:buFont typeface="Wingdings" pitchFamily="2" charset="2"/>
              <a:buChar char="q"/>
            </a:pPr>
            <a:endParaRPr lang="en-US"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514</TotalTime>
  <Words>467</Words>
  <Application>Microsoft Office PowerPoint</Application>
  <PresentationFormat>Widescreen</PresentationFormat>
  <Paragraphs>76</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Roboto</vt:lpstr>
      <vt:lpstr>time)</vt:lpstr>
      <vt:lpstr>Times New Roman</vt:lpstr>
      <vt:lpstr>Trebuchet MS</vt:lpstr>
      <vt:lpstr>Wingdings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priya</cp:lastModifiedBy>
  <cp:revision>39</cp:revision>
  <dcterms:created xsi:type="dcterms:W3CDTF">2024-03-29T15:07:22Z</dcterms:created>
  <dcterms:modified xsi:type="dcterms:W3CDTF">2025-09-03T16:17:46Z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