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20" r:id="rId1"/>
  </p:sldMasterIdLst>
  <p:notesMasterIdLst>
    <p:notesMasterId r:id="rId5"/>
  </p:notesMasterIdLst>
  <p:handoutMasterIdLst>
    <p:handoutMasterId r:id="rId6"/>
  </p:handoutMasterIdLst>
  <p:sldIdLst>
    <p:sldId id="747" r:id="rId2"/>
    <p:sldId id="791" r:id="rId3"/>
    <p:sldId id="749" r:id="rId4"/>
  </p:sldIdLst>
  <p:sldSz cx="9906000" cy="6858000" type="A4"/>
  <p:notesSz cx="6858000" cy="987425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4027" userDrawn="1">
          <p15:clr>
            <a:srgbClr val="A4A3A4"/>
          </p15:clr>
        </p15:guide>
        <p15:guide id="4" pos="2621" userDrawn="1">
          <p15:clr>
            <a:srgbClr val="A4A3A4"/>
          </p15:clr>
        </p15:guide>
        <p15:guide id="5" pos="761" userDrawn="1">
          <p15:clr>
            <a:srgbClr val="A4A3A4"/>
          </p15:clr>
        </p15:guide>
        <p15:guide id="6" pos="1895" userDrawn="1">
          <p15:clr>
            <a:srgbClr val="A4A3A4"/>
          </p15:clr>
        </p15:guide>
        <p15:guide id="7" pos="4526" userDrawn="1">
          <p15:clr>
            <a:srgbClr val="A4A3A4"/>
          </p15:clr>
        </p15:guide>
        <p15:guide id="8" orient="horz" pos="1933" userDrawn="1">
          <p15:clr>
            <a:srgbClr val="A4A3A4"/>
          </p15:clr>
        </p15:guide>
        <p15:guide id="9" orient="horz" pos="2659" userDrawn="1">
          <p15:clr>
            <a:srgbClr val="A4A3A4"/>
          </p15:clr>
        </p15:guide>
        <p15:guide id="10" orient="horz" pos="35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D7D31"/>
    <a:srgbClr val="325CA2"/>
    <a:srgbClr val="FFF2CC"/>
    <a:srgbClr val="E2F0D9"/>
    <a:srgbClr val="6076B4"/>
    <a:srgbClr val="F1FEFF"/>
    <a:srgbClr val="E8F5FF"/>
    <a:srgbClr val="00B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8" autoAdjust="0"/>
    <p:restoredTop sz="96727" autoAdjust="0"/>
  </p:normalViewPr>
  <p:slideViewPr>
    <p:cSldViewPr showGuides="1">
      <p:cViewPr varScale="1">
        <p:scale>
          <a:sx n="86" d="100"/>
          <a:sy n="86" d="100"/>
        </p:scale>
        <p:origin x="597" y="18"/>
      </p:cViewPr>
      <p:guideLst>
        <p:guide orient="horz" pos="709"/>
        <p:guide pos="4027"/>
        <p:guide pos="2621"/>
        <p:guide pos="761"/>
        <p:guide pos="1895"/>
        <p:guide pos="4526"/>
        <p:guide orient="horz" pos="1933"/>
        <p:guide orient="horz" pos="2659"/>
        <p:guide orient="horz" pos="356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2600" y="88"/>
      </p:cViewPr>
      <p:guideLst>
        <p:guide orient="horz" pos="311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3A96588-0270-404E-9CFD-78E97FD3D0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547" cy="494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6BD0AF9-F936-4C43-9D8A-3F44B4F7BA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3852" y="0"/>
            <a:ext cx="2972547" cy="494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9AF64-3869-46AE-B35F-2201B9D2B58E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19A40EB-CF15-4C7A-BEEF-2B272B7385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9984"/>
            <a:ext cx="2972547" cy="494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1628968-F679-490C-9B0A-3A6B0C8C38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3852" y="9379984"/>
            <a:ext cx="2972547" cy="494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CFC25-A972-4208-A447-466C02FF8B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074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547" cy="494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3852" y="0"/>
            <a:ext cx="2972547" cy="494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D8A8B-65BF-4EE8-B3AD-AF0A027BB44D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22350" y="1235075"/>
            <a:ext cx="4813300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480" y="4751579"/>
            <a:ext cx="5487041" cy="38877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9984"/>
            <a:ext cx="2972547" cy="494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3852" y="9379984"/>
            <a:ext cx="2972547" cy="494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EEE71-A1AE-4998-84FD-3CDDE1591C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64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76D4651F-2902-429D-8799-BBCC905923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3296816" y="0"/>
            <a:ext cx="4028596" cy="6858000"/>
          </a:xfrm>
          <a:prstGeom prst="rect">
            <a:avLst/>
          </a:prstGeom>
          <a:noFill/>
        </p:spPr>
      </p:pic>
      <p:sp>
        <p:nvSpPr>
          <p:cNvPr id="25" name="タイトル 1">
            <a:extLst>
              <a:ext uri="{FF2B5EF4-FFF2-40B4-BE49-F238E27FC236}">
                <a16:creationId xmlns:a16="http://schemas.microsoft.com/office/drawing/2014/main" id="{F3FE51E4-54A2-4DEB-970F-BF66A95A97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178" y="1920192"/>
            <a:ext cx="5760640" cy="2655342"/>
          </a:xfrm>
        </p:spPr>
        <p:txBody>
          <a:bodyPr anchor="b" anchorCtr="0">
            <a:normAutofit/>
          </a:bodyPr>
          <a:lstStyle>
            <a:lvl1pPr algn="l">
              <a:defRPr sz="3200" b="1">
                <a:solidFill>
                  <a:srgbClr val="325CA2"/>
                </a:solidFill>
                <a:latin typeface="+mj-lt"/>
              </a:defRPr>
            </a:lvl1pPr>
          </a:lstStyle>
          <a:p>
            <a:r>
              <a:rPr kumimoji="1" lang="en-US" altLang="ja-JP" dirty="0"/>
              <a:t>Client name &amp; title here </a:t>
            </a:r>
            <a:endParaRPr kumimoji="1" lang="ja-JP" altLang="en-US" dirty="0"/>
          </a:p>
        </p:txBody>
      </p:sp>
      <p:sp>
        <p:nvSpPr>
          <p:cNvPr id="26" name="サブタイトル 2">
            <a:extLst>
              <a:ext uri="{FF2B5EF4-FFF2-40B4-BE49-F238E27FC236}">
                <a16:creationId xmlns:a16="http://schemas.microsoft.com/office/drawing/2014/main" id="{D4394780-3987-40E2-B8E7-A683B7BD04E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462" y="4719550"/>
            <a:ext cx="5771356" cy="1656184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Submitted date here</a:t>
            </a:r>
            <a:endParaRPr kumimoji="1" lang="ja-JP" altLang="en-US" dirty="0"/>
          </a:p>
        </p:txBody>
      </p:sp>
      <p:sp>
        <p:nvSpPr>
          <p:cNvPr id="20" name="フッター プレースホルダー 4">
            <a:extLst>
              <a:ext uri="{FF2B5EF4-FFF2-40B4-BE49-F238E27FC236}">
                <a16:creationId xmlns:a16="http://schemas.microsoft.com/office/drawing/2014/main" id="{D3361E4B-6042-4970-A26A-939C9F557341}"/>
              </a:ext>
            </a:extLst>
          </p:cNvPr>
          <p:cNvSpPr txBox="1">
            <a:spLocks/>
          </p:cNvSpPr>
          <p:nvPr userDrawn="1"/>
        </p:nvSpPr>
        <p:spPr>
          <a:xfrm>
            <a:off x="20462" y="6572474"/>
            <a:ext cx="2448272" cy="260647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100" kern="1200">
                <a:solidFill>
                  <a:srgbClr val="325CA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©2022 </a:t>
            </a:r>
            <a:r>
              <a:rPr lang="en-US" altLang="ja-JP" dirty="0"/>
              <a:t>fusions corporation</a:t>
            </a:r>
            <a:endParaRPr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9051551-824F-495D-BF02-B183A1D5FFDC}"/>
              </a:ext>
            </a:extLst>
          </p:cNvPr>
          <p:cNvSpPr/>
          <p:nvPr userDrawn="1"/>
        </p:nvSpPr>
        <p:spPr>
          <a:xfrm>
            <a:off x="31178" y="1043117"/>
            <a:ext cx="4953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workplace for your business management,</a:t>
            </a:r>
            <a:br>
              <a:rPr lang="en-US" altLang="ja-JP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supported by</a:t>
            </a:r>
            <a:r>
              <a:rPr lang="ja-JP" altLang="en-US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software</a:t>
            </a:r>
            <a:endParaRPr lang="ja-JP" altLang="en-US" sz="1600" dirty="0"/>
          </a:p>
        </p:txBody>
      </p:sp>
      <p:pic>
        <p:nvPicPr>
          <p:cNvPr id="12" name="図 11" descr="プレート, 時計 が含まれている画像&#10;&#10;自動的に生成された説明">
            <a:extLst>
              <a:ext uri="{FF2B5EF4-FFF2-40B4-BE49-F238E27FC236}">
                <a16:creationId xmlns:a16="http://schemas.microsoft.com/office/drawing/2014/main" id="{555645F2-5FF2-4614-A19C-877C49B04E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2" y="32144"/>
            <a:ext cx="3458057" cy="112941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925C70B-0C2B-41B3-9325-3FC49CA26A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53304" y="0"/>
            <a:ext cx="5752696" cy="68580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F411E9E-125A-43C5-8FC2-B92F443E2847}"/>
              </a:ext>
            </a:extLst>
          </p:cNvPr>
          <p:cNvSpPr txBox="1"/>
          <p:nvPr userDrawn="1"/>
        </p:nvSpPr>
        <p:spPr>
          <a:xfrm>
            <a:off x="4953000" y="6525344"/>
            <a:ext cx="4942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325CA2"/>
                </a:solidFill>
                <a:latin typeface="+mn-lt"/>
                <a:ea typeface="+mn-ea"/>
              </a:rPr>
              <a:t>One-stop partner, empowering your management systems</a:t>
            </a:r>
            <a:endParaRPr kumimoji="1" lang="ja-JP" altLang="en-US" dirty="0">
              <a:solidFill>
                <a:srgbClr val="325CA2"/>
              </a:solidFill>
              <a:latin typeface="+mn-lt"/>
              <a:ea typeface="+mn-ea"/>
            </a:endParaRPr>
          </a:p>
        </p:txBody>
      </p:sp>
      <p:pic>
        <p:nvPicPr>
          <p:cNvPr id="22" name="図 21" descr="ツール が含まれている画像&#10;&#10;自動的に生成された説明">
            <a:extLst>
              <a:ext uri="{FF2B5EF4-FFF2-40B4-BE49-F238E27FC236}">
                <a16:creationId xmlns:a16="http://schemas.microsoft.com/office/drawing/2014/main" id="{58A15254-8B71-41DB-B703-21CB9FE8F51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9024" y="5817379"/>
            <a:ext cx="4564041" cy="80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3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5CA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651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FC281509-9417-46CF-857C-5CCCAA9E170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9906001" cy="4869160"/>
          </a:xfrm>
          <a:prstGeom prst="rect">
            <a:avLst/>
          </a:prstGeom>
        </p:spPr>
      </p:pic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E0AAFEE9-5D70-408E-BF14-F83F1C6D0590}"/>
              </a:ext>
            </a:extLst>
          </p:cNvPr>
          <p:cNvSpPr/>
          <p:nvPr/>
        </p:nvSpPr>
        <p:spPr>
          <a:xfrm>
            <a:off x="-6996" y="2060848"/>
            <a:ext cx="9912996" cy="4536504"/>
          </a:xfrm>
          <a:custGeom>
            <a:avLst/>
            <a:gdLst>
              <a:gd name="connsiteX0" fmla="*/ 0 w 12192000"/>
              <a:gd name="connsiteY0" fmla="*/ 0 h 4623234"/>
              <a:gd name="connsiteX1" fmla="*/ 3078661 w 12192000"/>
              <a:gd name="connsiteY1" fmla="*/ 0 h 4623234"/>
              <a:gd name="connsiteX2" fmla="*/ 9395585 w 12192000"/>
              <a:gd name="connsiteY2" fmla="*/ 2546864 h 4623234"/>
              <a:gd name="connsiteX3" fmla="*/ 12192000 w 12192000"/>
              <a:gd name="connsiteY3" fmla="*/ 2546864 h 4623234"/>
              <a:gd name="connsiteX4" fmla="*/ 12192000 w 12192000"/>
              <a:gd name="connsiteY4" fmla="*/ 4623234 h 4623234"/>
              <a:gd name="connsiteX5" fmla="*/ 6996 w 12192000"/>
              <a:gd name="connsiteY5" fmla="*/ 4623234 h 4623234"/>
              <a:gd name="connsiteX6" fmla="*/ 6996 w 12192000"/>
              <a:gd name="connsiteY6" fmla="*/ 3600000 h 4623234"/>
              <a:gd name="connsiteX7" fmla="*/ 0 w 12192000"/>
              <a:gd name="connsiteY7" fmla="*/ 3600000 h 462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623234">
                <a:moveTo>
                  <a:pt x="0" y="0"/>
                </a:moveTo>
                <a:lnTo>
                  <a:pt x="3078661" y="0"/>
                </a:lnTo>
                <a:lnTo>
                  <a:pt x="9395585" y="2546864"/>
                </a:lnTo>
                <a:lnTo>
                  <a:pt x="12192000" y="2546864"/>
                </a:lnTo>
                <a:lnTo>
                  <a:pt x="12192000" y="4623234"/>
                </a:lnTo>
                <a:lnTo>
                  <a:pt x="6996" y="4623234"/>
                </a:lnTo>
                <a:lnTo>
                  <a:pt x="6996" y="3600000"/>
                </a:lnTo>
                <a:lnTo>
                  <a:pt x="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5552" y="3224957"/>
            <a:ext cx="6049806" cy="1362075"/>
          </a:xfrm>
        </p:spPr>
        <p:txBody>
          <a:bodyPr anchor="b" anchorCtr="0">
            <a:normAutofit/>
          </a:bodyPr>
          <a:lstStyle>
            <a:lvl1pPr algn="l">
              <a:defRPr sz="2800" b="1" cap="all">
                <a:solidFill>
                  <a:srgbClr val="325CA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-15552" y="4593109"/>
            <a:ext cx="6049806" cy="1500187"/>
          </a:xfrm>
        </p:spPr>
        <p:txBody>
          <a:bodyPr tIns="108000" anchor="t" anchorCtr="0">
            <a:normAutofit/>
          </a:bodyPr>
          <a:lstStyle>
            <a:lvl1pPr marL="0" indent="0">
              <a:buNone/>
              <a:defRPr sz="2000" b="1">
                <a:solidFill>
                  <a:srgbClr val="325CA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pic>
        <p:nvPicPr>
          <p:cNvPr id="17" name="Picture 4" descr="C:\Users\Murase\Dropbox\_shate_fs\MarketingDoc\1_Logo\fusions_20130310\png_transparence\blue\171x30px.png">
            <a:extLst>
              <a:ext uri="{FF2B5EF4-FFF2-40B4-BE49-F238E27FC236}">
                <a16:creationId xmlns:a16="http://schemas.microsoft.com/office/drawing/2014/main" id="{30A77654-19AB-4219-B5BE-6F83C1C59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0769" y="548680"/>
            <a:ext cx="162877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フッター プレースホルダー 4">
            <a:extLst>
              <a:ext uri="{FF2B5EF4-FFF2-40B4-BE49-F238E27FC236}">
                <a16:creationId xmlns:a16="http://schemas.microsoft.com/office/drawing/2014/main" id="{E017B76D-2ED0-4FE8-B561-B9F627228FFB}"/>
              </a:ext>
            </a:extLst>
          </p:cNvPr>
          <p:cNvSpPr txBox="1">
            <a:spLocks/>
          </p:cNvSpPr>
          <p:nvPr/>
        </p:nvSpPr>
        <p:spPr>
          <a:xfrm>
            <a:off x="8424641" y="877706"/>
            <a:ext cx="1226298" cy="161583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>
                <a:solidFill>
                  <a:srgbClr val="325CA2"/>
                </a:solidFill>
                <a:latin typeface="+mn-lt"/>
                <a:ea typeface="メイリオ" pitchFamily="50" charset="-128"/>
                <a:cs typeface="メイリオ" pitchFamily="50" charset="-128"/>
              </a:rPr>
              <a:t>https://fusions</a:t>
            </a:r>
            <a:r>
              <a:rPr lang="en-US" altLang="ja-JP" dirty="0">
                <a:solidFill>
                  <a:srgbClr val="325CA2"/>
                </a:solidFill>
                <a:latin typeface="+mn-lt"/>
                <a:ea typeface="メイリオ" pitchFamily="50" charset="-128"/>
                <a:cs typeface="メイリオ" pitchFamily="50" charset="-128"/>
              </a:rPr>
              <a:t>.co.jp/</a:t>
            </a:r>
            <a:endParaRPr lang="ja-JP" altLang="en-US" dirty="0">
              <a:solidFill>
                <a:srgbClr val="325CA2"/>
              </a:solidFill>
              <a:latin typeface="+mn-lt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385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528622" y="6567466"/>
            <a:ext cx="720080" cy="261605"/>
          </a:xfrm>
        </p:spPr>
        <p:txBody>
          <a:bodyPr/>
          <a:lstStyle/>
          <a:p>
            <a:fld id="{D0005068-9C5B-4E58-849E-E37D5A72487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696707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A6D6559-EC6C-4132-8721-208F8AE39E68}"/>
              </a:ext>
            </a:extLst>
          </p:cNvPr>
          <p:cNvSpPr/>
          <p:nvPr/>
        </p:nvSpPr>
        <p:spPr>
          <a:xfrm>
            <a:off x="0" y="6597352"/>
            <a:ext cx="9906000" cy="261606"/>
          </a:xfrm>
          <a:prstGeom prst="rect">
            <a:avLst/>
          </a:prstGeom>
          <a:solidFill>
            <a:srgbClr val="325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D133552-ECC9-4EC2-B78B-BB5ED6640631}"/>
              </a:ext>
            </a:extLst>
          </p:cNvPr>
          <p:cNvSpPr/>
          <p:nvPr/>
        </p:nvSpPr>
        <p:spPr>
          <a:xfrm>
            <a:off x="0" y="0"/>
            <a:ext cx="9906000" cy="1080000"/>
          </a:xfrm>
          <a:prstGeom prst="rect">
            <a:avLst/>
          </a:prstGeom>
          <a:solidFill>
            <a:srgbClr val="D4E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14064" y="17730"/>
            <a:ext cx="7979296" cy="9898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2056" y="1124744"/>
            <a:ext cx="9635480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16" name="直線コネクタ 15"/>
          <p:cNvCxnSpPr/>
          <p:nvPr/>
        </p:nvCxnSpPr>
        <p:spPr>
          <a:xfrm>
            <a:off x="2288704" y="6743619"/>
            <a:ext cx="662473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Murase\Dropbox\_shate_fs\MarketingDoc\1_Logo\fusions_20130310\png_transparence\blue\171x30p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0769" y="548680"/>
            <a:ext cx="162877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フッター プレースホルダー 4"/>
          <p:cNvSpPr txBox="1">
            <a:spLocks/>
          </p:cNvSpPr>
          <p:nvPr/>
        </p:nvSpPr>
        <p:spPr>
          <a:xfrm>
            <a:off x="8424641" y="877706"/>
            <a:ext cx="1226298" cy="161583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>
                <a:solidFill>
                  <a:srgbClr val="325CA2"/>
                </a:solidFill>
                <a:latin typeface="+mn-lt"/>
                <a:ea typeface="メイリオ" pitchFamily="50" charset="-128"/>
                <a:cs typeface="メイリオ" pitchFamily="50" charset="-128"/>
              </a:rPr>
              <a:t>https://fusions</a:t>
            </a:r>
            <a:r>
              <a:rPr lang="en-US" altLang="ja-JP" dirty="0">
                <a:solidFill>
                  <a:srgbClr val="325CA2"/>
                </a:solidFill>
                <a:latin typeface="+mn-lt"/>
                <a:ea typeface="メイリオ" pitchFamily="50" charset="-128"/>
                <a:cs typeface="メイリオ" pitchFamily="50" charset="-128"/>
              </a:rPr>
              <a:t>.co.jp/</a:t>
            </a:r>
            <a:endParaRPr lang="ja-JP" altLang="en-US" dirty="0">
              <a:solidFill>
                <a:srgbClr val="325CA2"/>
              </a:solidFill>
              <a:latin typeface="+mn-lt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512840" y="6615442"/>
            <a:ext cx="3559235" cy="197934"/>
          </a:xfrm>
          <a:prstGeom prst="rect">
            <a:avLst/>
          </a:prstGeom>
          <a:solidFill>
            <a:srgbClr val="325CA2"/>
          </a:solidFill>
        </p:spPr>
        <p:txBody>
          <a:bodyPr wrap="none" lIns="36000" tIns="36000" rIns="36000" bIns="0" rtlCol="0">
            <a:spAutoFit/>
          </a:bodyPr>
          <a:lstStyle/>
          <a:p>
            <a:r>
              <a:rPr kumimoji="1" lang="en-US" altLang="ja-JP" sz="1050" dirty="0">
                <a:solidFill>
                  <a:schemeClr val="bg1"/>
                </a:solidFill>
                <a:latin typeface="+mn-lt"/>
                <a:ea typeface="+mn-ea"/>
                <a:cs typeface="メイリオ" pitchFamily="50" charset="-128"/>
              </a:rPr>
              <a:t>One-stop partner, empowering your management systems</a:t>
            </a:r>
            <a:endParaRPr kumimoji="1" lang="ja-JP" altLang="en-US" sz="1050" dirty="0">
              <a:solidFill>
                <a:schemeClr val="bg1"/>
              </a:solidFill>
              <a:latin typeface="+mn-lt"/>
              <a:ea typeface="+mn-ea"/>
              <a:cs typeface="メイリオ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4684" y="6604084"/>
            <a:ext cx="182293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50">
                <a:solidFill>
                  <a:schemeClr val="bg1"/>
                </a:solidFill>
              </a:rPr>
              <a:t>©2022 </a:t>
            </a:r>
            <a:r>
              <a:rPr lang="en-US" altLang="ja-JP" sz="1050" dirty="0">
                <a:solidFill>
                  <a:schemeClr val="bg1"/>
                </a:solidFill>
              </a:rPr>
              <a:t>fusions corporation</a:t>
            </a:r>
            <a:endParaRPr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29" name="スライド番号プレースホルダー 3"/>
          <p:cNvSpPr txBox="1">
            <a:spLocks/>
          </p:cNvSpPr>
          <p:nvPr/>
        </p:nvSpPr>
        <p:spPr>
          <a:xfrm>
            <a:off x="9057456" y="6623779"/>
            <a:ext cx="720080" cy="26160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005068-9C5B-4E58-849E-E37D5A724878}" type="slidenum">
              <a:rPr lang="ja-JP" altLang="en-US" sz="1050" smtClean="0">
                <a:solidFill>
                  <a:schemeClr val="bg1"/>
                </a:solidFill>
                <a:latin typeface="+mn-lt"/>
              </a:rPr>
              <a:pPr algn="r"/>
              <a:t>‹#›</a:t>
            </a:fld>
            <a:endParaRPr lang="ja-JP" altLang="en-US" sz="105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496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6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rgbClr val="325CA2"/>
          </a:solidFill>
          <a:latin typeface="+mj-lt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n"/>
        <a:defRPr kumimoji="1" sz="18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071563" indent="-157163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528763" indent="-157163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1973263" indent="-144463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E7DC17C-4F28-4BF5-9CC3-2FC2930148BF}"/>
              </a:ext>
            </a:extLst>
          </p:cNvPr>
          <p:cNvSpPr/>
          <p:nvPr/>
        </p:nvSpPr>
        <p:spPr>
          <a:xfrm>
            <a:off x="4880992" y="2924944"/>
            <a:ext cx="1152128" cy="2007270"/>
          </a:xfrm>
          <a:prstGeom prst="roundRect">
            <a:avLst>
              <a:gd name="adj" fmla="val 42513"/>
            </a:avLst>
          </a:prstGeom>
          <a:solidFill>
            <a:schemeClr val="bg1">
              <a:alpha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7B1DAE6-60A8-431F-B8CA-29E1BCCB7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76872"/>
            <a:ext cx="6033120" cy="2655342"/>
          </a:xfrm>
        </p:spPr>
        <p:txBody>
          <a:bodyPr lIns="0" rIns="0">
            <a:normAutofit/>
          </a:bodyPr>
          <a:lstStyle/>
          <a:p>
            <a:pPr algn="ctr"/>
            <a:r>
              <a:rPr kumimoji="1" lang="ja-JP" altLang="en-US" sz="3600" dirty="0">
                <a:latin typeface="+mj-ea"/>
                <a:ea typeface="+mj-ea"/>
              </a:rPr>
              <a:t>現場力を喚起する経営管理</a:t>
            </a:r>
            <a:br>
              <a:rPr kumimoji="1" lang="en-US" altLang="ja-JP" dirty="0">
                <a:latin typeface="+mj-ea"/>
                <a:ea typeface="+mj-ea"/>
              </a:rPr>
            </a:br>
            <a:br>
              <a:rPr kumimoji="1" lang="en-US" altLang="ja-JP" sz="2400" dirty="0">
                <a:latin typeface="+mj-ea"/>
                <a:ea typeface="+mj-ea"/>
              </a:rPr>
            </a:b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～ フュージョンズが考える経営管理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DX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～</a:t>
            </a:r>
            <a:br>
              <a:rPr lang="ja-JP" altLang="en-US" sz="2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</a:br>
            <a:endParaRPr kumimoji="1" lang="ja-JP" altLang="en-US" sz="2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454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0EDB90-78DF-4365-B30A-626B73ED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72" y="-99392"/>
            <a:ext cx="7979296" cy="989892"/>
          </a:xfrm>
        </p:spPr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B5997C-694C-4EA8-8AAF-FEE08C3940B6}"/>
              </a:ext>
            </a:extLst>
          </p:cNvPr>
          <p:cNvSpPr txBox="1"/>
          <p:nvPr/>
        </p:nvSpPr>
        <p:spPr>
          <a:xfrm>
            <a:off x="704528" y="1268760"/>
            <a:ext cx="8568952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ja-JP" altLang="en-US" sz="2400" dirty="0"/>
              <a:t> 現場力を喚起する経営管理</a:t>
            </a:r>
            <a:r>
              <a:rPr lang="en-US" altLang="ja-JP" sz="2400" dirty="0"/>
              <a:t>	</a:t>
            </a:r>
            <a:r>
              <a:rPr lang="ja-JP" altLang="en-US" sz="2400" dirty="0"/>
              <a:t>理論編</a:t>
            </a:r>
            <a:br>
              <a:rPr lang="ja-JP" altLang="en-US" sz="2400" dirty="0"/>
            </a:br>
            <a:r>
              <a:rPr lang="en-US" altLang="ja-JP" sz="2400" dirty="0"/>
              <a:t>	</a:t>
            </a:r>
            <a:r>
              <a:rPr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――</a:t>
            </a:r>
            <a:r>
              <a:rPr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フュージョンズが考える経営管理</a:t>
            </a:r>
            <a:r>
              <a:rPr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DX</a:t>
            </a:r>
            <a:endParaRPr kumimoji="1" lang="en-US" altLang="ja-JP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ja-JP" altLang="en-US" sz="2400" dirty="0"/>
              <a:t> 現場力を喚起する経営管理</a:t>
            </a:r>
            <a:r>
              <a:rPr lang="en-US" altLang="ja-JP" sz="2400" dirty="0"/>
              <a:t>	</a:t>
            </a:r>
            <a:r>
              <a:rPr lang="ja-JP" altLang="en-US" sz="2400" dirty="0"/>
              <a:t>実践編</a:t>
            </a:r>
            <a:br>
              <a:rPr lang="ja-JP" altLang="en-US" sz="2400" dirty="0"/>
            </a:br>
            <a:r>
              <a:rPr lang="en-US" altLang="ja-JP" sz="2400" dirty="0"/>
              <a:t>	</a:t>
            </a:r>
            <a:r>
              <a:rPr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――</a:t>
            </a:r>
            <a:r>
              <a:rPr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現場にフィットする経営管理システム</a:t>
            </a:r>
            <a:endParaRPr kumimoji="1" lang="en-US" altLang="ja-JP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ja-JP" altLang="en-US" sz="2400" dirty="0"/>
              <a:t> 現場力を喚起する経営管理</a:t>
            </a:r>
            <a:r>
              <a:rPr lang="en-US" altLang="ja-JP" sz="2400" dirty="0"/>
              <a:t>	</a:t>
            </a:r>
            <a:r>
              <a:rPr lang="ja-JP" altLang="en-US" sz="2400" dirty="0"/>
              <a:t>基盤テーマ</a:t>
            </a:r>
            <a:br>
              <a:rPr lang="ja-JP" altLang="en-US" sz="2400" dirty="0"/>
            </a:br>
            <a:r>
              <a:rPr lang="en-US" altLang="ja-JP" sz="2400" dirty="0"/>
              <a:t>	</a:t>
            </a:r>
            <a:r>
              <a:rPr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――</a:t>
            </a:r>
            <a:r>
              <a:rPr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エクセルメタボを克服する</a:t>
            </a:r>
            <a:endParaRPr lang="en-US" altLang="ja-JP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ja-JP" altLang="en-US" sz="2400" dirty="0"/>
              <a:t> 現場力を喚起する経営管理</a:t>
            </a:r>
            <a:r>
              <a:rPr lang="en-US" altLang="ja-JP" sz="2400" dirty="0"/>
              <a:t>	</a:t>
            </a:r>
            <a:r>
              <a:rPr lang="ja-JP" altLang="en-US" sz="2400" dirty="0"/>
              <a:t>組織体制</a:t>
            </a:r>
            <a:br>
              <a:rPr lang="ja-JP" altLang="en-US" sz="2400" dirty="0"/>
            </a:br>
            <a:r>
              <a:rPr lang="en-US" altLang="ja-JP" sz="2400" dirty="0"/>
              <a:t>	</a:t>
            </a:r>
            <a:r>
              <a:rPr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――</a:t>
            </a:r>
            <a:r>
              <a:rPr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経営管理システム整備と</a:t>
            </a:r>
            <a:r>
              <a:rPr lang="en-US" altLang="ja-JP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FP&amp;A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ja-JP" altLang="en-US" sz="2400" dirty="0"/>
              <a:t> 先行事例 ＆ 理解を深めて頂くために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kumimoji="1" lang="en-US" altLang="ja-JP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904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77918EF-A376-4222-A03B-2487B752CC5C}"/>
              </a:ext>
            </a:extLst>
          </p:cNvPr>
          <p:cNvSpPr/>
          <p:nvPr/>
        </p:nvSpPr>
        <p:spPr>
          <a:xfrm>
            <a:off x="344488" y="5661025"/>
            <a:ext cx="9505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fusion_place</a:t>
            </a:r>
            <a:r>
              <a:rPr lang="ja-JP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は株式会社フュージョンズ及びその供給元の商標又は登録商標です。</a:t>
            </a:r>
            <a:endParaRPr lang="en-US" altLang="ja-JP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r>
              <a:rPr lang="ja-JP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本資料</a:t>
            </a:r>
            <a:r>
              <a:rPr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ja-JP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添付資料を含む</a:t>
            </a:r>
            <a:r>
              <a:rPr lang="en-US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ja-JP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に掲載されている情報は全て、株式会社フュージョンズ及びその供給元の知的財産です。</a:t>
            </a:r>
            <a:r>
              <a:rPr lang="ja-JP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コンテンツの複製、社外への公開、社内利用への転用等の二次利用は</a:t>
            </a:r>
            <a:r>
              <a:rPr lang="ja-JP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全て</a:t>
            </a:r>
            <a:r>
              <a:rPr lang="ja-JP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、株式会社フュージョンズ及びその供給元の許諾</a:t>
            </a:r>
            <a:r>
              <a:rPr lang="ja-JP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を</a:t>
            </a:r>
            <a:r>
              <a:rPr lang="ja-JP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必要と</a:t>
            </a:r>
            <a:r>
              <a:rPr lang="ja-JP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する旨、ご理解をお願いし</a:t>
            </a:r>
            <a:r>
              <a:rPr lang="ja-JP" altLang="ja-JP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ます。</a:t>
            </a:r>
          </a:p>
        </p:txBody>
      </p: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6A0F6FEC-837F-47CF-A671-9B2B33314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528" y="2992527"/>
            <a:ext cx="5730213" cy="1074415"/>
          </a:xfrm>
          <a:prstGeom prst="rect">
            <a:avLst/>
          </a:prstGeom>
        </p:spPr>
      </p:pic>
      <p:pic>
        <p:nvPicPr>
          <p:cNvPr id="13" name="図 12" descr="ダイアグラム, 設計図&#10;&#10;自動的に生成された説明">
            <a:extLst>
              <a:ext uri="{FF2B5EF4-FFF2-40B4-BE49-F238E27FC236}">
                <a16:creationId xmlns:a16="http://schemas.microsoft.com/office/drawing/2014/main" id="{C27DB31A-22E3-493F-9313-EA49FE6FE7C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9184" y="2132856"/>
            <a:ext cx="2793755" cy="279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24678"/>
      </p:ext>
    </p:extLst>
  </p:cSld>
  <p:clrMapOvr>
    <a:masterClrMapping/>
  </p:clrMapOvr>
</p:sld>
</file>

<file path=ppt/theme/theme1.xml><?xml version="1.0" encoding="utf-8"?>
<a:theme xmlns:a="http://schemas.openxmlformats.org/drawingml/2006/main" name="fusions2020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usions2020">
      <a:majorFont>
        <a:latin typeface="Arial Black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プレゼンテーション2" id="{C6EBF525-1EE8-4E94-8D28-96342CA09C4E}" vid="{FC46CEDC-9F8E-421E-B61F-F3D861734BF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fusions2020J</Template>
  <TotalTime>18726</TotalTime>
  <Words>187</Words>
  <Application>Microsoft Office PowerPoint</Application>
  <PresentationFormat>A4 210 x 297 mm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メイリオ</vt:lpstr>
      <vt:lpstr>游ゴシック</vt:lpstr>
      <vt:lpstr>Arial</vt:lpstr>
      <vt:lpstr>Arial Black</vt:lpstr>
      <vt:lpstr>Wingdings</vt:lpstr>
      <vt:lpstr>fusions2020_1</vt:lpstr>
      <vt:lpstr>現場力を喚起する経営管理  ～ フュージョンズが考える経営管理DX ～ </vt:lpstr>
      <vt:lpstr>目次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202201_fusion_placeのご紹介(セミナー資料)</dc:title>
  <dc:creator>株式会社フュージョンズ</dc:creator>
  <cp:lastModifiedBy>Sugimoto Kei</cp:lastModifiedBy>
  <cp:revision>1063</cp:revision>
  <cp:lastPrinted>2022-05-06T01:30:54Z</cp:lastPrinted>
  <dcterms:created xsi:type="dcterms:W3CDTF">2020-02-03T07:31:28Z</dcterms:created>
  <dcterms:modified xsi:type="dcterms:W3CDTF">2022-05-13T06:18:31Z</dcterms:modified>
</cp:coreProperties>
</file>