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0" r:id="rId1"/>
  </p:sldMasterIdLst>
  <p:notesMasterIdLst>
    <p:notesMasterId r:id="rId48"/>
  </p:notesMasterIdLst>
  <p:handoutMasterIdLst>
    <p:handoutMasterId r:id="rId49"/>
  </p:handoutMasterIdLst>
  <p:sldIdLst>
    <p:sldId id="747" r:id="rId2"/>
    <p:sldId id="791" r:id="rId3"/>
    <p:sldId id="1065" r:id="rId4"/>
    <p:sldId id="1075" r:id="rId5"/>
    <p:sldId id="1077" r:id="rId6"/>
    <p:sldId id="1068" r:id="rId7"/>
    <p:sldId id="1017" r:id="rId8"/>
    <p:sldId id="1081" r:id="rId9"/>
    <p:sldId id="1083" r:id="rId10"/>
    <p:sldId id="1069" r:id="rId11"/>
    <p:sldId id="1085" r:id="rId12"/>
    <p:sldId id="1086" r:id="rId13"/>
    <p:sldId id="1045" r:id="rId14"/>
    <p:sldId id="1044" r:id="rId15"/>
    <p:sldId id="1023" r:id="rId16"/>
    <p:sldId id="1088" r:id="rId17"/>
    <p:sldId id="1089" r:id="rId18"/>
    <p:sldId id="1003" r:id="rId19"/>
    <p:sldId id="1070" r:id="rId20"/>
    <p:sldId id="1090" r:id="rId21"/>
    <p:sldId id="1071" r:id="rId22"/>
    <p:sldId id="541" r:id="rId23"/>
    <p:sldId id="1074" r:id="rId24"/>
    <p:sldId id="1027" r:id="rId25"/>
    <p:sldId id="1073" r:id="rId26"/>
    <p:sldId id="1091" r:id="rId27"/>
    <p:sldId id="952" r:id="rId28"/>
    <p:sldId id="992" r:id="rId29"/>
    <p:sldId id="1094" r:id="rId30"/>
    <p:sldId id="1047" r:id="rId31"/>
    <p:sldId id="1048" r:id="rId32"/>
    <p:sldId id="1072" r:id="rId33"/>
    <p:sldId id="1024" r:id="rId34"/>
    <p:sldId id="1020" r:id="rId35"/>
    <p:sldId id="1033" r:id="rId36"/>
    <p:sldId id="1095" r:id="rId37"/>
    <p:sldId id="262" r:id="rId38"/>
    <p:sldId id="263" r:id="rId39"/>
    <p:sldId id="1092" r:id="rId40"/>
    <p:sldId id="1079" r:id="rId41"/>
    <p:sldId id="844" r:id="rId42"/>
    <p:sldId id="1064" r:id="rId43"/>
    <p:sldId id="1059" r:id="rId44"/>
    <p:sldId id="1051" r:id="rId45"/>
    <p:sldId id="1062" r:id="rId46"/>
    <p:sldId id="749" r:id="rId47"/>
  </p:sldIdLst>
  <p:sldSz cx="9906000" cy="6858000" type="A4"/>
  <p:notesSz cx="6858000" cy="98742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9" userDrawn="1">
          <p15:clr>
            <a:srgbClr val="A4A3A4"/>
          </p15:clr>
        </p15:guide>
        <p15:guide id="2" pos="4027" userDrawn="1">
          <p15:clr>
            <a:srgbClr val="A4A3A4"/>
          </p15:clr>
        </p15:guide>
        <p15:guide id="4" pos="2621" userDrawn="1">
          <p15:clr>
            <a:srgbClr val="A4A3A4"/>
          </p15:clr>
        </p15:guide>
        <p15:guide id="5" pos="761" userDrawn="1">
          <p15:clr>
            <a:srgbClr val="A4A3A4"/>
          </p15:clr>
        </p15:guide>
        <p15:guide id="6" pos="1895" userDrawn="1">
          <p15:clr>
            <a:srgbClr val="A4A3A4"/>
          </p15:clr>
        </p15:guide>
        <p15:guide id="7" pos="4526" userDrawn="1">
          <p15:clr>
            <a:srgbClr val="A4A3A4"/>
          </p15:clr>
        </p15:guide>
        <p15:guide id="8" orient="horz" pos="1933" userDrawn="1">
          <p15:clr>
            <a:srgbClr val="A4A3A4"/>
          </p15:clr>
        </p15:guide>
        <p15:guide id="9" orient="horz" pos="2659" userDrawn="1">
          <p15:clr>
            <a:srgbClr val="A4A3A4"/>
          </p15:clr>
        </p15:guide>
        <p15:guide id="10" orient="horz" pos="3566"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D7D31"/>
    <a:srgbClr val="325CA2"/>
    <a:srgbClr val="FFF2CC"/>
    <a:srgbClr val="E2F0D9"/>
    <a:srgbClr val="6076B4"/>
    <a:srgbClr val="F1FEFF"/>
    <a:srgbClr val="E8F5FF"/>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8" autoAdjust="0"/>
    <p:restoredTop sz="96727" autoAdjust="0"/>
  </p:normalViewPr>
  <p:slideViewPr>
    <p:cSldViewPr showGuides="1">
      <p:cViewPr varScale="1">
        <p:scale>
          <a:sx n="86" d="100"/>
          <a:sy n="86" d="100"/>
        </p:scale>
        <p:origin x="597" y="30"/>
      </p:cViewPr>
      <p:guideLst>
        <p:guide orient="horz" pos="709"/>
        <p:guide pos="4027"/>
        <p:guide pos="2621"/>
        <p:guide pos="761"/>
        <p:guide pos="1895"/>
        <p:guide pos="4526"/>
        <p:guide orient="horz" pos="1933"/>
        <p:guide orient="horz" pos="2659"/>
        <p:guide orient="horz" pos="3566"/>
      </p:guideLst>
    </p:cSldViewPr>
  </p:slideViewPr>
  <p:notesTextViewPr>
    <p:cViewPr>
      <p:scale>
        <a:sx n="1" d="1"/>
        <a:sy n="1" d="1"/>
      </p:scale>
      <p:origin x="0" y="0"/>
    </p:cViewPr>
  </p:notesTextViewPr>
  <p:notesViewPr>
    <p:cSldViewPr showGuides="1">
      <p:cViewPr varScale="1">
        <p:scale>
          <a:sx n="84" d="100"/>
          <a:sy n="84" d="100"/>
        </p:scale>
        <p:origin x="2600" y="88"/>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3A96588-0270-404E-9CFD-78E97FD3D073}"/>
              </a:ext>
            </a:extLst>
          </p:cNvPr>
          <p:cNvSpPr>
            <a:spLocks noGrp="1"/>
          </p:cNvSpPr>
          <p:nvPr>
            <p:ph type="hdr" sz="quarter"/>
          </p:nvPr>
        </p:nvSpPr>
        <p:spPr>
          <a:xfrm>
            <a:off x="0" y="0"/>
            <a:ext cx="2972547" cy="49426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6BD0AF9-F936-4C43-9D8A-3F44B4F7BACD}"/>
              </a:ext>
            </a:extLst>
          </p:cNvPr>
          <p:cNvSpPr>
            <a:spLocks noGrp="1"/>
          </p:cNvSpPr>
          <p:nvPr>
            <p:ph type="dt" sz="quarter" idx="1"/>
          </p:nvPr>
        </p:nvSpPr>
        <p:spPr>
          <a:xfrm>
            <a:off x="3883852" y="0"/>
            <a:ext cx="2972547" cy="494266"/>
          </a:xfrm>
          <a:prstGeom prst="rect">
            <a:avLst/>
          </a:prstGeom>
        </p:spPr>
        <p:txBody>
          <a:bodyPr vert="horz" lIns="91440" tIns="45720" rIns="91440" bIns="45720" rtlCol="0"/>
          <a:lstStyle>
            <a:lvl1pPr algn="r">
              <a:defRPr sz="1200"/>
            </a:lvl1pPr>
          </a:lstStyle>
          <a:p>
            <a:fld id="{1909AF64-3869-46AE-B35F-2201B9D2B58E}" type="datetimeFigureOut">
              <a:rPr kumimoji="1" lang="ja-JP" altLang="en-US" smtClean="0"/>
              <a:t>2022/5/6</a:t>
            </a:fld>
            <a:endParaRPr kumimoji="1" lang="ja-JP" altLang="en-US"/>
          </a:p>
        </p:txBody>
      </p:sp>
      <p:sp>
        <p:nvSpPr>
          <p:cNvPr id="4" name="フッター プレースホルダー 3">
            <a:extLst>
              <a:ext uri="{FF2B5EF4-FFF2-40B4-BE49-F238E27FC236}">
                <a16:creationId xmlns:a16="http://schemas.microsoft.com/office/drawing/2014/main" id="{419A40EB-CF15-4C7A-BEEF-2B272B738566}"/>
              </a:ext>
            </a:extLst>
          </p:cNvPr>
          <p:cNvSpPr>
            <a:spLocks noGrp="1"/>
          </p:cNvSpPr>
          <p:nvPr>
            <p:ph type="ftr" sz="quarter" idx="2"/>
          </p:nvPr>
        </p:nvSpPr>
        <p:spPr>
          <a:xfrm>
            <a:off x="0" y="9379984"/>
            <a:ext cx="2972547" cy="49426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1628968-F679-490C-9B0A-3A6B0C8C38C6}"/>
              </a:ext>
            </a:extLst>
          </p:cNvPr>
          <p:cNvSpPr>
            <a:spLocks noGrp="1"/>
          </p:cNvSpPr>
          <p:nvPr>
            <p:ph type="sldNum" sz="quarter" idx="3"/>
          </p:nvPr>
        </p:nvSpPr>
        <p:spPr>
          <a:xfrm>
            <a:off x="3883852" y="9379984"/>
            <a:ext cx="2972547" cy="494266"/>
          </a:xfrm>
          <a:prstGeom prst="rect">
            <a:avLst/>
          </a:prstGeom>
        </p:spPr>
        <p:txBody>
          <a:bodyPr vert="horz" lIns="91440" tIns="45720" rIns="91440" bIns="45720" rtlCol="0" anchor="b"/>
          <a:lstStyle>
            <a:lvl1pPr algn="r">
              <a:defRPr sz="1200"/>
            </a:lvl1pPr>
          </a:lstStyle>
          <a:p>
            <a:fld id="{95DCFC25-A972-4208-A447-466C02FF8B70}" type="slidenum">
              <a:rPr kumimoji="1" lang="ja-JP" altLang="en-US" smtClean="0"/>
              <a:t>‹#›</a:t>
            </a:fld>
            <a:endParaRPr kumimoji="1" lang="ja-JP" altLang="en-US"/>
          </a:p>
        </p:txBody>
      </p:sp>
    </p:spTree>
    <p:extLst>
      <p:ext uri="{BB962C8B-B14F-4D97-AF65-F5344CB8AC3E}">
        <p14:creationId xmlns:p14="http://schemas.microsoft.com/office/powerpoint/2010/main" val="668074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2547" cy="49426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3852" y="0"/>
            <a:ext cx="2972547" cy="494266"/>
          </a:xfrm>
          <a:prstGeom prst="rect">
            <a:avLst/>
          </a:prstGeom>
        </p:spPr>
        <p:txBody>
          <a:bodyPr vert="horz" lIns="91440" tIns="45720" rIns="91440" bIns="45720" rtlCol="0"/>
          <a:lstStyle>
            <a:lvl1pPr algn="r">
              <a:defRPr sz="1200"/>
            </a:lvl1pPr>
          </a:lstStyle>
          <a:p>
            <a:fld id="{A9DD8A8B-65BF-4EE8-B3AD-AF0A027BB44D}" type="datetimeFigureOut">
              <a:rPr kumimoji="1" lang="ja-JP" altLang="en-US" smtClean="0"/>
              <a:t>2022/5/6</a:t>
            </a:fld>
            <a:endParaRPr kumimoji="1" lang="ja-JP" altLang="en-US"/>
          </a:p>
        </p:txBody>
      </p:sp>
      <p:sp>
        <p:nvSpPr>
          <p:cNvPr id="4" name="スライド イメージ プレースホルダー 3"/>
          <p:cNvSpPr>
            <a:spLocks noGrp="1" noRot="1" noChangeAspect="1"/>
          </p:cNvSpPr>
          <p:nvPr>
            <p:ph type="sldImg" idx="2"/>
          </p:nvPr>
        </p:nvSpPr>
        <p:spPr>
          <a:xfrm>
            <a:off x="1022350" y="1235075"/>
            <a:ext cx="4813300"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480" y="4751579"/>
            <a:ext cx="5487041" cy="388779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9984"/>
            <a:ext cx="2972547" cy="49426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3852" y="9379984"/>
            <a:ext cx="2972547" cy="494266"/>
          </a:xfrm>
          <a:prstGeom prst="rect">
            <a:avLst/>
          </a:prstGeom>
        </p:spPr>
        <p:txBody>
          <a:bodyPr vert="horz" lIns="91440" tIns="45720" rIns="91440" bIns="45720" rtlCol="0" anchor="b"/>
          <a:lstStyle>
            <a:lvl1pPr algn="r">
              <a:defRPr sz="1200"/>
            </a:lvl1pPr>
          </a:lstStyle>
          <a:p>
            <a:fld id="{A5EEEE71-A1AE-4998-84FD-3CDDE1591C50}" type="slidenum">
              <a:rPr kumimoji="1" lang="ja-JP" altLang="en-US" smtClean="0"/>
              <a:t>‹#›</a:t>
            </a:fld>
            <a:endParaRPr kumimoji="1" lang="ja-JP" altLang="en-US"/>
          </a:p>
        </p:txBody>
      </p:sp>
    </p:spTree>
    <p:extLst>
      <p:ext uri="{BB962C8B-B14F-4D97-AF65-F5344CB8AC3E}">
        <p14:creationId xmlns:p14="http://schemas.microsoft.com/office/powerpoint/2010/main" val="31116455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予算編成において、勘定科目より細かい明細別に予算を作成すること自体は目新しい概念ではない。</a:t>
            </a:r>
            <a:endParaRPr kumimoji="1" lang="en-US" altLang="ja-JP" dirty="0"/>
          </a:p>
          <a:p>
            <a:r>
              <a:rPr kumimoji="1" lang="ja-JP" altLang="en-US" dirty="0"/>
              <a:t>・本社経理や企画部門からは</a:t>
            </a:r>
            <a:r>
              <a:rPr kumimoji="1" lang="en-US" altLang="ja-JP" dirty="0"/>
              <a:t>…</a:t>
            </a:r>
            <a:r>
              <a:rPr kumimoji="1" lang="ja-JP" altLang="en-US" dirty="0"/>
              <a:t>勘定科目別の数字、主要案件などのコメントのみ求められることが多い。</a:t>
            </a:r>
          </a:p>
          <a:p>
            <a:r>
              <a:rPr kumimoji="1" lang="ja-JP" altLang="en-US" dirty="0"/>
              <a:t>・各部署では</a:t>
            </a:r>
            <a:r>
              <a:rPr kumimoji="1" lang="en-US" altLang="ja-JP" dirty="0"/>
              <a:t>…</a:t>
            </a:r>
            <a:r>
              <a:rPr kumimoji="1" lang="ja-JP" altLang="en-US" dirty="0"/>
              <a:t>科目別に趨勢を基に立案する場合もあれば、具体的な案件別に数字を作ったうえで科目に集計するという手順を踏んでいる場合もある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B321B6DE-0613-47D1-8ADC-605EC93EEFA1}" type="slidenum">
              <a:rPr kumimoji="1" lang="ja-JP" altLang="en-US" smtClean="0"/>
              <a:t>21</a:t>
            </a:fld>
            <a:endParaRPr kumimoji="1" lang="ja-JP" altLang="en-US"/>
          </a:p>
        </p:txBody>
      </p:sp>
    </p:spTree>
    <p:extLst>
      <p:ext uri="{BB962C8B-B14F-4D97-AF65-F5344CB8AC3E}">
        <p14:creationId xmlns:p14="http://schemas.microsoft.com/office/powerpoint/2010/main" val="14552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321B6DE-0613-47D1-8ADC-605EC93EEFA1}" type="slidenum">
              <a:rPr kumimoji="1" lang="ja-JP" altLang="en-US" smtClean="0"/>
              <a:t>22</a:t>
            </a:fld>
            <a:endParaRPr kumimoji="1" lang="ja-JP" altLang="en-US"/>
          </a:p>
        </p:txBody>
      </p:sp>
    </p:spTree>
    <p:extLst>
      <p:ext uri="{BB962C8B-B14F-4D97-AF65-F5344CB8AC3E}">
        <p14:creationId xmlns:p14="http://schemas.microsoft.com/office/powerpoint/2010/main" val="329327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適切な資源配分→グループ内の情報把握、</a:t>
            </a:r>
            <a:r>
              <a:rPr kumimoji="1" lang="ja-JP" altLang="en-US" sz="1200" dirty="0">
                <a:solidFill>
                  <a:schemeClr val="tx1"/>
                </a:solidFill>
              </a:rPr>
              <a:t>本社の資産をグループ内で安価で利用できる方策・体制の構築</a:t>
            </a: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システム統一は膨大な時間がかかる</a:t>
            </a:r>
            <a:endParaRPr kumimoji="1" lang="en-US" altLang="ja-JP" sz="1200" dirty="0">
              <a:solidFill>
                <a:schemeClr val="tx1"/>
              </a:solidFill>
            </a:endParaRPr>
          </a:p>
          <a:p>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rPr>
              <a:t>予算管理／管理会計制度について、独自の管理体系を許容し、それを実現する仕組み＝</a:t>
            </a:r>
            <a:r>
              <a:rPr kumimoji="1" lang="en-US" altLang="ja-JP" sz="1200" dirty="0">
                <a:solidFill>
                  <a:schemeClr val="tx1"/>
                </a:solidFill>
              </a:rPr>
              <a:t>IT</a:t>
            </a:r>
            <a:r>
              <a:rPr kumimoji="1" lang="ja-JP" altLang="en-US" sz="1200" dirty="0">
                <a:solidFill>
                  <a:schemeClr val="tx1"/>
                </a:solidFill>
              </a:rPr>
              <a:t>システムを用意する。</a:t>
            </a:r>
            <a:endParaRPr kumimoji="1" lang="en-US" altLang="ja-JP" sz="12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rPr>
              <a:t>要約データに加え、その根拠となる詳細データも扱える管理会計／予算管理システムの構築</a:t>
            </a:r>
            <a:endParaRPr kumimoji="1" lang="en-US" altLang="ja-JP" sz="12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a:solidFill>
                  <a:schemeClr val="tx1"/>
                </a:solidFill>
              </a:rPr>
              <a:t>経営管理をグループ会社からもわかりやすいように定義</a:t>
            </a:r>
            <a:endParaRPr kumimoji="1" lang="ja-JP" altLang="en-US" sz="1200" dirty="0">
              <a:solidFill>
                <a:schemeClr val="tx1"/>
              </a:solidFill>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379DC29-C77B-4985-9B29-12EC5D36E74D}" type="slidenum">
              <a:rPr kumimoji="1" lang="ja-JP" altLang="en-US" smtClean="0"/>
              <a:t>26</a:t>
            </a:fld>
            <a:endParaRPr kumimoji="1" lang="ja-JP" altLang="en-US"/>
          </a:p>
        </p:txBody>
      </p:sp>
    </p:spTree>
    <p:extLst>
      <p:ext uri="{BB962C8B-B14F-4D97-AF65-F5344CB8AC3E}">
        <p14:creationId xmlns:p14="http://schemas.microsoft.com/office/powerpoint/2010/main" val="219200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tx1"/>
                </a:solidFill>
              </a:rPr>
              <a:t>各社が現場部門を巻き込んでいくのが自律経営なんだ！</a:t>
            </a:r>
            <a:endParaRPr kumimoji="1" lang="en-US" altLang="ja-JP" sz="1200" dirty="0">
              <a:solidFill>
                <a:schemeClr val="tx1"/>
              </a:solidFill>
            </a:endParaRPr>
          </a:p>
          <a:p>
            <a:r>
              <a:rPr kumimoji="1" lang="ja-JP" altLang="en-US" sz="1200" dirty="0">
                <a:solidFill>
                  <a:schemeClr val="tx1"/>
                </a:solidFill>
              </a:rPr>
              <a:t>親→子→現場、とあった場合の「子→現場」のお話し</a:t>
            </a:r>
            <a:endParaRPr kumimoji="1" lang="en-US" altLang="ja-JP" sz="1200" dirty="0">
              <a:solidFill>
                <a:schemeClr val="tx1"/>
              </a:solidFill>
            </a:endParaRPr>
          </a:p>
          <a:p>
            <a:endParaRPr kumimoji="1" lang="ja-JP" altLang="en-US" sz="1200" dirty="0">
              <a:solidFill>
                <a:schemeClr val="tx1"/>
              </a:solidFill>
            </a:endParaRPr>
          </a:p>
        </p:txBody>
      </p:sp>
      <p:sp>
        <p:nvSpPr>
          <p:cNvPr id="4" name="スライド番号プレースホルダー 3"/>
          <p:cNvSpPr>
            <a:spLocks noGrp="1"/>
          </p:cNvSpPr>
          <p:nvPr>
            <p:ph type="sldNum" sz="quarter" idx="5"/>
          </p:nvPr>
        </p:nvSpPr>
        <p:spPr/>
        <p:txBody>
          <a:bodyPr/>
          <a:lstStyle/>
          <a:p>
            <a:fld id="{BF755EB2-D1C1-40AB-8B83-A64BACD9F4D0}" type="slidenum">
              <a:rPr kumimoji="1" lang="ja-JP" altLang="en-US" smtClean="0"/>
              <a:t>27</a:t>
            </a:fld>
            <a:endParaRPr kumimoji="1" lang="ja-JP" altLang="en-US"/>
          </a:p>
        </p:txBody>
      </p:sp>
    </p:spTree>
    <p:extLst>
      <p:ext uri="{BB962C8B-B14F-4D97-AF65-F5344CB8AC3E}">
        <p14:creationId xmlns:p14="http://schemas.microsoft.com/office/powerpoint/2010/main" val="111498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企業の抱えている課題を大きく</a:t>
            </a:r>
            <a:r>
              <a:rPr kumimoji="1" lang="en-US" altLang="ja-JP" dirty="0"/>
              <a:t>2</a:t>
            </a:r>
            <a:r>
              <a:rPr kumimoji="1" lang="ja-JP" altLang="en-US" dirty="0"/>
              <a:t>つに分類</a:t>
            </a:r>
            <a:endParaRPr kumimoji="1" lang="en-US" altLang="ja-JP" dirty="0"/>
          </a:p>
          <a:p>
            <a:r>
              <a:rPr kumimoji="1" lang="ja-JP" altLang="en-US" dirty="0"/>
              <a:t>■経営からの要請</a:t>
            </a:r>
            <a:endParaRPr kumimoji="1" lang="en-US" altLang="ja-JP" dirty="0"/>
          </a:p>
          <a:p>
            <a:r>
              <a:rPr kumimoji="1" lang="ja-JP" altLang="en-US" dirty="0"/>
              <a:t>・見通しの精度向上→月次ローリングフォーキャストでも精度が低い</a:t>
            </a:r>
            <a:endParaRPr kumimoji="1" lang="en-US" altLang="ja-JP" dirty="0"/>
          </a:p>
          <a:p>
            <a:endParaRPr kumimoji="1" lang="en-US" altLang="ja-JP" dirty="0"/>
          </a:p>
          <a:p>
            <a:r>
              <a:rPr kumimoji="1" lang="ja-JP" altLang="en-US" dirty="0"/>
              <a:t>■足元の課題</a:t>
            </a:r>
            <a:endParaRPr kumimoji="1" lang="en-US" altLang="ja-JP" dirty="0"/>
          </a:p>
          <a:p>
            <a:r>
              <a:rPr kumimoji="1" lang="ja-JP" altLang="en-US" dirty="0"/>
              <a:t>・</a:t>
            </a:r>
            <a:r>
              <a:rPr kumimoji="1" lang="en-US" altLang="ja-JP" dirty="0"/>
              <a:t>Excel</a:t>
            </a:r>
            <a:r>
              <a:rPr kumimoji="1" lang="ja-JP" altLang="en-US" dirty="0"/>
              <a:t>の使い過ぎ</a:t>
            </a:r>
            <a:endParaRPr kumimoji="1" lang="en-US" altLang="ja-JP" dirty="0"/>
          </a:p>
          <a:p>
            <a:r>
              <a:rPr kumimoji="1" lang="ja-JP" altLang="en-US" dirty="0"/>
              <a:t>・トランザクションベースドプランニング</a:t>
            </a:r>
            <a:endParaRPr kumimoji="1" lang="en-US" altLang="ja-JP" dirty="0"/>
          </a:p>
          <a:p>
            <a:r>
              <a:rPr kumimoji="1" lang="ja-JP" altLang="en-US" dirty="0"/>
              <a:t>　物件別、案件別、プロジェクト別、契約別等の勘定科目より細かい明細レベルでの予実管理のニーズが高まってきている</a:t>
            </a:r>
            <a:endParaRPr kumimoji="1" lang="en-US" altLang="ja-JP" dirty="0"/>
          </a:p>
          <a:p>
            <a:endParaRPr kumimoji="1" lang="en-US" altLang="ja-JP" dirty="0"/>
          </a:p>
          <a:p>
            <a:r>
              <a:rPr kumimoji="1" lang="ja-JP" altLang="en-US" dirty="0"/>
              <a:t>ここで、お客様のニーズを確認。</a:t>
            </a:r>
            <a:endParaRPr kumimoji="1" lang="en-US" altLang="ja-JP" dirty="0"/>
          </a:p>
          <a:p>
            <a:r>
              <a:rPr kumimoji="1" lang="ja-JP" altLang="en-US" dirty="0"/>
              <a:t>・</a:t>
            </a:r>
            <a:r>
              <a:rPr kumimoji="1" lang="en-US" altLang="ja-JP" dirty="0"/>
              <a:t>Excel</a:t>
            </a:r>
            <a:r>
              <a:rPr kumimoji="1" lang="ja-JP" altLang="en-US" dirty="0"/>
              <a:t>メタボ解消ならそのまま次ページ以降説明を続ける</a:t>
            </a:r>
            <a:endParaRPr kumimoji="1" lang="en-US" altLang="ja-JP" dirty="0"/>
          </a:p>
          <a:p>
            <a:r>
              <a:rPr kumimoji="1" lang="ja-JP" altLang="en-US" dirty="0"/>
              <a:t>・経営管理の高度化、経営管理ツールの載せ替え、明細データ管理などならトランザクションベースド・プランニング（</a:t>
            </a:r>
            <a:r>
              <a:rPr kumimoji="1" lang="en-US" altLang="ja-JP" dirty="0"/>
              <a:t>P.16</a:t>
            </a:r>
            <a:r>
              <a:rPr kumimoji="1" lang="ja-JP" altLang="en-US" dirty="0"/>
              <a:t>）にも触れる</a:t>
            </a:r>
          </a:p>
          <a:p>
            <a:endParaRPr kumimoji="1" lang="ja-JP" altLang="en-US" dirty="0"/>
          </a:p>
        </p:txBody>
      </p:sp>
      <p:sp>
        <p:nvSpPr>
          <p:cNvPr id="4" name="スライド番号プレースホルダー 3"/>
          <p:cNvSpPr>
            <a:spLocks noGrp="1"/>
          </p:cNvSpPr>
          <p:nvPr>
            <p:ph type="sldNum" sz="quarter" idx="5"/>
          </p:nvPr>
        </p:nvSpPr>
        <p:spPr/>
        <p:txBody>
          <a:bodyPr/>
          <a:lstStyle/>
          <a:p>
            <a:fld id="{A5EEEE71-A1AE-4998-84FD-3CDDE1591C50}" type="slidenum">
              <a:rPr kumimoji="1" lang="ja-JP" altLang="en-US" smtClean="0"/>
              <a:t>29</a:t>
            </a:fld>
            <a:endParaRPr kumimoji="1" lang="ja-JP" altLang="en-US"/>
          </a:p>
        </p:txBody>
      </p:sp>
    </p:spTree>
    <p:extLst>
      <p:ext uri="{BB962C8B-B14F-4D97-AF65-F5344CB8AC3E}">
        <p14:creationId xmlns:p14="http://schemas.microsoft.com/office/powerpoint/2010/main" val="138797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いきなりあるべき姿を目指すのではなく、短いサイクルで効果を実感しながら、段階的に高度化を図ることが重要</a:t>
            </a:r>
            <a:endParaRPr kumimoji="1" lang="en-US" altLang="ja-JP" dirty="0"/>
          </a:p>
          <a:p>
            <a:r>
              <a:rPr kumimoji="1" lang="ja-JP" altLang="en-US" dirty="0"/>
              <a:t>これを可能にする</a:t>
            </a:r>
            <a:r>
              <a:rPr kumimoji="1" lang="en-US" altLang="ja-JP" dirty="0" err="1"/>
              <a:t>fusion_place</a:t>
            </a:r>
            <a:r>
              <a:rPr kumimoji="1" lang="ja-JP" altLang="en-US" dirty="0"/>
              <a:t>の特長</a:t>
            </a:r>
            <a:endParaRPr kumimoji="1" lang="en-US" altLang="ja-JP" dirty="0"/>
          </a:p>
          <a:p>
            <a:r>
              <a:rPr kumimoji="1" lang="ja-JP" altLang="en-US" dirty="0"/>
              <a:t>・ビジネスモデル面：ライセンス体系</a:t>
            </a:r>
            <a:endParaRPr kumimoji="1" lang="en-US" altLang="ja-JP" dirty="0"/>
          </a:p>
          <a:p>
            <a:r>
              <a:rPr kumimoji="1" lang="ja-JP" altLang="en-US" dirty="0"/>
              <a:t>・システム機能面：拡張性→次ページにイメージ図</a:t>
            </a:r>
          </a:p>
          <a:p>
            <a:endParaRPr kumimoji="1" lang="ja-JP" altLang="en-US" dirty="0"/>
          </a:p>
        </p:txBody>
      </p:sp>
      <p:sp>
        <p:nvSpPr>
          <p:cNvPr id="4" name="スライド番号プレースホルダー 3"/>
          <p:cNvSpPr>
            <a:spLocks noGrp="1"/>
          </p:cNvSpPr>
          <p:nvPr>
            <p:ph type="sldNum" sz="quarter" idx="5"/>
          </p:nvPr>
        </p:nvSpPr>
        <p:spPr/>
        <p:txBody>
          <a:bodyPr/>
          <a:lstStyle/>
          <a:p>
            <a:fld id="{A5EEEE71-A1AE-4998-84FD-3CDDE1591C50}" type="slidenum">
              <a:rPr kumimoji="1" lang="ja-JP" altLang="en-US" smtClean="0"/>
              <a:t>34</a:t>
            </a:fld>
            <a:endParaRPr kumimoji="1" lang="ja-JP" altLang="en-US"/>
          </a:p>
        </p:txBody>
      </p:sp>
    </p:spTree>
    <p:extLst>
      <p:ext uri="{BB962C8B-B14F-4D97-AF65-F5344CB8AC3E}">
        <p14:creationId xmlns:p14="http://schemas.microsoft.com/office/powerpoint/2010/main" val="2551992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76D4651F-2902-429D-8799-BBCC905923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V="1">
            <a:off x="3296816" y="0"/>
            <a:ext cx="4028596" cy="6858000"/>
          </a:xfrm>
          <a:prstGeom prst="rect">
            <a:avLst/>
          </a:prstGeom>
          <a:noFill/>
        </p:spPr>
      </p:pic>
      <p:sp>
        <p:nvSpPr>
          <p:cNvPr id="25" name="タイトル 1">
            <a:extLst>
              <a:ext uri="{FF2B5EF4-FFF2-40B4-BE49-F238E27FC236}">
                <a16:creationId xmlns:a16="http://schemas.microsoft.com/office/drawing/2014/main" id="{F3FE51E4-54A2-4DEB-970F-BF66A95A973F}"/>
              </a:ext>
            </a:extLst>
          </p:cNvPr>
          <p:cNvSpPr>
            <a:spLocks noGrp="1"/>
          </p:cNvSpPr>
          <p:nvPr>
            <p:ph type="ctrTitle" hasCustomPrompt="1"/>
          </p:nvPr>
        </p:nvSpPr>
        <p:spPr>
          <a:xfrm>
            <a:off x="31178" y="1920192"/>
            <a:ext cx="5760640" cy="2655342"/>
          </a:xfrm>
        </p:spPr>
        <p:txBody>
          <a:bodyPr anchor="b" anchorCtr="0">
            <a:normAutofit/>
          </a:bodyPr>
          <a:lstStyle>
            <a:lvl1pPr algn="l">
              <a:defRPr sz="3200" b="1">
                <a:solidFill>
                  <a:srgbClr val="325CA2"/>
                </a:solidFill>
                <a:latin typeface="+mj-lt"/>
              </a:defRPr>
            </a:lvl1pPr>
          </a:lstStyle>
          <a:p>
            <a:r>
              <a:rPr kumimoji="1" lang="en-US" altLang="ja-JP" dirty="0"/>
              <a:t>Client name &amp; title here </a:t>
            </a:r>
            <a:endParaRPr kumimoji="1" lang="ja-JP" altLang="en-US" dirty="0"/>
          </a:p>
        </p:txBody>
      </p:sp>
      <p:sp>
        <p:nvSpPr>
          <p:cNvPr id="26" name="サブタイトル 2">
            <a:extLst>
              <a:ext uri="{FF2B5EF4-FFF2-40B4-BE49-F238E27FC236}">
                <a16:creationId xmlns:a16="http://schemas.microsoft.com/office/drawing/2014/main" id="{D4394780-3987-40E2-B8E7-A683B7BD04EC}"/>
              </a:ext>
            </a:extLst>
          </p:cNvPr>
          <p:cNvSpPr>
            <a:spLocks noGrp="1"/>
          </p:cNvSpPr>
          <p:nvPr>
            <p:ph type="subTitle" idx="1" hasCustomPrompt="1"/>
          </p:nvPr>
        </p:nvSpPr>
        <p:spPr>
          <a:xfrm>
            <a:off x="20462" y="4719550"/>
            <a:ext cx="5771356" cy="1656184"/>
          </a:xfrm>
        </p:spPr>
        <p:txBody>
          <a:bodyPr/>
          <a:lstStyle>
            <a:lvl1pPr marL="0" indent="0" algn="l">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Submitted date here</a:t>
            </a:r>
            <a:endParaRPr kumimoji="1" lang="ja-JP" altLang="en-US" dirty="0"/>
          </a:p>
        </p:txBody>
      </p:sp>
      <p:sp>
        <p:nvSpPr>
          <p:cNvPr id="20" name="フッター プレースホルダー 4">
            <a:extLst>
              <a:ext uri="{FF2B5EF4-FFF2-40B4-BE49-F238E27FC236}">
                <a16:creationId xmlns:a16="http://schemas.microsoft.com/office/drawing/2014/main" id="{D3361E4B-6042-4970-A26A-939C9F557341}"/>
              </a:ext>
            </a:extLst>
          </p:cNvPr>
          <p:cNvSpPr txBox="1">
            <a:spLocks/>
          </p:cNvSpPr>
          <p:nvPr userDrawn="1"/>
        </p:nvSpPr>
        <p:spPr>
          <a:xfrm>
            <a:off x="20462" y="6572474"/>
            <a:ext cx="2448272" cy="260647"/>
          </a:xfrm>
          <a:prstGeom prst="rect">
            <a:avLst/>
          </a:prstGeom>
        </p:spPr>
        <p:txBody>
          <a:bodyPr/>
          <a:lstStyle>
            <a:defPPr>
              <a:defRPr lang="ja-JP"/>
            </a:defPPr>
            <a:lvl1pPr marL="0" algn="l" defTabSz="914400" rtl="0" eaLnBrk="1" latinLnBrk="0" hangingPunct="1">
              <a:defRPr kumimoji="1" sz="1100" kern="1200">
                <a:solidFill>
                  <a:srgbClr val="325CA2"/>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©2022 </a:t>
            </a:r>
            <a:r>
              <a:rPr lang="en-US" altLang="ja-JP" dirty="0"/>
              <a:t>fusions corporation</a:t>
            </a:r>
            <a:endParaRPr lang="ja-JP" altLang="en-US" dirty="0"/>
          </a:p>
        </p:txBody>
      </p:sp>
      <p:sp>
        <p:nvSpPr>
          <p:cNvPr id="2" name="正方形/長方形 1">
            <a:extLst>
              <a:ext uri="{FF2B5EF4-FFF2-40B4-BE49-F238E27FC236}">
                <a16:creationId xmlns:a16="http://schemas.microsoft.com/office/drawing/2014/main" id="{F9051551-824F-495D-BF02-B183A1D5FFDC}"/>
              </a:ext>
            </a:extLst>
          </p:cNvPr>
          <p:cNvSpPr/>
          <p:nvPr userDrawn="1"/>
        </p:nvSpPr>
        <p:spPr>
          <a:xfrm>
            <a:off x="31178" y="1043117"/>
            <a:ext cx="4953000" cy="584775"/>
          </a:xfrm>
          <a:prstGeom prst="rect">
            <a:avLst/>
          </a:prstGeom>
        </p:spPr>
        <p:txBody>
          <a:bodyPr>
            <a:spAutoFit/>
          </a:bodyPr>
          <a:lstStyle/>
          <a:p>
            <a:r>
              <a:rPr lang="en-US" altLang="ja-JP" sz="1600" i="1" dirty="0">
                <a:solidFill>
                  <a:schemeClr val="bg1">
                    <a:lumMod val="50000"/>
                  </a:schemeClr>
                </a:solidFill>
                <a:latin typeface="Arial" panose="020B0604020202020204" pitchFamily="34" charset="0"/>
                <a:cs typeface="Arial" panose="020B0604020202020204" pitchFamily="34" charset="0"/>
              </a:rPr>
              <a:t>A workplace for your business management,</a:t>
            </a:r>
            <a:br>
              <a:rPr lang="en-US" altLang="ja-JP" sz="1600" i="1" dirty="0">
                <a:solidFill>
                  <a:schemeClr val="bg1">
                    <a:lumMod val="50000"/>
                  </a:schemeClr>
                </a:solidFill>
                <a:latin typeface="Arial" panose="020B0604020202020204" pitchFamily="34" charset="0"/>
                <a:cs typeface="Arial" panose="020B0604020202020204" pitchFamily="34" charset="0"/>
              </a:rPr>
            </a:br>
            <a:r>
              <a:rPr lang="en-US" altLang="ja-JP" sz="1600" i="1" dirty="0">
                <a:solidFill>
                  <a:schemeClr val="bg1">
                    <a:lumMod val="50000"/>
                  </a:schemeClr>
                </a:solidFill>
                <a:latin typeface="Arial" panose="020B0604020202020204" pitchFamily="34" charset="0"/>
                <a:cs typeface="Arial" panose="020B0604020202020204" pitchFamily="34" charset="0"/>
              </a:rPr>
              <a:t>supported by</a:t>
            </a:r>
            <a:r>
              <a:rPr lang="ja-JP" altLang="en-US" sz="1600" i="1" dirty="0">
                <a:solidFill>
                  <a:schemeClr val="bg1">
                    <a:lumMod val="50000"/>
                  </a:schemeClr>
                </a:solidFill>
                <a:latin typeface="Arial" panose="020B0604020202020204" pitchFamily="34" charset="0"/>
                <a:cs typeface="Arial" panose="020B0604020202020204" pitchFamily="34" charset="0"/>
              </a:rPr>
              <a:t> </a:t>
            </a:r>
            <a:r>
              <a:rPr lang="en-US" altLang="ja-JP" sz="1600" i="1" dirty="0">
                <a:solidFill>
                  <a:schemeClr val="bg1">
                    <a:lumMod val="50000"/>
                  </a:schemeClr>
                </a:solidFill>
                <a:latin typeface="Arial" panose="020B0604020202020204" pitchFamily="34" charset="0"/>
                <a:cs typeface="Arial" panose="020B0604020202020204" pitchFamily="34" charset="0"/>
              </a:rPr>
              <a:t>ONE software</a:t>
            </a:r>
            <a:endParaRPr lang="ja-JP" altLang="en-US" sz="1600" dirty="0"/>
          </a:p>
        </p:txBody>
      </p:sp>
      <p:pic>
        <p:nvPicPr>
          <p:cNvPr id="12" name="図 11" descr="プレート, 時計 が含まれている画像&#10;&#10;自動的に生成された説明">
            <a:extLst>
              <a:ext uri="{FF2B5EF4-FFF2-40B4-BE49-F238E27FC236}">
                <a16:creationId xmlns:a16="http://schemas.microsoft.com/office/drawing/2014/main" id="{555645F2-5FF2-4614-A19C-877C49B04E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012" y="32144"/>
            <a:ext cx="3458057" cy="1129412"/>
          </a:xfrm>
          <a:prstGeom prst="rect">
            <a:avLst/>
          </a:prstGeom>
        </p:spPr>
      </p:pic>
      <p:pic>
        <p:nvPicPr>
          <p:cNvPr id="19" name="図 18">
            <a:extLst>
              <a:ext uri="{FF2B5EF4-FFF2-40B4-BE49-F238E27FC236}">
                <a16:creationId xmlns:a16="http://schemas.microsoft.com/office/drawing/2014/main" id="{8925C70B-0C2B-41B3-9325-3FC49CA26AD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153304" y="0"/>
            <a:ext cx="5752696" cy="6858000"/>
          </a:xfrm>
          <a:prstGeom prst="rect">
            <a:avLst/>
          </a:prstGeom>
        </p:spPr>
      </p:pic>
      <p:sp>
        <p:nvSpPr>
          <p:cNvPr id="21" name="テキスト ボックス 20">
            <a:extLst>
              <a:ext uri="{FF2B5EF4-FFF2-40B4-BE49-F238E27FC236}">
                <a16:creationId xmlns:a16="http://schemas.microsoft.com/office/drawing/2014/main" id="{5F411E9E-125A-43C5-8FC2-B92F443E2847}"/>
              </a:ext>
            </a:extLst>
          </p:cNvPr>
          <p:cNvSpPr txBox="1"/>
          <p:nvPr userDrawn="1"/>
        </p:nvSpPr>
        <p:spPr>
          <a:xfrm>
            <a:off x="4953000" y="6525344"/>
            <a:ext cx="4942988" cy="307777"/>
          </a:xfrm>
          <a:prstGeom prst="rect">
            <a:avLst/>
          </a:prstGeom>
          <a:noFill/>
        </p:spPr>
        <p:txBody>
          <a:bodyPr wrap="square" rtlCol="0">
            <a:spAutoFit/>
          </a:bodyPr>
          <a:lstStyle/>
          <a:p>
            <a:pPr algn="ctr"/>
            <a:r>
              <a:rPr kumimoji="1" lang="en-US" altLang="ja-JP" sz="1400" dirty="0">
                <a:solidFill>
                  <a:srgbClr val="325CA2"/>
                </a:solidFill>
                <a:latin typeface="+mn-lt"/>
                <a:ea typeface="+mn-ea"/>
              </a:rPr>
              <a:t>One-stop partner, empowering your management systems</a:t>
            </a:r>
            <a:endParaRPr kumimoji="1" lang="ja-JP" altLang="en-US" dirty="0">
              <a:solidFill>
                <a:srgbClr val="325CA2"/>
              </a:solidFill>
              <a:latin typeface="+mn-lt"/>
              <a:ea typeface="+mn-ea"/>
            </a:endParaRPr>
          </a:p>
        </p:txBody>
      </p:sp>
      <p:pic>
        <p:nvPicPr>
          <p:cNvPr id="22" name="図 21" descr="ツール が含まれている画像&#10;&#10;自動的に生成された説明">
            <a:extLst>
              <a:ext uri="{FF2B5EF4-FFF2-40B4-BE49-F238E27FC236}">
                <a16:creationId xmlns:a16="http://schemas.microsoft.com/office/drawing/2014/main" id="{58A15254-8B71-41DB-B703-21CB9FE8F511}"/>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169024" y="5817379"/>
            <a:ext cx="4564041" cy="802766"/>
          </a:xfrm>
          <a:prstGeom prst="rect">
            <a:avLst/>
          </a:prstGeom>
        </p:spPr>
      </p:pic>
    </p:spTree>
    <p:extLst>
      <p:ext uri="{BB962C8B-B14F-4D97-AF65-F5344CB8AC3E}">
        <p14:creationId xmlns:p14="http://schemas.microsoft.com/office/powerpoint/2010/main" val="139543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5CA2"/>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03651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C281509-9417-46CF-857C-5CCCAA9E170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9906001" cy="4869160"/>
          </a:xfrm>
          <a:prstGeom prst="rect">
            <a:avLst/>
          </a:prstGeom>
        </p:spPr>
      </p:pic>
      <p:sp>
        <p:nvSpPr>
          <p:cNvPr id="9" name="フリーフォーム: 図形 8">
            <a:extLst>
              <a:ext uri="{FF2B5EF4-FFF2-40B4-BE49-F238E27FC236}">
                <a16:creationId xmlns:a16="http://schemas.microsoft.com/office/drawing/2014/main" id="{E0AAFEE9-5D70-408E-BF14-F83F1C6D0590}"/>
              </a:ext>
            </a:extLst>
          </p:cNvPr>
          <p:cNvSpPr/>
          <p:nvPr/>
        </p:nvSpPr>
        <p:spPr>
          <a:xfrm>
            <a:off x="-6996" y="2060848"/>
            <a:ext cx="9912996" cy="4536504"/>
          </a:xfrm>
          <a:custGeom>
            <a:avLst/>
            <a:gdLst>
              <a:gd name="connsiteX0" fmla="*/ 0 w 12192000"/>
              <a:gd name="connsiteY0" fmla="*/ 0 h 4623234"/>
              <a:gd name="connsiteX1" fmla="*/ 3078661 w 12192000"/>
              <a:gd name="connsiteY1" fmla="*/ 0 h 4623234"/>
              <a:gd name="connsiteX2" fmla="*/ 9395585 w 12192000"/>
              <a:gd name="connsiteY2" fmla="*/ 2546864 h 4623234"/>
              <a:gd name="connsiteX3" fmla="*/ 12192000 w 12192000"/>
              <a:gd name="connsiteY3" fmla="*/ 2546864 h 4623234"/>
              <a:gd name="connsiteX4" fmla="*/ 12192000 w 12192000"/>
              <a:gd name="connsiteY4" fmla="*/ 4623234 h 4623234"/>
              <a:gd name="connsiteX5" fmla="*/ 6996 w 12192000"/>
              <a:gd name="connsiteY5" fmla="*/ 4623234 h 4623234"/>
              <a:gd name="connsiteX6" fmla="*/ 6996 w 12192000"/>
              <a:gd name="connsiteY6" fmla="*/ 3600000 h 4623234"/>
              <a:gd name="connsiteX7" fmla="*/ 0 w 12192000"/>
              <a:gd name="connsiteY7" fmla="*/ 3600000 h 462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623234">
                <a:moveTo>
                  <a:pt x="0" y="0"/>
                </a:moveTo>
                <a:lnTo>
                  <a:pt x="3078661" y="0"/>
                </a:lnTo>
                <a:lnTo>
                  <a:pt x="9395585" y="2546864"/>
                </a:lnTo>
                <a:lnTo>
                  <a:pt x="12192000" y="2546864"/>
                </a:lnTo>
                <a:lnTo>
                  <a:pt x="12192000" y="4623234"/>
                </a:lnTo>
                <a:lnTo>
                  <a:pt x="6996" y="4623234"/>
                </a:lnTo>
                <a:lnTo>
                  <a:pt x="6996" y="3600000"/>
                </a:lnTo>
                <a:lnTo>
                  <a:pt x="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ja-JP" altLang="en-US" dirty="0"/>
          </a:p>
        </p:txBody>
      </p:sp>
      <p:sp>
        <p:nvSpPr>
          <p:cNvPr id="2" name="タイトル 1"/>
          <p:cNvSpPr>
            <a:spLocks noGrp="1"/>
          </p:cNvSpPr>
          <p:nvPr>
            <p:ph type="title"/>
          </p:nvPr>
        </p:nvSpPr>
        <p:spPr>
          <a:xfrm>
            <a:off x="-15552" y="3224957"/>
            <a:ext cx="6049806" cy="1362075"/>
          </a:xfrm>
        </p:spPr>
        <p:txBody>
          <a:bodyPr anchor="b" anchorCtr="0">
            <a:normAutofit/>
          </a:bodyPr>
          <a:lstStyle>
            <a:lvl1pPr algn="l">
              <a:defRPr sz="2800" b="1" cap="all">
                <a:solidFill>
                  <a:srgbClr val="325CA2"/>
                </a:solidFill>
              </a:defRPr>
            </a:lvl1pPr>
          </a:lstStyle>
          <a:p>
            <a:r>
              <a:rPr kumimoji="1" lang="ja-JP" altLang="en-US"/>
              <a:t>マスター タイトルの書式設定</a:t>
            </a:r>
            <a:endParaRPr kumimoji="1" lang="ja-JP" altLang="en-US" dirty="0"/>
          </a:p>
        </p:txBody>
      </p:sp>
      <p:sp>
        <p:nvSpPr>
          <p:cNvPr id="3" name="テキスト プレースホルダー 2"/>
          <p:cNvSpPr>
            <a:spLocks noGrp="1"/>
          </p:cNvSpPr>
          <p:nvPr>
            <p:ph type="body" idx="1"/>
          </p:nvPr>
        </p:nvSpPr>
        <p:spPr>
          <a:xfrm>
            <a:off x="-15552" y="4593109"/>
            <a:ext cx="6049806" cy="1500187"/>
          </a:xfrm>
        </p:spPr>
        <p:txBody>
          <a:bodyPr tIns="108000" anchor="t" anchorCtr="0">
            <a:normAutofit/>
          </a:bodyPr>
          <a:lstStyle>
            <a:lvl1pPr marL="0" indent="0">
              <a:buNone/>
              <a:defRPr sz="2000" b="1">
                <a:solidFill>
                  <a:srgbClr val="325CA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pic>
        <p:nvPicPr>
          <p:cNvPr id="17" name="Picture 4" descr="C:\Users\Murase\Dropbox\_shate_fs\MarketingDoc\1_Logo\fusions_20130310\png_transparence\blue\171x30px.png">
            <a:extLst>
              <a:ext uri="{FF2B5EF4-FFF2-40B4-BE49-F238E27FC236}">
                <a16:creationId xmlns:a16="http://schemas.microsoft.com/office/drawing/2014/main" id="{30A77654-19AB-4219-B5BE-6F83C1C5991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220769" y="548680"/>
            <a:ext cx="1628775" cy="285750"/>
          </a:xfrm>
          <a:prstGeom prst="rect">
            <a:avLst/>
          </a:prstGeom>
          <a:noFill/>
          <a:extLst>
            <a:ext uri="{909E8E84-426E-40DD-AFC4-6F175D3DCCD1}">
              <a14:hiddenFill xmlns:a14="http://schemas.microsoft.com/office/drawing/2010/main">
                <a:solidFill>
                  <a:srgbClr val="FFFFFF"/>
                </a:solidFill>
              </a14:hiddenFill>
            </a:ext>
          </a:extLst>
        </p:spPr>
      </p:pic>
      <p:sp>
        <p:nvSpPr>
          <p:cNvPr id="18" name="フッター プレースホルダー 4">
            <a:extLst>
              <a:ext uri="{FF2B5EF4-FFF2-40B4-BE49-F238E27FC236}">
                <a16:creationId xmlns:a16="http://schemas.microsoft.com/office/drawing/2014/main" id="{E017B76D-2ED0-4FE8-B561-B9F627228FFB}"/>
              </a:ext>
            </a:extLst>
          </p:cNvPr>
          <p:cNvSpPr txBox="1">
            <a:spLocks/>
          </p:cNvSpPr>
          <p:nvPr/>
        </p:nvSpPr>
        <p:spPr>
          <a:xfrm>
            <a:off x="8424641" y="877706"/>
            <a:ext cx="1226298" cy="161583"/>
          </a:xfrm>
          <a:prstGeom prst="rect">
            <a:avLst/>
          </a:prstGeom>
          <a:noFill/>
        </p:spPr>
        <p:txBody>
          <a:bodyPr vert="horz" wrap="none" lIns="0" tIns="0" rIns="0" bIns="0" rtlCol="0" anchor="b" anchorCtr="0">
            <a:spAutoFit/>
          </a:bodyPr>
          <a:lstStyle>
            <a:defPPr>
              <a:defRPr lang="ja-JP"/>
            </a:defPPr>
            <a:lvl1pPr marL="0" algn="l" defTabSz="914400" rtl="0" eaLnBrk="1" latinLnBrk="0" hangingPunct="1">
              <a:defRPr kumimoji="1" sz="1050" kern="1200">
                <a:solidFill>
                  <a:schemeClr val="tx2"/>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a:solidFill>
                  <a:srgbClr val="325CA2"/>
                </a:solidFill>
                <a:latin typeface="+mn-lt"/>
                <a:ea typeface="メイリオ" pitchFamily="50" charset="-128"/>
                <a:cs typeface="メイリオ" pitchFamily="50" charset="-128"/>
              </a:rPr>
              <a:t>https://fusions</a:t>
            </a:r>
            <a:r>
              <a:rPr lang="en-US" altLang="ja-JP" dirty="0">
                <a:solidFill>
                  <a:srgbClr val="325CA2"/>
                </a:solidFill>
                <a:latin typeface="+mn-lt"/>
                <a:ea typeface="メイリオ" pitchFamily="50" charset="-128"/>
                <a:cs typeface="メイリオ" pitchFamily="50" charset="-128"/>
              </a:rPr>
              <a:t>.co.jp/</a:t>
            </a:r>
            <a:endParaRPr lang="ja-JP" altLang="en-US" dirty="0">
              <a:solidFill>
                <a:srgbClr val="325CA2"/>
              </a:solidFill>
              <a:latin typeface="+mn-lt"/>
              <a:ea typeface="メイリオ" pitchFamily="50" charset="-128"/>
              <a:cs typeface="メイリオ" pitchFamily="50" charset="-128"/>
            </a:endParaRPr>
          </a:p>
        </p:txBody>
      </p:sp>
    </p:spTree>
    <p:extLst>
      <p:ext uri="{BB962C8B-B14F-4D97-AF65-F5344CB8AC3E}">
        <p14:creationId xmlns:p14="http://schemas.microsoft.com/office/powerpoint/2010/main" val="38238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5" name="スライド番号プレースホルダー 4"/>
          <p:cNvSpPr>
            <a:spLocks noGrp="1"/>
          </p:cNvSpPr>
          <p:nvPr>
            <p:ph type="sldNum" sz="quarter" idx="12"/>
          </p:nvPr>
        </p:nvSpPr>
        <p:spPr>
          <a:xfrm>
            <a:off x="8528622" y="6567466"/>
            <a:ext cx="720080" cy="261605"/>
          </a:xfrm>
        </p:spPr>
        <p:txBody>
          <a:bodyPr/>
          <a:lstStyle/>
          <a:p>
            <a:fld id="{D0005068-9C5B-4E58-849E-E37D5A724878}" type="slidenum">
              <a:rPr kumimoji="1" lang="ja-JP" altLang="en-US" smtClean="0"/>
              <a:pPr/>
              <a:t>‹#›</a:t>
            </a:fld>
            <a:endParaRPr kumimoji="1" lang="ja-JP" altLang="en-US" dirty="0"/>
          </a:p>
        </p:txBody>
      </p:sp>
    </p:spTree>
    <p:extLst>
      <p:ext uri="{BB962C8B-B14F-4D97-AF65-F5344CB8AC3E}">
        <p14:creationId xmlns:p14="http://schemas.microsoft.com/office/powerpoint/2010/main" val="1496967075"/>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6A6D6559-EC6C-4132-8721-208F8AE39E68}"/>
              </a:ext>
            </a:extLst>
          </p:cNvPr>
          <p:cNvSpPr/>
          <p:nvPr/>
        </p:nvSpPr>
        <p:spPr>
          <a:xfrm>
            <a:off x="0" y="6597352"/>
            <a:ext cx="9906000" cy="261606"/>
          </a:xfrm>
          <a:prstGeom prst="rect">
            <a:avLst/>
          </a:prstGeom>
          <a:solidFill>
            <a:srgbClr val="325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4" name="正方形/長方形 13">
            <a:extLst>
              <a:ext uri="{FF2B5EF4-FFF2-40B4-BE49-F238E27FC236}">
                <a16:creationId xmlns:a16="http://schemas.microsoft.com/office/drawing/2014/main" id="{FD133552-ECC9-4EC2-B78B-BB5ED6640631}"/>
              </a:ext>
            </a:extLst>
          </p:cNvPr>
          <p:cNvSpPr/>
          <p:nvPr/>
        </p:nvSpPr>
        <p:spPr>
          <a:xfrm>
            <a:off x="0" y="0"/>
            <a:ext cx="9906000" cy="1080000"/>
          </a:xfrm>
          <a:prstGeom prst="rect">
            <a:avLst/>
          </a:prstGeom>
          <a:solidFill>
            <a:srgbClr val="D4E1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214064" y="17730"/>
            <a:ext cx="7979296" cy="989892"/>
          </a:xfrm>
          <a:prstGeom prst="rect">
            <a:avLst/>
          </a:prstGeom>
        </p:spPr>
        <p:txBody>
          <a:bodyPr vert="horz" lIns="91440" tIns="45720" rIns="91440" bIns="45720" rtlCol="0" anchor="b" anchorCtr="0">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142056" y="1124744"/>
            <a:ext cx="9635480" cy="547260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6" name="直線コネクタ 15"/>
          <p:cNvCxnSpPr/>
          <p:nvPr/>
        </p:nvCxnSpPr>
        <p:spPr>
          <a:xfrm>
            <a:off x="2288704" y="6743619"/>
            <a:ext cx="662473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8" name="Picture 4" descr="C:\Users\Murase\Dropbox\_shate_fs\MarketingDoc\1_Logo\fusions_20130310\png_transparence\blue\171x30px.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220769" y="548680"/>
            <a:ext cx="1628775" cy="285750"/>
          </a:xfrm>
          <a:prstGeom prst="rect">
            <a:avLst/>
          </a:prstGeom>
          <a:noFill/>
          <a:extLst>
            <a:ext uri="{909E8E84-426E-40DD-AFC4-6F175D3DCCD1}">
              <a14:hiddenFill xmlns:a14="http://schemas.microsoft.com/office/drawing/2010/main">
                <a:solidFill>
                  <a:srgbClr val="FFFFFF"/>
                </a:solidFill>
              </a14:hiddenFill>
            </a:ext>
          </a:extLst>
        </p:spPr>
      </p:pic>
      <p:sp>
        <p:nvSpPr>
          <p:cNvPr id="12" name="フッター プレースホルダー 4"/>
          <p:cNvSpPr txBox="1">
            <a:spLocks/>
          </p:cNvSpPr>
          <p:nvPr/>
        </p:nvSpPr>
        <p:spPr>
          <a:xfrm>
            <a:off x="8424641" y="877706"/>
            <a:ext cx="1226298" cy="161583"/>
          </a:xfrm>
          <a:prstGeom prst="rect">
            <a:avLst/>
          </a:prstGeom>
          <a:noFill/>
        </p:spPr>
        <p:txBody>
          <a:bodyPr vert="horz" wrap="none" lIns="0" tIns="0" rIns="0" bIns="0" rtlCol="0" anchor="b" anchorCtr="0">
            <a:spAutoFit/>
          </a:bodyPr>
          <a:lstStyle>
            <a:defPPr>
              <a:defRPr lang="ja-JP"/>
            </a:defPPr>
            <a:lvl1pPr marL="0" algn="l" defTabSz="914400" rtl="0" eaLnBrk="1" latinLnBrk="0" hangingPunct="1">
              <a:defRPr kumimoji="1" sz="1050" kern="1200">
                <a:solidFill>
                  <a:schemeClr val="tx2"/>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a:solidFill>
                  <a:srgbClr val="325CA2"/>
                </a:solidFill>
                <a:latin typeface="+mn-lt"/>
                <a:ea typeface="メイリオ" pitchFamily="50" charset="-128"/>
                <a:cs typeface="メイリオ" pitchFamily="50" charset="-128"/>
              </a:rPr>
              <a:t>https://fusions</a:t>
            </a:r>
            <a:r>
              <a:rPr lang="en-US" altLang="ja-JP" dirty="0">
                <a:solidFill>
                  <a:srgbClr val="325CA2"/>
                </a:solidFill>
                <a:latin typeface="+mn-lt"/>
                <a:ea typeface="メイリオ" pitchFamily="50" charset="-128"/>
                <a:cs typeface="メイリオ" pitchFamily="50" charset="-128"/>
              </a:rPr>
              <a:t>.co.jp/</a:t>
            </a:r>
            <a:endParaRPr lang="ja-JP" altLang="en-US" dirty="0">
              <a:solidFill>
                <a:srgbClr val="325CA2"/>
              </a:solidFill>
              <a:latin typeface="+mn-lt"/>
              <a:ea typeface="メイリオ" pitchFamily="50" charset="-128"/>
              <a:cs typeface="メイリオ" pitchFamily="50" charset="-128"/>
            </a:endParaRPr>
          </a:p>
        </p:txBody>
      </p:sp>
      <p:sp>
        <p:nvSpPr>
          <p:cNvPr id="13" name="テキスト ボックス 12"/>
          <p:cNvSpPr txBox="1"/>
          <p:nvPr/>
        </p:nvSpPr>
        <p:spPr>
          <a:xfrm>
            <a:off x="3512840" y="6615442"/>
            <a:ext cx="3559235" cy="197934"/>
          </a:xfrm>
          <a:prstGeom prst="rect">
            <a:avLst/>
          </a:prstGeom>
          <a:solidFill>
            <a:srgbClr val="325CA2"/>
          </a:solidFill>
        </p:spPr>
        <p:txBody>
          <a:bodyPr wrap="none" lIns="36000" tIns="36000" rIns="36000" bIns="0" rtlCol="0">
            <a:spAutoFit/>
          </a:bodyPr>
          <a:lstStyle/>
          <a:p>
            <a:r>
              <a:rPr kumimoji="1" lang="en-US" altLang="ja-JP" sz="1050" dirty="0">
                <a:solidFill>
                  <a:schemeClr val="bg1"/>
                </a:solidFill>
                <a:latin typeface="+mn-lt"/>
                <a:ea typeface="+mn-ea"/>
                <a:cs typeface="メイリオ" pitchFamily="50" charset="-128"/>
              </a:rPr>
              <a:t>One-stop partner, empowering your management systems</a:t>
            </a:r>
            <a:endParaRPr kumimoji="1" lang="ja-JP" altLang="en-US" sz="1050" dirty="0">
              <a:solidFill>
                <a:schemeClr val="bg1"/>
              </a:solidFill>
              <a:latin typeface="+mn-lt"/>
              <a:ea typeface="+mn-ea"/>
              <a:cs typeface="メイリオ" pitchFamily="50" charset="-128"/>
            </a:endParaRPr>
          </a:p>
        </p:txBody>
      </p:sp>
      <p:sp>
        <p:nvSpPr>
          <p:cNvPr id="4" name="正方形/長方形 3"/>
          <p:cNvSpPr/>
          <p:nvPr/>
        </p:nvSpPr>
        <p:spPr>
          <a:xfrm>
            <a:off x="84684" y="6604084"/>
            <a:ext cx="1822935" cy="253916"/>
          </a:xfrm>
          <a:prstGeom prst="rect">
            <a:avLst/>
          </a:prstGeom>
        </p:spPr>
        <p:txBody>
          <a:bodyPr wrap="none">
            <a:spAutoFit/>
          </a:bodyPr>
          <a:lstStyle/>
          <a:p>
            <a:r>
              <a:rPr lang="en-US" altLang="ja-JP" sz="1050">
                <a:solidFill>
                  <a:schemeClr val="bg1"/>
                </a:solidFill>
              </a:rPr>
              <a:t>©2022 </a:t>
            </a:r>
            <a:r>
              <a:rPr lang="en-US" altLang="ja-JP" sz="1050" dirty="0">
                <a:solidFill>
                  <a:schemeClr val="bg1"/>
                </a:solidFill>
              </a:rPr>
              <a:t>fusions corporation</a:t>
            </a:r>
            <a:endParaRPr lang="ja-JP" altLang="en-US" sz="1050" dirty="0">
              <a:solidFill>
                <a:schemeClr val="bg1"/>
              </a:solidFill>
            </a:endParaRPr>
          </a:p>
        </p:txBody>
      </p:sp>
      <p:sp>
        <p:nvSpPr>
          <p:cNvPr id="29" name="スライド番号プレースホルダー 3"/>
          <p:cNvSpPr txBox="1">
            <a:spLocks/>
          </p:cNvSpPr>
          <p:nvPr/>
        </p:nvSpPr>
        <p:spPr>
          <a:xfrm>
            <a:off x="9057456" y="6623779"/>
            <a:ext cx="720080" cy="26160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fld id="{D0005068-9C5B-4E58-849E-E37D5A724878}" type="slidenum">
              <a:rPr lang="ja-JP" altLang="en-US" sz="1050" smtClean="0">
                <a:solidFill>
                  <a:schemeClr val="bg1"/>
                </a:solidFill>
                <a:latin typeface="+mn-lt"/>
              </a:rPr>
              <a:pPr algn="r"/>
              <a:t>‹#›</a:t>
            </a:fld>
            <a:endParaRPr lang="ja-JP" altLang="en-US" sz="1050" dirty="0">
              <a:solidFill>
                <a:schemeClr val="bg1"/>
              </a:solidFill>
              <a:latin typeface="+mn-lt"/>
            </a:endParaRPr>
          </a:p>
        </p:txBody>
      </p:sp>
    </p:spTree>
    <p:extLst>
      <p:ext uri="{BB962C8B-B14F-4D97-AF65-F5344CB8AC3E}">
        <p14:creationId xmlns:p14="http://schemas.microsoft.com/office/powerpoint/2010/main" val="36749689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6" r:id="rId4"/>
  </p:sldLayoutIdLst>
  <p:hf hdr="0" dt="0"/>
  <p:txStyles>
    <p:titleStyle>
      <a:lvl1pPr algn="l" defTabSz="914400" rtl="0" eaLnBrk="1" latinLnBrk="0" hangingPunct="1">
        <a:spcBef>
          <a:spcPct val="0"/>
        </a:spcBef>
        <a:buNone/>
        <a:defRPr kumimoji="1" sz="2400" b="1" kern="1200">
          <a:solidFill>
            <a:srgbClr val="325CA2"/>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google.co.jp/url?sa=i&amp;rct=j&amp;q=&amp;esrc=s&amp;frm=1&amp;source=images&amp;cd=&amp;cad=rja&amp;docid=Cjb_KAWC3vMvbM&amp;tbnid=1paY3XEou3mFGM:&amp;ved=0CAUQjRw&amp;url=http://pcorange.jugem.jp/?eid=54&amp;ei=pSNOUrrtL4KPkwWL04GgDw&amp;bvm=bv.53537100,d.dGI&amp;psig=AFQjCNHqC63yxFPR-p6rZyZqhrIPn6Q3QA&amp;ust=138093901455829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9E7DC17C-4F28-4BF5-9CC3-2FC2930148BF}"/>
              </a:ext>
            </a:extLst>
          </p:cNvPr>
          <p:cNvSpPr/>
          <p:nvPr/>
        </p:nvSpPr>
        <p:spPr>
          <a:xfrm>
            <a:off x="4880992" y="2924944"/>
            <a:ext cx="1152128" cy="2007270"/>
          </a:xfrm>
          <a:prstGeom prst="roundRect">
            <a:avLst>
              <a:gd name="adj" fmla="val 42513"/>
            </a:avLst>
          </a:prstGeom>
          <a:solidFill>
            <a:schemeClr val="bg1">
              <a:alpha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87B1DAE6-60A8-431F-B8CA-29E1BCCB7413}"/>
              </a:ext>
            </a:extLst>
          </p:cNvPr>
          <p:cNvSpPr>
            <a:spLocks noGrp="1"/>
          </p:cNvSpPr>
          <p:nvPr>
            <p:ph type="ctrTitle"/>
          </p:nvPr>
        </p:nvSpPr>
        <p:spPr>
          <a:xfrm>
            <a:off x="0" y="2276872"/>
            <a:ext cx="6033120" cy="2655342"/>
          </a:xfrm>
        </p:spPr>
        <p:txBody>
          <a:bodyPr lIns="0" rIns="0">
            <a:normAutofit/>
          </a:bodyPr>
          <a:lstStyle/>
          <a:p>
            <a:pPr algn="ctr"/>
            <a:r>
              <a:rPr kumimoji="1" lang="ja-JP" altLang="en-US" sz="3600" dirty="0">
                <a:latin typeface="+mj-ea"/>
                <a:ea typeface="+mj-ea"/>
              </a:rPr>
              <a:t>現場力を喚起する経営管理</a:t>
            </a:r>
            <a:br>
              <a:rPr kumimoji="1" lang="en-US" altLang="ja-JP" dirty="0">
                <a:latin typeface="+mj-ea"/>
                <a:ea typeface="+mj-ea"/>
              </a:rPr>
            </a:br>
            <a:br>
              <a:rPr kumimoji="1" lang="en-US" altLang="ja-JP" sz="2400" dirty="0">
                <a:latin typeface="+mj-ea"/>
                <a:ea typeface="+mj-ea"/>
              </a:rPr>
            </a:br>
            <a:r>
              <a:rPr lang="ja-JP" altLang="en-US" sz="2400" dirty="0">
                <a:solidFill>
                  <a:schemeClr val="bg1">
                    <a:lumMod val="50000"/>
                  </a:schemeClr>
                </a:solidFill>
                <a:latin typeface="+mj-ea"/>
                <a:ea typeface="+mj-ea"/>
              </a:rPr>
              <a:t>～ フュージョンズが考える経営管理</a:t>
            </a:r>
            <a:r>
              <a:rPr lang="en-US" altLang="ja-JP" sz="2400" dirty="0">
                <a:solidFill>
                  <a:schemeClr val="bg1">
                    <a:lumMod val="50000"/>
                  </a:schemeClr>
                </a:solidFill>
                <a:latin typeface="+mj-ea"/>
                <a:ea typeface="+mj-ea"/>
              </a:rPr>
              <a:t>DX</a:t>
            </a:r>
            <a:r>
              <a:rPr lang="ja-JP" altLang="en-US" sz="2400" dirty="0">
                <a:solidFill>
                  <a:schemeClr val="bg1">
                    <a:lumMod val="50000"/>
                  </a:schemeClr>
                </a:solidFill>
                <a:latin typeface="+mj-ea"/>
                <a:ea typeface="+mj-ea"/>
              </a:rPr>
              <a:t> ～</a:t>
            </a:r>
            <a:br>
              <a:rPr lang="ja-JP" altLang="en-US" sz="2400" dirty="0">
                <a:solidFill>
                  <a:schemeClr val="bg1">
                    <a:lumMod val="50000"/>
                  </a:schemeClr>
                </a:solidFill>
                <a:latin typeface="+mj-ea"/>
                <a:ea typeface="+mj-ea"/>
              </a:rPr>
            </a:br>
            <a:endParaRPr kumimoji="1" lang="ja-JP" altLang="en-US" sz="2400" dirty="0">
              <a:solidFill>
                <a:schemeClr val="bg1">
                  <a:lumMod val="50000"/>
                </a:schemeClr>
              </a:solidFill>
              <a:latin typeface="+mj-ea"/>
              <a:ea typeface="+mj-ea"/>
            </a:endParaRPr>
          </a:p>
        </p:txBody>
      </p:sp>
    </p:spTree>
    <p:extLst>
      <p:ext uri="{BB962C8B-B14F-4D97-AF65-F5344CB8AC3E}">
        <p14:creationId xmlns:p14="http://schemas.microsoft.com/office/powerpoint/2010/main" val="252454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59196-4A1C-40AA-958A-CDE6217EB4DF}"/>
              </a:ext>
            </a:extLst>
          </p:cNvPr>
          <p:cNvSpPr>
            <a:spLocks noGrp="1"/>
          </p:cNvSpPr>
          <p:nvPr>
            <p:ph type="title"/>
          </p:nvPr>
        </p:nvSpPr>
        <p:spPr>
          <a:xfrm>
            <a:off x="-15552" y="3224957"/>
            <a:ext cx="7704856" cy="1362075"/>
          </a:xfrm>
        </p:spPr>
        <p:txBody>
          <a:bodyPr>
            <a:normAutofit fontScale="90000"/>
          </a:bodyPr>
          <a:lstStyle/>
          <a:p>
            <a:r>
              <a:rPr lang="ja-JP" altLang="en-US" dirty="0">
                <a:latin typeface="+mj-ea"/>
                <a:ea typeface="+mj-ea"/>
              </a:rPr>
              <a:t>現場力を喚起する経営管理</a:t>
            </a:r>
            <a:br>
              <a:rPr lang="en-US" altLang="ja-JP" dirty="0">
                <a:latin typeface="+mj-ea"/>
                <a:ea typeface="+mj-ea"/>
              </a:rPr>
            </a:br>
            <a:r>
              <a:rPr lang="ja-JP" altLang="en-US" dirty="0">
                <a:latin typeface="+mj-ea"/>
                <a:ea typeface="+mj-ea"/>
              </a:rPr>
              <a:t>実践編</a:t>
            </a:r>
            <a:br>
              <a:rPr lang="en-US" altLang="ja-JP" dirty="0">
                <a:latin typeface="+mj-ea"/>
                <a:ea typeface="+mj-ea"/>
              </a:rPr>
            </a:br>
            <a:br>
              <a:rPr lang="en-US" altLang="ja-JP" dirty="0">
                <a:latin typeface="+mj-ea"/>
                <a:ea typeface="+mj-ea"/>
              </a:rPr>
            </a:br>
            <a:r>
              <a:rPr kumimoji="1" lang="en-US" altLang="ja-JP" dirty="0">
                <a:latin typeface="+mj-ea"/>
                <a:ea typeface="+mj-ea"/>
              </a:rPr>
              <a:t>――</a:t>
            </a:r>
            <a:r>
              <a:rPr kumimoji="1" lang="ja-JP" altLang="en-US" dirty="0">
                <a:latin typeface="+mj-ea"/>
                <a:ea typeface="+mj-ea"/>
              </a:rPr>
              <a:t>現場にフィットする経営管理システム</a:t>
            </a:r>
            <a:r>
              <a:rPr kumimoji="1" lang="en-US" altLang="ja-JP" dirty="0">
                <a:latin typeface="+mj-ea"/>
                <a:ea typeface="+mj-ea"/>
              </a:rPr>
              <a:t>――</a:t>
            </a:r>
            <a:endParaRPr kumimoji="1" lang="ja-JP" altLang="en-US" dirty="0">
              <a:latin typeface="+mj-ea"/>
              <a:ea typeface="+mj-ea"/>
            </a:endParaRPr>
          </a:p>
        </p:txBody>
      </p:sp>
    </p:spTree>
    <p:extLst>
      <p:ext uri="{BB962C8B-B14F-4D97-AF65-F5344CB8AC3E}">
        <p14:creationId xmlns:p14="http://schemas.microsoft.com/office/powerpoint/2010/main" val="132735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C8E11F2-5AB9-487B-8D7F-AB9BDF00AA9E}"/>
              </a:ext>
            </a:extLst>
          </p:cNvPr>
          <p:cNvSpPr>
            <a:spLocks noGrp="1"/>
          </p:cNvSpPr>
          <p:nvPr>
            <p:ph type="title"/>
          </p:nvPr>
        </p:nvSpPr>
        <p:spPr/>
        <p:txBody>
          <a:bodyPr/>
          <a:lstStyle/>
          <a:p>
            <a:r>
              <a:rPr lang="ja-JP" altLang="en-US" dirty="0"/>
              <a:t>現場力を喚起する経営管理　テーマ例</a:t>
            </a:r>
          </a:p>
        </p:txBody>
      </p:sp>
      <p:sp>
        <p:nvSpPr>
          <p:cNvPr id="5" name="コンテンツ プレースホルダー 4">
            <a:extLst>
              <a:ext uri="{FF2B5EF4-FFF2-40B4-BE49-F238E27FC236}">
                <a16:creationId xmlns:a16="http://schemas.microsoft.com/office/drawing/2014/main" id="{DCB91005-F364-4B0D-8A5B-F8D1EB6A201B}"/>
              </a:ext>
            </a:extLst>
          </p:cNvPr>
          <p:cNvSpPr>
            <a:spLocks noGrp="1"/>
          </p:cNvSpPr>
          <p:nvPr>
            <p:ph idx="1"/>
          </p:nvPr>
        </p:nvSpPr>
        <p:spPr>
          <a:xfrm>
            <a:off x="142056" y="1700808"/>
            <a:ext cx="9635480" cy="4896544"/>
          </a:xfrm>
        </p:spPr>
        <p:txBody>
          <a:bodyPr/>
          <a:lstStyle/>
          <a:p>
            <a:pPr marL="457200" indent="-457200">
              <a:lnSpc>
                <a:spcPct val="150000"/>
              </a:lnSpc>
              <a:buFont typeface="+mj-lt"/>
              <a:buAutoNum type="arabicPeriod"/>
            </a:pPr>
            <a:r>
              <a:rPr lang="ja-JP" altLang="en-US" dirty="0"/>
              <a:t>事業志向の管理会計</a:t>
            </a:r>
            <a:endParaRPr lang="en-US" altLang="ja-JP" dirty="0"/>
          </a:p>
          <a:p>
            <a:pPr marL="457200" indent="-457200">
              <a:lnSpc>
                <a:spcPct val="150000"/>
              </a:lnSpc>
              <a:buFont typeface="+mj-lt"/>
              <a:buAutoNum type="arabicPeriod"/>
            </a:pPr>
            <a:r>
              <a:rPr lang="ja-JP" altLang="en-US" dirty="0"/>
              <a:t>未来志向の予算管理</a:t>
            </a:r>
            <a:endParaRPr lang="en-US" altLang="ja-JP" dirty="0"/>
          </a:p>
          <a:p>
            <a:pPr marL="457200" indent="-457200">
              <a:lnSpc>
                <a:spcPct val="150000"/>
              </a:lnSpc>
              <a:buFont typeface="+mj-lt"/>
              <a:buAutoNum type="arabicPeriod"/>
            </a:pPr>
            <a:r>
              <a:rPr lang="ja-JP" altLang="en-US" dirty="0"/>
              <a:t>現場粒度での予実管理</a:t>
            </a:r>
            <a:br>
              <a:rPr lang="en-US" altLang="ja-JP" dirty="0"/>
            </a:br>
            <a:r>
              <a:rPr lang="en-US" altLang="ja-JP" dirty="0"/>
              <a:t>	</a:t>
            </a:r>
            <a:r>
              <a:rPr lang="ja-JP" altLang="en-US" dirty="0"/>
              <a:t>ートランザクションベースド・プランニング</a:t>
            </a:r>
            <a:endParaRPr lang="en-US" altLang="ja-JP" dirty="0"/>
          </a:p>
          <a:p>
            <a:pPr marL="457200" indent="-457200">
              <a:lnSpc>
                <a:spcPct val="150000"/>
              </a:lnSpc>
              <a:buFont typeface="+mj-lt"/>
              <a:buAutoNum type="arabicPeriod"/>
            </a:pPr>
            <a:r>
              <a:rPr lang="ja-JP" altLang="en-US" dirty="0"/>
              <a:t>自律と統合のグループ経営管理</a:t>
            </a:r>
            <a:endParaRPr lang="en-US" altLang="ja-JP" dirty="0"/>
          </a:p>
          <a:p>
            <a:pPr marL="457200" indent="-457200">
              <a:lnSpc>
                <a:spcPct val="150000"/>
              </a:lnSpc>
              <a:buFont typeface="+mj-lt"/>
              <a:buAutoNum type="arabicPeriod"/>
            </a:pPr>
            <a:endParaRPr lang="en-US" altLang="ja-JP" dirty="0"/>
          </a:p>
          <a:p>
            <a:pPr marL="457200" indent="-457200">
              <a:lnSpc>
                <a:spcPct val="150000"/>
              </a:lnSpc>
              <a:buFont typeface="+mj-lt"/>
              <a:buAutoNum type="arabicPeriod"/>
            </a:pPr>
            <a:endParaRPr lang="ja-JP" altLang="en-US" dirty="0"/>
          </a:p>
        </p:txBody>
      </p:sp>
    </p:spTree>
    <p:extLst>
      <p:ext uri="{BB962C8B-B14F-4D97-AF65-F5344CB8AC3E}">
        <p14:creationId xmlns:p14="http://schemas.microsoft.com/office/powerpoint/2010/main" val="309464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EBCBF7E-894E-46BB-A03C-3B55C1C9AC7F}"/>
              </a:ext>
            </a:extLst>
          </p:cNvPr>
          <p:cNvSpPr>
            <a:spLocks noGrp="1"/>
          </p:cNvSpPr>
          <p:nvPr>
            <p:ph type="title"/>
          </p:nvPr>
        </p:nvSpPr>
        <p:spPr/>
        <p:txBody>
          <a:bodyPr/>
          <a:lstStyle/>
          <a:p>
            <a:r>
              <a:rPr lang="ja-JP" altLang="en-US" dirty="0"/>
              <a:t>１．事業志向の管理会計</a:t>
            </a:r>
          </a:p>
        </p:txBody>
      </p:sp>
      <p:sp>
        <p:nvSpPr>
          <p:cNvPr id="5" name="テキスト プレースホルダー 4">
            <a:extLst>
              <a:ext uri="{FF2B5EF4-FFF2-40B4-BE49-F238E27FC236}">
                <a16:creationId xmlns:a16="http://schemas.microsoft.com/office/drawing/2014/main" id="{A19BF1F8-8B11-4D9B-9356-603E7BB59F9E}"/>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302528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lang="ja-JP" altLang="en-US" dirty="0"/>
              <a:t>（１）非財務データの取り込み</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lstStyle/>
          <a:p>
            <a:pPr marL="0" indent="0">
              <a:buNone/>
            </a:pPr>
            <a:r>
              <a:rPr kumimoji="1" lang="ja-JP" altLang="en-US" dirty="0"/>
              <a:t>現場力を喚起するにはわかりやすい管理会計制度が必要です。そのためのカギは、</a:t>
            </a:r>
            <a:r>
              <a:rPr kumimoji="1" lang="ja-JP" altLang="en-US" b="1" dirty="0"/>
              <a:t>事業の視点を反映する</a:t>
            </a:r>
            <a:r>
              <a:rPr kumimoji="1" lang="ja-JP" altLang="en-US" dirty="0"/>
              <a:t>ことです。事業特性に応じた非財務データを取り込むことにより、利益構造が可視化され、予測</a:t>
            </a:r>
            <a:r>
              <a:rPr lang="ja-JP" altLang="en-US" dirty="0"/>
              <a:t>精度も向上し</a:t>
            </a:r>
            <a:r>
              <a:rPr kumimoji="1" lang="ja-JP" altLang="en-US" dirty="0"/>
              <a:t>ます。</a:t>
            </a:r>
          </a:p>
        </p:txBody>
      </p:sp>
      <p:sp>
        <p:nvSpPr>
          <p:cNvPr id="4" name="テキスト ボックス 3">
            <a:extLst>
              <a:ext uri="{FF2B5EF4-FFF2-40B4-BE49-F238E27FC236}">
                <a16:creationId xmlns:a16="http://schemas.microsoft.com/office/drawing/2014/main" id="{9AEB871C-1DF8-45A8-84B4-B33BE5975C01}"/>
              </a:ext>
            </a:extLst>
          </p:cNvPr>
          <p:cNvSpPr txBox="1"/>
          <p:nvPr/>
        </p:nvSpPr>
        <p:spPr>
          <a:xfrm>
            <a:off x="489000" y="2627034"/>
            <a:ext cx="3744000" cy="3908762"/>
          </a:xfrm>
          <a:prstGeom prst="rect">
            <a:avLst/>
          </a:prstGeom>
          <a:noFill/>
        </p:spPr>
        <p:txBody>
          <a:bodyPr wrap="square" rtlCol="0">
            <a:spAutoFit/>
          </a:bodyPr>
          <a:lstStyle/>
          <a:p>
            <a:r>
              <a:rPr kumimoji="1" lang="ja-JP" altLang="en-US" dirty="0"/>
              <a:t>クラウド売上高</a:t>
            </a:r>
            <a:r>
              <a:rPr kumimoji="1" lang="en-US" altLang="ja-JP" dirty="0"/>
              <a:t>		XXXX</a:t>
            </a:r>
          </a:p>
          <a:p>
            <a:endParaRPr kumimoji="1" lang="en-US" altLang="ja-JP" dirty="0"/>
          </a:p>
          <a:p>
            <a:r>
              <a:rPr lang="ja-JP" altLang="en-US" dirty="0"/>
              <a:t>月間契約収益（</a:t>
            </a:r>
            <a:r>
              <a:rPr lang="en-US" altLang="ja-JP" dirty="0"/>
              <a:t>MRR*)	</a:t>
            </a:r>
            <a:r>
              <a:rPr kumimoji="1" lang="en-US" altLang="ja-JP" dirty="0"/>
              <a:t>XXXX</a:t>
            </a:r>
            <a:endParaRPr lang="en-US" altLang="ja-JP" dirty="0"/>
          </a:p>
          <a:p>
            <a:r>
              <a:rPr lang="ja-JP" altLang="en-US" dirty="0"/>
              <a:t>契約件数</a:t>
            </a:r>
            <a:r>
              <a:rPr lang="en-US" altLang="ja-JP" dirty="0"/>
              <a:t>		</a:t>
            </a:r>
            <a:r>
              <a:rPr kumimoji="1" lang="en-US" altLang="ja-JP" dirty="0"/>
              <a:t>XXXX</a:t>
            </a:r>
          </a:p>
          <a:p>
            <a:r>
              <a:rPr lang="ja-JP" altLang="en-US" dirty="0"/>
              <a:t>平均契約単価</a:t>
            </a:r>
            <a:r>
              <a:rPr lang="en-US" altLang="ja-JP" dirty="0"/>
              <a:t>		XXXX</a:t>
            </a:r>
          </a:p>
          <a:p>
            <a:endParaRPr kumimoji="1" lang="en-US" altLang="ja-JP" dirty="0"/>
          </a:p>
          <a:p>
            <a:r>
              <a:rPr kumimoji="1" lang="ja-JP" altLang="en-US" dirty="0"/>
              <a:t>新規契約件数</a:t>
            </a:r>
            <a:r>
              <a:rPr kumimoji="1" lang="en-US" altLang="ja-JP" dirty="0"/>
              <a:t>		XXXX</a:t>
            </a:r>
            <a:r>
              <a:rPr kumimoji="1" lang="ja-JP" altLang="en-US" dirty="0"/>
              <a:t>契約獲得費</a:t>
            </a:r>
            <a:r>
              <a:rPr kumimoji="1" lang="en-US" altLang="ja-JP" dirty="0"/>
              <a:t>		XXXX</a:t>
            </a:r>
          </a:p>
          <a:p>
            <a:r>
              <a:rPr kumimoji="1" lang="en-US" altLang="ja-JP" dirty="0"/>
              <a:t>1</a:t>
            </a:r>
            <a:r>
              <a:rPr kumimoji="1" lang="ja-JP" altLang="en-US" dirty="0"/>
              <a:t>件当たり獲得費</a:t>
            </a:r>
            <a:r>
              <a:rPr kumimoji="1" lang="en-US" altLang="ja-JP" dirty="0"/>
              <a:t>		XXXX</a:t>
            </a:r>
          </a:p>
          <a:p>
            <a:endParaRPr lang="en-US" altLang="ja-JP" dirty="0"/>
          </a:p>
          <a:p>
            <a:r>
              <a:rPr lang="ja-JP" altLang="en-US" dirty="0"/>
              <a:t>解約件数</a:t>
            </a:r>
            <a:r>
              <a:rPr lang="en-US" altLang="ja-JP" dirty="0"/>
              <a:t>		XXXX</a:t>
            </a:r>
          </a:p>
          <a:p>
            <a:r>
              <a:rPr lang="ja-JP" altLang="en-US" dirty="0"/>
              <a:t>解約率</a:t>
            </a:r>
            <a:r>
              <a:rPr lang="en-US" altLang="ja-JP" dirty="0"/>
              <a:t>			X.X %</a:t>
            </a:r>
          </a:p>
          <a:p>
            <a:endParaRPr kumimoji="1" lang="en-US" altLang="ja-JP" dirty="0"/>
          </a:p>
          <a:p>
            <a:r>
              <a:rPr lang="en-US" altLang="ja-JP" sz="1400" dirty="0"/>
              <a:t>* Monthly Recurring Revenue</a:t>
            </a:r>
            <a:endParaRPr kumimoji="1" lang="en-US" altLang="ja-JP" sz="1400" dirty="0"/>
          </a:p>
        </p:txBody>
      </p:sp>
      <p:sp>
        <p:nvSpPr>
          <p:cNvPr id="5" name="テキスト ボックス 4">
            <a:extLst>
              <a:ext uri="{FF2B5EF4-FFF2-40B4-BE49-F238E27FC236}">
                <a16:creationId xmlns:a16="http://schemas.microsoft.com/office/drawing/2014/main" id="{80FDC4E5-7728-410B-BCE7-A3C65BFC9EA0}"/>
              </a:ext>
            </a:extLst>
          </p:cNvPr>
          <p:cNvSpPr txBox="1"/>
          <p:nvPr/>
        </p:nvSpPr>
        <p:spPr>
          <a:xfrm>
            <a:off x="488504" y="2330581"/>
            <a:ext cx="3528000" cy="369332"/>
          </a:xfrm>
          <a:prstGeom prst="rect">
            <a:avLst/>
          </a:prstGeom>
          <a:noFill/>
        </p:spPr>
        <p:txBody>
          <a:bodyPr wrap="square">
            <a:spAutoFit/>
          </a:bodyPr>
          <a:lstStyle/>
          <a:p>
            <a:r>
              <a:rPr lang="ja-JP" altLang="en-US" b="1" dirty="0"/>
              <a:t>クラウドサービス</a:t>
            </a:r>
          </a:p>
        </p:txBody>
      </p:sp>
      <p:sp>
        <p:nvSpPr>
          <p:cNvPr id="6" name="テキスト ボックス 5">
            <a:extLst>
              <a:ext uri="{FF2B5EF4-FFF2-40B4-BE49-F238E27FC236}">
                <a16:creationId xmlns:a16="http://schemas.microsoft.com/office/drawing/2014/main" id="{71B69882-5E2E-400F-956A-4A20E751F517}"/>
              </a:ext>
            </a:extLst>
          </p:cNvPr>
          <p:cNvSpPr txBox="1"/>
          <p:nvPr/>
        </p:nvSpPr>
        <p:spPr>
          <a:xfrm>
            <a:off x="4809000" y="2627034"/>
            <a:ext cx="4881000" cy="3970318"/>
          </a:xfrm>
          <a:prstGeom prst="rect">
            <a:avLst/>
          </a:prstGeom>
          <a:noFill/>
        </p:spPr>
        <p:txBody>
          <a:bodyPr wrap="square" rtlCol="0">
            <a:spAutoFit/>
          </a:bodyPr>
          <a:lstStyle/>
          <a:p>
            <a:r>
              <a:rPr kumimoji="1" lang="ja-JP" altLang="en-US" dirty="0"/>
              <a:t>売上高</a:t>
            </a:r>
            <a:r>
              <a:rPr kumimoji="1" lang="en-US" altLang="ja-JP" dirty="0"/>
              <a:t>			XXXX</a:t>
            </a:r>
          </a:p>
          <a:p>
            <a:r>
              <a:rPr kumimoji="1" lang="ja-JP" altLang="en-US" dirty="0"/>
              <a:t>粗利</a:t>
            </a:r>
            <a:r>
              <a:rPr kumimoji="1" lang="en-US" altLang="ja-JP" dirty="0"/>
              <a:t>			XXXX</a:t>
            </a:r>
          </a:p>
          <a:p>
            <a:r>
              <a:rPr kumimoji="1" lang="ja-JP" altLang="en-US" dirty="0"/>
              <a:t>粗利率</a:t>
            </a:r>
            <a:r>
              <a:rPr kumimoji="1" lang="en-US" altLang="ja-JP" dirty="0"/>
              <a:t>	</a:t>
            </a:r>
            <a:r>
              <a:rPr lang="en-US" altLang="ja-JP" dirty="0"/>
              <a:t>		XX.X %</a:t>
            </a:r>
            <a:endParaRPr kumimoji="1" lang="en-US" altLang="ja-JP" dirty="0"/>
          </a:p>
          <a:p>
            <a:endParaRPr kumimoji="1" lang="en-US" altLang="ja-JP" dirty="0"/>
          </a:p>
          <a:p>
            <a:r>
              <a:rPr lang="en-US" altLang="ja-JP" b="1" dirty="0"/>
              <a:t>《</a:t>
            </a:r>
            <a:r>
              <a:rPr lang="ja-JP" altLang="en-US" b="1" dirty="0"/>
              <a:t>既存店</a:t>
            </a:r>
            <a:r>
              <a:rPr lang="en-US" altLang="ja-JP" b="1" dirty="0"/>
              <a:t>》</a:t>
            </a:r>
            <a:endParaRPr kumimoji="1" lang="en-US" altLang="ja-JP" b="1" dirty="0"/>
          </a:p>
          <a:p>
            <a:r>
              <a:rPr lang="ja-JP" altLang="en-US" dirty="0"/>
              <a:t>店舗数</a:t>
            </a:r>
            <a:r>
              <a:rPr lang="en-US" altLang="ja-JP" dirty="0"/>
              <a:t>			</a:t>
            </a:r>
            <a:r>
              <a:rPr kumimoji="1" lang="en-US" altLang="ja-JP" dirty="0"/>
              <a:t>XXXX </a:t>
            </a:r>
            <a:r>
              <a:rPr kumimoji="1" lang="ja-JP" altLang="en-US" dirty="0"/>
              <a:t>店</a:t>
            </a:r>
            <a:endParaRPr lang="en-US" altLang="ja-JP" dirty="0"/>
          </a:p>
          <a:p>
            <a:r>
              <a:rPr lang="ja-JP" altLang="en-US" dirty="0"/>
              <a:t>１店舗当たり粗利</a:t>
            </a:r>
            <a:r>
              <a:rPr lang="en-US" altLang="ja-JP" dirty="0"/>
              <a:t>	</a:t>
            </a:r>
            <a:r>
              <a:rPr kumimoji="1" lang="en-US" altLang="ja-JP" dirty="0"/>
              <a:t>XXXX </a:t>
            </a:r>
            <a:r>
              <a:rPr kumimoji="1" lang="ja-JP" altLang="en-US" dirty="0"/>
              <a:t>／店</a:t>
            </a:r>
            <a:endParaRPr kumimoji="1" lang="en-US" altLang="ja-JP" dirty="0"/>
          </a:p>
          <a:p>
            <a:endParaRPr lang="en-US" altLang="ja-JP" dirty="0"/>
          </a:p>
          <a:p>
            <a:r>
              <a:rPr lang="ja-JP" altLang="en-US" dirty="0"/>
              <a:t>店舗面積</a:t>
            </a:r>
            <a:r>
              <a:rPr lang="en-US" altLang="ja-JP" dirty="0"/>
              <a:t>		XXXX </a:t>
            </a:r>
            <a:r>
              <a:rPr lang="ja-JP" altLang="en-US" dirty="0"/>
              <a:t>㎡</a:t>
            </a:r>
            <a:endParaRPr lang="en-US" altLang="ja-JP" dirty="0"/>
          </a:p>
          <a:p>
            <a:r>
              <a:rPr lang="ja-JP" altLang="en-US" dirty="0"/>
              <a:t>平米当たり粗利</a:t>
            </a:r>
            <a:r>
              <a:rPr lang="en-US" altLang="ja-JP" dirty="0"/>
              <a:t>		</a:t>
            </a:r>
            <a:r>
              <a:rPr kumimoji="1" lang="en-US" altLang="ja-JP" dirty="0"/>
              <a:t>XXXX </a:t>
            </a:r>
            <a:r>
              <a:rPr kumimoji="1" lang="ja-JP" altLang="en-US" dirty="0"/>
              <a:t>／</a:t>
            </a:r>
            <a:r>
              <a:rPr lang="ja-JP" altLang="en-US" dirty="0"/>
              <a:t>㎡</a:t>
            </a:r>
            <a:endParaRPr kumimoji="1" lang="en-US" altLang="ja-JP" dirty="0"/>
          </a:p>
          <a:p>
            <a:endParaRPr lang="en-US" altLang="ja-JP" dirty="0"/>
          </a:p>
          <a:p>
            <a:r>
              <a:rPr lang="ja-JP" altLang="en-US" dirty="0"/>
              <a:t>店舗人員時間数</a:t>
            </a:r>
            <a:r>
              <a:rPr lang="en-US" altLang="ja-JP" dirty="0"/>
              <a:t>		</a:t>
            </a:r>
            <a:r>
              <a:rPr kumimoji="1" lang="en-US" altLang="ja-JP" dirty="0"/>
              <a:t>XXXX </a:t>
            </a:r>
            <a:r>
              <a:rPr kumimoji="1" lang="ja-JP" altLang="en-US" dirty="0"/>
              <a:t>人時</a:t>
            </a:r>
            <a:endParaRPr kumimoji="1" lang="en-US" altLang="ja-JP" dirty="0"/>
          </a:p>
          <a:p>
            <a:r>
              <a:rPr lang="ja-JP" altLang="en-US" dirty="0"/>
              <a:t>人時当たり粗利</a:t>
            </a:r>
            <a:r>
              <a:rPr lang="en-US" altLang="ja-JP" dirty="0"/>
              <a:t>		</a:t>
            </a:r>
            <a:r>
              <a:rPr kumimoji="1" lang="en-US" altLang="ja-JP" dirty="0"/>
              <a:t>XXXX </a:t>
            </a:r>
            <a:r>
              <a:rPr kumimoji="1" lang="ja-JP" altLang="en-US" dirty="0"/>
              <a:t>／人時</a:t>
            </a:r>
            <a:endParaRPr kumimoji="1" lang="en-US" altLang="ja-JP" dirty="0"/>
          </a:p>
          <a:p>
            <a:endParaRPr kumimoji="1" lang="en-US" altLang="ja-JP" dirty="0"/>
          </a:p>
        </p:txBody>
      </p:sp>
      <p:sp>
        <p:nvSpPr>
          <p:cNvPr id="7" name="テキスト ボックス 6">
            <a:extLst>
              <a:ext uri="{FF2B5EF4-FFF2-40B4-BE49-F238E27FC236}">
                <a16:creationId xmlns:a16="http://schemas.microsoft.com/office/drawing/2014/main" id="{A621F4BE-54B1-4DCB-B62D-33C6F02C1A2D}"/>
              </a:ext>
            </a:extLst>
          </p:cNvPr>
          <p:cNvSpPr txBox="1"/>
          <p:nvPr/>
        </p:nvSpPr>
        <p:spPr>
          <a:xfrm>
            <a:off x="4809000" y="2327349"/>
            <a:ext cx="2376000" cy="369332"/>
          </a:xfrm>
          <a:prstGeom prst="rect">
            <a:avLst/>
          </a:prstGeom>
          <a:noFill/>
        </p:spPr>
        <p:txBody>
          <a:bodyPr wrap="square">
            <a:spAutoFit/>
          </a:bodyPr>
          <a:lstStyle/>
          <a:p>
            <a:r>
              <a:rPr lang="ja-JP" altLang="en-US" b="1" dirty="0"/>
              <a:t>店舗営業</a:t>
            </a:r>
          </a:p>
        </p:txBody>
      </p:sp>
      <p:cxnSp>
        <p:nvCxnSpPr>
          <p:cNvPr id="8" name="直線コネクタ 7">
            <a:extLst>
              <a:ext uri="{FF2B5EF4-FFF2-40B4-BE49-F238E27FC236}">
                <a16:creationId xmlns:a16="http://schemas.microsoft.com/office/drawing/2014/main" id="{617A6D1F-C20E-4C85-8B35-AFECC23DFFAF}"/>
              </a:ext>
            </a:extLst>
          </p:cNvPr>
          <p:cNvCxnSpPr>
            <a:cxnSpLocks/>
          </p:cNvCxnSpPr>
          <p:nvPr/>
        </p:nvCxnSpPr>
        <p:spPr bwMode="auto">
          <a:xfrm>
            <a:off x="489000" y="2644011"/>
            <a:ext cx="3600000" cy="0"/>
          </a:xfrm>
          <a:prstGeom prst="line">
            <a:avLst/>
          </a:prstGeom>
          <a:noFill/>
          <a:ln w="9525" cap="flat" cmpd="sng" algn="ctr">
            <a:solidFill>
              <a:schemeClr val="tx1"/>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A7132E70-F6AB-4029-9CCB-A88D37D47941}"/>
              </a:ext>
            </a:extLst>
          </p:cNvPr>
          <p:cNvCxnSpPr>
            <a:cxnSpLocks/>
          </p:cNvCxnSpPr>
          <p:nvPr/>
        </p:nvCxnSpPr>
        <p:spPr bwMode="auto">
          <a:xfrm>
            <a:off x="4809000" y="2644011"/>
            <a:ext cx="4608000" cy="0"/>
          </a:xfrm>
          <a:prstGeom prst="line">
            <a:avLst/>
          </a:prstGeom>
          <a:noFill/>
          <a:ln w="9525" cap="flat" cmpd="sng" algn="ctr">
            <a:solidFill>
              <a:schemeClr val="tx1"/>
            </a:solidFill>
            <a:prstDash val="solid"/>
            <a:round/>
            <a:headEnd type="none" w="med" len="med"/>
            <a:tailEnd type="none" w="med" len="med"/>
          </a:ln>
          <a:effectLst/>
        </p:spPr>
      </p:cxnSp>
      <p:sp>
        <p:nvSpPr>
          <p:cNvPr id="11" name="正方形/長方形 10">
            <a:extLst>
              <a:ext uri="{FF2B5EF4-FFF2-40B4-BE49-F238E27FC236}">
                <a16:creationId xmlns:a16="http://schemas.microsoft.com/office/drawing/2014/main" id="{E7ECFF0E-75BF-4600-A384-FC6DC3A292C6}"/>
              </a:ext>
            </a:extLst>
          </p:cNvPr>
          <p:cNvSpPr/>
          <p:nvPr/>
        </p:nvSpPr>
        <p:spPr>
          <a:xfrm rot="992060">
            <a:off x="8098332" y="2147134"/>
            <a:ext cx="1728192" cy="412878"/>
          </a:xfrm>
          <a:prstGeom prst="rect">
            <a:avLst/>
          </a:prstGeom>
          <a:solidFill>
            <a:schemeClr val="accent4">
              <a:lumMod val="20000"/>
              <a:lumOff val="80000"/>
            </a:schemeClr>
          </a:solidFill>
          <a:ln w="95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事例</a:t>
            </a:r>
          </a:p>
        </p:txBody>
      </p:sp>
    </p:spTree>
    <p:extLst>
      <p:ext uri="{BB962C8B-B14F-4D97-AF65-F5344CB8AC3E}">
        <p14:creationId xmlns:p14="http://schemas.microsoft.com/office/powerpoint/2010/main" val="326779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lang="ja-JP" altLang="en-US" dirty="0"/>
              <a:t>（２）事業部門にわかりやすい管理会計</a:t>
            </a:r>
            <a:r>
              <a:rPr lang="en-US" altLang="ja-JP" dirty="0"/>
              <a:t>P/L</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lstStyle/>
          <a:p>
            <a:pPr marL="0" indent="0">
              <a:buNone/>
            </a:pPr>
            <a:r>
              <a:rPr kumimoji="1" lang="ja-JP" altLang="en-US" dirty="0"/>
              <a:t>管理会計の</a:t>
            </a:r>
            <a:r>
              <a:rPr kumimoji="1" lang="en-US" altLang="ja-JP" dirty="0"/>
              <a:t>P/L</a:t>
            </a:r>
            <a:r>
              <a:rPr kumimoji="1" lang="ja-JP" altLang="en-US" dirty="0"/>
              <a:t>は、事業特性を反映しなければ、経営者やラインマネージャにとってわかりづらく</a:t>
            </a:r>
            <a:r>
              <a:rPr lang="ja-JP" altLang="en-US" dirty="0"/>
              <a:t>、予測もしづらい</a:t>
            </a:r>
            <a:r>
              <a:rPr kumimoji="1" lang="ja-JP" altLang="en-US" dirty="0"/>
              <a:t>ものになってしまいます。高度化した財務報告と事業活動を橋渡しできるよう、管理会計</a:t>
            </a:r>
            <a:r>
              <a:rPr kumimoji="1" lang="en-US" altLang="ja-JP" dirty="0"/>
              <a:t>P/L</a:t>
            </a:r>
            <a:r>
              <a:rPr kumimoji="1" lang="ja-JP" altLang="en-US" dirty="0"/>
              <a:t>をデザインする必要があります。</a:t>
            </a:r>
          </a:p>
        </p:txBody>
      </p:sp>
      <p:sp>
        <p:nvSpPr>
          <p:cNvPr id="12" name="テキスト ボックス 11">
            <a:extLst>
              <a:ext uri="{FF2B5EF4-FFF2-40B4-BE49-F238E27FC236}">
                <a16:creationId xmlns:a16="http://schemas.microsoft.com/office/drawing/2014/main" id="{6C7C8977-472F-4CF9-B01D-C7B1F52965B1}"/>
              </a:ext>
            </a:extLst>
          </p:cNvPr>
          <p:cNvSpPr txBox="1"/>
          <p:nvPr/>
        </p:nvSpPr>
        <p:spPr>
          <a:xfrm>
            <a:off x="785841" y="2549383"/>
            <a:ext cx="2765076" cy="3046988"/>
          </a:xfrm>
          <a:prstGeom prst="rect">
            <a:avLst/>
          </a:prstGeom>
          <a:noFill/>
        </p:spPr>
        <p:txBody>
          <a:bodyPr wrap="square" rtlCol="0">
            <a:spAutoFit/>
          </a:bodyPr>
          <a:lstStyle/>
          <a:p>
            <a:r>
              <a:rPr kumimoji="1" lang="ja-JP" altLang="en-US" sz="1200" dirty="0"/>
              <a:t>売上高</a:t>
            </a:r>
            <a:r>
              <a:rPr kumimoji="1" lang="en-US" altLang="ja-JP" sz="1200" dirty="0"/>
              <a:t>		XXXX</a:t>
            </a:r>
          </a:p>
          <a:p>
            <a:r>
              <a:rPr lang="ja-JP" altLang="en-US" sz="1200" u="sng" dirty="0"/>
              <a:t>売上原価</a:t>
            </a:r>
            <a:r>
              <a:rPr lang="en-US" altLang="ja-JP" sz="1200" u="sng" dirty="0"/>
              <a:t>		</a:t>
            </a:r>
            <a:r>
              <a:rPr kumimoji="1" lang="en-US" altLang="ja-JP" sz="1200" u="sng" dirty="0"/>
              <a:t>XXXX</a:t>
            </a:r>
            <a:endParaRPr lang="en-US" altLang="ja-JP" sz="1200" u="sng" dirty="0"/>
          </a:p>
          <a:p>
            <a:r>
              <a:rPr lang="ja-JP" altLang="en-US" sz="1200" dirty="0"/>
              <a:t>売上総利益</a:t>
            </a:r>
            <a:r>
              <a:rPr lang="en-US" altLang="ja-JP" sz="1200" dirty="0"/>
              <a:t>		</a:t>
            </a:r>
            <a:r>
              <a:rPr kumimoji="1" lang="en-US" altLang="ja-JP" sz="1200" dirty="0"/>
              <a:t>XXXX</a:t>
            </a:r>
          </a:p>
          <a:p>
            <a:endParaRPr lang="en-US" altLang="ja-JP" sz="1200" dirty="0"/>
          </a:p>
          <a:p>
            <a:r>
              <a:rPr lang="ja-JP" altLang="en-US" sz="1200" dirty="0"/>
              <a:t>一般管理販売費</a:t>
            </a:r>
            <a:r>
              <a:rPr lang="en-US" altLang="ja-JP" sz="1200" dirty="0"/>
              <a:t>	</a:t>
            </a:r>
            <a:endParaRPr kumimoji="1" lang="en-US" altLang="ja-JP" sz="1200" dirty="0"/>
          </a:p>
          <a:p>
            <a:r>
              <a:rPr lang="ja-JP" altLang="en-US" sz="1200" dirty="0"/>
              <a:t>　給与</a:t>
            </a:r>
            <a:r>
              <a:rPr lang="en-US" altLang="ja-JP" sz="1200" dirty="0"/>
              <a:t>		</a:t>
            </a:r>
            <a:r>
              <a:rPr kumimoji="1" lang="en-US" altLang="ja-JP" sz="1200" dirty="0"/>
              <a:t>XXXX</a:t>
            </a:r>
          </a:p>
          <a:p>
            <a:r>
              <a:rPr lang="ja-JP" altLang="en-US" sz="1200" dirty="0"/>
              <a:t>　賞与</a:t>
            </a:r>
            <a:r>
              <a:rPr lang="en-US" altLang="ja-JP" sz="1200" dirty="0"/>
              <a:t>		</a:t>
            </a:r>
            <a:r>
              <a:rPr kumimoji="1" lang="en-US" altLang="ja-JP" sz="1200" dirty="0"/>
              <a:t>XXXX</a:t>
            </a:r>
          </a:p>
          <a:p>
            <a:r>
              <a:rPr lang="ja-JP" altLang="en-US" sz="1200" dirty="0"/>
              <a:t>　諸手当</a:t>
            </a:r>
            <a:r>
              <a:rPr lang="en-US" altLang="ja-JP" sz="1200" dirty="0"/>
              <a:t>		XXXX</a:t>
            </a:r>
          </a:p>
          <a:p>
            <a:r>
              <a:rPr lang="ja-JP" altLang="en-US" sz="1200" dirty="0"/>
              <a:t>　光熱費</a:t>
            </a:r>
            <a:r>
              <a:rPr lang="en-US" altLang="ja-JP" sz="1200" dirty="0"/>
              <a:t>		XXXX</a:t>
            </a:r>
          </a:p>
          <a:p>
            <a:r>
              <a:rPr lang="ja-JP" altLang="en-US" sz="1200" dirty="0"/>
              <a:t>　賃借料</a:t>
            </a:r>
            <a:r>
              <a:rPr lang="en-US" altLang="ja-JP" sz="1200" dirty="0"/>
              <a:t>		XXXX</a:t>
            </a:r>
          </a:p>
          <a:p>
            <a:r>
              <a:rPr lang="ja-JP" altLang="en-US" sz="1200" dirty="0"/>
              <a:t>　事務用品費</a:t>
            </a:r>
            <a:r>
              <a:rPr lang="en-US" altLang="ja-JP" sz="1200" dirty="0"/>
              <a:t>	XXXX</a:t>
            </a:r>
          </a:p>
          <a:p>
            <a:r>
              <a:rPr lang="ja-JP" altLang="en-US" sz="1200" dirty="0"/>
              <a:t>　旅費交通費</a:t>
            </a:r>
            <a:r>
              <a:rPr lang="en-US" altLang="ja-JP" sz="1200" dirty="0"/>
              <a:t>	XXXX</a:t>
            </a:r>
          </a:p>
          <a:p>
            <a:r>
              <a:rPr lang="ja-JP" altLang="en-US" sz="1200" dirty="0"/>
              <a:t>　</a:t>
            </a:r>
            <a:r>
              <a:rPr lang="en-US" altLang="ja-JP" sz="1200" dirty="0"/>
              <a:t>…</a:t>
            </a:r>
            <a:endParaRPr kumimoji="1" lang="en-US" altLang="ja-JP" sz="1200" dirty="0"/>
          </a:p>
          <a:p>
            <a:r>
              <a:rPr kumimoji="1" lang="ja-JP" altLang="en-US" sz="1200" u="sng" dirty="0"/>
              <a:t>　</a:t>
            </a:r>
            <a:r>
              <a:rPr lang="ja-JP" altLang="en-US" sz="1200" u="sng" dirty="0"/>
              <a:t>その他</a:t>
            </a:r>
            <a:r>
              <a:rPr kumimoji="1" lang="en-US" altLang="ja-JP" sz="1200" u="sng" dirty="0"/>
              <a:t>		XXXX</a:t>
            </a:r>
          </a:p>
          <a:p>
            <a:endParaRPr kumimoji="1" lang="en-US" altLang="ja-JP" sz="1200" u="sng" dirty="0"/>
          </a:p>
          <a:p>
            <a:r>
              <a:rPr lang="ja-JP" altLang="en-US" sz="1200" dirty="0"/>
              <a:t>営業利益</a:t>
            </a:r>
            <a:r>
              <a:rPr lang="en-US" altLang="ja-JP" sz="1200" dirty="0"/>
              <a:t>		</a:t>
            </a:r>
            <a:r>
              <a:rPr kumimoji="1" lang="en-US" altLang="ja-JP" sz="1200" dirty="0"/>
              <a:t>XXXX</a:t>
            </a:r>
            <a:endParaRPr kumimoji="1" lang="ja-JP" altLang="en-US" sz="1200" dirty="0"/>
          </a:p>
        </p:txBody>
      </p:sp>
      <p:sp>
        <p:nvSpPr>
          <p:cNvPr id="14" name="テキスト ボックス 13">
            <a:extLst>
              <a:ext uri="{FF2B5EF4-FFF2-40B4-BE49-F238E27FC236}">
                <a16:creationId xmlns:a16="http://schemas.microsoft.com/office/drawing/2014/main" id="{70834F21-3006-4552-9671-1BB2654F2D33}"/>
              </a:ext>
            </a:extLst>
          </p:cNvPr>
          <p:cNvSpPr txBox="1"/>
          <p:nvPr/>
        </p:nvSpPr>
        <p:spPr>
          <a:xfrm>
            <a:off x="1433841" y="2222453"/>
            <a:ext cx="1224000" cy="369332"/>
          </a:xfrm>
          <a:prstGeom prst="rect">
            <a:avLst/>
          </a:prstGeom>
          <a:noFill/>
        </p:spPr>
        <p:txBody>
          <a:bodyPr wrap="square">
            <a:spAutoFit/>
          </a:bodyPr>
          <a:lstStyle/>
          <a:p>
            <a:r>
              <a:rPr kumimoji="1" lang="ja-JP" altLang="en-US" b="1" dirty="0"/>
              <a:t>財務</a:t>
            </a:r>
            <a:r>
              <a:rPr lang="ja-JP" altLang="en-US" b="1" dirty="0"/>
              <a:t>会計</a:t>
            </a:r>
          </a:p>
        </p:txBody>
      </p:sp>
      <p:pic>
        <p:nvPicPr>
          <p:cNvPr id="9" name="図 8">
            <a:extLst>
              <a:ext uri="{FF2B5EF4-FFF2-40B4-BE49-F238E27FC236}">
                <a16:creationId xmlns:a16="http://schemas.microsoft.com/office/drawing/2014/main" id="{97AB381C-D28E-4CAD-BB18-F4B4FD67B98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96816" y="3068960"/>
            <a:ext cx="2088233" cy="2088233"/>
          </a:xfrm>
          <a:prstGeom prst="rect">
            <a:avLst/>
          </a:prstGeom>
        </p:spPr>
      </p:pic>
      <p:sp>
        <p:nvSpPr>
          <p:cNvPr id="11" name="テキスト ボックス 10">
            <a:extLst>
              <a:ext uri="{FF2B5EF4-FFF2-40B4-BE49-F238E27FC236}">
                <a16:creationId xmlns:a16="http://schemas.microsoft.com/office/drawing/2014/main" id="{E549E698-2C9C-41C3-90CB-345AAA59C2D9}"/>
              </a:ext>
            </a:extLst>
          </p:cNvPr>
          <p:cNvSpPr txBox="1"/>
          <p:nvPr/>
        </p:nvSpPr>
        <p:spPr>
          <a:xfrm>
            <a:off x="5528122" y="2482626"/>
            <a:ext cx="4105398" cy="4339650"/>
          </a:xfrm>
          <a:prstGeom prst="rect">
            <a:avLst/>
          </a:prstGeom>
          <a:noFill/>
        </p:spPr>
        <p:txBody>
          <a:bodyPr wrap="square" rtlCol="0">
            <a:spAutoFit/>
          </a:bodyPr>
          <a:lstStyle/>
          <a:p>
            <a:r>
              <a:rPr kumimoji="1" lang="ja-JP" altLang="en-US" sz="1200" dirty="0"/>
              <a:t>売上高</a:t>
            </a:r>
            <a:endParaRPr kumimoji="1" lang="en-US" altLang="ja-JP" sz="1200" dirty="0"/>
          </a:p>
          <a:p>
            <a:r>
              <a:rPr lang="ja-JP" altLang="en-US" sz="1200" dirty="0"/>
              <a:t>　クラウド</a:t>
            </a:r>
            <a:r>
              <a:rPr lang="en-US" altLang="ja-JP" sz="1200" dirty="0"/>
              <a:t>			XXXX</a:t>
            </a:r>
            <a:br>
              <a:rPr lang="en-US" altLang="ja-JP" sz="1200" dirty="0"/>
            </a:br>
            <a:r>
              <a:rPr lang="ja-JP" altLang="en-US" sz="1200" dirty="0"/>
              <a:t>　オンプレミス      </a:t>
            </a:r>
            <a:r>
              <a:rPr lang="en-US" altLang="ja-JP" sz="1200" dirty="0"/>
              <a:t>		XXXX</a:t>
            </a:r>
            <a:br>
              <a:rPr lang="en-US" altLang="ja-JP" sz="1200" dirty="0"/>
            </a:br>
            <a:r>
              <a:rPr lang="ja-JP" altLang="en-US" sz="1200" dirty="0"/>
              <a:t>　</a:t>
            </a:r>
            <a:r>
              <a:rPr kumimoji="1" lang="ja-JP" altLang="en-US" sz="1200" dirty="0"/>
              <a:t>コンサルティング</a:t>
            </a:r>
            <a:r>
              <a:rPr kumimoji="1" lang="en-US" altLang="ja-JP" sz="1200" dirty="0"/>
              <a:t>		</a:t>
            </a:r>
            <a:r>
              <a:rPr lang="en-US" altLang="ja-JP" sz="1200" dirty="0"/>
              <a:t>XXXX</a:t>
            </a:r>
            <a:endParaRPr kumimoji="1" lang="en-US" altLang="ja-JP" sz="1200" dirty="0"/>
          </a:p>
          <a:p>
            <a:r>
              <a:rPr lang="ja-JP" altLang="en-US" sz="1200" dirty="0"/>
              <a:t>直接費</a:t>
            </a:r>
            <a:br>
              <a:rPr lang="en-US" altLang="ja-JP" sz="1200" dirty="0"/>
            </a:br>
            <a:r>
              <a:rPr lang="ja-JP" altLang="en-US" sz="1200" dirty="0"/>
              <a:t>　</a:t>
            </a:r>
            <a:r>
              <a:rPr kumimoji="1" lang="ja-JP" altLang="en-US" sz="1200" dirty="0"/>
              <a:t>クラウド</a:t>
            </a:r>
            <a:r>
              <a:rPr kumimoji="1" lang="en-US" altLang="ja-JP" sz="1200" dirty="0"/>
              <a:t>AWS</a:t>
            </a:r>
            <a:r>
              <a:rPr kumimoji="1" lang="ja-JP" altLang="en-US" sz="1200" dirty="0"/>
              <a:t>費</a:t>
            </a:r>
            <a:r>
              <a:rPr kumimoji="1" lang="en-US" altLang="ja-JP" sz="1200" dirty="0"/>
              <a:t>		XXXX</a:t>
            </a:r>
            <a:br>
              <a:rPr kumimoji="1" lang="en-US" altLang="ja-JP" sz="1200" dirty="0"/>
            </a:br>
            <a:r>
              <a:rPr kumimoji="1" lang="ja-JP" altLang="en-US" sz="1200" dirty="0"/>
              <a:t>　</a:t>
            </a:r>
            <a:r>
              <a:rPr lang="ja-JP" altLang="en-US" sz="1200" dirty="0"/>
              <a:t>販売手数料</a:t>
            </a:r>
            <a:r>
              <a:rPr lang="en-US" altLang="ja-JP" sz="1200" dirty="0"/>
              <a:t>		</a:t>
            </a:r>
            <a:r>
              <a:rPr kumimoji="1" lang="en-US" altLang="ja-JP" sz="1200" dirty="0"/>
              <a:t>XXXX</a:t>
            </a:r>
            <a:br>
              <a:rPr kumimoji="1" lang="en-US" altLang="ja-JP" sz="1200" dirty="0"/>
            </a:br>
            <a:r>
              <a:rPr kumimoji="1" lang="ja-JP" altLang="en-US" sz="1200" u="sng" dirty="0"/>
              <a:t>　</a:t>
            </a:r>
            <a:r>
              <a:rPr lang="ja-JP" altLang="en-US" sz="1200" u="sng" dirty="0"/>
              <a:t>コンサルティング外注費</a:t>
            </a:r>
            <a:r>
              <a:rPr lang="en-US" altLang="ja-JP" sz="1200" u="sng" dirty="0"/>
              <a:t>	XXXX</a:t>
            </a:r>
          </a:p>
          <a:p>
            <a:r>
              <a:rPr lang="ja-JP" altLang="en-US" sz="1200" dirty="0"/>
              <a:t>売上差益</a:t>
            </a:r>
            <a:r>
              <a:rPr lang="en-US" altLang="ja-JP" sz="1200" dirty="0"/>
              <a:t>			XXXX</a:t>
            </a:r>
            <a:endParaRPr kumimoji="1" lang="en-US" altLang="ja-JP" sz="1200" dirty="0"/>
          </a:p>
          <a:p>
            <a:r>
              <a:rPr lang="ja-JP" altLang="en-US" sz="1200" dirty="0"/>
              <a:t>間接費</a:t>
            </a:r>
            <a:endParaRPr lang="en-US" altLang="ja-JP" sz="1200" dirty="0"/>
          </a:p>
          <a:p>
            <a:r>
              <a:rPr lang="ja-JP" altLang="en-US" sz="1200" dirty="0"/>
              <a:t>　人件費（業績賞与以外）</a:t>
            </a:r>
            <a:r>
              <a:rPr lang="en-US" altLang="ja-JP" sz="1200" dirty="0"/>
              <a:t>	XXXX</a:t>
            </a:r>
          </a:p>
          <a:p>
            <a:r>
              <a:rPr lang="ja-JP" altLang="en-US" sz="1200" dirty="0"/>
              <a:t>　事務所賃借料</a:t>
            </a:r>
            <a:r>
              <a:rPr lang="en-US" altLang="ja-JP" sz="1200" dirty="0"/>
              <a:t>		XXXX</a:t>
            </a:r>
          </a:p>
          <a:p>
            <a:r>
              <a:rPr lang="ja-JP" altLang="en-US" sz="1200" dirty="0"/>
              <a:t>　旅費交通費</a:t>
            </a:r>
            <a:r>
              <a:rPr lang="en-US" altLang="ja-JP" sz="1200" dirty="0"/>
              <a:t>		XXXX</a:t>
            </a:r>
          </a:p>
          <a:p>
            <a:r>
              <a:rPr lang="ja-JP" altLang="en-US" sz="1200" u="sng" dirty="0"/>
              <a:t>　その他</a:t>
            </a:r>
            <a:r>
              <a:rPr lang="en-US" altLang="ja-JP" sz="1200" u="sng" dirty="0"/>
              <a:t>			XXXX</a:t>
            </a:r>
            <a:endParaRPr kumimoji="1" lang="en-US" altLang="ja-JP" sz="1200" u="sng" dirty="0"/>
          </a:p>
          <a:p>
            <a:r>
              <a:rPr lang="ja-JP" altLang="en-US" sz="1200" dirty="0"/>
              <a:t>営業差益</a:t>
            </a:r>
            <a:r>
              <a:rPr lang="en-US" altLang="ja-JP" sz="1200" dirty="0"/>
              <a:t>			</a:t>
            </a:r>
            <a:r>
              <a:rPr kumimoji="1" lang="en-US" altLang="ja-JP" sz="1200" dirty="0"/>
              <a:t>XXXX</a:t>
            </a:r>
            <a:endParaRPr lang="en-US" altLang="ja-JP" sz="1200" dirty="0"/>
          </a:p>
          <a:p>
            <a:endParaRPr lang="en-US" altLang="ja-JP" sz="1200" dirty="0"/>
          </a:p>
          <a:p>
            <a:r>
              <a:rPr lang="ja-JP" altLang="en-US" sz="1200" dirty="0"/>
              <a:t>ソフトウェア開発費調整</a:t>
            </a:r>
            <a:endParaRPr lang="en-US" altLang="ja-JP" sz="1200" dirty="0"/>
          </a:p>
          <a:p>
            <a:r>
              <a:rPr lang="ja-JP" altLang="en-US" sz="1200" dirty="0"/>
              <a:t>　資産計上</a:t>
            </a:r>
            <a:r>
              <a:rPr lang="en-US" altLang="ja-JP" sz="1200" dirty="0"/>
              <a:t>			XXXX</a:t>
            </a:r>
            <a:endParaRPr lang="en-US" altLang="ja-JP" sz="1200" u="sng" dirty="0"/>
          </a:p>
          <a:p>
            <a:r>
              <a:rPr lang="ja-JP" altLang="en-US" sz="1200" u="sng" dirty="0"/>
              <a:t>　償却</a:t>
            </a:r>
            <a:r>
              <a:rPr lang="en-US" altLang="ja-JP" sz="1200" u="sng" dirty="0"/>
              <a:t>			XXXX</a:t>
            </a:r>
          </a:p>
          <a:p>
            <a:r>
              <a:rPr lang="ja-JP" altLang="en-US" sz="1200" dirty="0"/>
              <a:t>業績利益</a:t>
            </a:r>
            <a:r>
              <a:rPr lang="en-US" altLang="ja-JP" sz="1200" dirty="0"/>
              <a:t>			</a:t>
            </a:r>
            <a:r>
              <a:rPr kumimoji="1" lang="en-US" altLang="ja-JP" sz="1200" dirty="0"/>
              <a:t>XXXX</a:t>
            </a:r>
            <a:endParaRPr lang="en-US" altLang="ja-JP" sz="1200" dirty="0"/>
          </a:p>
          <a:p>
            <a:r>
              <a:rPr lang="ja-JP" altLang="en-US" sz="1200" u="sng" dirty="0"/>
              <a:t>業績賞与</a:t>
            </a:r>
            <a:r>
              <a:rPr lang="en-US" altLang="ja-JP" sz="1200" u="sng" dirty="0"/>
              <a:t>			</a:t>
            </a:r>
            <a:r>
              <a:rPr kumimoji="1" lang="en-US" altLang="ja-JP" sz="1200" u="sng" dirty="0"/>
              <a:t>XXXX</a:t>
            </a:r>
          </a:p>
          <a:p>
            <a:r>
              <a:rPr lang="ja-JP" altLang="en-US" sz="1200" dirty="0"/>
              <a:t>営業利益</a:t>
            </a:r>
            <a:r>
              <a:rPr lang="en-US" altLang="ja-JP" sz="1200" dirty="0"/>
              <a:t>			XXXX</a:t>
            </a:r>
            <a:endParaRPr kumimoji="1" lang="en-US" altLang="ja-JP" sz="1200" dirty="0"/>
          </a:p>
          <a:p>
            <a:endParaRPr kumimoji="1" lang="ja-JP" altLang="en-US" sz="1200" dirty="0"/>
          </a:p>
        </p:txBody>
      </p:sp>
      <p:sp>
        <p:nvSpPr>
          <p:cNvPr id="16" name="テキスト ボックス 15">
            <a:extLst>
              <a:ext uri="{FF2B5EF4-FFF2-40B4-BE49-F238E27FC236}">
                <a16:creationId xmlns:a16="http://schemas.microsoft.com/office/drawing/2014/main" id="{845C02C3-642F-4E56-B786-BE47C058C8D1}"/>
              </a:ext>
            </a:extLst>
          </p:cNvPr>
          <p:cNvSpPr txBox="1"/>
          <p:nvPr/>
        </p:nvSpPr>
        <p:spPr>
          <a:xfrm>
            <a:off x="5529528" y="2204864"/>
            <a:ext cx="3443410" cy="369332"/>
          </a:xfrm>
          <a:prstGeom prst="rect">
            <a:avLst/>
          </a:prstGeom>
          <a:noFill/>
        </p:spPr>
        <p:txBody>
          <a:bodyPr wrap="square">
            <a:spAutoFit/>
          </a:bodyPr>
          <a:lstStyle/>
          <a:p>
            <a:pPr algn="ctr"/>
            <a:r>
              <a:rPr lang="ja-JP" altLang="en-US" b="1" dirty="0"/>
              <a:t>事業特性を踏まえた管理会計</a:t>
            </a:r>
          </a:p>
        </p:txBody>
      </p:sp>
      <p:sp>
        <p:nvSpPr>
          <p:cNvPr id="17" name="正方形/長方形 16">
            <a:extLst>
              <a:ext uri="{FF2B5EF4-FFF2-40B4-BE49-F238E27FC236}">
                <a16:creationId xmlns:a16="http://schemas.microsoft.com/office/drawing/2014/main" id="{828B288E-29E3-4CF7-B1F7-22FFC83F5253}"/>
              </a:ext>
            </a:extLst>
          </p:cNvPr>
          <p:cNvSpPr/>
          <p:nvPr/>
        </p:nvSpPr>
        <p:spPr>
          <a:xfrm rot="992060">
            <a:off x="8098332" y="2706737"/>
            <a:ext cx="1728192" cy="412878"/>
          </a:xfrm>
          <a:prstGeom prst="rect">
            <a:avLst/>
          </a:prstGeom>
          <a:solidFill>
            <a:schemeClr val="accent4">
              <a:lumMod val="20000"/>
              <a:lumOff val="80000"/>
            </a:schemeClr>
          </a:solidFill>
          <a:ln w="95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事例</a:t>
            </a:r>
          </a:p>
        </p:txBody>
      </p:sp>
      <p:sp>
        <p:nvSpPr>
          <p:cNvPr id="18" name="左中かっこ 17">
            <a:extLst>
              <a:ext uri="{FF2B5EF4-FFF2-40B4-BE49-F238E27FC236}">
                <a16:creationId xmlns:a16="http://schemas.microsoft.com/office/drawing/2014/main" id="{E2882590-53AC-46F1-AC4D-C5321650E091}"/>
              </a:ext>
            </a:extLst>
          </p:cNvPr>
          <p:cNvSpPr/>
          <p:nvPr/>
        </p:nvSpPr>
        <p:spPr>
          <a:xfrm>
            <a:off x="4953000" y="5517232"/>
            <a:ext cx="431106" cy="1008112"/>
          </a:xfrm>
          <a:prstGeom prst="leftBrace">
            <a:avLst/>
          </a:prstGeom>
          <a:ln w="444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541805FB-BEDA-44F6-A6D2-4B61DCD3A74C}"/>
              </a:ext>
            </a:extLst>
          </p:cNvPr>
          <p:cNvSpPr/>
          <p:nvPr/>
        </p:nvSpPr>
        <p:spPr>
          <a:xfrm>
            <a:off x="1352600" y="5676771"/>
            <a:ext cx="3512864" cy="632550"/>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財務的調整や、利益配分的な要素は</a:t>
            </a:r>
            <a:br>
              <a:rPr lang="en-US" altLang="ja-JP" sz="1600" dirty="0">
                <a:solidFill>
                  <a:schemeClr val="tx1"/>
                </a:solidFill>
              </a:rPr>
            </a:br>
            <a:r>
              <a:rPr lang="ja-JP" altLang="en-US" sz="1600" dirty="0">
                <a:solidFill>
                  <a:schemeClr val="tx1"/>
                </a:solidFill>
              </a:rPr>
              <a:t>管理会計の本体とは区別する</a:t>
            </a:r>
            <a:endParaRPr lang="en-US" altLang="ja-JP" sz="1600" dirty="0">
              <a:solidFill>
                <a:schemeClr val="tx1"/>
              </a:solidFill>
            </a:endParaRPr>
          </a:p>
        </p:txBody>
      </p:sp>
      <p:sp>
        <p:nvSpPr>
          <p:cNvPr id="13" name="テキスト ボックス 12">
            <a:extLst>
              <a:ext uri="{FF2B5EF4-FFF2-40B4-BE49-F238E27FC236}">
                <a16:creationId xmlns:a16="http://schemas.microsoft.com/office/drawing/2014/main" id="{72EAE38D-F4B1-4D45-B7F9-F67C2D68C28C}"/>
              </a:ext>
            </a:extLst>
          </p:cNvPr>
          <p:cNvSpPr txBox="1"/>
          <p:nvPr/>
        </p:nvSpPr>
        <p:spPr>
          <a:xfrm>
            <a:off x="2057579" y="6309320"/>
            <a:ext cx="2031325" cy="338554"/>
          </a:xfrm>
          <a:prstGeom prst="rect">
            <a:avLst/>
          </a:prstGeom>
          <a:noFill/>
        </p:spPr>
        <p:txBody>
          <a:bodyPr wrap="none" rtlCol="0">
            <a:spAutoFit/>
          </a:bodyPr>
          <a:lstStyle/>
          <a:p>
            <a:r>
              <a:rPr lang="en-US" altLang="ja-JP" sz="1600" b="1" dirty="0"/>
              <a:t>《</a:t>
            </a:r>
            <a:r>
              <a:rPr lang="ja-JP" altLang="en-US" sz="1600" b="1" dirty="0"/>
              <a:t>財管調和の視点</a:t>
            </a:r>
            <a:r>
              <a:rPr lang="en-US" altLang="ja-JP" sz="1600" b="1" dirty="0"/>
              <a:t>》</a:t>
            </a:r>
            <a:endParaRPr kumimoji="1" lang="ja-JP" altLang="en-US" sz="1600" b="1" dirty="0"/>
          </a:p>
        </p:txBody>
      </p:sp>
    </p:spTree>
    <p:extLst>
      <p:ext uri="{BB962C8B-B14F-4D97-AF65-F5344CB8AC3E}">
        <p14:creationId xmlns:p14="http://schemas.microsoft.com/office/powerpoint/2010/main" val="15148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4011C73-DF94-4334-882B-072B4DCCBC18}"/>
              </a:ext>
            </a:extLst>
          </p:cNvPr>
          <p:cNvPicPr>
            <a:picLocks noChangeAspect="1"/>
          </p:cNvPicPr>
          <p:nvPr/>
        </p:nvPicPr>
        <p:blipFill>
          <a:blip r:embed="rId2"/>
          <a:stretch>
            <a:fillRect/>
          </a:stretch>
        </p:blipFill>
        <p:spPr>
          <a:xfrm>
            <a:off x="260573" y="2107274"/>
            <a:ext cx="6260042" cy="3337950"/>
          </a:xfrm>
          <a:prstGeom prst="rect">
            <a:avLst/>
          </a:prstGeom>
        </p:spPr>
      </p:pic>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kumimoji="1" lang="ja-JP" altLang="en-US" dirty="0"/>
              <a:t>（３）事業</a:t>
            </a:r>
            <a:r>
              <a:rPr lang="ja-JP" altLang="en-US" dirty="0"/>
              <a:t>特性を踏まえた予算の組み立て</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lstStyle/>
          <a:p>
            <a:pPr marL="0" indent="0">
              <a:buNone/>
            </a:pPr>
            <a:r>
              <a:rPr lang="ja-JP" altLang="en-US" dirty="0"/>
              <a:t>非財務データを結果指標（</a:t>
            </a:r>
            <a:r>
              <a:rPr lang="en-US" altLang="ja-JP" dirty="0"/>
              <a:t>KPI</a:t>
            </a:r>
            <a:r>
              <a:rPr lang="ja-JP" altLang="en-US" dirty="0"/>
              <a:t>）として活用するだけでは残念です。事業特性に応じて予算や見込みをブレークダウンし、根拠データとして非財務データを</a:t>
            </a:r>
            <a:r>
              <a:rPr kumimoji="1" lang="ja-JP" altLang="en-US" dirty="0"/>
              <a:t>取り入れて、</a:t>
            </a:r>
            <a:r>
              <a:rPr kumimoji="1" lang="ja-JP" altLang="en-US" b="1" dirty="0"/>
              <a:t>予算</a:t>
            </a:r>
            <a:r>
              <a:rPr lang="ja-JP" altLang="en-US" b="1" dirty="0"/>
              <a:t>の</a:t>
            </a:r>
            <a:r>
              <a:rPr kumimoji="1" lang="ja-JP" altLang="en-US" b="1" dirty="0"/>
              <a:t>背後にある意志</a:t>
            </a:r>
            <a:r>
              <a:rPr kumimoji="1" lang="ja-JP" altLang="en-US" dirty="0"/>
              <a:t>を可視化しましょう。</a:t>
            </a:r>
          </a:p>
        </p:txBody>
      </p:sp>
      <p:sp>
        <p:nvSpPr>
          <p:cNvPr id="18" name="正方形/長方形 17">
            <a:extLst>
              <a:ext uri="{FF2B5EF4-FFF2-40B4-BE49-F238E27FC236}">
                <a16:creationId xmlns:a16="http://schemas.microsoft.com/office/drawing/2014/main" id="{13D845E3-3299-4CB8-910E-B07661F126BD}"/>
              </a:ext>
            </a:extLst>
          </p:cNvPr>
          <p:cNvSpPr/>
          <p:nvPr/>
        </p:nvSpPr>
        <p:spPr>
          <a:xfrm>
            <a:off x="260572" y="5563979"/>
            <a:ext cx="9244257" cy="961365"/>
          </a:xfrm>
          <a:prstGeom prst="rect">
            <a:avLst/>
          </a:prstGeom>
          <a:solidFill>
            <a:schemeClr val="accent5">
              <a:lumMod val="20000"/>
              <a:lumOff val="80000"/>
            </a:scheme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en-US" altLang="ja-JP" dirty="0">
                <a:solidFill>
                  <a:srgbClr val="002060"/>
                </a:solidFill>
              </a:rPr>
              <a:t>fusion_place </a:t>
            </a:r>
            <a:r>
              <a:rPr kumimoji="1" lang="ja-JP" altLang="en-US" dirty="0">
                <a:solidFill>
                  <a:srgbClr val="002060"/>
                </a:solidFill>
              </a:rPr>
              <a:t>の多次元</a:t>
            </a:r>
            <a:r>
              <a:rPr kumimoji="1" lang="en-US" altLang="ja-JP" dirty="0">
                <a:solidFill>
                  <a:srgbClr val="002060"/>
                </a:solidFill>
              </a:rPr>
              <a:t>DB</a:t>
            </a:r>
            <a:r>
              <a:rPr kumimoji="1" lang="ja-JP" altLang="en-US" dirty="0">
                <a:solidFill>
                  <a:srgbClr val="002060"/>
                </a:solidFill>
              </a:rPr>
              <a:t>を用いると、事業特性に即した軸で予算を編成し、</a:t>
            </a:r>
            <a:br>
              <a:rPr kumimoji="1" lang="en-US" altLang="ja-JP" dirty="0">
                <a:solidFill>
                  <a:srgbClr val="002060"/>
                </a:solidFill>
              </a:rPr>
            </a:br>
            <a:r>
              <a:rPr kumimoji="1" lang="ja-JP" altLang="en-US" dirty="0">
                <a:solidFill>
                  <a:srgbClr val="002060"/>
                </a:solidFill>
              </a:rPr>
              <a:t>予実管理することができます。</a:t>
            </a:r>
            <a:endParaRPr kumimoji="1" lang="en-US" altLang="ja-JP" dirty="0">
              <a:solidFill>
                <a:srgbClr val="002060"/>
              </a:solidFill>
            </a:endParaRPr>
          </a:p>
          <a:p>
            <a:pPr algn="ctr"/>
            <a:r>
              <a:rPr lang="ja-JP" altLang="en-US" dirty="0">
                <a:solidFill>
                  <a:srgbClr val="002060"/>
                </a:solidFill>
              </a:rPr>
              <a:t>営業部門などでのさらに詳細な目標管理も可能です（</a:t>
            </a:r>
            <a:r>
              <a:rPr lang="en-US" altLang="ja-JP" dirty="0" err="1">
                <a:solidFill>
                  <a:srgbClr val="002060"/>
                </a:solidFill>
              </a:rPr>
              <a:t>xP&amp;A</a:t>
            </a:r>
            <a:r>
              <a:rPr lang="ja-JP" altLang="en-US" dirty="0">
                <a:solidFill>
                  <a:srgbClr val="002060"/>
                </a:solidFill>
              </a:rPr>
              <a:t>の実践）。</a:t>
            </a:r>
            <a:endParaRPr kumimoji="1" lang="zh-TW" altLang="en-US" dirty="0">
              <a:solidFill>
                <a:srgbClr val="002060"/>
              </a:solidFill>
            </a:endParaRPr>
          </a:p>
        </p:txBody>
      </p:sp>
      <p:sp>
        <p:nvSpPr>
          <p:cNvPr id="22" name="テキスト ボックス 21">
            <a:extLst>
              <a:ext uri="{FF2B5EF4-FFF2-40B4-BE49-F238E27FC236}">
                <a16:creationId xmlns:a16="http://schemas.microsoft.com/office/drawing/2014/main" id="{D2024FBD-DAAB-470A-8C43-FFF551A79901}"/>
              </a:ext>
            </a:extLst>
          </p:cNvPr>
          <p:cNvSpPr txBox="1"/>
          <p:nvPr/>
        </p:nvSpPr>
        <p:spPr>
          <a:xfrm>
            <a:off x="6638890" y="2539352"/>
            <a:ext cx="3020371" cy="1183002"/>
          </a:xfrm>
          <a:prstGeom prst="rect">
            <a:avLst/>
          </a:prstGeom>
          <a:noFill/>
        </p:spPr>
        <p:txBody>
          <a:bodyPr wrap="square" rtlCol="0" anchor="ctr" anchorCtr="0">
            <a:noAutofit/>
          </a:bodyPr>
          <a:lstStyle/>
          <a:p>
            <a:pPr>
              <a:lnSpc>
                <a:spcPct val="110000"/>
              </a:lnSpc>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事例</a:t>
            </a:r>
            <a:r>
              <a:rPr lang="en-US" altLang="ja-JP" sz="1600" dirty="0">
                <a:latin typeface="Meiryo UI" panose="020B0604030504040204" pitchFamily="50" charset="-128"/>
                <a:ea typeface="Meiryo UI" panose="020B0604030504040204" pitchFamily="50" charset="-128"/>
              </a:rPr>
              <a:t>〕</a:t>
            </a:r>
          </a:p>
          <a:p>
            <a:pPr>
              <a:lnSpc>
                <a:spcPct val="110000"/>
              </a:lnSpc>
            </a:pPr>
            <a:r>
              <a:rPr lang="ja-JP" altLang="en-US" sz="1600" dirty="0">
                <a:latin typeface="+mn-ea"/>
              </a:rPr>
              <a:t>顧客の区分別に売上高と客数を予算化</a:t>
            </a:r>
            <a:endParaRPr lang="en-US" altLang="ja-JP" sz="1600" dirty="0">
              <a:latin typeface="+mn-ea"/>
            </a:endParaRPr>
          </a:p>
          <a:p>
            <a:pPr>
              <a:lnSpc>
                <a:spcPct val="110000"/>
              </a:lnSpc>
            </a:pPr>
            <a:r>
              <a:rPr lang="ja-JP" altLang="en-US" sz="1600" dirty="0">
                <a:latin typeface="+mn-ea"/>
              </a:rPr>
              <a:t>➡客単価の妥当性を検討</a:t>
            </a:r>
            <a:endParaRPr lang="en-US" altLang="ja-JP" sz="1600" dirty="0">
              <a:latin typeface="+mn-ea"/>
            </a:endParaRPr>
          </a:p>
        </p:txBody>
      </p:sp>
      <p:sp>
        <p:nvSpPr>
          <p:cNvPr id="31" name="正方形/長方形 30">
            <a:extLst>
              <a:ext uri="{FF2B5EF4-FFF2-40B4-BE49-F238E27FC236}">
                <a16:creationId xmlns:a16="http://schemas.microsoft.com/office/drawing/2014/main" id="{28F2AFA7-0739-458A-8011-A3800ED69C6F}"/>
              </a:ext>
            </a:extLst>
          </p:cNvPr>
          <p:cNvSpPr/>
          <p:nvPr/>
        </p:nvSpPr>
        <p:spPr>
          <a:xfrm>
            <a:off x="6783130" y="3780231"/>
            <a:ext cx="2721700" cy="396044"/>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事業固有の管理軸</a:t>
            </a:r>
            <a:endParaRPr kumimoji="1" lang="zh-TW" altLang="en-US" dirty="0">
              <a:solidFill>
                <a:schemeClr val="tx1"/>
              </a:solidFill>
            </a:endParaRPr>
          </a:p>
        </p:txBody>
      </p:sp>
      <p:sp>
        <p:nvSpPr>
          <p:cNvPr id="32" name="正方形/長方形 31">
            <a:extLst>
              <a:ext uri="{FF2B5EF4-FFF2-40B4-BE49-F238E27FC236}">
                <a16:creationId xmlns:a16="http://schemas.microsoft.com/office/drawing/2014/main" id="{1DA37E56-EF95-472A-8D23-AA8025BECC51}"/>
              </a:ext>
            </a:extLst>
          </p:cNvPr>
          <p:cNvSpPr/>
          <p:nvPr/>
        </p:nvSpPr>
        <p:spPr>
          <a:xfrm>
            <a:off x="6783130" y="4303935"/>
            <a:ext cx="2721700" cy="396044"/>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事業固有の非財務データ</a:t>
            </a:r>
            <a:endParaRPr kumimoji="1" lang="zh-TW" altLang="en-US" dirty="0">
              <a:solidFill>
                <a:schemeClr val="tx1"/>
              </a:solidFill>
            </a:endParaRPr>
          </a:p>
        </p:txBody>
      </p:sp>
    </p:spTree>
    <p:extLst>
      <p:ext uri="{BB962C8B-B14F-4D97-AF65-F5344CB8AC3E}">
        <p14:creationId xmlns:p14="http://schemas.microsoft.com/office/powerpoint/2010/main" val="139875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kumimoji="1" lang="ja-JP" altLang="en-US" dirty="0"/>
              <a:t>（４）事業部門別の管理会計システム</a:t>
            </a:r>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a:xfrm>
            <a:off x="142056" y="1124744"/>
            <a:ext cx="9635480" cy="1365702"/>
          </a:xfrm>
        </p:spPr>
        <p:txBody>
          <a:bodyPr>
            <a:normAutofit lnSpcReduction="10000"/>
          </a:bodyPr>
          <a:lstStyle/>
          <a:p>
            <a:pPr marL="0" indent="0">
              <a:buNone/>
            </a:pPr>
            <a:r>
              <a:rPr kumimoji="1" lang="ja-JP" altLang="en-US" dirty="0"/>
              <a:t>管理会計は事業構造を反映します。そう</a:t>
            </a:r>
            <a:r>
              <a:rPr lang="ja-JP" altLang="en-US" dirty="0"/>
              <a:t>で</a:t>
            </a:r>
            <a:r>
              <a:rPr kumimoji="1" lang="ja-JP" altLang="en-US" dirty="0"/>
              <a:t>なければ、事業現場のひとびとにとってわかりやすい管理会計になりません。</a:t>
            </a:r>
            <a:endParaRPr kumimoji="1" lang="en-US" altLang="ja-JP" dirty="0"/>
          </a:p>
          <a:p>
            <a:pPr marL="0" indent="0">
              <a:buNone/>
            </a:pPr>
            <a:r>
              <a:rPr kumimoji="1" lang="ja-JP" altLang="en-US" dirty="0"/>
              <a:t>複数の事業を営み、それぞれが⼀定規模になっている企業であれば、管理会計（経営管理）システムは事業部門別に⽤意すべきです。</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p:txBody>
      </p:sp>
      <p:sp>
        <p:nvSpPr>
          <p:cNvPr id="12" name="正方形/長方形 11">
            <a:extLst>
              <a:ext uri="{FF2B5EF4-FFF2-40B4-BE49-F238E27FC236}">
                <a16:creationId xmlns:a16="http://schemas.microsoft.com/office/drawing/2014/main" id="{547EE27F-C564-428C-BDCF-E06A77C70D6D}"/>
              </a:ext>
            </a:extLst>
          </p:cNvPr>
          <p:cNvSpPr/>
          <p:nvPr/>
        </p:nvSpPr>
        <p:spPr bwMode="auto">
          <a:xfrm>
            <a:off x="1762565" y="2780928"/>
            <a:ext cx="6070435" cy="7200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2000" b="1" dirty="0">
                <a:latin typeface="+mj-ea"/>
                <a:ea typeface="+mj-ea"/>
              </a:rPr>
              <a:t>全社管理会計システム</a:t>
            </a:r>
            <a:endParaRPr kumimoji="1" lang="ja-JP" altLang="en-US" sz="2000" b="1" i="0" u="none" strike="noStrike" cap="none" normalizeH="0" baseline="0" dirty="0">
              <a:ln>
                <a:noFill/>
              </a:ln>
              <a:solidFill>
                <a:schemeClr val="tx1"/>
              </a:solidFill>
              <a:effectLst/>
              <a:latin typeface="+mj-ea"/>
              <a:ea typeface="+mj-ea"/>
            </a:endParaRPr>
          </a:p>
        </p:txBody>
      </p:sp>
      <p:sp>
        <p:nvSpPr>
          <p:cNvPr id="13" name="正方形/長方形 12">
            <a:extLst>
              <a:ext uri="{FF2B5EF4-FFF2-40B4-BE49-F238E27FC236}">
                <a16:creationId xmlns:a16="http://schemas.microsoft.com/office/drawing/2014/main" id="{76F566A6-BBBB-4B38-BE50-B7ACCC72DA1A}"/>
              </a:ext>
            </a:extLst>
          </p:cNvPr>
          <p:cNvSpPr/>
          <p:nvPr/>
        </p:nvSpPr>
        <p:spPr bwMode="auto">
          <a:xfrm>
            <a:off x="1755137" y="3932928"/>
            <a:ext cx="1921713" cy="10800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1" dirty="0">
                <a:latin typeface="+mj-ea"/>
                <a:ea typeface="+mj-ea"/>
              </a:rPr>
              <a:t>クラウド事業部</a:t>
            </a:r>
            <a:br>
              <a:rPr lang="en-US" altLang="ja-JP" sz="1600" b="1" dirty="0">
                <a:latin typeface="+mj-ea"/>
                <a:ea typeface="+mj-ea"/>
              </a:rPr>
            </a:br>
            <a:r>
              <a:rPr lang="ja-JP" altLang="en-US" sz="1600" b="1" dirty="0">
                <a:latin typeface="+mj-ea"/>
                <a:ea typeface="+mj-ea"/>
              </a:rPr>
              <a:t>管理会計システム</a:t>
            </a:r>
            <a:endParaRPr kumimoji="1" lang="ja-JP" altLang="en-US" sz="1600" b="1" i="0" u="none" strike="noStrike" cap="none" normalizeH="0" baseline="0" dirty="0">
              <a:ln>
                <a:noFill/>
              </a:ln>
              <a:solidFill>
                <a:schemeClr val="tx1"/>
              </a:solidFill>
              <a:effectLst/>
              <a:latin typeface="+mj-ea"/>
              <a:ea typeface="+mj-ea"/>
            </a:endParaRPr>
          </a:p>
        </p:txBody>
      </p:sp>
      <p:sp>
        <p:nvSpPr>
          <p:cNvPr id="14" name="正方形/長方形 13">
            <a:extLst>
              <a:ext uri="{FF2B5EF4-FFF2-40B4-BE49-F238E27FC236}">
                <a16:creationId xmlns:a16="http://schemas.microsoft.com/office/drawing/2014/main" id="{6A33A9E7-ACC8-4E61-B717-B4D498531B14}"/>
              </a:ext>
            </a:extLst>
          </p:cNvPr>
          <p:cNvSpPr/>
          <p:nvPr/>
        </p:nvSpPr>
        <p:spPr bwMode="auto">
          <a:xfrm>
            <a:off x="3820850" y="3932928"/>
            <a:ext cx="1921713" cy="10800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1" dirty="0">
                <a:latin typeface="+mj-ea"/>
                <a:ea typeface="+mj-ea"/>
              </a:rPr>
              <a:t>コンサルティング事業部</a:t>
            </a:r>
            <a:br>
              <a:rPr lang="en-US" altLang="ja-JP" sz="1600" b="1" dirty="0">
                <a:latin typeface="+mj-ea"/>
                <a:ea typeface="+mj-ea"/>
              </a:rPr>
            </a:br>
            <a:r>
              <a:rPr lang="ja-JP" altLang="en-US" sz="1600" b="1" dirty="0">
                <a:latin typeface="+mj-ea"/>
                <a:ea typeface="+mj-ea"/>
              </a:rPr>
              <a:t>管理会計システム</a:t>
            </a:r>
            <a:endParaRPr kumimoji="1" lang="ja-JP" altLang="en-US" sz="1600" b="1" i="0" u="none" strike="noStrike" cap="none" normalizeH="0" baseline="0" dirty="0">
              <a:ln>
                <a:noFill/>
              </a:ln>
              <a:solidFill>
                <a:schemeClr val="tx1"/>
              </a:solidFill>
              <a:effectLst/>
              <a:latin typeface="+mj-ea"/>
              <a:ea typeface="+mj-ea"/>
            </a:endParaRPr>
          </a:p>
        </p:txBody>
      </p:sp>
      <p:sp>
        <p:nvSpPr>
          <p:cNvPr id="15" name="正方形/長方形 14">
            <a:extLst>
              <a:ext uri="{FF2B5EF4-FFF2-40B4-BE49-F238E27FC236}">
                <a16:creationId xmlns:a16="http://schemas.microsoft.com/office/drawing/2014/main" id="{1D7FA91A-9065-415E-A766-2EE76DF1A76D}"/>
              </a:ext>
            </a:extLst>
          </p:cNvPr>
          <p:cNvSpPr/>
          <p:nvPr/>
        </p:nvSpPr>
        <p:spPr bwMode="auto">
          <a:xfrm>
            <a:off x="5911287" y="3932928"/>
            <a:ext cx="1921713" cy="10800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1" dirty="0">
                <a:latin typeface="+mj-ea"/>
                <a:ea typeface="+mj-ea"/>
              </a:rPr>
              <a:t>教育サービス</a:t>
            </a:r>
            <a:br>
              <a:rPr lang="en-US" altLang="ja-JP" sz="1600" b="1" dirty="0">
                <a:latin typeface="+mj-ea"/>
                <a:ea typeface="+mj-ea"/>
              </a:rPr>
            </a:br>
            <a:r>
              <a:rPr lang="ja-JP" altLang="en-US" sz="1600" b="1" dirty="0">
                <a:latin typeface="+mj-ea"/>
                <a:ea typeface="+mj-ea"/>
              </a:rPr>
              <a:t>事業部</a:t>
            </a:r>
            <a:br>
              <a:rPr lang="en-US" altLang="ja-JP" sz="1600" b="1" dirty="0">
                <a:latin typeface="+mj-ea"/>
                <a:ea typeface="+mj-ea"/>
              </a:rPr>
            </a:br>
            <a:r>
              <a:rPr lang="ja-JP" altLang="en-US" sz="1600" b="1" dirty="0">
                <a:latin typeface="+mj-ea"/>
                <a:ea typeface="+mj-ea"/>
              </a:rPr>
              <a:t>管理会計システム</a:t>
            </a:r>
            <a:endParaRPr kumimoji="1" lang="ja-JP" altLang="en-US" sz="1600" b="1" i="0" u="none" strike="noStrike" cap="none" normalizeH="0" baseline="0" dirty="0">
              <a:ln>
                <a:noFill/>
              </a:ln>
              <a:solidFill>
                <a:schemeClr val="tx1"/>
              </a:solidFill>
              <a:effectLst/>
              <a:latin typeface="+mj-ea"/>
              <a:ea typeface="+mj-ea"/>
            </a:endParaRPr>
          </a:p>
        </p:txBody>
      </p:sp>
      <p:sp>
        <p:nvSpPr>
          <p:cNvPr id="16" name="矢印: 上下 15">
            <a:extLst>
              <a:ext uri="{FF2B5EF4-FFF2-40B4-BE49-F238E27FC236}">
                <a16:creationId xmlns:a16="http://schemas.microsoft.com/office/drawing/2014/main" id="{065DC8F7-B160-4E36-9C7C-69E6BEDB82A3}"/>
              </a:ext>
            </a:extLst>
          </p:cNvPr>
          <p:cNvSpPr/>
          <p:nvPr/>
        </p:nvSpPr>
        <p:spPr bwMode="auto">
          <a:xfrm>
            <a:off x="2433000" y="3570662"/>
            <a:ext cx="648000" cy="290266"/>
          </a:xfrm>
          <a:prstGeom prst="upDownArrow">
            <a:avLst>
              <a:gd name="adj1" fmla="val 43512"/>
              <a:gd name="adj2" fmla="val 2404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17" name="矢印: 上下 16">
            <a:extLst>
              <a:ext uri="{FF2B5EF4-FFF2-40B4-BE49-F238E27FC236}">
                <a16:creationId xmlns:a16="http://schemas.microsoft.com/office/drawing/2014/main" id="{A837AA09-9BE1-4898-959D-9994B48DA9AF}"/>
              </a:ext>
            </a:extLst>
          </p:cNvPr>
          <p:cNvSpPr/>
          <p:nvPr/>
        </p:nvSpPr>
        <p:spPr bwMode="auto">
          <a:xfrm>
            <a:off x="4473782" y="3568955"/>
            <a:ext cx="648000" cy="290266"/>
          </a:xfrm>
          <a:prstGeom prst="upDownArrow">
            <a:avLst>
              <a:gd name="adj1" fmla="val 43512"/>
              <a:gd name="adj2" fmla="val 2404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18" name="矢印: 上下 17">
            <a:extLst>
              <a:ext uri="{FF2B5EF4-FFF2-40B4-BE49-F238E27FC236}">
                <a16:creationId xmlns:a16="http://schemas.microsoft.com/office/drawing/2014/main" id="{EC11EB8E-80EA-4485-9F2E-DB675C7013F4}"/>
              </a:ext>
            </a:extLst>
          </p:cNvPr>
          <p:cNvSpPr/>
          <p:nvPr/>
        </p:nvSpPr>
        <p:spPr bwMode="auto">
          <a:xfrm>
            <a:off x="6548143" y="3569379"/>
            <a:ext cx="648000" cy="290266"/>
          </a:xfrm>
          <a:prstGeom prst="upDownArrow">
            <a:avLst>
              <a:gd name="adj1" fmla="val 43512"/>
              <a:gd name="adj2" fmla="val 2404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11" name="テキスト ボックス 10">
            <a:extLst>
              <a:ext uri="{FF2B5EF4-FFF2-40B4-BE49-F238E27FC236}">
                <a16:creationId xmlns:a16="http://schemas.microsoft.com/office/drawing/2014/main" id="{CC01304C-D82B-42EE-82C6-DE2244A73305}"/>
              </a:ext>
            </a:extLst>
          </p:cNvPr>
          <p:cNvSpPr txBox="1"/>
          <p:nvPr/>
        </p:nvSpPr>
        <p:spPr>
          <a:xfrm>
            <a:off x="281206" y="5446215"/>
            <a:ext cx="9352314" cy="1008112"/>
          </a:xfrm>
          <a:prstGeom prst="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defPPr>
              <a:defRPr lang="ja-JP"/>
            </a:defPPr>
            <a:lvl1pPr algn="ctr">
              <a:defRPr>
                <a:solidFill>
                  <a:srgbClr val="00206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ja-JP" altLang="en-US" sz="2000" dirty="0">
                <a:latin typeface="+mj-ea"/>
                <a:ea typeface="+mj-ea"/>
              </a:rPr>
              <a:t>事業部門ごとのニーズに即した管理会計（経営管理）システムを、</a:t>
            </a:r>
            <a:br>
              <a:rPr lang="en-US" altLang="ja-JP" sz="2000" dirty="0">
                <a:latin typeface="+mj-ea"/>
                <a:ea typeface="+mj-ea"/>
              </a:rPr>
            </a:br>
            <a:r>
              <a:rPr lang="ja-JP" altLang="en-US" sz="2000" dirty="0">
                <a:latin typeface="+mj-ea"/>
                <a:ea typeface="+mj-ea"/>
              </a:rPr>
              <a:t>過大にならないコストで構築可能とする共通の</a:t>
            </a:r>
            <a:r>
              <a:rPr lang="en-US" altLang="ja-JP" sz="2000" dirty="0">
                <a:latin typeface="+mj-ea"/>
                <a:ea typeface="+mj-ea"/>
              </a:rPr>
              <a:t>IT</a:t>
            </a:r>
            <a:r>
              <a:rPr lang="ja-JP" altLang="en-US" sz="2000" dirty="0">
                <a:latin typeface="+mj-ea"/>
                <a:ea typeface="+mj-ea"/>
              </a:rPr>
              <a:t>基盤が必要</a:t>
            </a:r>
            <a:endParaRPr lang="en-US" altLang="ja-JP" sz="2000" dirty="0">
              <a:latin typeface="+mj-ea"/>
              <a:ea typeface="+mj-ea"/>
            </a:endParaRPr>
          </a:p>
        </p:txBody>
      </p:sp>
    </p:spTree>
    <p:extLst>
      <p:ext uri="{BB962C8B-B14F-4D97-AF65-F5344CB8AC3E}">
        <p14:creationId xmlns:p14="http://schemas.microsoft.com/office/powerpoint/2010/main" val="3179473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EBCBF7E-894E-46BB-A03C-3B55C1C9AC7F}"/>
              </a:ext>
            </a:extLst>
          </p:cNvPr>
          <p:cNvSpPr>
            <a:spLocks noGrp="1"/>
          </p:cNvSpPr>
          <p:nvPr>
            <p:ph type="title"/>
          </p:nvPr>
        </p:nvSpPr>
        <p:spPr/>
        <p:txBody>
          <a:bodyPr/>
          <a:lstStyle/>
          <a:p>
            <a:r>
              <a:rPr lang="ja-JP" altLang="en-US" dirty="0"/>
              <a:t>２．未来志向の予算管理</a:t>
            </a:r>
          </a:p>
        </p:txBody>
      </p:sp>
      <p:sp>
        <p:nvSpPr>
          <p:cNvPr id="5" name="テキスト プレースホルダー 4">
            <a:extLst>
              <a:ext uri="{FF2B5EF4-FFF2-40B4-BE49-F238E27FC236}">
                <a16:creationId xmlns:a16="http://schemas.microsoft.com/office/drawing/2014/main" id="{A19BF1F8-8B11-4D9B-9356-603E7BB59F9E}"/>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498836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lang="ja-JP" altLang="en-US" dirty="0"/>
              <a:t>（１）予測重視の</a:t>
            </a:r>
            <a:r>
              <a:rPr lang="en-US" altLang="ja-JP" dirty="0"/>
              <a:t>PDCA</a:t>
            </a:r>
            <a:r>
              <a:rPr lang="ja-JP" altLang="en-US" dirty="0"/>
              <a:t>モデル ～ 環境適応型予算管理</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lstStyle/>
          <a:p>
            <a:pPr marL="0" indent="0">
              <a:buNone/>
            </a:pPr>
            <a:r>
              <a:rPr lang="ja-JP" altLang="en-US" dirty="0"/>
              <a:t>現場力を喚起する管理会計は、</a:t>
            </a:r>
            <a:r>
              <a:rPr kumimoji="1" lang="ja-JP" altLang="en-US" dirty="0"/>
              <a:t>予測と活動制御を志向します。</a:t>
            </a:r>
            <a:r>
              <a:rPr lang="ja-JP" altLang="en-US" dirty="0"/>
              <a:t>そのため、</a:t>
            </a:r>
            <a:r>
              <a:rPr lang="en-US" altLang="ja-JP" dirty="0"/>
              <a:t>PDCA</a:t>
            </a:r>
            <a:r>
              <a:rPr lang="ja-JP" altLang="en-US" dirty="0"/>
              <a:t>の枠組みを</a:t>
            </a:r>
            <a:r>
              <a:rPr kumimoji="1" lang="ja-JP" altLang="en-US" dirty="0"/>
              <a:t>、</a:t>
            </a:r>
            <a:r>
              <a:rPr lang="ja-JP" altLang="en-US" dirty="0"/>
              <a:t>月ごとの</a:t>
            </a:r>
            <a:r>
              <a:rPr kumimoji="1" lang="ja-JP" altLang="en-US" dirty="0"/>
              <a:t>予算達成度評価から、</a:t>
            </a:r>
            <a:r>
              <a:rPr lang="ja-JP" altLang="en-US" dirty="0"/>
              <a:t>期末での着地を重視したものに</a:t>
            </a:r>
            <a:r>
              <a:rPr kumimoji="1" lang="ja-JP" altLang="en-US" dirty="0"/>
              <a:t>アップデートする必要があります。</a:t>
            </a:r>
          </a:p>
        </p:txBody>
      </p:sp>
      <p:sp>
        <p:nvSpPr>
          <p:cNvPr id="9" name="正方形/長方形 8">
            <a:extLst>
              <a:ext uri="{FF2B5EF4-FFF2-40B4-BE49-F238E27FC236}">
                <a16:creationId xmlns:a16="http://schemas.microsoft.com/office/drawing/2014/main" id="{77E4DB03-A743-4424-809A-13691B14DD79}"/>
              </a:ext>
            </a:extLst>
          </p:cNvPr>
          <p:cNvSpPr/>
          <p:nvPr/>
        </p:nvSpPr>
        <p:spPr>
          <a:xfrm>
            <a:off x="1208584" y="5109553"/>
            <a:ext cx="3096344" cy="704178"/>
          </a:xfrm>
          <a:prstGeom prst="rect">
            <a:avLst/>
          </a:prstGeom>
          <a:solidFill>
            <a:srgbClr val="325CA2"/>
          </a:solidFill>
          <a:ln/>
        </p:spPr>
        <p:style>
          <a:lnRef idx="3">
            <a:schemeClr val="lt1"/>
          </a:lnRef>
          <a:fillRef idx="1">
            <a:schemeClr val="accent1"/>
          </a:fillRef>
          <a:effectRef idx="1">
            <a:schemeClr val="accent1"/>
          </a:effectRef>
          <a:fontRef idx="minor">
            <a:schemeClr val="lt1"/>
          </a:fontRef>
        </p:style>
        <p:txBody>
          <a:bodyPr tIns="72000" bIns="72000" rtlCol="0" anchor="ctr"/>
          <a:lstStyle/>
          <a:p>
            <a:pPr marL="177800" indent="-177800" algn="ctr"/>
            <a:r>
              <a:rPr lang="ja-JP" altLang="en-US" sz="1400" dirty="0">
                <a:solidFill>
                  <a:schemeClr val="bg1"/>
                </a:solidFill>
              </a:rPr>
              <a:t>計画能力向上</a:t>
            </a:r>
            <a:br>
              <a:rPr lang="en-US" altLang="ja-JP" sz="1400" dirty="0">
                <a:solidFill>
                  <a:schemeClr val="bg1"/>
                </a:solidFill>
              </a:rPr>
            </a:br>
            <a:r>
              <a:rPr lang="ja-JP" altLang="en-US" sz="1400" dirty="0">
                <a:solidFill>
                  <a:schemeClr val="bg1"/>
                </a:solidFill>
              </a:rPr>
              <a:t>＋</a:t>
            </a:r>
            <a:br>
              <a:rPr lang="en-US" altLang="ja-JP" sz="1400" dirty="0">
                <a:solidFill>
                  <a:schemeClr val="bg1"/>
                </a:solidFill>
              </a:rPr>
            </a:br>
            <a:r>
              <a:rPr lang="ja-JP" altLang="en-US" sz="1400" dirty="0">
                <a:solidFill>
                  <a:schemeClr val="bg1"/>
                </a:solidFill>
              </a:rPr>
              <a:t>要注意状況の発見</a:t>
            </a:r>
          </a:p>
        </p:txBody>
      </p:sp>
      <p:graphicFrame>
        <p:nvGraphicFramePr>
          <p:cNvPr id="10" name="Group 286">
            <a:extLst>
              <a:ext uri="{FF2B5EF4-FFF2-40B4-BE49-F238E27FC236}">
                <a16:creationId xmlns:a16="http://schemas.microsoft.com/office/drawing/2014/main" id="{1A6E7DF7-F484-4796-98D6-CD1CCE5E0B56}"/>
              </a:ext>
            </a:extLst>
          </p:cNvPr>
          <p:cNvGraphicFramePr>
            <a:graphicFrameLocks noGrp="1"/>
          </p:cNvGraphicFramePr>
          <p:nvPr>
            <p:extLst>
              <p:ext uri="{D42A27DB-BD31-4B8C-83A1-F6EECF244321}">
                <p14:modId xmlns:p14="http://schemas.microsoft.com/office/powerpoint/2010/main" val="1529157026"/>
              </p:ext>
            </p:extLst>
          </p:nvPr>
        </p:nvGraphicFramePr>
        <p:xfrm>
          <a:off x="214064" y="2132856"/>
          <a:ext cx="9497893" cy="2777269"/>
        </p:xfrm>
        <a:graphic>
          <a:graphicData uri="http://schemas.openxmlformats.org/drawingml/2006/table">
            <a:tbl>
              <a:tblPr/>
              <a:tblGrid>
                <a:gridCol w="999003">
                  <a:extLst>
                    <a:ext uri="{9D8B030D-6E8A-4147-A177-3AD203B41FA5}">
                      <a16:colId xmlns:a16="http://schemas.microsoft.com/office/drawing/2014/main" val="20000"/>
                    </a:ext>
                  </a:extLst>
                </a:gridCol>
                <a:gridCol w="828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686890">
                  <a:extLst>
                    <a:ext uri="{9D8B030D-6E8A-4147-A177-3AD203B41FA5}">
                      <a16:colId xmlns:a16="http://schemas.microsoft.com/office/drawing/2014/main" val="20003"/>
                    </a:ext>
                  </a:extLst>
                </a:gridCol>
                <a:gridCol w="828000">
                  <a:extLst>
                    <a:ext uri="{9D8B030D-6E8A-4147-A177-3AD203B41FA5}">
                      <a16:colId xmlns:a16="http://schemas.microsoft.com/office/drawing/2014/main" val="678727462"/>
                    </a:ext>
                  </a:extLst>
                </a:gridCol>
                <a:gridCol w="828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gridCol w="648000">
                  <a:extLst>
                    <a:ext uri="{9D8B030D-6E8A-4147-A177-3AD203B41FA5}">
                      <a16:colId xmlns:a16="http://schemas.microsoft.com/office/drawing/2014/main" val="20006"/>
                    </a:ext>
                  </a:extLst>
                </a:gridCol>
                <a:gridCol w="648000">
                  <a:extLst>
                    <a:ext uri="{9D8B030D-6E8A-4147-A177-3AD203B41FA5}">
                      <a16:colId xmlns:a16="http://schemas.microsoft.com/office/drawing/2014/main" val="20007"/>
                    </a:ext>
                  </a:extLst>
                </a:gridCol>
                <a:gridCol w="720000">
                  <a:extLst>
                    <a:ext uri="{9D8B030D-6E8A-4147-A177-3AD203B41FA5}">
                      <a16:colId xmlns:a16="http://schemas.microsoft.com/office/drawing/2014/main" val="20008"/>
                    </a:ext>
                  </a:extLst>
                </a:gridCol>
                <a:gridCol w="972000">
                  <a:extLst>
                    <a:ext uri="{9D8B030D-6E8A-4147-A177-3AD203B41FA5}">
                      <a16:colId xmlns:a16="http://schemas.microsoft.com/office/drawing/2014/main" val="20009"/>
                    </a:ext>
                  </a:extLst>
                </a:gridCol>
                <a:gridCol w="828000">
                  <a:extLst>
                    <a:ext uri="{9D8B030D-6E8A-4147-A177-3AD203B41FA5}">
                      <a16:colId xmlns:a16="http://schemas.microsoft.com/office/drawing/2014/main" val="2917468235"/>
                    </a:ext>
                  </a:extLst>
                </a:gridCol>
              </a:tblGrid>
              <a:tr h="399078">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txBody>
                  <a:tcPr anchor="ctr" anchorCtr="1" horzOverflow="overflow">
                    <a:lnL w="12700" cap="flat" cmpd="sng" algn="ctr">
                      <a:solidFill>
                        <a:schemeClr val="bg1">
                          <a:lumMod val="7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実行予算管理</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325CA2"/>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en-US" sz="14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予算達成管理</a:t>
                      </a: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325CA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en-US" sz="14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6341">
                <a:tc vMerge="1">
                  <a:txBody>
                    <a:bodyPr/>
                    <a:lstStyle/>
                    <a:p>
                      <a:endParaRPr kumimoji="1" lang="ja-JP"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前月時点</a:t>
                      </a:r>
                      <a:b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１月</a:t>
                      </a:r>
                      <a:b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見通し</a:t>
                      </a:r>
                    </a:p>
                  </a:txBody>
                  <a:tcPr anchor="ctr" anchorCtr="1"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１月</a:t>
                      </a:r>
                      <a:b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実績</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見通差</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差異</a:t>
                      </a: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コメント</a:t>
                      </a:r>
                    </a:p>
                  </a:txBody>
                  <a:tcPr anchor="ctr" anchorCtr="1" horzOverflow="overflow">
                    <a:lnL w="12700" cap="flat" cmpd="sng" algn="ctr">
                      <a:solidFill>
                        <a:schemeClr val="bg1">
                          <a:lumMod val="7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年間予算</a:t>
                      </a:r>
                    </a:p>
                  </a:txBody>
                  <a:tcPr anchor="ctr" anchorCtr="1"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下期見通し</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b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要対策額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（予算差）</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差異</a:t>
                      </a: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コメント</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extLst>
                  <a:ext uri="{0D108BD9-81ED-4DB2-BD59-A6C34878D82A}">
                    <a16:rowId xmlns:a16="http://schemas.microsoft.com/office/drawing/2014/main" val="10001"/>
                  </a:ext>
                </a:extLst>
              </a:tr>
              <a:tr h="489083">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１月</a:t>
                      </a:r>
                      <a:b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累計</a:t>
                      </a:r>
                      <a:b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実績</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２月</a:t>
                      </a:r>
                      <a:b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見通し</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３月</a:t>
                      </a:r>
                      <a:b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b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見通し</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計</a:t>
                      </a:r>
                    </a:p>
                  </a:txBody>
                  <a:tcPr anchor="ctr" anchorCtr="1"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2"/>
                  </a:ext>
                </a:extLst>
              </a:tr>
              <a:tr h="373605">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A</a:t>
                      </a:r>
                    </a:p>
                  </a:txBody>
                  <a:tcP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B</a:t>
                      </a: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C=B-A</a:t>
                      </a: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txBody>
                  <a:tcPr horzOverflow="overflow">
                    <a:lnL w="12700" cap="flat" cmpd="sng" algn="ctr">
                      <a:solidFill>
                        <a:schemeClr val="bg1">
                          <a:lumMod val="7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D</a:t>
                      </a:r>
                    </a:p>
                  </a:txBody>
                  <a:tcP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Ｅ</a:t>
                      </a: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F1</a:t>
                      </a: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F2</a:t>
                      </a: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F</a:t>
                      </a: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G=F-D</a:t>
                      </a: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endParaRPr>
                    </a:p>
                  </a:txBody>
                  <a:tcP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extLst>
                  <a:ext uri="{0D108BD9-81ED-4DB2-BD59-A6C34878D82A}">
                    <a16:rowId xmlns:a16="http://schemas.microsoft.com/office/drawing/2014/main" val="10003"/>
                  </a:ext>
                </a:extLst>
              </a:tr>
              <a:tr h="3260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 </a:t>
                      </a: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売上高</a:t>
                      </a:r>
                    </a:p>
                  </a:txBody>
                  <a:tcPr anchor="ctr" horzOverflow="overflow">
                    <a:lnL w="12700" cap="flat" cmpd="sng" algn="ctr">
                      <a:solidFill>
                        <a:schemeClr val="bg1">
                          <a:lumMod val="7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1,100</a:t>
                      </a: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1,150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50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12,000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9,800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1,000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900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11,700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▲300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60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 </a:t>
                      </a: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売上総利益</a:t>
                      </a:r>
                    </a:p>
                  </a:txBody>
                  <a:tcPr anchor="ctr" horzOverflow="overflow">
                    <a:lnL w="12700" cap="flat" cmpd="sng" algn="ctr">
                      <a:solidFill>
                        <a:schemeClr val="bg1">
                          <a:lumMod val="7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60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 </a:t>
                      </a:r>
                      <a:r>
                        <a:rPr kumimoji="1" lang="ja-JP" altLang="en-US" sz="1200" b="0" i="0" u="none" strike="noStrike" cap="none" normalizeH="0" baseline="0" dirty="0">
                          <a:ln>
                            <a:noFill/>
                          </a:ln>
                          <a:solidFill>
                            <a:schemeClr val="bg1"/>
                          </a:solidFill>
                          <a:effectLst/>
                          <a:latin typeface="メイリオ" pitchFamily="50" charset="-128"/>
                          <a:ea typeface="メイリオ" pitchFamily="50" charset="-128"/>
                          <a:cs typeface="メイリオ" pitchFamily="50" charset="-128"/>
                        </a:rPr>
                        <a:t>営業利益</a:t>
                      </a:r>
                    </a:p>
                  </a:txBody>
                  <a:tcPr anchor="ctr" horzOverflow="overflow">
                    <a:lnL w="12700" cap="flat" cmpd="sng" algn="ctr">
                      <a:solidFill>
                        <a:schemeClr val="bg1">
                          <a:lumMod val="7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25CA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2,000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1,500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a:t>
                      </a:r>
                      <a:r>
                        <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600</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pattFill prst="dkUpDiag">
                      <a:fgClr>
                        <a:srgbClr val="FFCC99"/>
                      </a:fgClr>
                      <a:bgClr>
                        <a:schemeClr val="bg1"/>
                      </a:bgClr>
                    </a:pattFill>
                  </a:tcPr>
                </a:tc>
                <a:extLst>
                  <a:ext uri="{0D108BD9-81ED-4DB2-BD59-A6C34878D82A}">
                    <a16:rowId xmlns:a16="http://schemas.microsoft.com/office/drawing/2014/main" val="10006"/>
                  </a:ext>
                </a:extLst>
              </a:tr>
            </a:tbl>
          </a:graphicData>
        </a:graphic>
      </p:graphicFrame>
      <p:sp>
        <p:nvSpPr>
          <p:cNvPr id="11" name="正方形/長方形 10">
            <a:extLst>
              <a:ext uri="{FF2B5EF4-FFF2-40B4-BE49-F238E27FC236}">
                <a16:creationId xmlns:a16="http://schemas.microsoft.com/office/drawing/2014/main" id="{A908E162-7A12-4E88-BC40-FE996F8AEEAD}"/>
              </a:ext>
            </a:extLst>
          </p:cNvPr>
          <p:cNvSpPr/>
          <p:nvPr/>
        </p:nvSpPr>
        <p:spPr>
          <a:xfrm>
            <a:off x="4504534" y="5109553"/>
            <a:ext cx="5111568" cy="704178"/>
          </a:xfrm>
          <a:prstGeom prst="rect">
            <a:avLst/>
          </a:prstGeom>
          <a:solidFill>
            <a:srgbClr val="325CA2"/>
          </a:solidFill>
          <a:ln/>
        </p:spPr>
        <p:style>
          <a:lnRef idx="3">
            <a:schemeClr val="lt1"/>
          </a:lnRef>
          <a:fillRef idx="1">
            <a:schemeClr val="accent1"/>
          </a:fillRef>
          <a:effectRef idx="1">
            <a:schemeClr val="accent1"/>
          </a:effectRef>
          <a:fontRef idx="minor">
            <a:schemeClr val="lt1"/>
          </a:fontRef>
        </p:style>
        <p:txBody>
          <a:bodyPr tIns="72000" bIns="72000" rtlCol="0" anchor="ctr"/>
          <a:lstStyle/>
          <a:p>
            <a:pPr marL="177800" indent="-177800" algn="ctr"/>
            <a:r>
              <a:rPr lang="ja-JP" altLang="en-US" sz="1400" dirty="0">
                <a:solidFill>
                  <a:schemeClr val="bg1"/>
                </a:solidFill>
              </a:rPr>
              <a:t>期末予想</a:t>
            </a:r>
            <a:endParaRPr lang="en-US" altLang="ja-JP" sz="1400" dirty="0">
              <a:solidFill>
                <a:schemeClr val="bg1"/>
              </a:solidFill>
            </a:endParaRPr>
          </a:p>
          <a:p>
            <a:pPr marL="177800" indent="-177800" algn="ctr"/>
            <a:r>
              <a:rPr lang="ja-JP" altLang="en-US" sz="1400" dirty="0">
                <a:solidFill>
                  <a:schemeClr val="bg1"/>
                </a:solidFill>
              </a:rPr>
              <a:t>＋</a:t>
            </a:r>
            <a:endParaRPr lang="en-US" altLang="ja-JP" sz="1400" dirty="0">
              <a:solidFill>
                <a:schemeClr val="bg1"/>
              </a:solidFill>
            </a:endParaRPr>
          </a:p>
          <a:p>
            <a:pPr marL="177800" indent="-177800" algn="ctr"/>
            <a:r>
              <a:rPr lang="ja-JP" altLang="en-US" sz="1400" dirty="0">
                <a:solidFill>
                  <a:schemeClr val="bg1"/>
                </a:solidFill>
              </a:rPr>
              <a:t>アクション検討</a:t>
            </a:r>
          </a:p>
        </p:txBody>
      </p:sp>
      <p:sp>
        <p:nvSpPr>
          <p:cNvPr id="16" name="二等辺三角形 15">
            <a:extLst>
              <a:ext uri="{FF2B5EF4-FFF2-40B4-BE49-F238E27FC236}">
                <a16:creationId xmlns:a16="http://schemas.microsoft.com/office/drawing/2014/main" id="{082E0F16-4100-4D77-AC6E-68D4AFDE719C}"/>
              </a:ext>
            </a:extLst>
          </p:cNvPr>
          <p:cNvSpPr/>
          <p:nvPr/>
        </p:nvSpPr>
        <p:spPr bwMode="auto">
          <a:xfrm>
            <a:off x="1352600" y="4949635"/>
            <a:ext cx="2808312" cy="144016"/>
          </a:xfrm>
          <a:prstGeom prst="triangle">
            <a:avLst/>
          </a:prstGeom>
          <a:solidFill>
            <a:srgbClr val="325CA2"/>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17" name="二等辺三角形 16">
            <a:extLst>
              <a:ext uri="{FF2B5EF4-FFF2-40B4-BE49-F238E27FC236}">
                <a16:creationId xmlns:a16="http://schemas.microsoft.com/office/drawing/2014/main" id="{92A29FC7-9EB7-4A71-BAC1-EF59584E4B1A}"/>
              </a:ext>
            </a:extLst>
          </p:cNvPr>
          <p:cNvSpPr/>
          <p:nvPr/>
        </p:nvSpPr>
        <p:spPr bwMode="auto">
          <a:xfrm>
            <a:off x="4578058" y="4949635"/>
            <a:ext cx="4896000" cy="144016"/>
          </a:xfrm>
          <a:prstGeom prst="triangle">
            <a:avLst/>
          </a:prstGeom>
          <a:solidFill>
            <a:srgbClr val="325CA2"/>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18" name="正方形/長方形 17">
            <a:extLst>
              <a:ext uri="{FF2B5EF4-FFF2-40B4-BE49-F238E27FC236}">
                <a16:creationId xmlns:a16="http://schemas.microsoft.com/office/drawing/2014/main" id="{13D845E3-3299-4CB8-910E-B07661F126BD}"/>
              </a:ext>
            </a:extLst>
          </p:cNvPr>
          <p:cNvSpPr/>
          <p:nvPr/>
        </p:nvSpPr>
        <p:spPr>
          <a:xfrm>
            <a:off x="920552" y="5949280"/>
            <a:ext cx="7848872" cy="64807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見通し／見込みは、毎月あるいは四半期ごと程度で</a:t>
            </a:r>
            <a:br>
              <a:rPr kumimoji="1" lang="en-US" altLang="ja-JP" dirty="0">
                <a:solidFill>
                  <a:schemeClr val="tx1"/>
                </a:solidFill>
              </a:rPr>
            </a:br>
            <a:r>
              <a:rPr kumimoji="1" lang="ja-JP" altLang="en-US" dirty="0">
                <a:solidFill>
                  <a:schemeClr val="tx1"/>
                </a:solidFill>
              </a:rPr>
              <a:t>ローリングしていきます。</a:t>
            </a:r>
            <a:endParaRPr kumimoji="1" lang="zh-TW" altLang="en-US" dirty="0">
              <a:solidFill>
                <a:schemeClr val="tx1"/>
              </a:solidFill>
            </a:endParaRPr>
          </a:p>
        </p:txBody>
      </p:sp>
    </p:spTree>
    <p:extLst>
      <p:ext uri="{BB962C8B-B14F-4D97-AF65-F5344CB8AC3E}">
        <p14:creationId xmlns:p14="http://schemas.microsoft.com/office/powerpoint/2010/main" val="727486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kumimoji="1" lang="ja-JP" altLang="en-US" dirty="0"/>
              <a:t>（２）見込み</a:t>
            </a:r>
            <a:r>
              <a:rPr lang="ja-JP" altLang="en-US" dirty="0"/>
              <a:t>精度向上の枠組み整備</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lstStyle/>
          <a:p>
            <a:pPr marL="0" indent="0">
              <a:buNone/>
            </a:pPr>
            <a:r>
              <a:rPr lang="ja-JP" altLang="en-US" dirty="0"/>
              <a:t>未来志向のふたつ</a:t>
            </a:r>
            <a:r>
              <a:rPr kumimoji="1" lang="ja-JP" altLang="en-US" dirty="0"/>
              <a:t>めのカギは、</a:t>
            </a:r>
            <a:r>
              <a:rPr kumimoji="1" lang="ja-JP" altLang="en-US" b="1" dirty="0"/>
              <a:t>現場の活動に結び</a:t>
            </a:r>
            <a:r>
              <a:rPr lang="ja-JP" altLang="en-US" b="1" dirty="0"/>
              <a:t>つ</a:t>
            </a:r>
            <a:r>
              <a:rPr kumimoji="1" lang="ja-JP" altLang="en-US" b="1" dirty="0"/>
              <a:t>いた形</a:t>
            </a:r>
            <a:r>
              <a:rPr kumimoji="1" lang="ja-JP" altLang="en-US" dirty="0"/>
              <a:t>で見込を</a:t>
            </a:r>
            <a:r>
              <a:rPr lang="ja-JP" altLang="en-US" dirty="0"/>
              <a:t>層別</a:t>
            </a:r>
            <a:r>
              <a:rPr kumimoji="1" lang="ja-JP" altLang="en-US" dirty="0"/>
              <a:t>することです。例えば「事実で見通せる将来」と「意思による上積み」を区別することで、予測精度の向上と</a:t>
            </a:r>
            <a:r>
              <a:rPr lang="ja-JP" altLang="en-US" dirty="0"/>
              <a:t>活動</a:t>
            </a:r>
            <a:r>
              <a:rPr kumimoji="1" lang="ja-JP" altLang="en-US" dirty="0"/>
              <a:t>の制御力が向上します。</a:t>
            </a:r>
          </a:p>
        </p:txBody>
      </p:sp>
      <p:graphicFrame>
        <p:nvGraphicFramePr>
          <p:cNvPr id="12" name="表 4">
            <a:extLst>
              <a:ext uri="{FF2B5EF4-FFF2-40B4-BE49-F238E27FC236}">
                <a16:creationId xmlns:a16="http://schemas.microsoft.com/office/drawing/2014/main" id="{8C0BC3E9-160A-4BAF-8AE8-58D713467129}"/>
              </a:ext>
            </a:extLst>
          </p:cNvPr>
          <p:cNvGraphicFramePr>
            <a:graphicFrameLocks noGrp="1"/>
          </p:cNvGraphicFramePr>
          <p:nvPr>
            <p:extLst>
              <p:ext uri="{D42A27DB-BD31-4B8C-83A1-F6EECF244321}">
                <p14:modId xmlns:p14="http://schemas.microsoft.com/office/powerpoint/2010/main" val="2332239983"/>
              </p:ext>
            </p:extLst>
          </p:nvPr>
        </p:nvGraphicFramePr>
        <p:xfrm>
          <a:off x="258148" y="2252429"/>
          <a:ext cx="9389704" cy="3091465"/>
        </p:xfrm>
        <a:graphic>
          <a:graphicData uri="http://schemas.openxmlformats.org/drawingml/2006/table">
            <a:tbl>
              <a:tblPr bandRow="1">
                <a:tableStyleId>{5940675A-B579-460E-94D1-54222C63F5DA}</a:tableStyleId>
              </a:tblPr>
              <a:tblGrid>
                <a:gridCol w="1036780">
                  <a:extLst>
                    <a:ext uri="{9D8B030D-6E8A-4147-A177-3AD203B41FA5}">
                      <a16:colId xmlns:a16="http://schemas.microsoft.com/office/drawing/2014/main" val="3176796302"/>
                    </a:ext>
                  </a:extLst>
                </a:gridCol>
                <a:gridCol w="864096">
                  <a:extLst>
                    <a:ext uri="{9D8B030D-6E8A-4147-A177-3AD203B41FA5}">
                      <a16:colId xmlns:a16="http://schemas.microsoft.com/office/drawing/2014/main" val="917207342"/>
                    </a:ext>
                  </a:extLst>
                </a:gridCol>
                <a:gridCol w="624069">
                  <a:extLst>
                    <a:ext uri="{9D8B030D-6E8A-4147-A177-3AD203B41FA5}">
                      <a16:colId xmlns:a16="http://schemas.microsoft.com/office/drawing/2014/main" val="2628125470"/>
                    </a:ext>
                  </a:extLst>
                </a:gridCol>
                <a:gridCol w="624069">
                  <a:extLst>
                    <a:ext uri="{9D8B030D-6E8A-4147-A177-3AD203B41FA5}">
                      <a16:colId xmlns:a16="http://schemas.microsoft.com/office/drawing/2014/main" val="1054556868"/>
                    </a:ext>
                  </a:extLst>
                </a:gridCol>
                <a:gridCol w="624069">
                  <a:extLst>
                    <a:ext uri="{9D8B030D-6E8A-4147-A177-3AD203B41FA5}">
                      <a16:colId xmlns:a16="http://schemas.microsoft.com/office/drawing/2014/main" val="2993154996"/>
                    </a:ext>
                  </a:extLst>
                </a:gridCol>
                <a:gridCol w="624069">
                  <a:extLst>
                    <a:ext uri="{9D8B030D-6E8A-4147-A177-3AD203B41FA5}">
                      <a16:colId xmlns:a16="http://schemas.microsoft.com/office/drawing/2014/main" val="865747199"/>
                    </a:ext>
                  </a:extLst>
                </a:gridCol>
                <a:gridCol w="624069">
                  <a:extLst>
                    <a:ext uri="{9D8B030D-6E8A-4147-A177-3AD203B41FA5}">
                      <a16:colId xmlns:a16="http://schemas.microsoft.com/office/drawing/2014/main" val="3496577476"/>
                    </a:ext>
                  </a:extLst>
                </a:gridCol>
                <a:gridCol w="624069">
                  <a:extLst>
                    <a:ext uri="{9D8B030D-6E8A-4147-A177-3AD203B41FA5}">
                      <a16:colId xmlns:a16="http://schemas.microsoft.com/office/drawing/2014/main" val="3969233204"/>
                    </a:ext>
                  </a:extLst>
                </a:gridCol>
                <a:gridCol w="624069">
                  <a:extLst>
                    <a:ext uri="{9D8B030D-6E8A-4147-A177-3AD203B41FA5}">
                      <a16:colId xmlns:a16="http://schemas.microsoft.com/office/drawing/2014/main" val="2519883240"/>
                    </a:ext>
                  </a:extLst>
                </a:gridCol>
                <a:gridCol w="624069">
                  <a:extLst>
                    <a:ext uri="{9D8B030D-6E8A-4147-A177-3AD203B41FA5}">
                      <a16:colId xmlns:a16="http://schemas.microsoft.com/office/drawing/2014/main" val="364991173"/>
                    </a:ext>
                  </a:extLst>
                </a:gridCol>
                <a:gridCol w="624069">
                  <a:extLst>
                    <a:ext uri="{9D8B030D-6E8A-4147-A177-3AD203B41FA5}">
                      <a16:colId xmlns:a16="http://schemas.microsoft.com/office/drawing/2014/main" val="2068880187"/>
                    </a:ext>
                  </a:extLst>
                </a:gridCol>
                <a:gridCol w="624069">
                  <a:extLst>
                    <a:ext uri="{9D8B030D-6E8A-4147-A177-3AD203B41FA5}">
                      <a16:colId xmlns:a16="http://schemas.microsoft.com/office/drawing/2014/main" val="2543650694"/>
                    </a:ext>
                  </a:extLst>
                </a:gridCol>
                <a:gridCol w="624069">
                  <a:extLst>
                    <a:ext uri="{9D8B030D-6E8A-4147-A177-3AD203B41FA5}">
                      <a16:colId xmlns:a16="http://schemas.microsoft.com/office/drawing/2014/main" val="3229102586"/>
                    </a:ext>
                  </a:extLst>
                </a:gridCol>
                <a:gridCol w="624069">
                  <a:extLst>
                    <a:ext uri="{9D8B030D-6E8A-4147-A177-3AD203B41FA5}">
                      <a16:colId xmlns:a16="http://schemas.microsoft.com/office/drawing/2014/main" val="4187707645"/>
                    </a:ext>
                  </a:extLst>
                </a:gridCol>
              </a:tblGrid>
              <a:tr h="319699">
                <a:tc gridSpan="14">
                  <a:txBody>
                    <a:bodyPr/>
                    <a:lstStyle/>
                    <a:p>
                      <a:r>
                        <a:rPr kumimoji="1" lang="ja-JP" altLang="en-US" sz="1600" b="1" u="sng" dirty="0">
                          <a:latin typeface="+mn-ea"/>
                          <a:ea typeface="+mn-ea"/>
                        </a:rPr>
                        <a:t>週次報告書</a:t>
                      </a: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lnL w="12700" cmpd="sng">
                      <a:noFill/>
                    </a:lnL>
                  </a:tcPr>
                </a:tc>
                <a:tc hMerge="1">
                  <a:txBody>
                    <a:bodyPr/>
                    <a:lstStyle/>
                    <a:p>
                      <a:endParaRPr kumimoji="1" lang="ja-JP" altLang="en-US" sz="1100" dirty="0"/>
                    </a:p>
                  </a:txBody>
                  <a:tcPr marL="36000" marR="36000" marT="36000" marB="360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36000" marR="36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985180"/>
                  </a:ext>
                </a:extLst>
              </a:tr>
              <a:tr h="60150">
                <a:tc>
                  <a:txBody>
                    <a:bodyPr/>
                    <a:lstStyle/>
                    <a:p>
                      <a:endParaRPr kumimoji="1" lang="ja-JP" altLang="en-US" sz="400" dirty="0">
                        <a:latin typeface="+mn-ea"/>
                        <a:ea typeface="+mn-ea"/>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400"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400" dirty="0">
                        <a:latin typeface="+mn-ea"/>
                        <a:ea typeface="+mn-ea"/>
                      </a:endParaRPr>
                    </a:p>
                  </a:txBody>
                  <a:tcPr marL="0" marR="0" marT="0" marB="0" anchor="ctr">
                    <a:lnL w="9525"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3120819"/>
                  </a:ext>
                </a:extLst>
              </a:tr>
              <a:tr h="177611">
                <a:tc>
                  <a:txBody>
                    <a:bodyPr/>
                    <a:lstStyle/>
                    <a:p>
                      <a:endParaRPr kumimoji="1" lang="ja-JP" altLang="en-US" sz="1100" b="1" dirty="0">
                        <a:latin typeface="+mn-ea"/>
                        <a:ea typeface="+mn-ea"/>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kumimoji="1" lang="ja-JP" altLang="en-US" sz="1100" b="1" dirty="0">
                          <a:latin typeface="+mn-ea"/>
                          <a:ea typeface="+mn-ea"/>
                        </a:rPr>
                        <a:t>年度：</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kumimoji="1" lang="en-US" altLang="ja-JP" sz="1100" b="1" dirty="0">
                          <a:latin typeface="+mn-ea"/>
                          <a:ea typeface="+mn-ea"/>
                        </a:rPr>
                        <a:t>2022</a:t>
                      </a:r>
                      <a:r>
                        <a:rPr kumimoji="1" lang="ja-JP" altLang="en-US" sz="1100" b="1" dirty="0">
                          <a:latin typeface="+mn-ea"/>
                          <a:ea typeface="+mn-ea"/>
                        </a:rPr>
                        <a:t>年度</a:t>
                      </a:r>
                      <a:endParaRPr kumimoji="1" lang="ja-JP" altLang="en-US" sz="1100" b="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854342"/>
                  </a:ext>
                </a:extLst>
              </a:tr>
              <a:tr h="177611">
                <a:tc>
                  <a:txBody>
                    <a:bodyPr/>
                    <a:lstStyle/>
                    <a:p>
                      <a:endParaRPr kumimoji="1" lang="ja-JP" altLang="en-US" sz="1100" b="1" dirty="0">
                        <a:latin typeface="+mn-ea"/>
                        <a:ea typeface="+mn-ea"/>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kumimoji="1" lang="ja-JP" altLang="en-US" sz="1100" b="1" dirty="0">
                          <a:latin typeface="+mn-ea"/>
                          <a:ea typeface="+mn-ea"/>
                        </a:rPr>
                        <a:t>月　：</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kumimoji="1" lang="en-US" altLang="ja-JP" sz="1100" b="1" dirty="0">
                          <a:latin typeface="+mn-ea"/>
                          <a:ea typeface="+mn-ea"/>
                        </a:rPr>
                        <a:t>2</a:t>
                      </a:r>
                      <a:r>
                        <a:rPr kumimoji="1" lang="ja-JP" altLang="en-US" sz="1100" b="1" dirty="0">
                          <a:latin typeface="+mn-ea"/>
                          <a:ea typeface="+mn-ea"/>
                        </a:rPr>
                        <a:t>月</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b="1"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4642346"/>
                  </a:ext>
                </a:extLst>
              </a:tr>
              <a:tr h="177611">
                <a:tc>
                  <a:txBody>
                    <a:bodyPr/>
                    <a:lstStyle/>
                    <a:p>
                      <a:endParaRPr kumimoji="1" lang="ja-JP" altLang="en-US" sz="1100" b="1" dirty="0">
                        <a:latin typeface="+mn-ea"/>
                        <a:ea typeface="+mn-ea"/>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kumimoji="1" lang="ja-JP" altLang="en-US" sz="1100" b="1" dirty="0">
                          <a:latin typeface="+mn-ea"/>
                          <a:ea typeface="+mn-ea"/>
                        </a:rPr>
                        <a:t>週　：</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kumimoji="1" lang="ja-JP" altLang="en-US" sz="1100" b="1" dirty="0">
                          <a:latin typeface="+mn-ea"/>
                          <a:ea typeface="+mn-ea"/>
                        </a:rPr>
                        <a:t>第</a:t>
                      </a:r>
                      <a:r>
                        <a:rPr kumimoji="1" lang="en-US" altLang="ja-JP" sz="1100" b="1" dirty="0">
                          <a:latin typeface="+mn-ea"/>
                          <a:ea typeface="+mn-ea"/>
                        </a:rPr>
                        <a:t>3</a:t>
                      </a:r>
                      <a:r>
                        <a:rPr kumimoji="1" lang="ja-JP" altLang="en-US" sz="1100" b="1" dirty="0">
                          <a:latin typeface="+mn-ea"/>
                          <a:ea typeface="+mn-ea"/>
                        </a:rPr>
                        <a:t>週</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b="1"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100"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dirty="0">
                        <a:latin typeface="+mn-ea"/>
                        <a:ea typeface="+mn-ea"/>
                      </a:endParaRPr>
                    </a:p>
                  </a:txBody>
                  <a:tcPr marL="0" marR="0" marT="0" marB="0" anchor="ctr">
                    <a:lnL w="9525"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831558"/>
                  </a:ext>
                </a:extLst>
              </a:tr>
              <a:tr h="401873">
                <a:tc rowSpan="3">
                  <a:txBody>
                    <a:bodyPr/>
                    <a:lstStyle/>
                    <a:p>
                      <a:pPr algn="ctr"/>
                      <a:r>
                        <a:rPr kumimoji="1" lang="ja-JP" altLang="en-US" sz="1100" b="1" dirty="0">
                          <a:solidFill>
                            <a:schemeClr val="bg1"/>
                          </a:solidFill>
                          <a:latin typeface="+mn-ea"/>
                          <a:ea typeface="+mn-ea"/>
                        </a:rPr>
                        <a:t>商品</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rowSpan="3">
                  <a:txBody>
                    <a:bodyPr/>
                    <a:lstStyle/>
                    <a:p>
                      <a:pPr algn="ctr"/>
                      <a:r>
                        <a:rPr kumimoji="1" lang="ja-JP" altLang="en-US" sz="1100" b="1" dirty="0">
                          <a:solidFill>
                            <a:schemeClr val="bg1"/>
                          </a:solidFill>
                          <a:latin typeface="+mn-ea"/>
                          <a:ea typeface="+mn-ea"/>
                        </a:rPr>
                        <a:t>予算</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a:solidFill>
                            <a:schemeClr val="bg1"/>
                          </a:solidFill>
                          <a:latin typeface="+mn-ea"/>
                          <a:ea typeface="+mn-ea"/>
                        </a:rPr>
                        <a:t>実績</a:t>
                      </a:r>
                      <a:r>
                        <a:rPr kumimoji="1" lang="en-US" altLang="ja-JP" sz="1100" b="1" dirty="0">
                          <a:solidFill>
                            <a:schemeClr val="bg1"/>
                          </a:solidFill>
                          <a:latin typeface="+mn-ea"/>
                          <a:ea typeface="+mn-ea"/>
                        </a:rPr>
                        <a:t>(1~2</a:t>
                      </a:r>
                      <a:r>
                        <a:rPr kumimoji="1" lang="ja-JP" altLang="en-US" sz="1100" b="1" dirty="0">
                          <a:solidFill>
                            <a:schemeClr val="bg1"/>
                          </a:solidFill>
                          <a:latin typeface="+mn-ea"/>
                          <a:ea typeface="+mn-ea"/>
                        </a:rPr>
                        <a:t>週目</a:t>
                      </a:r>
                      <a:r>
                        <a:rPr kumimoji="1" lang="en-US" altLang="ja-JP" sz="1100" b="1" dirty="0">
                          <a:solidFill>
                            <a:schemeClr val="bg1"/>
                          </a:solidFill>
                          <a:latin typeface="+mn-ea"/>
                          <a:ea typeface="+mn-ea"/>
                        </a:rPr>
                        <a:t>)</a:t>
                      </a:r>
                      <a:endParaRPr kumimoji="1" lang="ja-JP" altLang="en-US" sz="1100" b="1" dirty="0">
                        <a:solidFill>
                          <a:schemeClr val="bg1"/>
                        </a:solidFill>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a:solidFill>
                            <a:schemeClr val="bg1"/>
                          </a:solidFill>
                          <a:latin typeface="+mn-ea"/>
                          <a:ea typeface="+mn-ea"/>
                        </a:rPr>
                        <a:t>進捗（＝実績＋確定受注）</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b="1" dirty="0">
                        <a:solidFill>
                          <a:schemeClr val="bg1"/>
                        </a:solidFill>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gridSpan="6">
                  <a:txBody>
                    <a:bodyPr/>
                    <a:lstStyle/>
                    <a:p>
                      <a:pPr algn="ctr"/>
                      <a:r>
                        <a:rPr kumimoji="1" lang="ja-JP" altLang="en-US" sz="1100" b="1" dirty="0">
                          <a:solidFill>
                            <a:schemeClr val="bg1"/>
                          </a:solidFill>
                          <a:latin typeface="+mn-ea"/>
                          <a:ea typeface="+mn-ea"/>
                        </a:rPr>
                        <a:t>着地見込（＝実績＋確定受注＋意思入れ）</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36442"/>
                  </a:ext>
                </a:extLst>
              </a:tr>
              <a:tr h="284176">
                <a:tc vMerge="1">
                  <a:txBody>
                    <a:bodyPr/>
                    <a:lstStyle/>
                    <a:p>
                      <a:pPr algn="ctr"/>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vMerge="1">
                  <a:txBody>
                    <a:bodyPr/>
                    <a:lstStyle/>
                    <a:p>
                      <a:pPr algn="ctr"/>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ja-JP" altLang="en-US" sz="1100" b="1" dirty="0">
                          <a:solidFill>
                            <a:schemeClr val="bg1"/>
                          </a:solidFill>
                          <a:latin typeface="+mn-ea"/>
                          <a:ea typeface="+mn-ea"/>
                        </a:rPr>
                        <a:t>対予算</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ja-JP" altLang="en-US" sz="1100" b="1" dirty="0">
                          <a:solidFill>
                            <a:schemeClr val="bg1"/>
                          </a:solidFill>
                          <a:latin typeface="+mn-ea"/>
                          <a:ea typeface="+mn-ea"/>
                        </a:rPr>
                        <a:t>対予算</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100" b="1" dirty="0">
                        <a:solidFill>
                          <a:schemeClr val="bg1"/>
                        </a:solidFill>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gridSpan="6">
                  <a:txBody>
                    <a:bodyPr/>
                    <a:lstStyle/>
                    <a:p>
                      <a:pPr algn="ctr"/>
                      <a:r>
                        <a:rPr kumimoji="1" lang="ja-JP" altLang="en-US" sz="1100" b="1" dirty="0">
                          <a:solidFill>
                            <a:schemeClr val="bg1"/>
                          </a:solidFill>
                          <a:latin typeface="+mn-ea"/>
                          <a:ea typeface="+mn-ea"/>
                        </a:rPr>
                        <a:t>対予算</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1100" dirty="0"/>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2094083"/>
                  </a:ext>
                </a:extLst>
              </a:tr>
              <a:tr h="284176">
                <a:tc vMerge="1">
                  <a:txBody>
                    <a:bodyPr/>
                    <a:lstStyle/>
                    <a:p>
                      <a:pPr algn="ctr"/>
                      <a:r>
                        <a:rPr kumimoji="1" lang="ja-JP" altLang="en-US" sz="1100" dirty="0"/>
                        <a:t>会社</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vMerge="1">
                  <a:txBody>
                    <a:bodyPr/>
                    <a:lstStyle/>
                    <a:p>
                      <a:pPr algn="ctr"/>
                      <a:r>
                        <a:rPr kumimoji="1" lang="ja-JP" altLang="en-US" sz="1100" dirty="0"/>
                        <a:t>実績</a:t>
                      </a:r>
                      <a:endParaRPr kumimoji="1" lang="en-US" altLang="ja-JP" sz="1100" dirty="0"/>
                    </a:p>
                    <a:p>
                      <a:pPr algn="ctr"/>
                      <a:r>
                        <a:rPr kumimoji="1" lang="ja-JP" altLang="en-US" sz="1100" dirty="0"/>
                        <a:t>（</a:t>
                      </a:r>
                      <a:r>
                        <a:rPr kumimoji="1" lang="en-US" altLang="ja-JP" sz="1100" dirty="0"/>
                        <a:t>1~2</a:t>
                      </a:r>
                      <a:r>
                        <a:rPr kumimoji="1" lang="ja-JP" altLang="en-US" sz="1100" dirty="0"/>
                        <a:t>週目）</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b="1" dirty="0">
                          <a:solidFill>
                            <a:schemeClr val="bg1"/>
                          </a:solidFill>
                          <a:latin typeface="+mn-ea"/>
                          <a:ea typeface="+mn-ea"/>
                        </a:rPr>
                        <a:t>実績</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差異</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050" b="1">
                          <a:solidFill>
                            <a:schemeClr val="bg1"/>
                          </a:solidFill>
                          <a:latin typeface="+mn-ea"/>
                          <a:ea typeface="+mn-ea"/>
                        </a:rPr>
                        <a:t>進捗率</a:t>
                      </a:r>
                      <a:endParaRPr kumimoji="1" lang="ja-JP" altLang="en-US" sz="1050" b="1" dirty="0">
                        <a:solidFill>
                          <a:schemeClr val="bg1"/>
                        </a:solidFill>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見込</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a:solidFill>
                            <a:schemeClr val="bg1"/>
                          </a:solidFill>
                          <a:latin typeface="+mn-ea"/>
                          <a:ea typeface="+mn-ea"/>
                        </a:rPr>
                        <a:t>差異</a:t>
                      </a:r>
                      <a:endParaRPr kumimoji="1" lang="ja-JP" altLang="en-US" sz="1100" b="1" dirty="0">
                        <a:solidFill>
                          <a:schemeClr val="bg1"/>
                        </a:solidFill>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進捗率</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当月</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a:solidFill>
                            <a:schemeClr val="bg1"/>
                          </a:solidFill>
                          <a:latin typeface="+mn-ea"/>
                          <a:ea typeface="+mn-ea"/>
                        </a:rPr>
                        <a:t>達成率</a:t>
                      </a:r>
                      <a:endParaRPr kumimoji="1" lang="ja-JP" altLang="en-US" sz="1100" b="1" dirty="0">
                        <a:solidFill>
                          <a:schemeClr val="bg1"/>
                        </a:solidFill>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翌月</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達成率</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翌々月</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tc>
                  <a:txBody>
                    <a:bodyPr/>
                    <a:lstStyle/>
                    <a:p>
                      <a:pPr algn="ctr"/>
                      <a:r>
                        <a:rPr kumimoji="1" lang="ja-JP" altLang="en-US" sz="1100" b="1" dirty="0">
                          <a:solidFill>
                            <a:schemeClr val="bg1"/>
                          </a:solidFill>
                          <a:latin typeface="+mn-ea"/>
                          <a:ea typeface="+mn-ea"/>
                        </a:rPr>
                        <a:t>達成率</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5B9BD5"/>
                    </a:solidFill>
                  </a:tcPr>
                </a:tc>
                <a:extLst>
                  <a:ext uri="{0D108BD9-81ED-4DB2-BD59-A6C34878D82A}">
                    <a16:rowId xmlns:a16="http://schemas.microsoft.com/office/drawing/2014/main" val="3049503687"/>
                  </a:ext>
                </a:extLst>
              </a:tr>
              <a:tr h="301937">
                <a:tc>
                  <a:txBody>
                    <a:bodyPr/>
                    <a:lstStyle/>
                    <a:p>
                      <a:pPr algn="ctr"/>
                      <a:r>
                        <a:rPr kumimoji="1" lang="en-US" altLang="ja-JP" sz="1100" dirty="0">
                          <a:latin typeface="+mn-ea"/>
                          <a:ea typeface="+mn-ea"/>
                        </a:rPr>
                        <a:t>A</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4,000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1,900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ja-JP" altLang="en-US" sz="1100">
                          <a:latin typeface="+mn-ea"/>
                          <a:ea typeface="+mn-ea"/>
                        </a:rPr>
                        <a:t>▲</a:t>
                      </a:r>
                      <a:r>
                        <a:rPr kumimoji="1" lang="en-US" altLang="ja-JP" sz="1100">
                          <a:latin typeface="+mn-ea"/>
                          <a:ea typeface="+mn-ea"/>
                        </a:rPr>
                        <a:t>2,100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47.5%</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3,200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ja-JP" altLang="en-US" sz="1100" dirty="0">
                          <a:latin typeface="+mn-ea"/>
                          <a:ea typeface="+mn-ea"/>
                        </a:rPr>
                        <a:t>▲</a:t>
                      </a:r>
                      <a:r>
                        <a:rPr kumimoji="1" lang="en-US" altLang="ja-JP" sz="1100" dirty="0">
                          <a:latin typeface="+mn-ea"/>
                          <a:ea typeface="+mn-ea"/>
                        </a:rPr>
                        <a:t>800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80%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4,200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100" dirty="0">
                          <a:latin typeface="+mn-ea"/>
                          <a:ea typeface="+mn-ea"/>
                        </a:rPr>
                        <a:t>105%</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3,850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100" dirty="0">
                          <a:latin typeface="+mn-ea"/>
                          <a:ea typeface="+mn-ea"/>
                        </a:rPr>
                        <a:t>110%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sz="1100" dirty="0">
                          <a:latin typeface="+mn-ea"/>
                          <a:ea typeface="+mn-ea"/>
                        </a:rPr>
                        <a:t>4,000</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100" dirty="0">
                          <a:latin typeface="+mn-ea"/>
                          <a:ea typeface="+mn-ea"/>
                        </a:rPr>
                        <a:t>95%</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20784777"/>
                  </a:ext>
                </a:extLst>
              </a:tr>
              <a:tr h="301937">
                <a:tc>
                  <a:txBody>
                    <a:bodyPr/>
                    <a:lstStyle/>
                    <a:p>
                      <a:pPr algn="ctr"/>
                      <a:r>
                        <a:rPr kumimoji="1" lang="en-US" altLang="ja-JP" sz="1100" dirty="0">
                          <a:latin typeface="+mn-ea"/>
                          <a:ea typeface="+mn-ea"/>
                        </a:rPr>
                        <a:t>B</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57198370"/>
                  </a:ext>
                </a:extLst>
              </a:tr>
              <a:tr h="301937">
                <a:tc>
                  <a:txBody>
                    <a:bodyPr/>
                    <a:lstStyle/>
                    <a:p>
                      <a:pPr algn="ctr"/>
                      <a:r>
                        <a:rPr kumimoji="1" lang="en-US" altLang="ja-JP" sz="1100" dirty="0">
                          <a:latin typeface="+mn-ea"/>
                          <a:ea typeface="+mn-ea"/>
                        </a:rPr>
                        <a:t>C</a:t>
                      </a: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92027276"/>
                  </a:ext>
                </a:extLst>
              </a:tr>
              <a:tr h="301937">
                <a:tc>
                  <a:txBody>
                    <a:bodyPr/>
                    <a:lstStyle/>
                    <a:p>
                      <a:pPr algn="ctr"/>
                      <a:r>
                        <a:rPr kumimoji="1" lang="ja-JP" altLang="en-US" sz="1100" dirty="0">
                          <a:latin typeface="+mn-ea"/>
                          <a:ea typeface="+mn-ea"/>
                        </a:rPr>
                        <a:t>・・・</a:t>
                      </a: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dirty="0">
                        <a:latin typeface="+mn-ea"/>
                        <a:ea typeface="+mn-ea"/>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23090941"/>
                  </a:ext>
                </a:extLst>
              </a:tr>
            </a:tbl>
          </a:graphicData>
        </a:graphic>
      </p:graphicFrame>
      <p:sp>
        <p:nvSpPr>
          <p:cNvPr id="11" name="正方形/長方形 10">
            <a:extLst>
              <a:ext uri="{FF2B5EF4-FFF2-40B4-BE49-F238E27FC236}">
                <a16:creationId xmlns:a16="http://schemas.microsoft.com/office/drawing/2014/main" id="{E7ECFF0E-75BF-4600-A384-FC6DC3A292C6}"/>
              </a:ext>
            </a:extLst>
          </p:cNvPr>
          <p:cNvSpPr/>
          <p:nvPr/>
        </p:nvSpPr>
        <p:spPr>
          <a:xfrm rot="992060">
            <a:off x="8098331" y="2201774"/>
            <a:ext cx="1728192" cy="412878"/>
          </a:xfrm>
          <a:prstGeom prst="rect">
            <a:avLst/>
          </a:prstGeom>
          <a:solidFill>
            <a:schemeClr val="accent4">
              <a:lumMod val="20000"/>
              <a:lumOff val="80000"/>
            </a:schemeClr>
          </a:solidFill>
          <a:ln w="95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事例</a:t>
            </a:r>
          </a:p>
        </p:txBody>
      </p:sp>
      <p:sp>
        <p:nvSpPr>
          <p:cNvPr id="13" name="吹き出し: 角を丸めた四角形 12">
            <a:extLst>
              <a:ext uri="{FF2B5EF4-FFF2-40B4-BE49-F238E27FC236}">
                <a16:creationId xmlns:a16="http://schemas.microsoft.com/office/drawing/2014/main" id="{6C5B60C9-8652-4B1A-A423-DAED758EA019}"/>
              </a:ext>
            </a:extLst>
          </p:cNvPr>
          <p:cNvSpPr/>
          <p:nvPr/>
        </p:nvSpPr>
        <p:spPr>
          <a:xfrm>
            <a:off x="1784648" y="4744453"/>
            <a:ext cx="864096" cy="558401"/>
          </a:xfrm>
          <a:prstGeom prst="wedgeRoundRectCallout">
            <a:avLst>
              <a:gd name="adj1" fmla="val 29442"/>
              <a:gd name="adj2" fmla="val -105521"/>
              <a:gd name="adj3" fmla="val 16667"/>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000" dirty="0">
                <a:solidFill>
                  <a:schemeClr val="tx2"/>
                </a:solidFill>
              </a:rPr>
              <a:t>2</a:t>
            </a:r>
            <a:r>
              <a:rPr kumimoji="1" lang="ja-JP" altLang="en-US" sz="1000" dirty="0">
                <a:solidFill>
                  <a:schemeClr val="tx2"/>
                </a:solidFill>
              </a:rPr>
              <a:t>週目までの累計実績</a:t>
            </a:r>
          </a:p>
        </p:txBody>
      </p:sp>
      <p:sp>
        <p:nvSpPr>
          <p:cNvPr id="14" name="吹き出し: 角を丸めた四角形 13">
            <a:extLst>
              <a:ext uri="{FF2B5EF4-FFF2-40B4-BE49-F238E27FC236}">
                <a16:creationId xmlns:a16="http://schemas.microsoft.com/office/drawing/2014/main" id="{80CC8470-B807-48A2-BE23-72058C034017}"/>
              </a:ext>
            </a:extLst>
          </p:cNvPr>
          <p:cNvSpPr/>
          <p:nvPr/>
        </p:nvSpPr>
        <p:spPr>
          <a:xfrm>
            <a:off x="3656856" y="4744453"/>
            <a:ext cx="864096" cy="558401"/>
          </a:xfrm>
          <a:prstGeom prst="wedgeRoundRectCallout">
            <a:avLst>
              <a:gd name="adj1" fmla="val 30960"/>
              <a:gd name="adj2" fmla="val -105620"/>
              <a:gd name="adj3" fmla="val 16667"/>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000" dirty="0">
                <a:solidFill>
                  <a:schemeClr val="tx2"/>
                </a:solidFill>
              </a:rPr>
              <a:t>現時点での確定分</a:t>
            </a:r>
          </a:p>
        </p:txBody>
      </p:sp>
      <p:sp>
        <p:nvSpPr>
          <p:cNvPr id="16" name="正方形/長方形 15">
            <a:extLst>
              <a:ext uri="{FF2B5EF4-FFF2-40B4-BE49-F238E27FC236}">
                <a16:creationId xmlns:a16="http://schemas.microsoft.com/office/drawing/2014/main" id="{F3252B8D-E88F-4991-82F1-20649E3F1D76}"/>
              </a:ext>
            </a:extLst>
          </p:cNvPr>
          <p:cNvSpPr/>
          <p:nvPr/>
        </p:nvSpPr>
        <p:spPr>
          <a:xfrm>
            <a:off x="258148" y="5622852"/>
            <a:ext cx="5566788" cy="864000"/>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defTabSz="534988"/>
            <a:r>
              <a:rPr lang="ja-JP" altLang="en-US" sz="1600" b="1" dirty="0">
                <a:solidFill>
                  <a:srgbClr val="C00000"/>
                </a:solidFill>
              </a:rPr>
              <a:t>　</a:t>
            </a:r>
            <a:r>
              <a:rPr kumimoji="1" lang="en-US" altLang="ja-JP" sz="1600" b="1" dirty="0">
                <a:solidFill>
                  <a:srgbClr val="C00000"/>
                </a:solidFill>
              </a:rPr>
              <a:t>4,200</a:t>
            </a:r>
            <a:r>
              <a:rPr kumimoji="1" lang="ja-JP" altLang="en-US" sz="1600" b="1" dirty="0">
                <a:solidFill>
                  <a:srgbClr val="C00000"/>
                </a:solidFill>
              </a:rPr>
              <a:t>（着地見込）</a:t>
            </a:r>
            <a:r>
              <a:rPr kumimoji="1" lang="ja-JP" altLang="en-US" sz="1600" b="1" dirty="0">
                <a:solidFill>
                  <a:schemeClr val="tx1"/>
                </a:solidFill>
              </a:rPr>
              <a:t>＝　</a:t>
            </a:r>
            <a:r>
              <a:rPr kumimoji="1" lang="en-US" altLang="ja-JP" sz="1600" b="1" dirty="0">
                <a:solidFill>
                  <a:schemeClr val="tx1"/>
                </a:solidFill>
              </a:rPr>
              <a:t>1,900</a:t>
            </a:r>
            <a:r>
              <a:rPr kumimoji="1" lang="ja-JP" altLang="en-US" sz="1600" b="1" dirty="0">
                <a:solidFill>
                  <a:schemeClr val="tx1"/>
                </a:solidFill>
              </a:rPr>
              <a:t>（</a:t>
            </a:r>
            <a:r>
              <a:rPr lang="ja-JP" altLang="en-US" sz="1600" b="1" dirty="0">
                <a:solidFill>
                  <a:schemeClr val="tx1"/>
                </a:solidFill>
              </a:rPr>
              <a:t>実績）</a:t>
            </a:r>
            <a:endParaRPr lang="en-US" altLang="ja-JP" sz="1600" b="1" dirty="0">
              <a:solidFill>
                <a:schemeClr val="tx1"/>
              </a:solidFill>
            </a:endParaRPr>
          </a:p>
          <a:p>
            <a:pPr defTabSz="534988"/>
            <a:r>
              <a:rPr lang="ja-JP" altLang="en-US" sz="1600" b="1" dirty="0">
                <a:solidFill>
                  <a:schemeClr val="tx1"/>
                </a:solidFill>
              </a:rPr>
              <a:t>　</a:t>
            </a:r>
            <a:r>
              <a:rPr lang="en-US" altLang="ja-JP" sz="1600" b="1" dirty="0">
                <a:solidFill>
                  <a:schemeClr val="tx1"/>
                </a:solidFill>
              </a:rPr>
              <a:t>				</a:t>
            </a:r>
            <a:r>
              <a:rPr lang="ja-JP" altLang="en-US" sz="1600" b="1" dirty="0">
                <a:solidFill>
                  <a:schemeClr val="tx1"/>
                </a:solidFill>
              </a:rPr>
              <a:t>＋</a:t>
            </a:r>
            <a:r>
              <a:rPr kumimoji="1" lang="en-US" altLang="ja-JP" sz="1600" b="1" dirty="0">
                <a:solidFill>
                  <a:schemeClr val="tx1"/>
                </a:solidFill>
              </a:rPr>
              <a:t>1,300</a:t>
            </a:r>
            <a:r>
              <a:rPr kumimoji="1" lang="ja-JP" altLang="en-US" sz="1600" b="1" dirty="0">
                <a:solidFill>
                  <a:schemeClr val="tx1"/>
                </a:solidFill>
              </a:rPr>
              <a:t>（確定受注</a:t>
            </a:r>
            <a:r>
              <a:rPr lang="ja-JP" altLang="en-US" sz="1600" b="1" dirty="0">
                <a:solidFill>
                  <a:schemeClr val="tx1"/>
                </a:solidFill>
              </a:rPr>
              <a:t>）</a:t>
            </a:r>
            <a:endParaRPr lang="en-US" altLang="ja-JP" sz="1600" b="1" dirty="0">
              <a:solidFill>
                <a:schemeClr val="tx1"/>
              </a:solidFill>
            </a:endParaRPr>
          </a:p>
          <a:p>
            <a:pPr defTabSz="534988"/>
            <a:r>
              <a:rPr kumimoji="1" lang="ja-JP" altLang="en-US" sz="1600" b="1" dirty="0">
                <a:solidFill>
                  <a:srgbClr val="C00000"/>
                </a:solidFill>
              </a:rPr>
              <a:t>　</a:t>
            </a:r>
            <a:r>
              <a:rPr kumimoji="1" lang="en-US" altLang="ja-JP" sz="1600" b="1" dirty="0">
                <a:solidFill>
                  <a:srgbClr val="C00000"/>
                </a:solidFill>
              </a:rPr>
              <a:t>				</a:t>
            </a:r>
            <a:r>
              <a:rPr kumimoji="1" lang="ja-JP" altLang="en-US" sz="1600" b="1" dirty="0">
                <a:solidFill>
                  <a:srgbClr val="C00000"/>
                </a:solidFill>
              </a:rPr>
              <a:t>＋</a:t>
            </a:r>
            <a:r>
              <a:rPr kumimoji="1" lang="en-US" altLang="ja-JP" sz="1600" b="1" dirty="0">
                <a:solidFill>
                  <a:srgbClr val="C00000"/>
                </a:solidFill>
              </a:rPr>
              <a:t>1,000</a:t>
            </a:r>
            <a:r>
              <a:rPr kumimoji="1" lang="ja-JP" altLang="en-US" sz="1600" b="1" dirty="0">
                <a:solidFill>
                  <a:srgbClr val="C00000"/>
                </a:solidFill>
              </a:rPr>
              <a:t>（意思入れ分）</a:t>
            </a:r>
          </a:p>
        </p:txBody>
      </p:sp>
      <p:sp>
        <p:nvSpPr>
          <p:cNvPr id="17" name="右中かっこ 16">
            <a:extLst>
              <a:ext uri="{FF2B5EF4-FFF2-40B4-BE49-F238E27FC236}">
                <a16:creationId xmlns:a16="http://schemas.microsoft.com/office/drawing/2014/main" id="{E1A3269C-9A8D-4743-9DC7-107788D7C14D}"/>
              </a:ext>
            </a:extLst>
          </p:cNvPr>
          <p:cNvSpPr/>
          <p:nvPr/>
        </p:nvSpPr>
        <p:spPr>
          <a:xfrm>
            <a:off x="4236234" y="5671488"/>
            <a:ext cx="216122" cy="455643"/>
          </a:xfrm>
          <a:prstGeom prst="rightBrace">
            <a:avLst>
              <a:gd name="adj1" fmla="val 23302"/>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003931B-E322-49E9-A8EB-844DD2340E65}"/>
              </a:ext>
            </a:extLst>
          </p:cNvPr>
          <p:cNvSpPr txBox="1"/>
          <p:nvPr/>
        </p:nvSpPr>
        <p:spPr>
          <a:xfrm>
            <a:off x="4434612" y="5735750"/>
            <a:ext cx="720080" cy="369332"/>
          </a:xfrm>
          <a:prstGeom prst="rect">
            <a:avLst/>
          </a:prstGeom>
          <a:noFill/>
        </p:spPr>
        <p:txBody>
          <a:bodyPr wrap="square" rtlCol="0">
            <a:spAutoFit/>
          </a:bodyPr>
          <a:lstStyle/>
          <a:p>
            <a:r>
              <a:rPr lang="ja-JP" altLang="en-US" b="1" dirty="0"/>
              <a:t>進捗</a:t>
            </a:r>
            <a:endParaRPr kumimoji="1" lang="ja-JP" altLang="en-US" b="1" dirty="0"/>
          </a:p>
        </p:txBody>
      </p:sp>
      <p:sp>
        <p:nvSpPr>
          <p:cNvPr id="19" name="矢印: 折線 18">
            <a:extLst>
              <a:ext uri="{FF2B5EF4-FFF2-40B4-BE49-F238E27FC236}">
                <a16:creationId xmlns:a16="http://schemas.microsoft.com/office/drawing/2014/main" id="{24D12C6E-2233-4BDC-B5C5-4CDFB05AED24}"/>
              </a:ext>
            </a:extLst>
          </p:cNvPr>
          <p:cNvSpPr/>
          <p:nvPr/>
        </p:nvSpPr>
        <p:spPr>
          <a:xfrm flipH="1" flipV="1">
            <a:off x="5824936" y="5552117"/>
            <a:ext cx="720080" cy="648073"/>
          </a:xfrm>
          <a:prstGeom prst="bentArrow">
            <a:avLst>
              <a:gd name="adj1" fmla="val 28287"/>
              <a:gd name="adj2" fmla="val 31810"/>
              <a:gd name="adj3" fmla="val 37913"/>
              <a:gd name="adj4" fmla="val 14507"/>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右中かっこ 19">
            <a:extLst>
              <a:ext uri="{FF2B5EF4-FFF2-40B4-BE49-F238E27FC236}">
                <a16:creationId xmlns:a16="http://schemas.microsoft.com/office/drawing/2014/main" id="{B7ADEEDD-477F-459F-8E39-BA32B4DC26F1}"/>
              </a:ext>
            </a:extLst>
          </p:cNvPr>
          <p:cNvSpPr/>
          <p:nvPr/>
        </p:nvSpPr>
        <p:spPr>
          <a:xfrm>
            <a:off x="5010676" y="5671488"/>
            <a:ext cx="198378" cy="671348"/>
          </a:xfrm>
          <a:prstGeom prst="rightBrace">
            <a:avLst>
              <a:gd name="adj1" fmla="val 23302"/>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EA0BCE63-CD44-4965-B3AD-5603319698D2}"/>
              </a:ext>
            </a:extLst>
          </p:cNvPr>
          <p:cNvSpPr txBox="1"/>
          <p:nvPr/>
        </p:nvSpPr>
        <p:spPr>
          <a:xfrm>
            <a:off x="5209054" y="5888150"/>
            <a:ext cx="720080" cy="369332"/>
          </a:xfrm>
          <a:prstGeom prst="rect">
            <a:avLst/>
          </a:prstGeom>
          <a:noFill/>
          <a:ln>
            <a:noFill/>
          </a:ln>
        </p:spPr>
        <p:txBody>
          <a:bodyPr wrap="square" rtlCol="0">
            <a:spAutoFit/>
          </a:bodyPr>
          <a:lstStyle/>
          <a:p>
            <a:r>
              <a:rPr lang="ja-JP" altLang="en-US" b="1" dirty="0"/>
              <a:t>達成</a:t>
            </a:r>
            <a:endParaRPr kumimoji="1" lang="ja-JP" altLang="en-US" b="1" dirty="0"/>
          </a:p>
        </p:txBody>
      </p:sp>
      <p:sp>
        <p:nvSpPr>
          <p:cNvPr id="15" name="吹き出し: 角を丸めた四角形 14">
            <a:extLst>
              <a:ext uri="{FF2B5EF4-FFF2-40B4-BE49-F238E27FC236}">
                <a16:creationId xmlns:a16="http://schemas.microsoft.com/office/drawing/2014/main" id="{86B1832D-A52B-4E37-AB87-852BAC274761}"/>
              </a:ext>
            </a:extLst>
          </p:cNvPr>
          <p:cNvSpPr/>
          <p:nvPr/>
        </p:nvSpPr>
        <p:spPr>
          <a:xfrm>
            <a:off x="5745088" y="4895992"/>
            <a:ext cx="1368152" cy="648072"/>
          </a:xfrm>
          <a:prstGeom prst="wedgeRoundRectCallout">
            <a:avLst>
              <a:gd name="adj1" fmla="val -14789"/>
              <a:gd name="adj2" fmla="val -105412"/>
              <a:gd name="adj3" fmla="val 16667"/>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000" dirty="0">
                <a:solidFill>
                  <a:schemeClr val="tx2"/>
                </a:solidFill>
              </a:rPr>
              <a:t>現時点での確定分に意思入れを加算した</a:t>
            </a:r>
            <a:endParaRPr kumimoji="1" lang="en-US" altLang="ja-JP" sz="1000" dirty="0">
              <a:solidFill>
                <a:schemeClr val="tx2"/>
              </a:solidFill>
            </a:endParaRPr>
          </a:p>
          <a:p>
            <a:pPr algn="ctr"/>
            <a:r>
              <a:rPr kumimoji="1" lang="ja-JP" altLang="en-US" sz="1000" dirty="0">
                <a:solidFill>
                  <a:schemeClr val="tx2"/>
                </a:solidFill>
              </a:rPr>
              <a:t>月次着地見込を入力</a:t>
            </a:r>
          </a:p>
        </p:txBody>
      </p:sp>
    </p:spTree>
    <p:extLst>
      <p:ext uri="{BB962C8B-B14F-4D97-AF65-F5344CB8AC3E}">
        <p14:creationId xmlns:p14="http://schemas.microsoft.com/office/powerpoint/2010/main" val="218168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EDB90-78DF-4365-B30A-626B73ED4DD1}"/>
              </a:ext>
            </a:extLst>
          </p:cNvPr>
          <p:cNvSpPr>
            <a:spLocks noGrp="1"/>
          </p:cNvSpPr>
          <p:nvPr>
            <p:ph type="title"/>
          </p:nvPr>
        </p:nvSpPr>
        <p:spPr>
          <a:xfrm>
            <a:off x="200472" y="-99392"/>
            <a:ext cx="7979296" cy="989892"/>
          </a:xfrm>
        </p:spPr>
        <p:txBody>
          <a:bodyPr/>
          <a:lstStyle/>
          <a:p>
            <a:r>
              <a:rPr lang="ja-JP" altLang="en-US" dirty="0"/>
              <a:t>目次</a:t>
            </a:r>
            <a:endParaRPr kumimoji="1" lang="ja-JP" altLang="en-US" dirty="0"/>
          </a:p>
        </p:txBody>
      </p:sp>
      <p:sp>
        <p:nvSpPr>
          <p:cNvPr id="5" name="テキスト ボックス 4">
            <a:extLst>
              <a:ext uri="{FF2B5EF4-FFF2-40B4-BE49-F238E27FC236}">
                <a16:creationId xmlns:a16="http://schemas.microsoft.com/office/drawing/2014/main" id="{EBB5997C-694C-4EA8-8AAF-FEE08C3940B6}"/>
              </a:ext>
            </a:extLst>
          </p:cNvPr>
          <p:cNvSpPr txBox="1"/>
          <p:nvPr/>
        </p:nvSpPr>
        <p:spPr>
          <a:xfrm>
            <a:off x="704528" y="1268760"/>
            <a:ext cx="8568952" cy="6117829"/>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ja-JP" altLang="en-US" sz="2400" dirty="0"/>
              <a:t> 現場力を喚起する経営管理</a:t>
            </a:r>
            <a:r>
              <a:rPr lang="en-US" altLang="ja-JP" sz="2400" dirty="0"/>
              <a:t>	</a:t>
            </a:r>
            <a:r>
              <a:rPr lang="ja-JP" altLang="en-US" sz="2400" dirty="0"/>
              <a:t>理論編</a:t>
            </a:r>
            <a:br>
              <a:rPr lang="ja-JP" altLang="en-US" sz="2400" dirty="0"/>
            </a:br>
            <a:r>
              <a:rPr lang="en-US" altLang="ja-JP" sz="2400" dirty="0"/>
              <a:t>	</a:t>
            </a:r>
            <a:r>
              <a:rPr lang="en-US" altLang="ja-JP" sz="2400" dirty="0">
                <a:solidFill>
                  <a:schemeClr val="tx1">
                    <a:lumMod val="50000"/>
                    <a:lumOff val="50000"/>
                  </a:schemeClr>
                </a:solidFill>
              </a:rPr>
              <a:t>――</a:t>
            </a:r>
            <a:r>
              <a:rPr lang="ja-JP" altLang="en-US" sz="2400" dirty="0">
                <a:solidFill>
                  <a:schemeClr val="tx1">
                    <a:lumMod val="50000"/>
                    <a:lumOff val="50000"/>
                  </a:schemeClr>
                </a:solidFill>
              </a:rPr>
              <a:t>フュージョンズが考える経営管理</a:t>
            </a:r>
            <a:r>
              <a:rPr lang="en-US" altLang="ja-JP" sz="2400" dirty="0">
                <a:solidFill>
                  <a:schemeClr val="tx1">
                    <a:lumMod val="50000"/>
                    <a:lumOff val="50000"/>
                  </a:schemeClr>
                </a:solidFill>
              </a:rPr>
              <a:t>DX</a:t>
            </a:r>
            <a:endParaRPr kumimoji="1" lang="en-US" altLang="ja-JP" sz="2400" dirty="0">
              <a:solidFill>
                <a:schemeClr val="tx1">
                  <a:lumMod val="50000"/>
                  <a:lumOff val="50000"/>
                </a:schemeClr>
              </a:solidFill>
            </a:endParaRPr>
          </a:p>
          <a:p>
            <a:pPr marL="285750" indent="-285750">
              <a:lnSpc>
                <a:spcPct val="150000"/>
              </a:lnSpc>
              <a:buFont typeface="Wingdings" panose="05000000000000000000" pitchFamily="2" charset="2"/>
              <a:buChar char="p"/>
            </a:pPr>
            <a:r>
              <a:rPr lang="ja-JP" altLang="en-US" sz="2400" dirty="0"/>
              <a:t> 現場力を喚起する経営管理</a:t>
            </a:r>
            <a:r>
              <a:rPr lang="en-US" altLang="ja-JP" sz="2400" dirty="0"/>
              <a:t>	</a:t>
            </a:r>
            <a:r>
              <a:rPr lang="ja-JP" altLang="en-US" sz="2400" dirty="0"/>
              <a:t>実践編</a:t>
            </a:r>
            <a:br>
              <a:rPr lang="ja-JP" altLang="en-US" sz="2400" dirty="0"/>
            </a:br>
            <a:r>
              <a:rPr lang="en-US" altLang="ja-JP" sz="2400" dirty="0"/>
              <a:t>	</a:t>
            </a:r>
            <a:r>
              <a:rPr lang="en-US" altLang="ja-JP" sz="2400" dirty="0">
                <a:solidFill>
                  <a:schemeClr val="tx1">
                    <a:lumMod val="50000"/>
                    <a:lumOff val="50000"/>
                  </a:schemeClr>
                </a:solidFill>
              </a:rPr>
              <a:t>――</a:t>
            </a:r>
            <a:r>
              <a:rPr lang="ja-JP" altLang="en-US" sz="2400" dirty="0">
                <a:solidFill>
                  <a:schemeClr val="tx1">
                    <a:lumMod val="50000"/>
                    <a:lumOff val="50000"/>
                  </a:schemeClr>
                </a:solidFill>
              </a:rPr>
              <a:t>現場にフィットする経営管理システム</a:t>
            </a:r>
            <a:endParaRPr kumimoji="1" lang="en-US" altLang="ja-JP" sz="2400" dirty="0">
              <a:solidFill>
                <a:schemeClr val="tx1">
                  <a:lumMod val="50000"/>
                  <a:lumOff val="50000"/>
                </a:schemeClr>
              </a:solidFill>
            </a:endParaRPr>
          </a:p>
          <a:p>
            <a:pPr marL="285750" indent="-285750">
              <a:lnSpc>
                <a:spcPct val="150000"/>
              </a:lnSpc>
              <a:buFont typeface="Wingdings" panose="05000000000000000000" pitchFamily="2" charset="2"/>
              <a:buChar char="p"/>
            </a:pPr>
            <a:r>
              <a:rPr lang="ja-JP" altLang="en-US" sz="2400" dirty="0"/>
              <a:t> 現場力を喚起する経営管理</a:t>
            </a:r>
            <a:r>
              <a:rPr lang="en-US" altLang="ja-JP" sz="2400" dirty="0"/>
              <a:t>	</a:t>
            </a:r>
            <a:r>
              <a:rPr lang="ja-JP" altLang="en-US" sz="2400" dirty="0"/>
              <a:t>基盤テーマ</a:t>
            </a:r>
            <a:br>
              <a:rPr lang="ja-JP" altLang="en-US" sz="2400" dirty="0"/>
            </a:br>
            <a:r>
              <a:rPr lang="en-US" altLang="ja-JP" sz="2400" dirty="0"/>
              <a:t>	</a:t>
            </a:r>
            <a:r>
              <a:rPr lang="en-US" altLang="ja-JP" sz="2400" dirty="0">
                <a:solidFill>
                  <a:schemeClr val="tx1">
                    <a:lumMod val="50000"/>
                    <a:lumOff val="50000"/>
                  </a:schemeClr>
                </a:solidFill>
              </a:rPr>
              <a:t>――</a:t>
            </a:r>
            <a:r>
              <a:rPr lang="ja-JP" altLang="en-US" sz="2400" dirty="0">
                <a:solidFill>
                  <a:schemeClr val="tx1">
                    <a:lumMod val="50000"/>
                    <a:lumOff val="50000"/>
                  </a:schemeClr>
                </a:solidFill>
              </a:rPr>
              <a:t>エクセルメタボを克服する</a:t>
            </a:r>
            <a:endParaRPr lang="en-US" altLang="ja-JP" sz="2400" dirty="0">
              <a:solidFill>
                <a:schemeClr val="tx1">
                  <a:lumMod val="50000"/>
                  <a:lumOff val="50000"/>
                </a:schemeClr>
              </a:solidFill>
            </a:endParaRPr>
          </a:p>
          <a:p>
            <a:pPr marL="285750" indent="-285750">
              <a:lnSpc>
                <a:spcPct val="150000"/>
              </a:lnSpc>
              <a:buFont typeface="Wingdings" panose="05000000000000000000" pitchFamily="2" charset="2"/>
              <a:buChar char="p"/>
            </a:pPr>
            <a:r>
              <a:rPr lang="ja-JP" altLang="en-US" sz="2400" dirty="0"/>
              <a:t> 現場力を喚起する経営管理</a:t>
            </a:r>
            <a:r>
              <a:rPr lang="en-US" altLang="ja-JP" sz="2400" dirty="0"/>
              <a:t>	</a:t>
            </a:r>
            <a:r>
              <a:rPr lang="ja-JP" altLang="en-US" sz="2400" dirty="0"/>
              <a:t>組織体制</a:t>
            </a:r>
            <a:br>
              <a:rPr lang="ja-JP" altLang="en-US" sz="2400" dirty="0"/>
            </a:br>
            <a:r>
              <a:rPr lang="en-US" altLang="ja-JP" sz="2400" dirty="0"/>
              <a:t>	</a:t>
            </a:r>
            <a:r>
              <a:rPr lang="en-US" altLang="ja-JP" sz="2400" dirty="0">
                <a:solidFill>
                  <a:schemeClr val="tx1">
                    <a:lumMod val="50000"/>
                    <a:lumOff val="50000"/>
                  </a:schemeClr>
                </a:solidFill>
              </a:rPr>
              <a:t>――</a:t>
            </a:r>
            <a:r>
              <a:rPr lang="ja-JP" altLang="en-US" sz="2400" dirty="0">
                <a:solidFill>
                  <a:schemeClr val="tx1">
                    <a:lumMod val="50000"/>
                    <a:lumOff val="50000"/>
                  </a:schemeClr>
                </a:solidFill>
              </a:rPr>
              <a:t>経営管理システム整備と</a:t>
            </a:r>
            <a:r>
              <a:rPr lang="en-US" altLang="ja-JP" sz="2400" dirty="0">
                <a:solidFill>
                  <a:schemeClr val="tx1">
                    <a:lumMod val="50000"/>
                    <a:lumOff val="50000"/>
                  </a:schemeClr>
                </a:solidFill>
              </a:rPr>
              <a:t>FP&amp;A</a:t>
            </a:r>
          </a:p>
          <a:p>
            <a:pPr marL="285750" indent="-285750">
              <a:lnSpc>
                <a:spcPct val="150000"/>
              </a:lnSpc>
              <a:buFont typeface="Wingdings" panose="05000000000000000000" pitchFamily="2" charset="2"/>
              <a:buChar char="p"/>
            </a:pPr>
            <a:r>
              <a:rPr lang="ja-JP" altLang="en-US" sz="2400" dirty="0"/>
              <a:t> 先行事例 ＆ 理解を深めて頂くために</a:t>
            </a:r>
            <a:endParaRPr lang="en-US" altLang="ja-JP" sz="2400" dirty="0"/>
          </a:p>
          <a:p>
            <a:pPr marL="285750" indent="-285750">
              <a:lnSpc>
                <a:spcPct val="150000"/>
              </a:lnSpc>
              <a:buFont typeface="Wingdings" panose="05000000000000000000" pitchFamily="2" charset="2"/>
              <a:buChar char="p"/>
            </a:pPr>
            <a:endParaRPr kumimoji="1" lang="en-US" altLang="ja-JP" sz="2400" dirty="0"/>
          </a:p>
          <a:p>
            <a:pPr marL="285750" indent="-285750">
              <a:lnSpc>
                <a:spcPct val="150000"/>
              </a:lnSpc>
              <a:buFont typeface="Wingdings" panose="05000000000000000000" pitchFamily="2" charset="2"/>
              <a:buChar char="p"/>
            </a:pPr>
            <a:endParaRPr kumimoji="1" lang="ja-JP" altLang="en-US" sz="2400" dirty="0"/>
          </a:p>
        </p:txBody>
      </p:sp>
    </p:spTree>
    <p:extLst>
      <p:ext uri="{BB962C8B-B14F-4D97-AF65-F5344CB8AC3E}">
        <p14:creationId xmlns:p14="http://schemas.microsoft.com/office/powerpoint/2010/main" val="3289047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EBCBF7E-894E-46BB-A03C-3B55C1C9AC7F}"/>
              </a:ext>
            </a:extLst>
          </p:cNvPr>
          <p:cNvSpPr>
            <a:spLocks noGrp="1"/>
          </p:cNvSpPr>
          <p:nvPr>
            <p:ph type="title"/>
          </p:nvPr>
        </p:nvSpPr>
        <p:spPr/>
        <p:txBody>
          <a:bodyPr/>
          <a:lstStyle/>
          <a:p>
            <a:r>
              <a:rPr lang="ja-JP" altLang="en-US" dirty="0"/>
              <a:t>３．現場粒度での予実管理</a:t>
            </a:r>
          </a:p>
        </p:txBody>
      </p:sp>
      <p:sp>
        <p:nvSpPr>
          <p:cNvPr id="5" name="テキスト プレースホルダー 4">
            <a:extLst>
              <a:ext uri="{FF2B5EF4-FFF2-40B4-BE49-F238E27FC236}">
                <a16:creationId xmlns:a16="http://schemas.microsoft.com/office/drawing/2014/main" id="{A19BF1F8-8B11-4D9B-9356-603E7BB59F9E}"/>
              </a:ext>
            </a:extLst>
          </p:cNvPr>
          <p:cNvSpPr>
            <a:spLocks noGrp="1"/>
          </p:cNvSpPr>
          <p:nvPr>
            <p:ph type="body" idx="1"/>
          </p:nvPr>
        </p:nvSpPr>
        <p:spPr>
          <a:xfrm>
            <a:off x="-15552" y="4593109"/>
            <a:ext cx="7200800" cy="1500187"/>
          </a:xfrm>
        </p:spPr>
        <p:txBody>
          <a:bodyPr/>
          <a:lstStyle/>
          <a:p>
            <a:r>
              <a:rPr lang="en-US" altLang="ja-JP" dirty="0"/>
              <a:t>	</a:t>
            </a:r>
            <a:r>
              <a:rPr lang="ja-JP" altLang="en-US" dirty="0"/>
              <a:t>ートランザクションベースド・プランニング</a:t>
            </a:r>
          </a:p>
        </p:txBody>
      </p:sp>
    </p:spTree>
    <p:extLst>
      <p:ext uri="{BB962C8B-B14F-4D97-AF65-F5344CB8AC3E}">
        <p14:creationId xmlns:p14="http://schemas.microsoft.com/office/powerpoint/2010/main" val="243773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C6904-B087-4169-93DF-0E0DA87AD600}"/>
              </a:ext>
            </a:extLst>
          </p:cNvPr>
          <p:cNvSpPr>
            <a:spLocks noGrp="1"/>
          </p:cNvSpPr>
          <p:nvPr>
            <p:ph type="title"/>
          </p:nvPr>
        </p:nvSpPr>
        <p:spPr/>
        <p:txBody>
          <a:bodyPr/>
          <a:lstStyle/>
          <a:p>
            <a:r>
              <a:rPr lang="ja-JP" altLang="en-US" dirty="0"/>
              <a:t>（１）現場粒度での予実管理</a:t>
            </a:r>
            <a:endParaRPr kumimoji="1" lang="ja-JP" altLang="en-US" dirty="0"/>
          </a:p>
        </p:txBody>
      </p:sp>
      <p:sp>
        <p:nvSpPr>
          <p:cNvPr id="4" name="コンテンツ プレースホルダー 2">
            <a:extLst>
              <a:ext uri="{FF2B5EF4-FFF2-40B4-BE49-F238E27FC236}">
                <a16:creationId xmlns:a16="http://schemas.microsoft.com/office/drawing/2014/main" id="{219F37B5-52F3-4643-BD1A-168D4EECC20C}"/>
              </a:ext>
            </a:extLst>
          </p:cNvPr>
          <p:cNvSpPr txBox="1">
            <a:spLocks/>
          </p:cNvSpPr>
          <p:nvPr/>
        </p:nvSpPr>
        <p:spPr>
          <a:xfrm>
            <a:off x="142056" y="1124744"/>
            <a:ext cx="9635480" cy="5472608"/>
          </a:xfrm>
          <a:prstGeom prst="rect">
            <a:avLst/>
          </a:prstGeom>
        </p:spPr>
        <p:txBody>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従来の経営管理システムは、財務経理部門の支援が中心でした。未来を予測し制御するためには、現場の事業活動と予実管理を結びつける必要があり、</a:t>
            </a:r>
            <a:r>
              <a:rPr lang="ja-JP" altLang="en-US" b="1" dirty="0"/>
              <a:t>現場での活動にフィットした案件単位での予算管理</a:t>
            </a:r>
            <a:r>
              <a:rPr lang="ja-JP" altLang="en-US" dirty="0"/>
              <a:t>を支援することが重要です。</a:t>
            </a:r>
          </a:p>
        </p:txBody>
      </p:sp>
      <p:pic>
        <p:nvPicPr>
          <p:cNvPr id="32" name="図 31">
            <a:extLst>
              <a:ext uri="{FF2B5EF4-FFF2-40B4-BE49-F238E27FC236}">
                <a16:creationId xmlns:a16="http://schemas.microsoft.com/office/drawing/2014/main" id="{6E0DA216-A537-4CC0-91CB-771AF1DF7C39}"/>
              </a:ext>
            </a:extLst>
          </p:cNvPr>
          <p:cNvPicPr>
            <a:picLocks noChangeAspect="1"/>
          </p:cNvPicPr>
          <p:nvPr/>
        </p:nvPicPr>
        <p:blipFill>
          <a:blip r:embed="rId2"/>
          <a:stretch>
            <a:fillRect/>
          </a:stretch>
        </p:blipFill>
        <p:spPr>
          <a:xfrm>
            <a:off x="848544" y="2105511"/>
            <a:ext cx="8352928" cy="4618455"/>
          </a:xfrm>
          <a:prstGeom prst="rect">
            <a:avLst/>
          </a:prstGeom>
        </p:spPr>
      </p:pic>
      <p:sp>
        <p:nvSpPr>
          <p:cNvPr id="12" name="正方形/長方形 11">
            <a:extLst>
              <a:ext uri="{FF2B5EF4-FFF2-40B4-BE49-F238E27FC236}">
                <a16:creationId xmlns:a16="http://schemas.microsoft.com/office/drawing/2014/main" id="{45591DBE-065A-4D4D-83D5-7E01820B6D8A}"/>
              </a:ext>
            </a:extLst>
          </p:cNvPr>
          <p:cNvSpPr/>
          <p:nvPr/>
        </p:nvSpPr>
        <p:spPr>
          <a:xfrm rot="992060">
            <a:off x="8098330" y="2279208"/>
            <a:ext cx="1728192" cy="412878"/>
          </a:xfrm>
          <a:prstGeom prst="rect">
            <a:avLst/>
          </a:prstGeom>
          <a:solidFill>
            <a:schemeClr val="accent4">
              <a:lumMod val="20000"/>
              <a:lumOff val="80000"/>
            </a:schemeClr>
          </a:solidFill>
          <a:ln w="95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事例</a:t>
            </a:r>
          </a:p>
        </p:txBody>
      </p:sp>
    </p:spTree>
    <p:extLst>
      <p:ext uri="{BB962C8B-B14F-4D97-AF65-F5344CB8AC3E}">
        <p14:creationId xmlns:p14="http://schemas.microsoft.com/office/powerpoint/2010/main" val="358254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1432F-6FF7-470C-ABDB-D7C171F61DF3}"/>
              </a:ext>
            </a:extLst>
          </p:cNvPr>
          <p:cNvSpPr>
            <a:spLocks noGrp="1"/>
          </p:cNvSpPr>
          <p:nvPr>
            <p:ph type="title"/>
          </p:nvPr>
        </p:nvSpPr>
        <p:spPr/>
        <p:txBody>
          <a:bodyPr/>
          <a:lstStyle/>
          <a:p>
            <a:r>
              <a:rPr kumimoji="1" lang="ja-JP" altLang="en-US" dirty="0"/>
              <a:t>（２）トランザクションベースド・プランニングとは</a:t>
            </a:r>
          </a:p>
        </p:txBody>
      </p:sp>
      <p:sp>
        <p:nvSpPr>
          <p:cNvPr id="54" name="コンテンツ プレースホルダー 53">
            <a:extLst>
              <a:ext uri="{FF2B5EF4-FFF2-40B4-BE49-F238E27FC236}">
                <a16:creationId xmlns:a16="http://schemas.microsoft.com/office/drawing/2014/main" id="{84A92DD3-B6C5-4998-9569-C09D5627F37D}"/>
              </a:ext>
            </a:extLst>
          </p:cNvPr>
          <p:cNvSpPr>
            <a:spLocks noGrp="1"/>
          </p:cNvSpPr>
          <p:nvPr>
            <p:ph idx="1"/>
          </p:nvPr>
        </p:nvSpPr>
        <p:spPr>
          <a:xfrm>
            <a:off x="210291" y="1124744"/>
            <a:ext cx="9635480" cy="5472608"/>
          </a:xfrm>
        </p:spPr>
        <p:txBody>
          <a:bodyPr/>
          <a:lstStyle/>
          <a:p>
            <a:pPr marL="0" indent="0">
              <a:buNone/>
            </a:pPr>
            <a:r>
              <a:rPr lang="ja-JP" altLang="en-US" dirty="0"/>
              <a:t>弊社では、こうした案件別の詳細予算管理を「トランザクションベースド・プランニング（ＴＢＰ）」と呼称して推進しております。</a:t>
            </a:r>
          </a:p>
        </p:txBody>
      </p:sp>
      <p:sp>
        <p:nvSpPr>
          <p:cNvPr id="11" name="正方形/長方形 10">
            <a:extLst>
              <a:ext uri="{FF2B5EF4-FFF2-40B4-BE49-F238E27FC236}">
                <a16:creationId xmlns:a16="http://schemas.microsoft.com/office/drawing/2014/main" id="{FBFE5B53-7E6C-4B5C-8DBE-6D28E2696DEA}"/>
              </a:ext>
            </a:extLst>
          </p:cNvPr>
          <p:cNvSpPr/>
          <p:nvPr/>
        </p:nvSpPr>
        <p:spPr bwMode="auto">
          <a:xfrm>
            <a:off x="872046" y="1842362"/>
            <a:ext cx="8136904" cy="927346"/>
          </a:xfrm>
          <a:prstGeom prst="rect">
            <a:avLst/>
          </a:prstGeom>
          <a:solidFill>
            <a:schemeClr val="accent1">
              <a:lumMod val="75000"/>
            </a:schemeClr>
          </a:solidFill>
          <a:ln w="9525" cap="flat" cmpd="sng" algn="ctr">
            <a:solidFill>
              <a:schemeClr val="accent1">
                <a:lumMod val="50000"/>
              </a:schemeClr>
            </a:solidFill>
            <a:prstDash val="sysDot"/>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fontAlgn="base">
              <a:lnSpc>
                <a:spcPct val="120000"/>
              </a:lnSpc>
              <a:spcBef>
                <a:spcPct val="0"/>
              </a:spcBef>
              <a:spcAft>
                <a:spcPct val="0"/>
              </a:spcAft>
              <a:defRPr/>
            </a:pPr>
            <a:r>
              <a:rPr kumimoji="0" lang="ja-JP" altLang="en-US" sz="2200" u="sng" kern="0" dirty="0">
                <a:solidFill>
                  <a:schemeClr val="bg1"/>
                </a:solidFill>
                <a:latin typeface="メイリオ"/>
              </a:rPr>
              <a:t>トランザクションベースド・プランニング</a:t>
            </a:r>
            <a:endParaRPr kumimoji="0" lang="en-US" altLang="ja-JP" sz="2200" u="sng" kern="0" dirty="0">
              <a:solidFill>
                <a:schemeClr val="bg1"/>
              </a:solidFill>
              <a:latin typeface="メイリオ"/>
            </a:endParaRPr>
          </a:p>
          <a:p>
            <a:pPr algn="ctr" fontAlgn="base">
              <a:lnSpc>
                <a:spcPct val="120000"/>
              </a:lnSpc>
              <a:spcBef>
                <a:spcPct val="0"/>
              </a:spcBef>
              <a:spcAft>
                <a:spcPct val="0"/>
              </a:spcAft>
              <a:defRPr/>
            </a:pPr>
            <a:r>
              <a:rPr kumimoji="0" lang="ja-JP" altLang="en-US" sz="2200" kern="0" dirty="0">
                <a:solidFill>
                  <a:schemeClr val="bg1"/>
                </a:solidFill>
                <a:latin typeface="メイリオ"/>
              </a:rPr>
              <a:t>現場部署での活動に即した案件単位での予算管理</a:t>
            </a:r>
            <a:endParaRPr kumimoji="0" lang="en-US" altLang="ja-JP" sz="2200" kern="0" dirty="0">
              <a:solidFill>
                <a:schemeClr val="bg1"/>
              </a:solidFill>
              <a:latin typeface="メイリオ"/>
            </a:endParaRPr>
          </a:p>
        </p:txBody>
      </p:sp>
      <p:sp>
        <p:nvSpPr>
          <p:cNvPr id="4" name="四角形: 角を丸くする 3">
            <a:extLst>
              <a:ext uri="{FF2B5EF4-FFF2-40B4-BE49-F238E27FC236}">
                <a16:creationId xmlns:a16="http://schemas.microsoft.com/office/drawing/2014/main" id="{DFB13448-96B6-4C62-B792-CFF04B102FB0}"/>
              </a:ext>
            </a:extLst>
          </p:cNvPr>
          <p:cNvSpPr/>
          <p:nvPr/>
        </p:nvSpPr>
        <p:spPr>
          <a:xfrm>
            <a:off x="897050" y="2778123"/>
            <a:ext cx="8111899" cy="2283446"/>
          </a:xfrm>
          <a:prstGeom prst="roundRect">
            <a:avLst>
              <a:gd name="adj" fmla="val 0"/>
            </a:avLst>
          </a:prstGeom>
          <a:solidFill>
            <a:schemeClr val="accent5">
              <a:lumMod val="20000"/>
              <a:lumOff val="80000"/>
            </a:schemeClr>
          </a:solidFill>
          <a:ln w="38100">
            <a:noFill/>
          </a:ln>
        </p:spPr>
        <p:txBody>
          <a:bodyPr wrap="square" tIns="108000" bIns="108000" anchor="ctr">
            <a:noAutofit/>
          </a:bodyPr>
          <a:lstStyle/>
          <a:p>
            <a:pPr marL="269875" lvl="0" indent="-269875" fontAlgn="base">
              <a:lnSpc>
                <a:spcPct val="120000"/>
              </a:lnSpc>
              <a:spcAft>
                <a:spcPct val="0"/>
              </a:spcAft>
              <a:buClr>
                <a:schemeClr val="tx1"/>
              </a:buClr>
              <a:buSzPct val="80000"/>
              <a:buFont typeface="Wingdings" panose="05000000000000000000" pitchFamily="2" charset="2"/>
              <a:buChar char="n"/>
              <a:defRPr/>
            </a:pPr>
            <a:r>
              <a:rPr kumimoji="0" lang="ja-JP" altLang="en-US" sz="2400" kern="0" dirty="0">
                <a:solidFill>
                  <a:srgbClr val="002060"/>
                </a:solidFill>
                <a:latin typeface="メイリオ"/>
              </a:rPr>
              <a:t>活動に即した予算消化状況の管理を全社予算管理に統合</a:t>
            </a:r>
            <a:r>
              <a:rPr kumimoji="0" lang="ja-JP" altLang="en-US" kern="0" dirty="0">
                <a:solidFill>
                  <a:srgbClr val="002060"/>
                </a:solidFill>
                <a:latin typeface="メイリオ"/>
              </a:rPr>
              <a:t>➡ 現場部署での手元管理のシステム化</a:t>
            </a:r>
            <a:endParaRPr kumimoji="0" lang="en-US" altLang="ja-JP" kern="0" dirty="0">
              <a:solidFill>
                <a:srgbClr val="002060"/>
              </a:solidFill>
              <a:latin typeface="メイリオ"/>
            </a:endParaRPr>
          </a:p>
          <a:p>
            <a:pPr marL="269875" lvl="0" indent="-269875" fontAlgn="base">
              <a:lnSpc>
                <a:spcPct val="120000"/>
              </a:lnSpc>
              <a:spcAft>
                <a:spcPct val="0"/>
              </a:spcAft>
              <a:buClr>
                <a:schemeClr val="tx1"/>
              </a:buClr>
              <a:buSzPct val="80000"/>
              <a:buFont typeface="Wingdings" panose="05000000000000000000" pitchFamily="2" charset="2"/>
              <a:buChar char="n"/>
              <a:defRPr/>
            </a:pPr>
            <a:r>
              <a:rPr kumimoji="0" lang="ja-JP" altLang="en-US" sz="2400" kern="0" dirty="0">
                <a:solidFill>
                  <a:srgbClr val="002060"/>
                </a:solidFill>
                <a:latin typeface="メイリオ"/>
              </a:rPr>
              <a:t>予算と実績を</a:t>
            </a:r>
            <a:r>
              <a:rPr kumimoji="0" lang="ja-JP" altLang="en-US" sz="2400" kern="0" dirty="0">
                <a:solidFill>
                  <a:srgbClr val="FF0000"/>
                </a:solidFill>
                <a:latin typeface="メイリオ"/>
              </a:rPr>
              <a:t>案件レベルで比較</a:t>
            </a:r>
            <a:r>
              <a:rPr kumimoji="0" lang="ja-JP" altLang="en-US" sz="2400" kern="0" dirty="0">
                <a:solidFill>
                  <a:srgbClr val="002060"/>
                </a:solidFill>
                <a:latin typeface="メイリオ"/>
              </a:rPr>
              <a:t>可能にする</a:t>
            </a:r>
          </a:p>
          <a:p>
            <a:pPr marL="269875" lvl="0" indent="-269875" fontAlgn="base">
              <a:lnSpc>
                <a:spcPct val="120000"/>
              </a:lnSpc>
              <a:spcAft>
                <a:spcPct val="0"/>
              </a:spcAft>
              <a:buSzPct val="80000"/>
              <a:buFont typeface="Wingdings" panose="05000000000000000000" pitchFamily="2" charset="2"/>
              <a:buChar char="n"/>
              <a:defRPr/>
            </a:pPr>
            <a:r>
              <a:rPr kumimoji="0" lang="ja-JP" altLang="en-US" sz="2400" kern="0" dirty="0">
                <a:solidFill>
                  <a:srgbClr val="002060"/>
                </a:solidFill>
                <a:latin typeface="メイリオ"/>
              </a:rPr>
              <a:t>案件別予算データと全社予算データを別物とせず、</a:t>
            </a:r>
            <a:br>
              <a:rPr kumimoji="0" lang="en-US" altLang="ja-JP" sz="2400" kern="0" dirty="0">
                <a:solidFill>
                  <a:srgbClr val="002060"/>
                </a:solidFill>
                <a:latin typeface="メイリオ"/>
              </a:rPr>
            </a:br>
            <a:r>
              <a:rPr kumimoji="0" lang="ja-JP" altLang="en-US" sz="2400" kern="0" dirty="0">
                <a:solidFill>
                  <a:srgbClr val="FF0000"/>
                </a:solidFill>
                <a:latin typeface="メイリオ"/>
              </a:rPr>
              <a:t>システムで一元管理</a:t>
            </a:r>
            <a:r>
              <a:rPr kumimoji="0" lang="ja-JP" altLang="en-US" sz="2400" kern="0" dirty="0">
                <a:solidFill>
                  <a:srgbClr val="002060"/>
                </a:solidFill>
                <a:latin typeface="メイリオ"/>
              </a:rPr>
              <a:t>する</a:t>
            </a:r>
            <a:endParaRPr kumimoji="0" lang="en-US" altLang="ja-JP" sz="2400" kern="0" dirty="0">
              <a:solidFill>
                <a:srgbClr val="002060"/>
              </a:solidFill>
              <a:latin typeface="メイリオ"/>
            </a:endParaRPr>
          </a:p>
        </p:txBody>
      </p:sp>
      <p:sp>
        <p:nvSpPr>
          <p:cNvPr id="5" name="四角形: 角を丸くする 4">
            <a:extLst>
              <a:ext uri="{FF2B5EF4-FFF2-40B4-BE49-F238E27FC236}">
                <a16:creationId xmlns:a16="http://schemas.microsoft.com/office/drawing/2014/main" id="{71BA6435-931A-4F6B-8508-25E36F750513}"/>
              </a:ext>
            </a:extLst>
          </p:cNvPr>
          <p:cNvSpPr/>
          <p:nvPr/>
        </p:nvSpPr>
        <p:spPr>
          <a:xfrm>
            <a:off x="855703" y="5517232"/>
            <a:ext cx="8153245" cy="927346"/>
          </a:xfrm>
          <a:prstGeom prst="roundRect">
            <a:avLst>
              <a:gd name="adj" fmla="val 8332"/>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ja-JP" altLang="en-US" sz="2200" dirty="0">
                <a:latin typeface="メイリオ" panose="020B0604030504040204" pitchFamily="50" charset="-128"/>
                <a:ea typeface="メイリオ" panose="020B0604030504040204" pitchFamily="50" charset="-128"/>
              </a:rPr>
              <a:t>見込精度を向上、今後の予算執行の調整を容易に。</a:t>
            </a:r>
            <a:endParaRPr lang="en-US" altLang="ja-JP" sz="2200" dirty="0">
              <a:latin typeface="メイリオ" panose="020B0604030504040204" pitchFamily="50" charset="-128"/>
              <a:ea typeface="メイリオ" panose="020B0604030504040204" pitchFamily="50" charset="-128"/>
            </a:endParaRPr>
          </a:p>
          <a:p>
            <a:pPr algn="ctr"/>
            <a:r>
              <a:rPr lang="ja-JP" altLang="en-US" sz="2200" b="1" dirty="0">
                <a:latin typeface="メイリオ" panose="020B0604030504040204" pitchFamily="50" charset="-128"/>
                <a:ea typeface="メイリオ" panose="020B0604030504040204" pitchFamily="50" charset="-128"/>
              </a:rPr>
              <a:t>➡マネジメントにビジネスの手綱を提供する</a:t>
            </a:r>
          </a:p>
        </p:txBody>
      </p:sp>
      <p:sp>
        <p:nvSpPr>
          <p:cNvPr id="6" name="フローチャート: 組合せ 5">
            <a:extLst>
              <a:ext uri="{FF2B5EF4-FFF2-40B4-BE49-F238E27FC236}">
                <a16:creationId xmlns:a16="http://schemas.microsoft.com/office/drawing/2014/main" id="{020CDF9B-9297-43A5-AE83-24070430A19D}"/>
              </a:ext>
            </a:extLst>
          </p:cNvPr>
          <p:cNvSpPr/>
          <p:nvPr/>
        </p:nvSpPr>
        <p:spPr>
          <a:xfrm>
            <a:off x="3295810" y="5157192"/>
            <a:ext cx="3001342" cy="245067"/>
          </a:xfrm>
          <a:prstGeom prst="flowChartMerg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b="1" dirty="0">
              <a:solidFill>
                <a:schemeClr val="bg1"/>
              </a:solidFill>
            </a:endParaRPr>
          </a:p>
        </p:txBody>
      </p:sp>
    </p:spTree>
    <p:extLst>
      <p:ext uri="{BB962C8B-B14F-4D97-AF65-F5344CB8AC3E}">
        <p14:creationId xmlns:p14="http://schemas.microsoft.com/office/powerpoint/2010/main" val="241116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B36DA3-44F7-401D-9504-91BF777FF007}"/>
              </a:ext>
            </a:extLst>
          </p:cNvPr>
          <p:cNvSpPr>
            <a:spLocks noGrp="1"/>
          </p:cNvSpPr>
          <p:nvPr>
            <p:ph type="title"/>
          </p:nvPr>
        </p:nvSpPr>
        <p:spPr>
          <a:xfrm>
            <a:off x="214064" y="17730"/>
            <a:ext cx="8123312" cy="989892"/>
          </a:xfrm>
        </p:spPr>
        <p:txBody>
          <a:bodyPr/>
          <a:lstStyle/>
          <a:p>
            <a:r>
              <a:rPr kumimoji="1" lang="ja-JP" altLang="en-US" dirty="0"/>
              <a:t>（３）</a:t>
            </a:r>
            <a:r>
              <a:rPr lang="ja-JP" altLang="en-US" dirty="0"/>
              <a:t>システム</a:t>
            </a:r>
            <a:r>
              <a:rPr kumimoji="1" lang="ja-JP" altLang="en-US" dirty="0"/>
              <a:t>機能</a:t>
            </a:r>
          </a:p>
        </p:txBody>
      </p:sp>
      <p:sp>
        <p:nvSpPr>
          <p:cNvPr id="3" name="コンテンツ プレースホルダー 2">
            <a:extLst>
              <a:ext uri="{FF2B5EF4-FFF2-40B4-BE49-F238E27FC236}">
                <a16:creationId xmlns:a16="http://schemas.microsoft.com/office/drawing/2014/main" id="{5192E7D9-E8C5-4A29-BB99-104212B21E9F}"/>
              </a:ext>
            </a:extLst>
          </p:cNvPr>
          <p:cNvSpPr>
            <a:spLocks noGrp="1"/>
          </p:cNvSpPr>
          <p:nvPr>
            <p:ph idx="1"/>
          </p:nvPr>
        </p:nvSpPr>
        <p:spPr/>
        <p:txBody>
          <a:bodyPr/>
          <a:lstStyle/>
          <a:p>
            <a:pPr marL="0" indent="0">
              <a:buNone/>
            </a:pPr>
            <a:r>
              <a:rPr lang="ja-JP" altLang="en-US" dirty="0"/>
              <a:t>勘定科目別予実情報と案件別予実情報をスムーズに行き来できることが重要です。</a:t>
            </a:r>
            <a:endParaRPr kumimoji="1" lang="ja-JP" altLang="en-US" dirty="0"/>
          </a:p>
        </p:txBody>
      </p:sp>
      <p:graphicFrame>
        <p:nvGraphicFramePr>
          <p:cNvPr id="15" name="表 5">
            <a:extLst>
              <a:ext uri="{FF2B5EF4-FFF2-40B4-BE49-F238E27FC236}">
                <a16:creationId xmlns:a16="http://schemas.microsoft.com/office/drawing/2014/main" id="{5B739920-1E3D-44F2-972E-7A361544E25A}"/>
              </a:ext>
            </a:extLst>
          </p:cNvPr>
          <p:cNvGraphicFramePr>
            <a:graphicFrameLocks noGrp="1"/>
          </p:cNvGraphicFramePr>
          <p:nvPr/>
        </p:nvGraphicFramePr>
        <p:xfrm>
          <a:off x="137751" y="2270316"/>
          <a:ext cx="3663121" cy="1201740"/>
        </p:xfrm>
        <a:graphic>
          <a:graphicData uri="http://schemas.openxmlformats.org/drawingml/2006/table">
            <a:tbl>
              <a:tblPr firstRow="1" firstCol="1" bandRow="1">
                <a:tableStyleId>{5C22544A-7EE6-4342-B048-85BDC9FD1C3A}</a:tableStyleId>
              </a:tblPr>
              <a:tblGrid>
                <a:gridCol w="925030">
                  <a:extLst>
                    <a:ext uri="{9D8B030D-6E8A-4147-A177-3AD203B41FA5}">
                      <a16:colId xmlns:a16="http://schemas.microsoft.com/office/drawing/2014/main" val="2265093873"/>
                    </a:ext>
                  </a:extLst>
                </a:gridCol>
                <a:gridCol w="937891">
                  <a:extLst>
                    <a:ext uri="{9D8B030D-6E8A-4147-A177-3AD203B41FA5}">
                      <a16:colId xmlns:a16="http://schemas.microsoft.com/office/drawing/2014/main" val="567499019"/>
                    </a:ext>
                  </a:extLst>
                </a:gridCol>
                <a:gridCol w="936104">
                  <a:extLst>
                    <a:ext uri="{9D8B030D-6E8A-4147-A177-3AD203B41FA5}">
                      <a16:colId xmlns:a16="http://schemas.microsoft.com/office/drawing/2014/main" val="735724472"/>
                    </a:ext>
                  </a:extLst>
                </a:gridCol>
                <a:gridCol w="864096">
                  <a:extLst>
                    <a:ext uri="{9D8B030D-6E8A-4147-A177-3AD203B41FA5}">
                      <a16:colId xmlns:a16="http://schemas.microsoft.com/office/drawing/2014/main" val="2134937851"/>
                    </a:ext>
                  </a:extLst>
                </a:gridCol>
              </a:tblGrid>
              <a:tr h="296068">
                <a:tc>
                  <a:txBody>
                    <a:bodyPr/>
                    <a:lstStyle/>
                    <a:p>
                      <a:pPr algn="ctr"/>
                      <a:r>
                        <a:rPr kumimoji="1" lang="ja-JP" altLang="en-US" sz="1400" dirty="0">
                          <a:latin typeface="+mn-ea"/>
                          <a:ea typeface="+mn-ea"/>
                        </a:rPr>
                        <a:t>科目</a:t>
                      </a:r>
                    </a:p>
                  </a:txBody>
                  <a:tcPr/>
                </a:tc>
                <a:tc>
                  <a:txBody>
                    <a:bodyPr/>
                    <a:lstStyle/>
                    <a:p>
                      <a:pPr algn="ctr"/>
                      <a:r>
                        <a:rPr kumimoji="1" lang="ja-JP" altLang="en-US" sz="1400" dirty="0">
                          <a:latin typeface="+mn-ea"/>
                          <a:ea typeface="+mn-ea"/>
                        </a:rPr>
                        <a:t>予算</a:t>
                      </a:r>
                    </a:p>
                  </a:txBody>
                  <a:tcPr/>
                </a:tc>
                <a:tc>
                  <a:txBody>
                    <a:bodyPr/>
                    <a:lstStyle/>
                    <a:p>
                      <a:pPr algn="ctr"/>
                      <a:r>
                        <a:rPr kumimoji="1" lang="ja-JP" altLang="en-US" sz="1400" dirty="0">
                          <a:latin typeface="+mn-ea"/>
                          <a:ea typeface="+mn-ea"/>
                        </a:rPr>
                        <a:t>実績</a:t>
                      </a:r>
                    </a:p>
                  </a:txBody>
                  <a:tcPr/>
                </a:tc>
                <a:tc>
                  <a:txBody>
                    <a:bodyPr/>
                    <a:lstStyle/>
                    <a:p>
                      <a:pPr algn="ctr"/>
                      <a:r>
                        <a:rPr kumimoji="1" lang="ja-JP" altLang="en-US" sz="1400" dirty="0">
                          <a:latin typeface="+mn-ea"/>
                          <a:ea typeface="+mn-ea"/>
                        </a:rPr>
                        <a:t>差異</a:t>
                      </a:r>
                    </a:p>
                  </a:txBody>
                  <a:tcPr/>
                </a:tc>
                <a:extLst>
                  <a:ext uri="{0D108BD9-81ED-4DB2-BD59-A6C34878D82A}">
                    <a16:rowId xmlns:a16="http://schemas.microsoft.com/office/drawing/2014/main" val="1521753674"/>
                  </a:ext>
                </a:extLst>
              </a:tr>
              <a:tr h="251658">
                <a:tc>
                  <a:txBody>
                    <a:bodyPr/>
                    <a:lstStyle/>
                    <a:p>
                      <a:r>
                        <a:rPr kumimoji="1" lang="ja-JP" altLang="en-US" sz="1100" dirty="0">
                          <a:latin typeface="+mn-ea"/>
                          <a:ea typeface="+mn-ea"/>
                        </a:rPr>
                        <a:t>：</a:t>
                      </a:r>
                    </a:p>
                  </a:txBody>
                  <a:tcPr/>
                </a:tc>
                <a:tc>
                  <a:txBody>
                    <a:bodyPr/>
                    <a:lstStyle/>
                    <a:p>
                      <a:pPr algn="r"/>
                      <a:endParaRPr kumimoji="1" lang="ja-JP" altLang="en-US" sz="1100" u="sng" dirty="0">
                        <a:solidFill>
                          <a:schemeClr val="tx2"/>
                        </a:solidFill>
                        <a:latin typeface="+mn-ea"/>
                        <a:ea typeface="+mn-ea"/>
                      </a:endParaRPr>
                    </a:p>
                  </a:txBody>
                  <a:tcPr/>
                </a:tc>
                <a:tc>
                  <a:txBody>
                    <a:bodyPr/>
                    <a:lstStyle/>
                    <a:p>
                      <a:pPr algn="r"/>
                      <a:endParaRPr kumimoji="1" lang="ja-JP" altLang="en-US" sz="1100" u="sng" dirty="0">
                        <a:solidFill>
                          <a:schemeClr val="tx2"/>
                        </a:solidFill>
                        <a:latin typeface="+mn-ea"/>
                        <a:ea typeface="+mn-ea"/>
                      </a:endParaRPr>
                    </a:p>
                  </a:txBody>
                  <a:tcPr/>
                </a:tc>
                <a:tc>
                  <a:txBody>
                    <a:bodyPr/>
                    <a:lstStyle/>
                    <a:p>
                      <a:pPr algn="r"/>
                      <a:endParaRPr kumimoji="1" lang="ja-JP" altLang="en-US" sz="1100" u="sng" dirty="0">
                        <a:solidFill>
                          <a:schemeClr val="tx2"/>
                        </a:solidFill>
                        <a:latin typeface="+mn-ea"/>
                        <a:ea typeface="+mn-ea"/>
                      </a:endParaRPr>
                    </a:p>
                  </a:txBody>
                  <a:tcPr/>
                </a:tc>
                <a:extLst>
                  <a:ext uri="{0D108BD9-81ED-4DB2-BD59-A6C34878D82A}">
                    <a16:rowId xmlns:a16="http://schemas.microsoft.com/office/drawing/2014/main" val="4167032486"/>
                  </a:ext>
                </a:extLst>
              </a:tr>
              <a:tr h="378780">
                <a:tc>
                  <a:txBody>
                    <a:bodyPr/>
                    <a:lstStyle/>
                    <a:p>
                      <a:r>
                        <a:rPr kumimoji="1" lang="ja-JP" altLang="en-US" sz="1400" dirty="0">
                          <a:latin typeface="+mn-ea"/>
                          <a:ea typeface="+mn-ea"/>
                        </a:rPr>
                        <a:t>保守費用</a:t>
                      </a:r>
                    </a:p>
                  </a:txBody>
                  <a:tcPr/>
                </a:tc>
                <a:tc>
                  <a:txBody>
                    <a:bodyPr/>
                    <a:lstStyle/>
                    <a:p>
                      <a:pPr algn="r"/>
                      <a:r>
                        <a:rPr kumimoji="1" lang="en-US" altLang="ja-JP" sz="1400" b="1" u="sng" dirty="0">
                          <a:solidFill>
                            <a:schemeClr val="accent1">
                              <a:lumMod val="75000"/>
                            </a:schemeClr>
                          </a:solidFill>
                          <a:latin typeface="+mn-ea"/>
                          <a:ea typeface="+mn-ea"/>
                        </a:rPr>
                        <a:t>6,000</a:t>
                      </a:r>
                      <a:r>
                        <a:rPr kumimoji="1" lang="ja-JP" altLang="en-US" sz="1400" b="1" u="sng" dirty="0">
                          <a:solidFill>
                            <a:schemeClr val="accent1">
                              <a:lumMod val="75000"/>
                            </a:schemeClr>
                          </a:solidFill>
                          <a:latin typeface="+mn-ea"/>
                          <a:ea typeface="+mn-ea"/>
                        </a:rPr>
                        <a:t>円</a:t>
                      </a:r>
                    </a:p>
                  </a:txBody>
                  <a:tcPr marL="36000" marR="36000"/>
                </a:tc>
                <a:tc>
                  <a:txBody>
                    <a:bodyPr/>
                    <a:lstStyle/>
                    <a:p>
                      <a:pPr algn="r"/>
                      <a:r>
                        <a:rPr kumimoji="1" lang="en-US" altLang="ja-JP" sz="1400" b="1" u="sng" dirty="0">
                          <a:solidFill>
                            <a:schemeClr val="accent1">
                              <a:lumMod val="75000"/>
                            </a:schemeClr>
                          </a:solidFill>
                          <a:latin typeface="+mn-ea"/>
                          <a:ea typeface="+mn-ea"/>
                        </a:rPr>
                        <a:t>6,220</a:t>
                      </a:r>
                      <a:r>
                        <a:rPr kumimoji="1" lang="ja-JP" altLang="en-US" sz="1400" b="1" u="sng" dirty="0">
                          <a:solidFill>
                            <a:schemeClr val="accent1">
                              <a:lumMod val="75000"/>
                            </a:schemeClr>
                          </a:solidFill>
                          <a:latin typeface="+mn-ea"/>
                          <a:ea typeface="+mn-ea"/>
                        </a:rPr>
                        <a:t>円</a:t>
                      </a:r>
                    </a:p>
                  </a:txBody>
                  <a:tcPr marL="36000" marR="36000"/>
                </a:tc>
                <a:tc>
                  <a:txBody>
                    <a:bodyPr/>
                    <a:lstStyle/>
                    <a:p>
                      <a:pPr algn="r"/>
                      <a:r>
                        <a:rPr kumimoji="1" lang="ja-JP" altLang="en-US" sz="1400" b="1" u="sng" dirty="0">
                          <a:solidFill>
                            <a:schemeClr val="accent1">
                              <a:lumMod val="75000"/>
                            </a:schemeClr>
                          </a:solidFill>
                          <a:latin typeface="+mn-ea"/>
                          <a:ea typeface="+mn-ea"/>
                        </a:rPr>
                        <a:t>▲</a:t>
                      </a:r>
                      <a:r>
                        <a:rPr kumimoji="1" lang="en-US" altLang="ja-JP" sz="1400" b="1" u="sng" dirty="0">
                          <a:solidFill>
                            <a:schemeClr val="accent1">
                              <a:lumMod val="75000"/>
                            </a:schemeClr>
                          </a:solidFill>
                          <a:latin typeface="+mn-ea"/>
                          <a:ea typeface="+mn-ea"/>
                        </a:rPr>
                        <a:t>220</a:t>
                      </a:r>
                      <a:r>
                        <a:rPr kumimoji="1" lang="ja-JP" altLang="en-US" sz="1400" b="1" u="sng" dirty="0">
                          <a:solidFill>
                            <a:schemeClr val="accent1">
                              <a:lumMod val="75000"/>
                            </a:schemeClr>
                          </a:solidFill>
                          <a:latin typeface="+mn-ea"/>
                          <a:ea typeface="+mn-ea"/>
                        </a:rPr>
                        <a:t>円</a:t>
                      </a:r>
                    </a:p>
                  </a:txBody>
                  <a:tcPr marL="36000" marR="36000"/>
                </a:tc>
                <a:extLst>
                  <a:ext uri="{0D108BD9-81ED-4DB2-BD59-A6C34878D82A}">
                    <a16:rowId xmlns:a16="http://schemas.microsoft.com/office/drawing/2014/main" val="3181067860"/>
                  </a:ext>
                </a:extLst>
              </a:tr>
              <a:tr h="251658">
                <a:tc>
                  <a:txBody>
                    <a:bodyPr/>
                    <a:lstStyle/>
                    <a:p>
                      <a:r>
                        <a:rPr kumimoji="1" lang="ja-JP" altLang="en-US" sz="1100" dirty="0">
                          <a:latin typeface="+mn-ea"/>
                          <a:ea typeface="+mn-ea"/>
                        </a:rPr>
                        <a:t>：</a:t>
                      </a:r>
                    </a:p>
                  </a:txBody>
                  <a:tcPr/>
                </a:tc>
                <a:tc>
                  <a:txBody>
                    <a:bodyPr/>
                    <a:lstStyle/>
                    <a:p>
                      <a:pPr algn="r"/>
                      <a:endParaRPr kumimoji="1" lang="ja-JP" altLang="en-US" sz="1100" u="sng" dirty="0">
                        <a:solidFill>
                          <a:schemeClr val="tx2"/>
                        </a:solidFill>
                        <a:latin typeface="+mn-ea"/>
                        <a:ea typeface="+mn-ea"/>
                      </a:endParaRPr>
                    </a:p>
                  </a:txBody>
                  <a:tcPr marL="36000" marR="36000"/>
                </a:tc>
                <a:tc>
                  <a:txBody>
                    <a:bodyPr/>
                    <a:lstStyle/>
                    <a:p>
                      <a:pPr algn="r"/>
                      <a:endParaRPr kumimoji="1" lang="ja-JP" altLang="en-US" sz="1100" u="sng" dirty="0">
                        <a:solidFill>
                          <a:schemeClr val="tx2"/>
                        </a:solidFill>
                        <a:latin typeface="+mn-ea"/>
                        <a:ea typeface="+mn-ea"/>
                      </a:endParaRPr>
                    </a:p>
                  </a:txBody>
                  <a:tcPr marL="36000" marR="36000"/>
                </a:tc>
                <a:tc>
                  <a:txBody>
                    <a:bodyPr/>
                    <a:lstStyle/>
                    <a:p>
                      <a:pPr algn="r"/>
                      <a:endParaRPr kumimoji="1" lang="ja-JP" altLang="en-US" sz="1100" u="sng" dirty="0">
                        <a:solidFill>
                          <a:schemeClr val="tx2"/>
                        </a:solidFill>
                        <a:latin typeface="+mn-ea"/>
                        <a:ea typeface="+mn-ea"/>
                      </a:endParaRPr>
                    </a:p>
                  </a:txBody>
                  <a:tcPr marL="36000" marR="36000"/>
                </a:tc>
                <a:extLst>
                  <a:ext uri="{0D108BD9-81ED-4DB2-BD59-A6C34878D82A}">
                    <a16:rowId xmlns:a16="http://schemas.microsoft.com/office/drawing/2014/main" val="1707322333"/>
                  </a:ext>
                </a:extLst>
              </a:tr>
            </a:tbl>
          </a:graphicData>
        </a:graphic>
      </p:graphicFrame>
      <p:graphicFrame>
        <p:nvGraphicFramePr>
          <p:cNvPr id="16" name="表 15">
            <a:extLst>
              <a:ext uri="{FF2B5EF4-FFF2-40B4-BE49-F238E27FC236}">
                <a16:creationId xmlns:a16="http://schemas.microsoft.com/office/drawing/2014/main" id="{EA01089B-FA81-47FD-8DB6-E4F0E25A4420}"/>
              </a:ext>
            </a:extLst>
          </p:cNvPr>
          <p:cNvGraphicFramePr>
            <a:graphicFrameLocks noGrp="1"/>
          </p:cNvGraphicFramePr>
          <p:nvPr/>
        </p:nvGraphicFramePr>
        <p:xfrm>
          <a:off x="4159612" y="3743940"/>
          <a:ext cx="5617924" cy="1534800"/>
        </p:xfrm>
        <a:graphic>
          <a:graphicData uri="http://schemas.openxmlformats.org/drawingml/2006/table">
            <a:tbl>
              <a:tblPr firstRow="1" firstCol="1" lastRow="1" bandRow="1">
                <a:tableStyleId>{5C22544A-7EE6-4342-B048-85BDC9FD1C3A}</a:tableStyleId>
              </a:tblPr>
              <a:tblGrid>
                <a:gridCol w="712881">
                  <a:extLst>
                    <a:ext uri="{9D8B030D-6E8A-4147-A177-3AD203B41FA5}">
                      <a16:colId xmlns:a16="http://schemas.microsoft.com/office/drawing/2014/main" val="1840180052"/>
                    </a:ext>
                  </a:extLst>
                </a:gridCol>
                <a:gridCol w="2016000">
                  <a:extLst>
                    <a:ext uri="{9D8B030D-6E8A-4147-A177-3AD203B41FA5}">
                      <a16:colId xmlns:a16="http://schemas.microsoft.com/office/drawing/2014/main" val="1619483770"/>
                    </a:ext>
                  </a:extLst>
                </a:gridCol>
                <a:gridCol w="975521">
                  <a:extLst>
                    <a:ext uri="{9D8B030D-6E8A-4147-A177-3AD203B41FA5}">
                      <a16:colId xmlns:a16="http://schemas.microsoft.com/office/drawing/2014/main" val="1678783100"/>
                    </a:ext>
                  </a:extLst>
                </a:gridCol>
                <a:gridCol w="975521">
                  <a:extLst>
                    <a:ext uri="{9D8B030D-6E8A-4147-A177-3AD203B41FA5}">
                      <a16:colId xmlns:a16="http://schemas.microsoft.com/office/drawing/2014/main" val="2387088534"/>
                    </a:ext>
                  </a:extLst>
                </a:gridCol>
                <a:gridCol w="938001">
                  <a:extLst>
                    <a:ext uri="{9D8B030D-6E8A-4147-A177-3AD203B41FA5}">
                      <a16:colId xmlns:a16="http://schemas.microsoft.com/office/drawing/2014/main" val="1805640177"/>
                    </a:ext>
                  </a:extLst>
                </a:gridCol>
              </a:tblGrid>
              <a:tr h="0">
                <a:tc>
                  <a:txBody>
                    <a:bodyPr/>
                    <a:lstStyle/>
                    <a:p>
                      <a:pPr algn="ctr">
                        <a:spcAft>
                          <a:spcPts val="0"/>
                        </a:spcAft>
                      </a:pPr>
                      <a:r>
                        <a:rPr lang="ja-JP" altLang="en-US" sz="1400" kern="100" dirty="0">
                          <a:effectLst/>
                          <a:latin typeface="+mn-ea"/>
                          <a:ea typeface="+mn-ea"/>
                          <a:cs typeface="Times New Roman" panose="02020603050405020304" pitchFamily="18" charset="0"/>
                        </a:rPr>
                        <a:t>案件</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ctr">
                        <a:spcAft>
                          <a:spcPts val="0"/>
                        </a:spcAft>
                      </a:pPr>
                      <a:r>
                        <a:rPr lang="ja-JP" altLang="en-US" sz="1400" kern="100" dirty="0">
                          <a:effectLst/>
                          <a:latin typeface="+mn-ea"/>
                          <a:ea typeface="+mn-ea"/>
                        </a:rPr>
                        <a:t>内容</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ctr">
                        <a:spcAft>
                          <a:spcPts val="0"/>
                        </a:spcAft>
                      </a:pPr>
                      <a:r>
                        <a:rPr lang="ja-JP" sz="1400" kern="100" dirty="0">
                          <a:effectLst/>
                          <a:latin typeface="+mn-ea"/>
                          <a:ea typeface="+mn-ea"/>
                        </a:rPr>
                        <a:t>予算</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ctr">
                        <a:spcAft>
                          <a:spcPts val="0"/>
                        </a:spcAft>
                      </a:pPr>
                      <a:r>
                        <a:rPr lang="ja-JP" sz="1400" kern="100" dirty="0">
                          <a:effectLst/>
                          <a:latin typeface="+mn-ea"/>
                          <a:ea typeface="+mn-ea"/>
                        </a:rPr>
                        <a:t>実績</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ctr">
                        <a:spcAft>
                          <a:spcPts val="0"/>
                        </a:spcAft>
                      </a:pPr>
                      <a:r>
                        <a:rPr lang="ja-JP" sz="1400" kern="100" dirty="0">
                          <a:effectLst/>
                          <a:latin typeface="+mn-ea"/>
                          <a:ea typeface="+mn-ea"/>
                        </a:rPr>
                        <a:t>差異</a:t>
                      </a:r>
                      <a:endParaRPr lang="ja-JP" sz="1400" kern="100" dirty="0">
                        <a:effectLst/>
                        <a:latin typeface="+mn-ea"/>
                        <a:ea typeface="+mn-ea"/>
                        <a:cs typeface="Times New Roman" panose="02020603050405020304" pitchFamily="18" charset="0"/>
                      </a:endParaRPr>
                    </a:p>
                  </a:txBody>
                  <a:tcPr marL="90000" marR="90000" marT="46800" marB="46800"/>
                </a:tc>
                <a:extLst>
                  <a:ext uri="{0D108BD9-81ED-4DB2-BD59-A6C34878D82A}">
                    <a16:rowId xmlns:a16="http://schemas.microsoft.com/office/drawing/2014/main" val="1958911712"/>
                  </a:ext>
                </a:extLst>
              </a:tr>
              <a:tr h="0">
                <a:tc>
                  <a:txBody>
                    <a:bodyPr/>
                    <a:lstStyle/>
                    <a:p>
                      <a:pPr algn="just">
                        <a:spcAft>
                          <a:spcPts val="0"/>
                        </a:spcAft>
                      </a:pPr>
                      <a:r>
                        <a:rPr lang="en-US" altLang="ja-JP" sz="1400" kern="100" dirty="0">
                          <a:effectLst/>
                          <a:latin typeface="+mn-ea"/>
                          <a:ea typeface="+mn-ea"/>
                        </a:rPr>
                        <a:t>B001</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l">
                        <a:spcAft>
                          <a:spcPts val="0"/>
                        </a:spcAft>
                      </a:pPr>
                      <a:r>
                        <a:rPr lang="ja-JP" altLang="en-US" sz="1400" kern="100" dirty="0">
                          <a:effectLst/>
                          <a:latin typeface="+mn-ea"/>
                          <a:ea typeface="+mn-ea"/>
                          <a:cs typeface="Times New Roman" panose="02020603050405020304" pitchFamily="18" charset="0"/>
                        </a:rPr>
                        <a:t>会計システム保守費用</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1,000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1,020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ja-JP" altLang="en-US" sz="1400" kern="100" dirty="0">
                          <a:effectLst/>
                          <a:latin typeface="+mn-ea"/>
                          <a:ea typeface="+mn-ea"/>
                        </a:rPr>
                        <a:t>▲</a:t>
                      </a:r>
                      <a:r>
                        <a:rPr lang="en-US" altLang="ja-JP" sz="1400" kern="100" dirty="0">
                          <a:effectLst/>
                          <a:latin typeface="+mn-ea"/>
                          <a:ea typeface="+mn-ea"/>
                        </a:rPr>
                        <a:t>20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extLst>
                  <a:ext uri="{0D108BD9-81ED-4DB2-BD59-A6C34878D82A}">
                    <a16:rowId xmlns:a16="http://schemas.microsoft.com/office/drawing/2014/main" val="2420124897"/>
                  </a:ext>
                </a:extLst>
              </a:tr>
              <a:tr h="0">
                <a:tc>
                  <a:txBody>
                    <a:bodyPr/>
                    <a:lstStyle/>
                    <a:p>
                      <a:pPr algn="just">
                        <a:spcAft>
                          <a:spcPts val="0"/>
                        </a:spcAft>
                      </a:pPr>
                      <a:r>
                        <a:rPr lang="en-US" sz="1400" kern="100" dirty="0">
                          <a:effectLst/>
                          <a:latin typeface="+mn-ea"/>
                          <a:ea typeface="+mn-ea"/>
                        </a:rPr>
                        <a:t>B</a:t>
                      </a:r>
                      <a:r>
                        <a:rPr lang="en-US" altLang="ja-JP" sz="1400" kern="100" dirty="0">
                          <a:effectLst/>
                          <a:latin typeface="+mn-ea"/>
                          <a:ea typeface="+mn-ea"/>
                        </a:rPr>
                        <a:t>002</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l">
                        <a:spcAft>
                          <a:spcPts val="0"/>
                        </a:spcAft>
                      </a:pPr>
                      <a:r>
                        <a:rPr lang="en-US" altLang="ja-JP" sz="1400" kern="100" dirty="0">
                          <a:effectLst/>
                          <a:latin typeface="+mn-ea"/>
                          <a:ea typeface="+mn-ea"/>
                        </a:rPr>
                        <a:t>PC</a:t>
                      </a:r>
                      <a:r>
                        <a:rPr lang="ja-JP" altLang="en-US" sz="1400" kern="100" dirty="0">
                          <a:effectLst/>
                          <a:latin typeface="+mn-ea"/>
                          <a:ea typeface="+mn-ea"/>
                        </a:rPr>
                        <a:t>保守費用</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2,000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2,300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ja-JP" sz="1400" kern="100" dirty="0">
                          <a:effectLst/>
                          <a:latin typeface="+mn-ea"/>
                          <a:ea typeface="+mn-ea"/>
                        </a:rPr>
                        <a:t>▲</a:t>
                      </a:r>
                      <a:r>
                        <a:rPr lang="en-US" altLang="ja-JP" sz="1400" kern="100" dirty="0">
                          <a:effectLst/>
                          <a:latin typeface="+mn-ea"/>
                          <a:ea typeface="+mn-ea"/>
                        </a:rPr>
                        <a:t>300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extLst>
                  <a:ext uri="{0D108BD9-81ED-4DB2-BD59-A6C34878D82A}">
                    <a16:rowId xmlns:a16="http://schemas.microsoft.com/office/drawing/2014/main" val="3066281141"/>
                  </a:ext>
                </a:extLst>
              </a:tr>
              <a:tr h="0">
                <a:tc>
                  <a:txBody>
                    <a:bodyPr/>
                    <a:lstStyle/>
                    <a:p>
                      <a:pPr algn="just">
                        <a:spcAft>
                          <a:spcPts val="0"/>
                        </a:spcAft>
                      </a:pPr>
                      <a:r>
                        <a:rPr lang="en-US" altLang="ja-JP" sz="1400" kern="100" dirty="0">
                          <a:effectLst/>
                          <a:latin typeface="+mn-ea"/>
                          <a:ea typeface="+mn-ea"/>
                        </a:rPr>
                        <a:t>B003</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l">
                        <a:spcAft>
                          <a:spcPts val="0"/>
                        </a:spcAft>
                      </a:pPr>
                      <a:r>
                        <a:rPr lang="en-US" altLang="ja-JP" sz="1400" kern="100" dirty="0">
                          <a:effectLst/>
                          <a:latin typeface="+mn-ea"/>
                          <a:ea typeface="+mn-ea"/>
                          <a:cs typeface="Times New Roman" panose="02020603050405020304" pitchFamily="18" charset="0"/>
                        </a:rPr>
                        <a:t>CRM</a:t>
                      </a:r>
                      <a:r>
                        <a:rPr lang="ja-JP" altLang="en-US" sz="1400" kern="100" dirty="0">
                          <a:effectLst/>
                          <a:latin typeface="+mn-ea"/>
                          <a:ea typeface="+mn-ea"/>
                          <a:cs typeface="Times New Roman" panose="02020603050405020304" pitchFamily="18" charset="0"/>
                        </a:rPr>
                        <a:t>保守費用</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3,000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2,900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altLang="ja-JP" sz="1400" kern="100" dirty="0">
                          <a:effectLst/>
                          <a:latin typeface="+mn-ea"/>
                          <a:ea typeface="+mn-ea"/>
                        </a:rPr>
                        <a:t>100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extLst>
                  <a:ext uri="{0D108BD9-81ED-4DB2-BD59-A6C34878D82A}">
                    <a16:rowId xmlns:a16="http://schemas.microsoft.com/office/drawing/2014/main" val="2162476553"/>
                  </a:ext>
                </a:extLst>
              </a:tr>
              <a:tr h="0">
                <a:tc>
                  <a:txBody>
                    <a:bodyPr/>
                    <a:lstStyle/>
                    <a:p>
                      <a:pPr algn="just">
                        <a:spcAft>
                          <a:spcPts val="0"/>
                        </a:spcAft>
                      </a:pPr>
                      <a:r>
                        <a:rPr lang="ja-JP" sz="1400" kern="100" dirty="0">
                          <a:effectLst/>
                          <a:latin typeface="+mn-ea"/>
                          <a:ea typeface="+mn-ea"/>
                        </a:rPr>
                        <a:t>合計</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6,000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en-US" sz="1400" kern="100" dirty="0">
                          <a:effectLst/>
                          <a:latin typeface="+mn-ea"/>
                          <a:ea typeface="+mn-ea"/>
                        </a:rPr>
                        <a:t>6,</a:t>
                      </a:r>
                      <a:r>
                        <a:rPr lang="en-US" altLang="ja-JP" sz="1400" kern="100" dirty="0">
                          <a:effectLst/>
                          <a:latin typeface="+mn-ea"/>
                          <a:ea typeface="+mn-ea"/>
                        </a:rPr>
                        <a:t>220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tc>
                  <a:txBody>
                    <a:bodyPr/>
                    <a:lstStyle/>
                    <a:p>
                      <a:pPr algn="r">
                        <a:spcAft>
                          <a:spcPts val="0"/>
                        </a:spcAft>
                      </a:pPr>
                      <a:r>
                        <a:rPr lang="ja-JP" sz="1400" kern="100" dirty="0">
                          <a:effectLst/>
                          <a:latin typeface="+mn-ea"/>
                          <a:ea typeface="+mn-ea"/>
                        </a:rPr>
                        <a:t>▲</a:t>
                      </a:r>
                      <a:r>
                        <a:rPr lang="en-US" altLang="ja-JP" sz="1400" kern="100" dirty="0">
                          <a:effectLst/>
                          <a:latin typeface="+mn-ea"/>
                          <a:ea typeface="+mn-ea"/>
                        </a:rPr>
                        <a:t>220</a:t>
                      </a:r>
                      <a:r>
                        <a:rPr lang="ja-JP" sz="1400" kern="100" dirty="0">
                          <a:effectLst/>
                          <a:latin typeface="+mn-ea"/>
                          <a:ea typeface="+mn-ea"/>
                        </a:rPr>
                        <a:t>円</a:t>
                      </a:r>
                      <a:endParaRPr lang="ja-JP" sz="1400" kern="100" dirty="0">
                        <a:effectLst/>
                        <a:latin typeface="+mn-ea"/>
                        <a:ea typeface="+mn-ea"/>
                        <a:cs typeface="Times New Roman" panose="02020603050405020304" pitchFamily="18" charset="0"/>
                      </a:endParaRPr>
                    </a:p>
                  </a:txBody>
                  <a:tcPr marL="90000" marR="90000" marT="46800" marB="46800"/>
                </a:tc>
                <a:extLst>
                  <a:ext uri="{0D108BD9-81ED-4DB2-BD59-A6C34878D82A}">
                    <a16:rowId xmlns:a16="http://schemas.microsoft.com/office/drawing/2014/main" val="3680044204"/>
                  </a:ext>
                </a:extLst>
              </a:tr>
            </a:tbl>
          </a:graphicData>
        </a:graphic>
      </p:graphicFrame>
      <p:sp>
        <p:nvSpPr>
          <p:cNvPr id="17" name="吹き出し: 角を丸めた四角形 16">
            <a:extLst>
              <a:ext uri="{FF2B5EF4-FFF2-40B4-BE49-F238E27FC236}">
                <a16:creationId xmlns:a16="http://schemas.microsoft.com/office/drawing/2014/main" id="{6E79362E-4F73-4964-9FCF-572E6EF00AF0}"/>
              </a:ext>
            </a:extLst>
          </p:cNvPr>
          <p:cNvSpPr/>
          <p:nvPr/>
        </p:nvSpPr>
        <p:spPr bwMode="auto">
          <a:xfrm>
            <a:off x="4088904" y="1631107"/>
            <a:ext cx="2232248" cy="933797"/>
          </a:xfrm>
          <a:prstGeom prst="wedgeRoundRectCallout">
            <a:avLst>
              <a:gd name="adj1" fmla="val -35265"/>
              <a:gd name="adj2" fmla="val 93919"/>
              <a:gd name="adj3" fmla="val 16667"/>
            </a:avLst>
          </a:prstGeom>
          <a:solidFill>
            <a:schemeClr val="bg1"/>
          </a:solidFill>
          <a:ln w="53975" cap="flat" cmpd="sng" algn="ctr">
            <a:solidFill>
              <a:schemeClr val="accent1">
                <a:lumMod val="40000"/>
                <a:lumOff val="60000"/>
              </a:schemeClr>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r>
              <a:rPr lang="ja-JP" altLang="en-US" dirty="0">
                <a:latin typeface="+mj-ea"/>
                <a:ea typeface="+mj-ea"/>
              </a:rPr>
              <a:t>勘定科目等に集計ができること</a:t>
            </a:r>
          </a:p>
        </p:txBody>
      </p:sp>
      <p:sp>
        <p:nvSpPr>
          <p:cNvPr id="18" name="吹き出し: 角を丸めた四角形 17">
            <a:extLst>
              <a:ext uri="{FF2B5EF4-FFF2-40B4-BE49-F238E27FC236}">
                <a16:creationId xmlns:a16="http://schemas.microsoft.com/office/drawing/2014/main" id="{7F927DCB-7A5B-49AB-AC5E-3E57A8A6BB36}"/>
              </a:ext>
            </a:extLst>
          </p:cNvPr>
          <p:cNvSpPr/>
          <p:nvPr/>
        </p:nvSpPr>
        <p:spPr bwMode="auto">
          <a:xfrm>
            <a:off x="1154887" y="4493127"/>
            <a:ext cx="2232248" cy="1051560"/>
          </a:xfrm>
          <a:prstGeom prst="wedgeRoundRectCallout">
            <a:avLst>
              <a:gd name="adj1" fmla="val 52262"/>
              <a:gd name="adj2" fmla="val -88989"/>
              <a:gd name="adj3" fmla="val 16667"/>
            </a:avLst>
          </a:prstGeom>
          <a:solidFill>
            <a:schemeClr val="bg1"/>
          </a:solidFill>
          <a:ln w="53975" cap="flat" cmpd="sng" algn="ctr">
            <a:solidFill>
              <a:schemeClr val="accent1">
                <a:lumMod val="75000"/>
              </a:schemeClr>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r>
              <a:rPr lang="ja-JP" altLang="en-US" dirty="0">
                <a:latin typeface="+mj-ea"/>
                <a:ea typeface="+mj-ea"/>
              </a:rPr>
              <a:t>サマリ情報から明細にドリルダウンできること</a:t>
            </a:r>
          </a:p>
        </p:txBody>
      </p:sp>
      <p:sp>
        <p:nvSpPr>
          <p:cNvPr id="19" name="吹き出し: 角を丸めた四角形 18">
            <a:extLst>
              <a:ext uri="{FF2B5EF4-FFF2-40B4-BE49-F238E27FC236}">
                <a16:creationId xmlns:a16="http://schemas.microsoft.com/office/drawing/2014/main" id="{8046B64F-4FA1-4329-AA08-78B7DDDDE3A5}"/>
              </a:ext>
            </a:extLst>
          </p:cNvPr>
          <p:cNvSpPr/>
          <p:nvPr/>
        </p:nvSpPr>
        <p:spPr bwMode="auto">
          <a:xfrm>
            <a:off x="6793935" y="5416240"/>
            <a:ext cx="2772000" cy="961362"/>
          </a:xfrm>
          <a:prstGeom prst="wedgeRoundRectCallout">
            <a:avLst>
              <a:gd name="adj1" fmla="val 6989"/>
              <a:gd name="adj2" fmla="val -102207"/>
              <a:gd name="adj3" fmla="val 16667"/>
            </a:avLst>
          </a:prstGeom>
          <a:solidFill>
            <a:schemeClr val="bg1"/>
          </a:solidFill>
          <a:ln w="53975" cap="flat" cmpd="sng" algn="ctr">
            <a:solidFill>
              <a:schemeClr val="accent5"/>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r>
              <a:rPr lang="ja-JP" altLang="en-US" dirty="0">
                <a:latin typeface="+mj-ea"/>
                <a:ea typeface="+mj-ea"/>
              </a:rPr>
              <a:t>伝票摘要に案件番号を</a:t>
            </a:r>
            <a:br>
              <a:rPr lang="en-US" altLang="ja-JP" dirty="0">
                <a:latin typeface="+mj-ea"/>
                <a:ea typeface="+mj-ea"/>
              </a:rPr>
            </a:br>
            <a:r>
              <a:rPr lang="ja-JP" altLang="en-US" dirty="0">
                <a:latin typeface="+mj-ea"/>
                <a:ea typeface="+mj-ea"/>
              </a:rPr>
              <a:t>入力して自動紐付け。</a:t>
            </a:r>
            <a:br>
              <a:rPr lang="en-US" altLang="ja-JP" dirty="0">
                <a:latin typeface="+mj-ea"/>
                <a:ea typeface="+mj-ea"/>
              </a:rPr>
            </a:br>
            <a:r>
              <a:rPr lang="ja-JP" altLang="en-US" dirty="0">
                <a:latin typeface="+mj-ea"/>
                <a:ea typeface="+mj-ea"/>
              </a:rPr>
              <a:t>事後修正も可能。</a:t>
            </a:r>
          </a:p>
        </p:txBody>
      </p:sp>
      <p:sp>
        <p:nvSpPr>
          <p:cNvPr id="20" name="吹き出し: 角を丸めた四角形 19">
            <a:extLst>
              <a:ext uri="{FF2B5EF4-FFF2-40B4-BE49-F238E27FC236}">
                <a16:creationId xmlns:a16="http://schemas.microsoft.com/office/drawing/2014/main" id="{CAEC9AC9-5038-420D-99C7-8E6AB91076EE}"/>
              </a:ext>
            </a:extLst>
          </p:cNvPr>
          <p:cNvSpPr/>
          <p:nvPr/>
        </p:nvSpPr>
        <p:spPr bwMode="auto">
          <a:xfrm>
            <a:off x="4494100" y="5413155"/>
            <a:ext cx="2088234" cy="953967"/>
          </a:xfrm>
          <a:prstGeom prst="wedgeRoundRectCallout">
            <a:avLst>
              <a:gd name="adj1" fmla="val 52496"/>
              <a:gd name="adj2" fmla="val -142508"/>
              <a:gd name="adj3" fmla="val 16667"/>
            </a:avLst>
          </a:prstGeom>
          <a:solidFill>
            <a:schemeClr val="bg1"/>
          </a:solidFill>
          <a:ln w="53975" cap="flat" cmpd="sng" algn="ctr">
            <a:solidFill>
              <a:srgbClr val="FF0000"/>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a:r>
              <a:rPr lang="ja-JP" altLang="en-US" dirty="0">
                <a:latin typeface="+mj-ea"/>
                <a:ea typeface="+mj-ea"/>
              </a:rPr>
              <a:t>案件別に予実比較</a:t>
            </a:r>
          </a:p>
        </p:txBody>
      </p:sp>
      <p:sp>
        <p:nvSpPr>
          <p:cNvPr id="21" name="矢印: 左 20">
            <a:extLst>
              <a:ext uri="{FF2B5EF4-FFF2-40B4-BE49-F238E27FC236}">
                <a16:creationId xmlns:a16="http://schemas.microsoft.com/office/drawing/2014/main" id="{10F77E9F-1AE5-477E-8E5A-EF973B74A3C7}"/>
              </a:ext>
            </a:extLst>
          </p:cNvPr>
          <p:cNvSpPr/>
          <p:nvPr/>
        </p:nvSpPr>
        <p:spPr bwMode="auto">
          <a:xfrm rot="1830318">
            <a:off x="3850040" y="2802656"/>
            <a:ext cx="811574" cy="451614"/>
          </a:xfrm>
          <a:prstGeom prst="leftArrow">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22" name="矢印: 左 21">
            <a:extLst>
              <a:ext uri="{FF2B5EF4-FFF2-40B4-BE49-F238E27FC236}">
                <a16:creationId xmlns:a16="http://schemas.microsoft.com/office/drawing/2014/main" id="{D2F85989-58B9-4BF2-A543-4398ADB346E9}"/>
              </a:ext>
            </a:extLst>
          </p:cNvPr>
          <p:cNvSpPr/>
          <p:nvPr/>
        </p:nvSpPr>
        <p:spPr bwMode="auto">
          <a:xfrm rot="1830318" flipH="1">
            <a:off x="3282785" y="3763907"/>
            <a:ext cx="811574" cy="451614"/>
          </a:xfrm>
          <a:prstGeom prst="leftArrow">
            <a:avLst/>
          </a:prstGeom>
          <a:solidFill>
            <a:schemeClr val="accent1">
              <a:lumMod val="75000"/>
            </a:schemeClr>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endParaRPr>
          </a:p>
        </p:txBody>
      </p:sp>
      <p:sp>
        <p:nvSpPr>
          <p:cNvPr id="23" name="正方形/長方形 22">
            <a:extLst>
              <a:ext uri="{FF2B5EF4-FFF2-40B4-BE49-F238E27FC236}">
                <a16:creationId xmlns:a16="http://schemas.microsoft.com/office/drawing/2014/main" id="{8E57787F-15A3-452A-B6B6-E909E7C6CF95}"/>
              </a:ext>
            </a:extLst>
          </p:cNvPr>
          <p:cNvSpPr/>
          <p:nvPr/>
        </p:nvSpPr>
        <p:spPr bwMode="auto">
          <a:xfrm>
            <a:off x="128464" y="1881716"/>
            <a:ext cx="2909202"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j-ea"/>
                <a:ea typeface="+mj-ea"/>
              </a:rPr>
              <a:t>■部門</a:t>
            </a:r>
            <a:r>
              <a:rPr kumimoji="1" lang="en-US" altLang="ja-JP" sz="1600" b="0" i="0" u="none" strike="noStrike" cap="none" normalizeH="0" baseline="0" dirty="0">
                <a:ln>
                  <a:noFill/>
                </a:ln>
                <a:solidFill>
                  <a:schemeClr val="tx1"/>
                </a:solidFill>
                <a:effectLst/>
                <a:latin typeface="+mj-ea"/>
                <a:ea typeface="+mj-ea"/>
              </a:rPr>
              <a:t>×</a:t>
            </a:r>
            <a:r>
              <a:rPr lang="ja-JP" altLang="en-US" sz="1600" dirty="0">
                <a:latin typeface="+mj-ea"/>
                <a:ea typeface="+mj-ea"/>
              </a:rPr>
              <a:t>勘定科目別予実</a:t>
            </a:r>
            <a:endParaRPr kumimoji="1" lang="ja-JP" altLang="en-US" sz="1600" b="0" i="0" u="none" strike="noStrike" cap="none" normalizeH="0" baseline="0" dirty="0">
              <a:ln>
                <a:noFill/>
              </a:ln>
              <a:solidFill>
                <a:schemeClr val="tx1"/>
              </a:solidFill>
              <a:effectLst/>
              <a:latin typeface="+mj-ea"/>
              <a:ea typeface="+mj-ea"/>
            </a:endParaRPr>
          </a:p>
        </p:txBody>
      </p:sp>
      <p:sp>
        <p:nvSpPr>
          <p:cNvPr id="24" name="正方形/長方形 23">
            <a:extLst>
              <a:ext uri="{FF2B5EF4-FFF2-40B4-BE49-F238E27FC236}">
                <a16:creationId xmlns:a16="http://schemas.microsoft.com/office/drawing/2014/main" id="{DD15EEBE-0CDF-41B5-BED8-C17C9D7A759A}"/>
              </a:ext>
            </a:extLst>
          </p:cNvPr>
          <p:cNvSpPr/>
          <p:nvPr/>
        </p:nvSpPr>
        <p:spPr bwMode="auto">
          <a:xfrm>
            <a:off x="4204038" y="3373308"/>
            <a:ext cx="2909202"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j-ea"/>
                <a:ea typeface="+mj-ea"/>
              </a:rPr>
              <a:t>■案件別</a:t>
            </a:r>
            <a:r>
              <a:rPr lang="ja-JP" altLang="en-US" sz="1600" dirty="0">
                <a:latin typeface="+mj-ea"/>
                <a:ea typeface="+mj-ea"/>
              </a:rPr>
              <a:t>予実</a:t>
            </a:r>
            <a:endParaRPr kumimoji="1" lang="ja-JP" altLang="en-US" sz="1600" b="0" i="0" u="none" strike="noStrike" cap="none" normalizeH="0" baseline="0" dirty="0">
              <a:ln>
                <a:noFill/>
              </a:ln>
              <a:solidFill>
                <a:schemeClr val="tx1"/>
              </a:solidFill>
              <a:effectLst/>
              <a:latin typeface="+mj-ea"/>
              <a:ea typeface="+mj-ea"/>
            </a:endParaRPr>
          </a:p>
        </p:txBody>
      </p:sp>
      <p:sp>
        <p:nvSpPr>
          <p:cNvPr id="25" name="吹き出し: 角を丸めた四角形 24">
            <a:extLst>
              <a:ext uri="{FF2B5EF4-FFF2-40B4-BE49-F238E27FC236}">
                <a16:creationId xmlns:a16="http://schemas.microsoft.com/office/drawing/2014/main" id="{0A250050-06CF-4CF8-9645-32CD9CADD109}"/>
              </a:ext>
            </a:extLst>
          </p:cNvPr>
          <p:cNvSpPr/>
          <p:nvPr/>
        </p:nvSpPr>
        <p:spPr bwMode="auto">
          <a:xfrm>
            <a:off x="5650201" y="2673421"/>
            <a:ext cx="3888432" cy="936104"/>
          </a:xfrm>
          <a:prstGeom prst="wedgeRoundRectCallout">
            <a:avLst>
              <a:gd name="adj1" fmla="val -30538"/>
              <a:gd name="adj2" fmla="val 64060"/>
              <a:gd name="adj3" fmla="val 16667"/>
            </a:avLst>
          </a:prstGeom>
          <a:solidFill>
            <a:schemeClr val="bg1"/>
          </a:solidFill>
          <a:ln w="53975" cap="flat" cmpd="sng" algn="ctr">
            <a:solidFill>
              <a:schemeClr val="accent1">
                <a:lumMod val="40000"/>
                <a:lumOff val="60000"/>
              </a:schemeClr>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r>
              <a:rPr lang="ja-JP" altLang="en-US" dirty="0">
                <a:latin typeface="+mj-ea"/>
                <a:ea typeface="+mj-ea"/>
              </a:rPr>
              <a:t>目的、プロジェクト、機能、投資案件等のレベルで予算を追加、変更、削除ができること</a:t>
            </a:r>
          </a:p>
        </p:txBody>
      </p:sp>
      <p:sp>
        <p:nvSpPr>
          <p:cNvPr id="26" name="テキスト ボックス 25">
            <a:extLst>
              <a:ext uri="{FF2B5EF4-FFF2-40B4-BE49-F238E27FC236}">
                <a16:creationId xmlns:a16="http://schemas.microsoft.com/office/drawing/2014/main" id="{CEDF0CF2-A8C8-47D1-99F5-89F02A7F9A02}"/>
              </a:ext>
            </a:extLst>
          </p:cNvPr>
          <p:cNvSpPr txBox="1"/>
          <p:nvPr/>
        </p:nvSpPr>
        <p:spPr>
          <a:xfrm>
            <a:off x="68518" y="5805263"/>
            <a:ext cx="4135520" cy="909209"/>
          </a:xfrm>
          <a:prstGeom prst="rect">
            <a:avLst/>
          </a:prstGeom>
          <a:noFill/>
        </p:spPr>
        <p:txBody>
          <a:bodyPr wrap="square" rtlCol="0" anchor="ctr" anchorCtr="0">
            <a:noAutofit/>
          </a:bodyPr>
          <a:lstStyle/>
          <a:p>
            <a:pPr>
              <a:lnSpc>
                <a:spcPct val="110000"/>
              </a:lnSpc>
            </a:pPr>
            <a:r>
              <a:rPr lang="ja-JP" altLang="en-US" sz="1600" dirty="0">
                <a:solidFill>
                  <a:schemeClr val="tx1">
                    <a:lumMod val="50000"/>
                    <a:lumOff val="50000"/>
                  </a:schemeClr>
                </a:solidFill>
                <a:latin typeface="Meiryo UI" panose="020B0604030504040204" pitchFamily="50" charset="-128"/>
                <a:ea typeface="Meiryo UI" panose="020B0604030504040204" pitchFamily="50" charset="-128"/>
              </a:rPr>
              <a:t>案件は科目の内訳ではなく、両者はマトリックスです。前出の画面例をご参照ください。</a:t>
            </a:r>
            <a:endParaRPr lang="en-US" altLang="ja-JP" sz="1600" dirty="0">
              <a:solidFill>
                <a:schemeClr val="tx1">
                  <a:lumMod val="50000"/>
                  <a:lumOff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3252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9673C-535C-444F-9D5B-321B090510BF}"/>
              </a:ext>
            </a:extLst>
          </p:cNvPr>
          <p:cNvSpPr>
            <a:spLocks noGrp="1"/>
          </p:cNvSpPr>
          <p:nvPr>
            <p:ph type="title"/>
          </p:nvPr>
        </p:nvSpPr>
        <p:spPr/>
        <p:txBody>
          <a:bodyPr/>
          <a:lstStyle/>
          <a:p>
            <a:r>
              <a:rPr kumimoji="1" lang="ja-JP" altLang="en-US" dirty="0"/>
              <a:t>（４）従来手法と</a:t>
            </a:r>
            <a:r>
              <a:rPr lang="ja-JP" altLang="en-US" dirty="0"/>
              <a:t>何が違うのか</a:t>
            </a:r>
            <a:endParaRPr kumimoji="1" lang="ja-JP" altLang="en-US" dirty="0"/>
          </a:p>
        </p:txBody>
      </p:sp>
      <p:sp>
        <p:nvSpPr>
          <p:cNvPr id="3" name="コンテンツ プレースホルダー 2">
            <a:extLst>
              <a:ext uri="{FF2B5EF4-FFF2-40B4-BE49-F238E27FC236}">
                <a16:creationId xmlns:a16="http://schemas.microsoft.com/office/drawing/2014/main" id="{9056B362-2B6B-4687-97C5-808E2A45DD44}"/>
              </a:ext>
            </a:extLst>
          </p:cNvPr>
          <p:cNvSpPr>
            <a:spLocks noGrp="1"/>
          </p:cNvSpPr>
          <p:nvPr>
            <p:ph idx="1"/>
          </p:nvPr>
        </p:nvSpPr>
        <p:spPr>
          <a:xfrm>
            <a:off x="81623" y="1124744"/>
            <a:ext cx="9763944" cy="5472608"/>
          </a:xfrm>
        </p:spPr>
        <p:txBody>
          <a:bodyPr lIns="72000" rIns="0"/>
          <a:lstStyle/>
          <a:p>
            <a:pPr marL="0" indent="0">
              <a:buNone/>
            </a:pPr>
            <a:r>
              <a:rPr kumimoji="1" lang="ja-JP" altLang="en-US" dirty="0"/>
              <a:t>トランザクションベースド・プランニング（</a:t>
            </a:r>
            <a:r>
              <a:rPr lang="ja-JP" altLang="en-US" dirty="0"/>
              <a:t>ＴＢＰ</a:t>
            </a:r>
            <a:r>
              <a:rPr kumimoji="1" lang="en-US" altLang="ja-JP" dirty="0"/>
              <a:t>)</a:t>
            </a:r>
            <a:r>
              <a:rPr kumimoji="1" lang="ja-JP" altLang="en-US" dirty="0"/>
              <a:t>は</a:t>
            </a:r>
            <a:r>
              <a:rPr lang="ja-JP" altLang="en-US" dirty="0"/>
              <a:t>、</a:t>
            </a:r>
            <a:r>
              <a:rPr kumimoji="1" lang="ja-JP" altLang="en-US" dirty="0"/>
              <a:t>テーマ別やプロジェクト別の管理会計と</a:t>
            </a:r>
            <a:r>
              <a:rPr lang="ja-JP" altLang="en-US" dirty="0"/>
              <a:t>いくらか</a:t>
            </a:r>
            <a:r>
              <a:rPr kumimoji="1" lang="ja-JP" altLang="en-US" dirty="0"/>
              <a:t>似ていますが、以下のような相違があります</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8CA6AC23-7FB6-4473-97B2-397A75E732E0}"/>
              </a:ext>
            </a:extLst>
          </p:cNvPr>
          <p:cNvSpPr txBox="1"/>
          <p:nvPr/>
        </p:nvSpPr>
        <p:spPr>
          <a:xfrm>
            <a:off x="560512" y="4993431"/>
            <a:ext cx="8787015" cy="307777"/>
          </a:xfrm>
          <a:prstGeom prst="rect">
            <a:avLst/>
          </a:prstGeom>
          <a:noFill/>
        </p:spPr>
        <p:txBody>
          <a:bodyPr wrap="square" rtlCol="0">
            <a:spAutoFit/>
          </a:bodyPr>
          <a:lstStyle/>
          <a:p>
            <a:pPr>
              <a:spcBef>
                <a:spcPts val="1200"/>
              </a:spcBef>
            </a:pPr>
            <a:r>
              <a:rPr kumimoji="1" lang="ja-JP" altLang="en-US" sz="1400" dirty="0"/>
              <a:t>テーマ別／プロジェクト別会計とＴＢＰは両立できます</a:t>
            </a:r>
            <a:endParaRPr kumimoji="1" lang="en-US" altLang="ja-JP" sz="1400" dirty="0"/>
          </a:p>
        </p:txBody>
      </p:sp>
      <p:sp>
        <p:nvSpPr>
          <p:cNvPr id="9" name="テキスト ボックス 8">
            <a:extLst>
              <a:ext uri="{FF2B5EF4-FFF2-40B4-BE49-F238E27FC236}">
                <a16:creationId xmlns:a16="http://schemas.microsoft.com/office/drawing/2014/main" id="{A190BF7A-DEC3-416A-BC7A-DB0A03006079}"/>
              </a:ext>
            </a:extLst>
          </p:cNvPr>
          <p:cNvSpPr txBox="1"/>
          <p:nvPr/>
        </p:nvSpPr>
        <p:spPr>
          <a:xfrm>
            <a:off x="560512" y="5445224"/>
            <a:ext cx="8787015" cy="1008112"/>
          </a:xfrm>
          <a:prstGeom prst="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defPPr>
              <a:defRPr lang="ja-JP"/>
            </a:defPPr>
            <a:lvl1pPr algn="ctr">
              <a:defRPr>
                <a:solidFill>
                  <a:srgbClr val="00206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ja-JP" altLang="en-US" sz="2000" dirty="0"/>
              <a:t>ＴＢＰ</a:t>
            </a:r>
            <a:r>
              <a:rPr lang="ja-JP" altLang="en-US" sz="2000" dirty="0">
                <a:latin typeface="+mj-ea"/>
                <a:ea typeface="+mj-ea"/>
              </a:rPr>
              <a:t>は、現場部署の自律的管理がベース</a:t>
            </a:r>
            <a:br>
              <a:rPr lang="en-US" altLang="ja-JP" sz="2000" dirty="0">
                <a:latin typeface="+mj-ea"/>
                <a:ea typeface="+mj-ea"/>
              </a:rPr>
            </a:br>
            <a:r>
              <a:rPr lang="ja-JP" altLang="en-US" sz="2000" dirty="0">
                <a:latin typeface="+mj-ea"/>
                <a:ea typeface="+mj-ea"/>
              </a:rPr>
              <a:t>その上で、自律的管理のためのデータを経営が理解し活用するものです</a:t>
            </a:r>
            <a:endParaRPr lang="en-US" altLang="ja-JP" sz="2000" dirty="0">
              <a:latin typeface="+mj-ea"/>
              <a:ea typeface="+mj-ea"/>
            </a:endParaRPr>
          </a:p>
        </p:txBody>
      </p:sp>
      <p:sp>
        <p:nvSpPr>
          <p:cNvPr id="11" name="正方形/長方形 10">
            <a:extLst>
              <a:ext uri="{FF2B5EF4-FFF2-40B4-BE49-F238E27FC236}">
                <a16:creationId xmlns:a16="http://schemas.microsoft.com/office/drawing/2014/main" id="{EC79ED91-7D4A-412F-809C-10017416B912}"/>
              </a:ext>
            </a:extLst>
          </p:cNvPr>
          <p:cNvSpPr/>
          <p:nvPr/>
        </p:nvSpPr>
        <p:spPr>
          <a:xfrm>
            <a:off x="2938815" y="2041102"/>
            <a:ext cx="3096344" cy="648072"/>
          </a:xfrm>
          <a:prstGeom prst="rect">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テーマ別／プロジェクト別</a:t>
            </a:r>
            <a:br>
              <a:rPr kumimoji="1" lang="en-US" altLang="ja-JP" b="1" dirty="0">
                <a:solidFill>
                  <a:schemeClr val="bg1"/>
                </a:solidFill>
              </a:rPr>
            </a:br>
            <a:r>
              <a:rPr kumimoji="1" lang="ja-JP" altLang="en-US" b="1" dirty="0">
                <a:solidFill>
                  <a:schemeClr val="bg1"/>
                </a:solidFill>
              </a:rPr>
              <a:t>会計</a:t>
            </a:r>
          </a:p>
        </p:txBody>
      </p:sp>
      <p:sp>
        <p:nvSpPr>
          <p:cNvPr id="12" name="正方形/長方形 11">
            <a:extLst>
              <a:ext uri="{FF2B5EF4-FFF2-40B4-BE49-F238E27FC236}">
                <a16:creationId xmlns:a16="http://schemas.microsoft.com/office/drawing/2014/main" id="{77A119AA-D617-488D-926C-81D8995C0BE9}"/>
              </a:ext>
            </a:extLst>
          </p:cNvPr>
          <p:cNvSpPr/>
          <p:nvPr/>
        </p:nvSpPr>
        <p:spPr>
          <a:xfrm>
            <a:off x="6251183" y="2041102"/>
            <a:ext cx="3096344" cy="648072"/>
          </a:xfrm>
          <a:prstGeom prst="rect">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ＴＢＰ</a:t>
            </a:r>
          </a:p>
        </p:txBody>
      </p:sp>
      <p:sp>
        <p:nvSpPr>
          <p:cNvPr id="13" name="正方形/長方形 12">
            <a:extLst>
              <a:ext uri="{FF2B5EF4-FFF2-40B4-BE49-F238E27FC236}">
                <a16:creationId xmlns:a16="http://schemas.microsoft.com/office/drawing/2014/main" id="{B9386F09-9A40-4582-B1AB-D0D58A45BC55}"/>
              </a:ext>
            </a:extLst>
          </p:cNvPr>
          <p:cNvSpPr/>
          <p:nvPr/>
        </p:nvSpPr>
        <p:spPr>
          <a:xfrm>
            <a:off x="562551" y="2761182"/>
            <a:ext cx="2160240" cy="64807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ねらい</a:t>
            </a:r>
            <a:endParaRPr kumimoji="1" lang="ja-JP" altLang="en-US" b="1" dirty="0">
              <a:solidFill>
                <a:schemeClr val="tx1"/>
              </a:solidFill>
            </a:endParaRPr>
          </a:p>
        </p:txBody>
      </p:sp>
      <p:sp>
        <p:nvSpPr>
          <p:cNvPr id="14" name="正方形/長方形 13">
            <a:extLst>
              <a:ext uri="{FF2B5EF4-FFF2-40B4-BE49-F238E27FC236}">
                <a16:creationId xmlns:a16="http://schemas.microsoft.com/office/drawing/2014/main" id="{09B4A569-9C82-443C-9647-5C0496BCF7B9}"/>
              </a:ext>
            </a:extLst>
          </p:cNvPr>
          <p:cNvSpPr/>
          <p:nvPr/>
        </p:nvSpPr>
        <p:spPr>
          <a:xfrm>
            <a:off x="2938815" y="2783972"/>
            <a:ext cx="3096344" cy="648072"/>
          </a:xfrm>
          <a:prstGeom prst="rect">
            <a:avLst/>
          </a:prstGeom>
          <a:solidFill>
            <a:schemeClr val="bg1"/>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テーマ／プロジェクトの</a:t>
            </a:r>
            <a:br>
              <a:rPr kumimoji="1" lang="en-US" altLang="ja-JP" dirty="0">
                <a:solidFill>
                  <a:schemeClr val="tx1"/>
                </a:solidFill>
              </a:rPr>
            </a:br>
            <a:r>
              <a:rPr kumimoji="1" lang="ja-JP" altLang="en-US" dirty="0">
                <a:solidFill>
                  <a:schemeClr val="tx1"/>
                </a:solidFill>
              </a:rPr>
              <a:t>原価や収支の把握と管理</a:t>
            </a:r>
          </a:p>
        </p:txBody>
      </p:sp>
      <p:sp>
        <p:nvSpPr>
          <p:cNvPr id="15" name="正方形/長方形 14">
            <a:extLst>
              <a:ext uri="{FF2B5EF4-FFF2-40B4-BE49-F238E27FC236}">
                <a16:creationId xmlns:a16="http://schemas.microsoft.com/office/drawing/2014/main" id="{0C5D8C74-5CCC-490C-AF27-5EE6D3CC177F}"/>
              </a:ext>
            </a:extLst>
          </p:cNvPr>
          <p:cNvSpPr/>
          <p:nvPr/>
        </p:nvSpPr>
        <p:spPr>
          <a:xfrm>
            <a:off x="6253121" y="2806762"/>
            <a:ext cx="3096344" cy="648072"/>
          </a:xfrm>
          <a:prstGeom prst="rect">
            <a:avLst/>
          </a:prstGeom>
          <a:solidFill>
            <a:schemeClr val="bg1"/>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予算内容の可視化と</a:t>
            </a:r>
            <a:br>
              <a:rPr kumimoji="1" lang="en-US" altLang="ja-JP" dirty="0">
                <a:solidFill>
                  <a:schemeClr val="tx1"/>
                </a:solidFill>
              </a:rPr>
            </a:br>
            <a:r>
              <a:rPr kumimoji="1" lang="ja-JP" altLang="en-US" dirty="0">
                <a:solidFill>
                  <a:schemeClr val="tx1"/>
                </a:solidFill>
              </a:rPr>
              <a:t>実行制御、見込み精度向上</a:t>
            </a:r>
          </a:p>
        </p:txBody>
      </p:sp>
      <p:sp>
        <p:nvSpPr>
          <p:cNvPr id="16" name="正方形/長方形 15">
            <a:extLst>
              <a:ext uri="{FF2B5EF4-FFF2-40B4-BE49-F238E27FC236}">
                <a16:creationId xmlns:a16="http://schemas.microsoft.com/office/drawing/2014/main" id="{83FA9637-9164-43FD-AB3E-4BC5BB23B6A7}"/>
              </a:ext>
            </a:extLst>
          </p:cNvPr>
          <p:cNvSpPr/>
          <p:nvPr/>
        </p:nvSpPr>
        <p:spPr>
          <a:xfrm>
            <a:off x="562551" y="3517266"/>
            <a:ext cx="2160240" cy="64807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案件など</a:t>
            </a:r>
            <a:r>
              <a:rPr kumimoji="1" lang="ja-JP" altLang="en-US" b="1" dirty="0">
                <a:solidFill>
                  <a:schemeClr val="tx1"/>
                </a:solidFill>
              </a:rPr>
              <a:t>への</a:t>
            </a:r>
            <a:br>
              <a:rPr kumimoji="1" lang="en-US" altLang="ja-JP" b="1" dirty="0">
                <a:solidFill>
                  <a:schemeClr val="tx1"/>
                </a:solidFill>
              </a:rPr>
            </a:br>
            <a:r>
              <a:rPr kumimoji="1" lang="ja-JP" altLang="en-US" b="1" dirty="0">
                <a:solidFill>
                  <a:schemeClr val="tx1"/>
                </a:solidFill>
              </a:rPr>
              <a:t>間接費配賦</a:t>
            </a:r>
          </a:p>
        </p:txBody>
      </p:sp>
      <p:sp>
        <p:nvSpPr>
          <p:cNvPr id="17" name="正方形/長方形 16">
            <a:extLst>
              <a:ext uri="{FF2B5EF4-FFF2-40B4-BE49-F238E27FC236}">
                <a16:creationId xmlns:a16="http://schemas.microsoft.com/office/drawing/2014/main" id="{68AE1105-3083-42C8-8B75-211CF7B14F88}"/>
              </a:ext>
            </a:extLst>
          </p:cNvPr>
          <p:cNvSpPr/>
          <p:nvPr/>
        </p:nvSpPr>
        <p:spPr>
          <a:xfrm>
            <a:off x="2938815" y="3517266"/>
            <a:ext cx="3096344" cy="648072"/>
          </a:xfrm>
          <a:prstGeom prst="rect">
            <a:avLst/>
          </a:prstGeom>
          <a:solidFill>
            <a:schemeClr val="bg1"/>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行う</a:t>
            </a:r>
          </a:p>
        </p:txBody>
      </p:sp>
      <p:sp>
        <p:nvSpPr>
          <p:cNvPr id="18" name="正方形/長方形 17">
            <a:extLst>
              <a:ext uri="{FF2B5EF4-FFF2-40B4-BE49-F238E27FC236}">
                <a16:creationId xmlns:a16="http://schemas.microsoft.com/office/drawing/2014/main" id="{323906BA-59D6-4294-8F18-69A1A9070E03}"/>
              </a:ext>
            </a:extLst>
          </p:cNvPr>
          <p:cNvSpPr/>
          <p:nvPr/>
        </p:nvSpPr>
        <p:spPr>
          <a:xfrm>
            <a:off x="6253121" y="3517266"/>
            <a:ext cx="3096344" cy="648072"/>
          </a:xfrm>
          <a:prstGeom prst="rect">
            <a:avLst/>
          </a:prstGeom>
          <a:solidFill>
            <a:schemeClr val="bg1"/>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行わない</a:t>
            </a:r>
          </a:p>
        </p:txBody>
      </p:sp>
      <p:sp>
        <p:nvSpPr>
          <p:cNvPr id="19" name="正方形/長方形 18">
            <a:extLst>
              <a:ext uri="{FF2B5EF4-FFF2-40B4-BE49-F238E27FC236}">
                <a16:creationId xmlns:a16="http://schemas.microsoft.com/office/drawing/2014/main" id="{844DC46B-C7FC-4B07-B25B-30AD72203BD1}"/>
              </a:ext>
            </a:extLst>
          </p:cNvPr>
          <p:cNvSpPr/>
          <p:nvPr/>
        </p:nvSpPr>
        <p:spPr>
          <a:xfrm>
            <a:off x="562551" y="4273350"/>
            <a:ext cx="2160240" cy="64807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案件の設定</a:t>
            </a:r>
            <a:endParaRPr kumimoji="1" lang="ja-JP" altLang="en-US" b="1" dirty="0">
              <a:solidFill>
                <a:schemeClr val="tx1"/>
              </a:solidFill>
            </a:endParaRPr>
          </a:p>
        </p:txBody>
      </p:sp>
      <p:sp>
        <p:nvSpPr>
          <p:cNvPr id="20" name="正方形/長方形 19">
            <a:extLst>
              <a:ext uri="{FF2B5EF4-FFF2-40B4-BE49-F238E27FC236}">
                <a16:creationId xmlns:a16="http://schemas.microsoft.com/office/drawing/2014/main" id="{C01CD61B-4504-4E65-BC41-FCA22A534FE4}"/>
              </a:ext>
            </a:extLst>
          </p:cNvPr>
          <p:cNvSpPr/>
          <p:nvPr/>
        </p:nvSpPr>
        <p:spPr>
          <a:xfrm>
            <a:off x="2938815" y="4273350"/>
            <a:ext cx="3096344" cy="648072"/>
          </a:xfrm>
          <a:prstGeom prst="rect">
            <a:avLst/>
          </a:prstGeom>
          <a:solidFill>
            <a:schemeClr val="bg1"/>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主にトップダウン</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D77A3A7C-8FC9-42AD-A8D6-299568F7256F}"/>
              </a:ext>
            </a:extLst>
          </p:cNvPr>
          <p:cNvSpPr/>
          <p:nvPr/>
        </p:nvSpPr>
        <p:spPr>
          <a:xfrm>
            <a:off x="6253121" y="4273350"/>
            <a:ext cx="3096344" cy="648072"/>
          </a:xfrm>
          <a:prstGeom prst="rect">
            <a:avLst/>
          </a:prstGeom>
          <a:solidFill>
            <a:schemeClr val="bg1"/>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ボトムアップ</a:t>
            </a:r>
            <a:br>
              <a:rPr lang="en-US" altLang="ja-JP" dirty="0">
                <a:solidFill>
                  <a:schemeClr val="tx1"/>
                </a:solidFill>
              </a:rPr>
            </a:br>
            <a:r>
              <a:rPr lang="ja-JP" altLang="en-US" sz="1600" dirty="0">
                <a:solidFill>
                  <a:schemeClr val="tx1"/>
                </a:solidFill>
              </a:rPr>
              <a:t>（予算立案部署が自由に設定）</a:t>
            </a:r>
            <a:endParaRPr kumimoji="1" lang="ja-JP" altLang="en-US" dirty="0">
              <a:solidFill>
                <a:schemeClr val="tx1"/>
              </a:solidFill>
            </a:endParaRPr>
          </a:p>
        </p:txBody>
      </p:sp>
    </p:spTree>
    <p:extLst>
      <p:ext uri="{BB962C8B-B14F-4D97-AF65-F5344CB8AC3E}">
        <p14:creationId xmlns:p14="http://schemas.microsoft.com/office/powerpoint/2010/main" val="167450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lang="ja-JP" altLang="en-US" dirty="0"/>
              <a:t>（５）第一歩：現場の予算管理力を高める</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lstStyle/>
          <a:p>
            <a:pPr marL="0" indent="0">
              <a:buNone/>
            </a:pPr>
            <a:r>
              <a:rPr lang="ja-JP" altLang="en-US" dirty="0"/>
              <a:t>管理会計への現場部署のなじみが浅い場合、ＴＢＰを直ちに導入するのは難しいかもしれません。詳細レベルの実績データを現場に提供し、予算編成や予実差異報告で数値への理解を育んでから、ＴＢＰに取り組むことも可能です。</a:t>
            </a:r>
            <a:endParaRPr kumimoji="1" lang="ja-JP" altLang="en-US" dirty="0"/>
          </a:p>
        </p:txBody>
      </p:sp>
      <p:pic>
        <p:nvPicPr>
          <p:cNvPr id="7" name="図 6">
            <a:extLst>
              <a:ext uri="{FF2B5EF4-FFF2-40B4-BE49-F238E27FC236}">
                <a16:creationId xmlns:a16="http://schemas.microsoft.com/office/drawing/2014/main" id="{F2EE4CC4-A4F3-4F95-B5E5-B02B1F9D43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1560" y="2348880"/>
            <a:ext cx="3493025" cy="3098741"/>
          </a:xfrm>
          <a:prstGeom prst="rect">
            <a:avLst/>
          </a:prstGeom>
        </p:spPr>
      </p:pic>
      <p:sp>
        <p:nvSpPr>
          <p:cNvPr id="8" name="角丸四角形 12">
            <a:extLst>
              <a:ext uri="{FF2B5EF4-FFF2-40B4-BE49-F238E27FC236}">
                <a16:creationId xmlns:a16="http://schemas.microsoft.com/office/drawing/2014/main" id="{B0E5B8F7-4943-4993-9DCC-4C59CA01734F}"/>
              </a:ext>
            </a:extLst>
          </p:cNvPr>
          <p:cNvSpPr/>
          <p:nvPr/>
        </p:nvSpPr>
        <p:spPr bwMode="auto">
          <a:xfrm>
            <a:off x="135523" y="3905422"/>
            <a:ext cx="3017278" cy="288032"/>
          </a:xfrm>
          <a:prstGeom prst="roundRect">
            <a:avLst/>
          </a:prstGeom>
          <a:noFill/>
          <a:ln w="38100" cap="flat" cmpd="sng" algn="ctr">
            <a:solidFill>
              <a:schemeClr val="accent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endParaRPr lang="ja-JP" altLang="en-US" dirty="0">
              <a:solidFill>
                <a:prstClr val="black"/>
              </a:solidFill>
              <a:latin typeface="+mn-ea"/>
              <a:ea typeface="+mn-ea"/>
            </a:endParaRPr>
          </a:p>
        </p:txBody>
      </p:sp>
      <p:cxnSp>
        <p:nvCxnSpPr>
          <p:cNvPr id="9" name="直線矢印コネクタ 8">
            <a:extLst>
              <a:ext uri="{FF2B5EF4-FFF2-40B4-BE49-F238E27FC236}">
                <a16:creationId xmlns:a16="http://schemas.microsoft.com/office/drawing/2014/main" id="{5261C4B7-90E9-4978-ABF9-EE4AFF07B36E}"/>
              </a:ext>
            </a:extLst>
          </p:cNvPr>
          <p:cNvCxnSpPr>
            <a:cxnSpLocks/>
          </p:cNvCxnSpPr>
          <p:nvPr/>
        </p:nvCxnSpPr>
        <p:spPr bwMode="auto">
          <a:xfrm>
            <a:off x="3152801" y="3846855"/>
            <a:ext cx="720079" cy="2510029"/>
          </a:xfrm>
          <a:prstGeom prst="straightConnector1">
            <a:avLst/>
          </a:prstGeom>
          <a:noFill/>
          <a:ln w="19050" cap="flat" cmpd="sng" algn="ctr">
            <a:solidFill>
              <a:schemeClr val="accent2"/>
            </a:solidFill>
            <a:prstDash val="sysDash"/>
            <a:round/>
            <a:headEnd type="none" w="med" len="med"/>
            <a:tailEnd type="stealth"/>
          </a:ln>
          <a:effectLst/>
        </p:spPr>
      </p:cxnSp>
      <p:pic>
        <p:nvPicPr>
          <p:cNvPr id="10" name="図 9">
            <a:extLst>
              <a:ext uri="{FF2B5EF4-FFF2-40B4-BE49-F238E27FC236}">
                <a16:creationId xmlns:a16="http://schemas.microsoft.com/office/drawing/2014/main" id="{121B7ABA-22BC-4EEB-96CD-504F814D0D1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4005" y="2840124"/>
            <a:ext cx="5695997" cy="3516760"/>
          </a:xfrm>
          <a:prstGeom prst="rect">
            <a:avLst/>
          </a:prstGeom>
        </p:spPr>
      </p:pic>
      <p:cxnSp>
        <p:nvCxnSpPr>
          <p:cNvPr id="11" name="直線矢印コネクタ 10">
            <a:extLst>
              <a:ext uri="{FF2B5EF4-FFF2-40B4-BE49-F238E27FC236}">
                <a16:creationId xmlns:a16="http://schemas.microsoft.com/office/drawing/2014/main" id="{1F98D339-BCDF-41C7-A5F1-B59BD087298C}"/>
              </a:ext>
            </a:extLst>
          </p:cNvPr>
          <p:cNvCxnSpPr>
            <a:cxnSpLocks/>
          </p:cNvCxnSpPr>
          <p:nvPr/>
        </p:nvCxnSpPr>
        <p:spPr bwMode="auto">
          <a:xfrm flipV="1">
            <a:off x="3152801" y="3223592"/>
            <a:ext cx="771204" cy="632136"/>
          </a:xfrm>
          <a:prstGeom prst="straightConnector1">
            <a:avLst/>
          </a:prstGeom>
          <a:noFill/>
          <a:ln w="19050" cap="flat" cmpd="sng" algn="ctr">
            <a:solidFill>
              <a:schemeClr val="accent2"/>
            </a:solidFill>
            <a:prstDash val="sysDash"/>
            <a:round/>
            <a:headEnd type="none" w="med" len="med"/>
            <a:tailEnd type="stealth"/>
          </a:ln>
          <a:effectLst/>
        </p:spPr>
      </p:cxnSp>
      <p:sp>
        <p:nvSpPr>
          <p:cNvPr id="12" name="角丸四角形吹き出し 15">
            <a:extLst>
              <a:ext uri="{FF2B5EF4-FFF2-40B4-BE49-F238E27FC236}">
                <a16:creationId xmlns:a16="http://schemas.microsoft.com/office/drawing/2014/main" id="{5A372DD3-373F-4D6F-B897-4A699F45DCD7}"/>
              </a:ext>
            </a:extLst>
          </p:cNvPr>
          <p:cNvSpPr/>
          <p:nvPr/>
        </p:nvSpPr>
        <p:spPr bwMode="auto">
          <a:xfrm>
            <a:off x="1574289" y="2952578"/>
            <a:ext cx="1728192" cy="732424"/>
          </a:xfrm>
          <a:prstGeom prst="wedgeRoundRectCallout">
            <a:avLst>
              <a:gd name="adj1" fmla="val 26402"/>
              <a:gd name="adj2" fmla="val 80851"/>
              <a:gd name="adj3" fmla="val 16667"/>
            </a:avLst>
          </a:prstGeom>
          <a:solidFill>
            <a:schemeClr val="accent4">
              <a:lumMod val="20000"/>
              <a:lumOff val="80000"/>
            </a:schemeClr>
          </a:solidFill>
          <a:ln w="28575" cap="flat" cmpd="sng" algn="ctr">
            <a:solidFill>
              <a:srgbClr val="ED7D3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lang="ja-JP" altLang="en-US" dirty="0">
                <a:solidFill>
                  <a:srgbClr val="002060"/>
                </a:solidFill>
                <a:latin typeface="+mn-ea"/>
                <a:ea typeface="+mn-ea"/>
              </a:rPr>
              <a:t>クリックで</a:t>
            </a:r>
            <a:endParaRPr lang="en-US" altLang="ja-JP" dirty="0">
              <a:solidFill>
                <a:srgbClr val="002060"/>
              </a:solidFill>
              <a:latin typeface="+mn-ea"/>
              <a:ea typeface="+mn-ea"/>
            </a:endParaRPr>
          </a:p>
          <a:p>
            <a:pPr algn="ctr"/>
            <a:r>
              <a:rPr lang="ja-JP" altLang="en-US" dirty="0">
                <a:solidFill>
                  <a:srgbClr val="002060"/>
                </a:solidFill>
                <a:latin typeface="+mn-ea"/>
                <a:ea typeface="+mn-ea"/>
              </a:rPr>
              <a:t>ドリルダウン</a:t>
            </a:r>
          </a:p>
        </p:txBody>
      </p:sp>
      <p:sp>
        <p:nvSpPr>
          <p:cNvPr id="13" name="テキスト ボックス 12">
            <a:extLst>
              <a:ext uri="{FF2B5EF4-FFF2-40B4-BE49-F238E27FC236}">
                <a16:creationId xmlns:a16="http://schemas.microsoft.com/office/drawing/2014/main" id="{FF938D64-D4A2-4214-BD3B-83361F184D49}"/>
              </a:ext>
            </a:extLst>
          </p:cNvPr>
          <p:cNvSpPr txBox="1"/>
          <p:nvPr/>
        </p:nvSpPr>
        <p:spPr>
          <a:xfrm>
            <a:off x="4323731" y="2469845"/>
            <a:ext cx="4896544" cy="338464"/>
          </a:xfrm>
          <a:prstGeom prst="rect">
            <a:avLst/>
          </a:prstGeom>
          <a:noFill/>
        </p:spPr>
        <p:txBody>
          <a:bodyPr wrap="square" rtlCol="0" anchor="ctr" anchorCtr="0">
            <a:noAutofit/>
          </a:bodyPr>
          <a:lstStyle/>
          <a:p>
            <a:pPr algn="ctr"/>
            <a:r>
              <a:rPr lang="ja-JP" altLang="en-US" b="1" dirty="0">
                <a:latin typeface="+mn-ea"/>
              </a:rPr>
              <a:t>伝票明細など、現場活動に紐づく詳細データ</a:t>
            </a:r>
            <a:endParaRPr lang="en-US" altLang="ja-JP" b="1" dirty="0">
              <a:latin typeface="+mn-ea"/>
            </a:endParaRPr>
          </a:p>
        </p:txBody>
      </p:sp>
      <p:sp>
        <p:nvSpPr>
          <p:cNvPr id="14" name="テキスト ボックス 13">
            <a:extLst>
              <a:ext uri="{FF2B5EF4-FFF2-40B4-BE49-F238E27FC236}">
                <a16:creationId xmlns:a16="http://schemas.microsoft.com/office/drawing/2014/main" id="{677C4B20-F12C-45D7-9D8C-5284E0B3FFFE}"/>
              </a:ext>
            </a:extLst>
          </p:cNvPr>
          <p:cNvSpPr txBox="1"/>
          <p:nvPr/>
        </p:nvSpPr>
        <p:spPr>
          <a:xfrm>
            <a:off x="181560" y="5665621"/>
            <a:ext cx="3493025" cy="330936"/>
          </a:xfrm>
          <a:prstGeom prst="rect">
            <a:avLst/>
          </a:prstGeom>
          <a:noFill/>
        </p:spPr>
        <p:txBody>
          <a:bodyPr wrap="square" rtlCol="0" anchor="ctr" anchorCtr="0">
            <a:noAutofit/>
          </a:bodyPr>
          <a:lstStyle/>
          <a:p>
            <a:pPr algn="ctr"/>
            <a:r>
              <a:rPr lang="ja-JP" altLang="en-US" b="1" dirty="0">
                <a:latin typeface="+mn-ea"/>
              </a:rPr>
              <a:t>現場が使用する</a:t>
            </a:r>
            <a:br>
              <a:rPr lang="en-US" altLang="ja-JP" b="1" dirty="0">
                <a:latin typeface="+mn-ea"/>
              </a:rPr>
            </a:br>
            <a:r>
              <a:rPr lang="ja-JP" altLang="en-US" b="1" dirty="0">
                <a:latin typeface="+mn-ea"/>
              </a:rPr>
              <a:t>予実差異理由 報告画面</a:t>
            </a:r>
            <a:endParaRPr lang="en-US" altLang="ja-JP" b="1" dirty="0">
              <a:latin typeface="+mn-ea"/>
            </a:endParaRPr>
          </a:p>
        </p:txBody>
      </p:sp>
    </p:spTree>
    <p:extLst>
      <p:ext uri="{BB962C8B-B14F-4D97-AF65-F5344CB8AC3E}">
        <p14:creationId xmlns:p14="http://schemas.microsoft.com/office/powerpoint/2010/main" val="467333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EBCBF7E-894E-46BB-A03C-3B55C1C9AC7F}"/>
              </a:ext>
            </a:extLst>
          </p:cNvPr>
          <p:cNvSpPr>
            <a:spLocks noGrp="1"/>
          </p:cNvSpPr>
          <p:nvPr>
            <p:ph type="title"/>
          </p:nvPr>
        </p:nvSpPr>
        <p:spPr/>
        <p:txBody>
          <a:bodyPr/>
          <a:lstStyle/>
          <a:p>
            <a:r>
              <a:rPr lang="ja-JP" altLang="en-US" dirty="0"/>
              <a:t>４．自律と統合のグループ経営管理</a:t>
            </a:r>
          </a:p>
        </p:txBody>
      </p:sp>
      <p:sp>
        <p:nvSpPr>
          <p:cNvPr id="5" name="テキスト プレースホルダー 4">
            <a:extLst>
              <a:ext uri="{FF2B5EF4-FFF2-40B4-BE49-F238E27FC236}">
                <a16:creationId xmlns:a16="http://schemas.microsoft.com/office/drawing/2014/main" id="{A19BF1F8-8B11-4D9B-9356-603E7BB59F9E}"/>
              </a:ext>
            </a:extLst>
          </p:cNvPr>
          <p:cNvSpPr>
            <a:spLocks noGrp="1"/>
          </p:cNvSpPr>
          <p:nvPr>
            <p:ph type="body" idx="1"/>
          </p:nvPr>
        </p:nvSpPr>
        <p:spPr>
          <a:xfrm>
            <a:off x="-15552" y="4593109"/>
            <a:ext cx="7200800" cy="1500187"/>
          </a:xfrm>
        </p:spPr>
        <p:txBody>
          <a:bodyPr/>
          <a:lstStyle/>
          <a:p>
            <a:r>
              <a:rPr lang="en-US" altLang="ja-JP" dirty="0"/>
              <a:t>	</a:t>
            </a:r>
            <a:endParaRPr lang="ja-JP" altLang="en-US" dirty="0"/>
          </a:p>
        </p:txBody>
      </p:sp>
    </p:spTree>
    <p:extLst>
      <p:ext uri="{BB962C8B-B14F-4D97-AF65-F5344CB8AC3E}">
        <p14:creationId xmlns:p14="http://schemas.microsoft.com/office/powerpoint/2010/main" val="2547329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5">
            <a:extLst>
              <a:ext uri="{FF2B5EF4-FFF2-40B4-BE49-F238E27FC236}">
                <a16:creationId xmlns:a16="http://schemas.microsoft.com/office/drawing/2014/main" id="{709930DD-C2C2-443C-A37C-33A036A04343}"/>
              </a:ext>
            </a:extLst>
          </p:cNvPr>
          <p:cNvSpPr txBox="1">
            <a:spLocks/>
          </p:cNvSpPr>
          <p:nvPr/>
        </p:nvSpPr>
        <p:spPr>
          <a:xfrm>
            <a:off x="142056" y="1124744"/>
            <a:ext cx="9419456"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ともすると中央集権的になりがちですが、アジャイルなグループ経営管理のためには、本社主導の標準化・見える化とともに、各社の自律的管理を支えるシステムが必要です。</a:t>
            </a:r>
            <a:endParaRPr lang="en-US" altLang="ja-JP" dirty="0"/>
          </a:p>
        </p:txBody>
      </p:sp>
      <p:sp>
        <p:nvSpPr>
          <p:cNvPr id="28" name="コンテンツ プレースホルダー 53">
            <a:extLst>
              <a:ext uri="{FF2B5EF4-FFF2-40B4-BE49-F238E27FC236}">
                <a16:creationId xmlns:a16="http://schemas.microsoft.com/office/drawing/2014/main" id="{A3161B4E-E61C-4505-BA44-C7463C99AAF1}"/>
              </a:ext>
            </a:extLst>
          </p:cNvPr>
          <p:cNvSpPr txBox="1">
            <a:spLocks/>
          </p:cNvSpPr>
          <p:nvPr/>
        </p:nvSpPr>
        <p:spPr>
          <a:xfrm>
            <a:off x="142056" y="1124744"/>
            <a:ext cx="9635480"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endParaRPr lang="ja-JP" altLang="en-US" dirty="0"/>
          </a:p>
        </p:txBody>
      </p:sp>
      <p:sp>
        <p:nvSpPr>
          <p:cNvPr id="8" name="四角形: 角を丸くする 7">
            <a:extLst>
              <a:ext uri="{FF2B5EF4-FFF2-40B4-BE49-F238E27FC236}">
                <a16:creationId xmlns:a16="http://schemas.microsoft.com/office/drawing/2014/main" id="{E6780A15-1CE1-4D5C-85D2-03F047E116D4}"/>
              </a:ext>
            </a:extLst>
          </p:cNvPr>
          <p:cNvSpPr/>
          <p:nvPr/>
        </p:nvSpPr>
        <p:spPr>
          <a:xfrm>
            <a:off x="308410" y="2420207"/>
            <a:ext cx="3600000" cy="1637947"/>
          </a:xfrm>
          <a:prstGeom prst="roundRect">
            <a:avLst>
              <a:gd name="adj" fmla="val 4748"/>
            </a:avLst>
          </a:prstGeom>
          <a:solidFill>
            <a:schemeClr val="bg1"/>
          </a:solid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180975" indent="-180975">
              <a:spcAft>
                <a:spcPts val="900"/>
              </a:spcAft>
              <a:buFont typeface="Arial" panose="020B0604020202020204" pitchFamily="34" charset="0"/>
              <a:buChar char="•"/>
            </a:pPr>
            <a:r>
              <a:rPr lang="ja-JP" altLang="en-US" sz="2000" dirty="0">
                <a:solidFill>
                  <a:schemeClr val="tx1"/>
                </a:solidFill>
              </a:rPr>
              <a:t>タイムリーに経営判断をしたい</a:t>
            </a:r>
            <a:endParaRPr lang="en-US" altLang="ja-JP" sz="2000" dirty="0">
              <a:solidFill>
                <a:schemeClr val="tx1"/>
              </a:solidFill>
            </a:endParaRPr>
          </a:p>
          <a:p>
            <a:pPr marL="180975" indent="-180975">
              <a:spcAft>
                <a:spcPts val="900"/>
              </a:spcAft>
              <a:buFont typeface="Arial" panose="020B0604020202020204" pitchFamily="34" charset="0"/>
              <a:buChar char="•"/>
            </a:pPr>
            <a:r>
              <a:rPr lang="ja-JP" altLang="en-US" sz="2000" dirty="0">
                <a:solidFill>
                  <a:schemeClr val="tx1"/>
                </a:solidFill>
              </a:rPr>
              <a:t>画一的な基準で判断したい</a:t>
            </a:r>
            <a:endParaRPr lang="en-US" altLang="ja-JP" sz="2000" dirty="0">
              <a:solidFill>
                <a:schemeClr val="tx1"/>
              </a:solidFill>
            </a:endParaRPr>
          </a:p>
          <a:p>
            <a:pPr marL="180975" indent="-180975">
              <a:spcAft>
                <a:spcPts val="900"/>
              </a:spcAft>
              <a:buFont typeface="Arial" panose="020B0604020202020204" pitchFamily="34" charset="0"/>
              <a:buChar char="•"/>
            </a:pPr>
            <a:r>
              <a:rPr lang="ja-JP" altLang="en-US" sz="2000" dirty="0">
                <a:solidFill>
                  <a:schemeClr val="tx1"/>
                </a:solidFill>
              </a:rPr>
              <a:t>適切な資源配分がしたい</a:t>
            </a:r>
            <a:endParaRPr lang="en-US" altLang="ja-JP" sz="2000" dirty="0">
              <a:solidFill>
                <a:schemeClr val="tx1"/>
              </a:solidFill>
            </a:endParaRPr>
          </a:p>
        </p:txBody>
      </p:sp>
      <p:sp>
        <p:nvSpPr>
          <p:cNvPr id="26" name="四角形: 角を丸くする 25">
            <a:extLst>
              <a:ext uri="{FF2B5EF4-FFF2-40B4-BE49-F238E27FC236}">
                <a16:creationId xmlns:a16="http://schemas.microsoft.com/office/drawing/2014/main" id="{6DBF47A6-C833-4BA3-ABC0-7C3970C6E27C}"/>
              </a:ext>
            </a:extLst>
          </p:cNvPr>
          <p:cNvSpPr/>
          <p:nvPr/>
        </p:nvSpPr>
        <p:spPr>
          <a:xfrm>
            <a:off x="5961512" y="2420208"/>
            <a:ext cx="3600000" cy="1637947"/>
          </a:xfrm>
          <a:prstGeom prst="roundRect">
            <a:avLst>
              <a:gd name="adj" fmla="val 3184"/>
            </a:avLst>
          </a:prstGeom>
          <a:solidFill>
            <a:schemeClr val="bg1"/>
          </a:solid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180975" indent="-180975">
              <a:spcAft>
                <a:spcPts val="900"/>
              </a:spcAft>
              <a:buFont typeface="Arial" panose="020B0604020202020204" pitchFamily="34" charset="0"/>
              <a:buChar char="•"/>
            </a:pPr>
            <a:r>
              <a:rPr lang="ja-JP" altLang="en-US" sz="2000" dirty="0">
                <a:solidFill>
                  <a:schemeClr val="tx1"/>
                </a:solidFill>
              </a:rPr>
              <a:t>自分たちが見たい粒度、項目、タイミングで管理したい。</a:t>
            </a:r>
            <a:endParaRPr lang="en-US" altLang="ja-JP" sz="2000" dirty="0">
              <a:solidFill>
                <a:schemeClr val="tx1"/>
              </a:solidFill>
            </a:endParaRPr>
          </a:p>
        </p:txBody>
      </p:sp>
      <p:sp>
        <p:nvSpPr>
          <p:cNvPr id="29" name="タイトル 28">
            <a:extLst>
              <a:ext uri="{FF2B5EF4-FFF2-40B4-BE49-F238E27FC236}">
                <a16:creationId xmlns:a16="http://schemas.microsoft.com/office/drawing/2014/main" id="{FB1CC1BE-FA49-4BAD-A459-B9CA67CEBADE}"/>
              </a:ext>
            </a:extLst>
          </p:cNvPr>
          <p:cNvSpPr>
            <a:spLocks noGrp="1"/>
          </p:cNvSpPr>
          <p:nvPr>
            <p:ph type="title"/>
          </p:nvPr>
        </p:nvSpPr>
        <p:spPr/>
        <p:txBody>
          <a:bodyPr/>
          <a:lstStyle/>
          <a:p>
            <a:r>
              <a:rPr lang="ja-JP" altLang="en-US" dirty="0"/>
              <a:t>グループ経営管理における課題</a:t>
            </a:r>
          </a:p>
        </p:txBody>
      </p:sp>
      <p:sp>
        <p:nvSpPr>
          <p:cNvPr id="38" name="正方形/長方形 37">
            <a:extLst>
              <a:ext uri="{FF2B5EF4-FFF2-40B4-BE49-F238E27FC236}">
                <a16:creationId xmlns:a16="http://schemas.microsoft.com/office/drawing/2014/main" id="{C485587D-C306-4CDB-AF5C-D7E7ED194DE2}"/>
              </a:ext>
            </a:extLst>
          </p:cNvPr>
          <p:cNvSpPr/>
          <p:nvPr/>
        </p:nvSpPr>
        <p:spPr>
          <a:xfrm>
            <a:off x="299943" y="2161354"/>
            <a:ext cx="2361869" cy="331542"/>
          </a:xfrm>
          <a:prstGeom prst="rect">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親会社</a:t>
            </a:r>
          </a:p>
        </p:txBody>
      </p:sp>
      <p:sp>
        <p:nvSpPr>
          <p:cNvPr id="39" name="正方形/長方形 38">
            <a:extLst>
              <a:ext uri="{FF2B5EF4-FFF2-40B4-BE49-F238E27FC236}">
                <a16:creationId xmlns:a16="http://schemas.microsoft.com/office/drawing/2014/main" id="{FFF1D5C9-987F-487D-A9CE-F613190B76FC}"/>
              </a:ext>
            </a:extLst>
          </p:cNvPr>
          <p:cNvSpPr/>
          <p:nvPr/>
        </p:nvSpPr>
        <p:spPr>
          <a:xfrm>
            <a:off x="5939740" y="2161354"/>
            <a:ext cx="2361869" cy="331542"/>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グループ会社</a:t>
            </a:r>
          </a:p>
        </p:txBody>
      </p:sp>
      <p:sp>
        <p:nvSpPr>
          <p:cNvPr id="2" name="二等辺三角形 1">
            <a:extLst>
              <a:ext uri="{FF2B5EF4-FFF2-40B4-BE49-F238E27FC236}">
                <a16:creationId xmlns:a16="http://schemas.microsoft.com/office/drawing/2014/main" id="{B90ADF6F-1C75-4577-8A70-0FCA7CC30C00}"/>
              </a:ext>
            </a:extLst>
          </p:cNvPr>
          <p:cNvSpPr/>
          <p:nvPr/>
        </p:nvSpPr>
        <p:spPr>
          <a:xfrm rot="10800000">
            <a:off x="1064569" y="4058155"/>
            <a:ext cx="2088232" cy="304648"/>
          </a:xfrm>
          <a:prstGeom prst="triangle">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四角形: 角を丸くする 9">
            <a:extLst>
              <a:ext uri="{FF2B5EF4-FFF2-40B4-BE49-F238E27FC236}">
                <a16:creationId xmlns:a16="http://schemas.microsoft.com/office/drawing/2014/main" id="{398AAF75-327C-4F4E-9AE4-6C236D166F4C}"/>
              </a:ext>
            </a:extLst>
          </p:cNvPr>
          <p:cNvSpPr/>
          <p:nvPr/>
        </p:nvSpPr>
        <p:spPr>
          <a:xfrm>
            <a:off x="308410" y="4399958"/>
            <a:ext cx="3600000" cy="1261290"/>
          </a:xfrm>
          <a:prstGeom prst="roundRect">
            <a:avLst>
              <a:gd name="adj" fmla="val 4748"/>
            </a:avLst>
          </a:prstGeom>
          <a:solidFill>
            <a:schemeClr val="bg1"/>
          </a:solid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180975" indent="-180975">
              <a:spcAft>
                <a:spcPts val="900"/>
              </a:spcAft>
              <a:buFont typeface="Arial" panose="020B0604020202020204" pitchFamily="34" charset="0"/>
              <a:buChar char="•"/>
            </a:pPr>
            <a:r>
              <a:rPr lang="ja-JP" altLang="en-US" sz="2000" dirty="0">
                <a:solidFill>
                  <a:schemeClr val="tx1"/>
                </a:solidFill>
              </a:rPr>
              <a:t>システムを統一したい</a:t>
            </a:r>
            <a:endParaRPr lang="en-US" altLang="ja-JP" sz="2000" dirty="0">
              <a:solidFill>
                <a:schemeClr val="tx1"/>
              </a:solidFill>
            </a:endParaRPr>
          </a:p>
          <a:p>
            <a:pPr marL="180975" indent="-180975">
              <a:spcAft>
                <a:spcPts val="900"/>
              </a:spcAft>
              <a:buFont typeface="Arial" panose="020B0604020202020204" pitchFamily="34" charset="0"/>
              <a:buChar char="•"/>
            </a:pPr>
            <a:r>
              <a:rPr lang="ja-JP" altLang="en-US" sz="2000" dirty="0">
                <a:solidFill>
                  <a:schemeClr val="tx1"/>
                </a:solidFill>
              </a:rPr>
              <a:t>業務プロセスを画一化したい</a:t>
            </a:r>
            <a:endParaRPr lang="en-US" altLang="ja-JP" sz="2000" dirty="0">
              <a:solidFill>
                <a:schemeClr val="tx1"/>
              </a:solidFill>
            </a:endParaRPr>
          </a:p>
          <a:p>
            <a:pPr>
              <a:spcAft>
                <a:spcPts val="900"/>
              </a:spcAft>
            </a:pPr>
            <a:endParaRPr kumimoji="1" lang="ja-JP" altLang="en-US" sz="2000" dirty="0">
              <a:solidFill>
                <a:schemeClr val="tx1"/>
              </a:solidFill>
            </a:endParaRPr>
          </a:p>
        </p:txBody>
      </p:sp>
      <p:sp>
        <p:nvSpPr>
          <p:cNvPr id="11" name="四角形: 角を丸くする 10">
            <a:extLst>
              <a:ext uri="{FF2B5EF4-FFF2-40B4-BE49-F238E27FC236}">
                <a16:creationId xmlns:a16="http://schemas.microsoft.com/office/drawing/2014/main" id="{7E7C7726-528E-491B-8BF9-024F15EBEAE0}"/>
              </a:ext>
            </a:extLst>
          </p:cNvPr>
          <p:cNvSpPr/>
          <p:nvPr/>
        </p:nvSpPr>
        <p:spPr>
          <a:xfrm>
            <a:off x="5961512" y="4399957"/>
            <a:ext cx="3600000" cy="1261290"/>
          </a:xfrm>
          <a:prstGeom prst="roundRect">
            <a:avLst>
              <a:gd name="adj" fmla="val 3184"/>
            </a:avLst>
          </a:prstGeom>
          <a:solidFill>
            <a:schemeClr val="bg1"/>
          </a:solid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180975" indent="-180975">
              <a:spcAft>
                <a:spcPts val="900"/>
              </a:spcAft>
              <a:buFont typeface="Arial" panose="020B0604020202020204" pitchFamily="34" charset="0"/>
              <a:buChar char="•"/>
            </a:pPr>
            <a:r>
              <a:rPr lang="ja-JP" altLang="en-US" sz="2000" dirty="0">
                <a:solidFill>
                  <a:schemeClr val="tx1"/>
                </a:solidFill>
              </a:rPr>
              <a:t>自分たちのシステム基盤が欲しい</a:t>
            </a:r>
            <a:endParaRPr lang="en-US" altLang="ja-JP" sz="2000" dirty="0">
              <a:solidFill>
                <a:schemeClr val="tx1"/>
              </a:solidFill>
            </a:endParaRPr>
          </a:p>
        </p:txBody>
      </p:sp>
      <p:sp>
        <p:nvSpPr>
          <p:cNvPr id="12" name="二等辺三角形 11">
            <a:extLst>
              <a:ext uri="{FF2B5EF4-FFF2-40B4-BE49-F238E27FC236}">
                <a16:creationId xmlns:a16="http://schemas.microsoft.com/office/drawing/2014/main" id="{A9125BAE-A69E-4727-ADF8-F6852DC998E5}"/>
              </a:ext>
            </a:extLst>
          </p:cNvPr>
          <p:cNvSpPr/>
          <p:nvPr/>
        </p:nvSpPr>
        <p:spPr>
          <a:xfrm rot="10800000">
            <a:off x="6681192" y="4058155"/>
            <a:ext cx="2088232" cy="304648"/>
          </a:xfrm>
          <a:prstGeom prst="triangl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 name="図 3">
            <a:extLst>
              <a:ext uri="{FF2B5EF4-FFF2-40B4-BE49-F238E27FC236}">
                <a16:creationId xmlns:a16="http://schemas.microsoft.com/office/drawing/2014/main" id="{A03CF411-8C1C-4EAD-8E89-C0E8EAEC5C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08410" y="2986556"/>
            <a:ext cx="2088233" cy="2088233"/>
          </a:xfrm>
          <a:prstGeom prst="rect">
            <a:avLst/>
          </a:prstGeom>
        </p:spPr>
      </p:pic>
      <p:sp>
        <p:nvSpPr>
          <p:cNvPr id="16" name="コンテンツ プレースホルダー 2">
            <a:extLst>
              <a:ext uri="{FF2B5EF4-FFF2-40B4-BE49-F238E27FC236}">
                <a16:creationId xmlns:a16="http://schemas.microsoft.com/office/drawing/2014/main" id="{C4DB18EA-3945-419E-9E76-56E8F8273EC7}"/>
              </a:ext>
            </a:extLst>
          </p:cNvPr>
          <p:cNvSpPr>
            <a:spLocks noGrp="1"/>
          </p:cNvSpPr>
          <p:nvPr>
            <p:ph idx="1"/>
          </p:nvPr>
        </p:nvSpPr>
        <p:spPr>
          <a:xfrm>
            <a:off x="344488" y="5805264"/>
            <a:ext cx="9475912" cy="792972"/>
          </a:xfrm>
        </p:spPr>
        <p:txBody>
          <a:bodyPr>
            <a:noAutofit/>
          </a:bodyPr>
          <a:lstStyle/>
          <a:p>
            <a:pPr marL="0" indent="0">
              <a:buNone/>
            </a:pPr>
            <a:r>
              <a:rPr kumimoji="1" lang="ja-JP" altLang="en-US" sz="2400" b="1" dirty="0"/>
              <a:t>画一的な経営管理基盤でなく、グループ各社の</a:t>
            </a:r>
            <a:r>
              <a:rPr kumimoji="1" lang="ja-JP" altLang="en-US" sz="2400" b="1" dirty="0">
                <a:solidFill>
                  <a:srgbClr val="C00000"/>
                </a:solidFill>
              </a:rPr>
              <a:t>事業特性を踏まえた</a:t>
            </a:r>
            <a:r>
              <a:rPr kumimoji="1" lang="ja-JP" altLang="en-US" sz="2400" b="1" dirty="0"/>
              <a:t>管理基盤と、グループ全体の経営管理基盤の融合が必要</a:t>
            </a:r>
          </a:p>
        </p:txBody>
      </p:sp>
    </p:spTree>
    <p:extLst>
      <p:ext uri="{BB962C8B-B14F-4D97-AF65-F5344CB8AC3E}">
        <p14:creationId xmlns:p14="http://schemas.microsoft.com/office/powerpoint/2010/main" val="2905450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D66B6-AF1B-45BD-BC21-EA1A23FB32C9}"/>
              </a:ext>
            </a:extLst>
          </p:cNvPr>
          <p:cNvSpPr>
            <a:spLocks noGrp="1"/>
          </p:cNvSpPr>
          <p:nvPr>
            <p:ph type="title"/>
          </p:nvPr>
        </p:nvSpPr>
        <p:spPr/>
        <p:txBody>
          <a:bodyPr>
            <a:normAutofit/>
          </a:bodyPr>
          <a:lstStyle/>
          <a:p>
            <a:pPr marL="0" indent="0">
              <a:buNone/>
            </a:pPr>
            <a:r>
              <a:rPr kumimoji="1" lang="ja-JP" altLang="en-US" dirty="0"/>
              <a:t>自律</a:t>
            </a:r>
            <a:r>
              <a:rPr lang="ja-JP" altLang="en-US" dirty="0"/>
              <a:t>と統合</a:t>
            </a:r>
            <a:r>
              <a:rPr kumimoji="1" lang="ja-JP" altLang="en-US" dirty="0"/>
              <a:t>のグループ経営管理</a:t>
            </a:r>
          </a:p>
        </p:txBody>
      </p:sp>
      <p:sp>
        <p:nvSpPr>
          <p:cNvPr id="7" name="テキスト ボックス 6">
            <a:extLst>
              <a:ext uri="{FF2B5EF4-FFF2-40B4-BE49-F238E27FC236}">
                <a16:creationId xmlns:a16="http://schemas.microsoft.com/office/drawing/2014/main" id="{07FBD83E-3A9E-49F8-B149-C63F577CA2A7}"/>
              </a:ext>
            </a:extLst>
          </p:cNvPr>
          <p:cNvSpPr txBox="1"/>
          <p:nvPr/>
        </p:nvSpPr>
        <p:spPr>
          <a:xfrm>
            <a:off x="344487" y="2177970"/>
            <a:ext cx="9187819" cy="3411270"/>
          </a:xfrm>
          <a:prstGeom prst="rect">
            <a:avLst/>
          </a:prstGeom>
          <a:solidFill>
            <a:schemeClr val="accent5">
              <a:lumMod val="20000"/>
              <a:lumOff val="80000"/>
            </a:schemeClr>
          </a:solidFill>
          <a:ln w="19050">
            <a:solidFill>
              <a:srgbClr val="0070C0"/>
            </a:solidFill>
          </a:ln>
        </p:spPr>
        <p:txBody>
          <a:bodyPr wrap="square" rtlCol="0">
            <a:noAutofit/>
          </a:bodyPr>
          <a:lstStyle/>
          <a:p>
            <a:pPr marL="285750" indent="-285750">
              <a:lnSpc>
                <a:spcPct val="150000"/>
              </a:lnSpc>
              <a:spcAft>
                <a:spcPts val="600"/>
              </a:spcAft>
              <a:buFont typeface="Wingdings" panose="05000000000000000000" pitchFamily="2" charset="2"/>
              <a:buChar char="ü"/>
            </a:pPr>
            <a:r>
              <a:rPr lang="ja-JP" altLang="en-US" dirty="0">
                <a:solidFill>
                  <a:srgbClr val="002060"/>
                </a:solidFill>
              </a:rPr>
              <a:t>本社の要件・グループ標準と、</a:t>
            </a:r>
            <a:r>
              <a:rPr lang="ja-JP" altLang="en-US" b="1" dirty="0">
                <a:solidFill>
                  <a:srgbClr val="002060"/>
                </a:solidFill>
              </a:rPr>
              <a:t>各社固有の要件</a:t>
            </a:r>
            <a:r>
              <a:rPr lang="ja-JP" altLang="en-US" dirty="0">
                <a:solidFill>
                  <a:srgbClr val="002060"/>
                </a:solidFill>
              </a:rPr>
              <a:t>の双方に目配り</a:t>
            </a:r>
            <a:endParaRPr lang="en-US" altLang="ja-JP" dirty="0">
              <a:solidFill>
                <a:srgbClr val="002060"/>
              </a:solidFill>
            </a:endParaRPr>
          </a:p>
          <a:p>
            <a:pPr marL="285750" indent="-285750">
              <a:lnSpc>
                <a:spcPct val="150000"/>
              </a:lnSpc>
              <a:spcAft>
                <a:spcPts val="600"/>
              </a:spcAft>
              <a:buFont typeface="Wingdings" panose="05000000000000000000" pitchFamily="2" charset="2"/>
              <a:buChar char="ü"/>
            </a:pPr>
            <a:r>
              <a:rPr lang="ja-JP" altLang="en-US" dirty="0">
                <a:solidFill>
                  <a:srgbClr val="002060"/>
                </a:solidFill>
              </a:rPr>
              <a:t>現場で使える情報として、会計外の</a:t>
            </a:r>
            <a:r>
              <a:rPr lang="ja-JP" altLang="en-US" b="1" dirty="0">
                <a:solidFill>
                  <a:srgbClr val="002060"/>
                </a:solidFill>
              </a:rPr>
              <a:t>業務データ</a:t>
            </a:r>
            <a:r>
              <a:rPr lang="ja-JP" altLang="en-US" dirty="0">
                <a:solidFill>
                  <a:srgbClr val="002060"/>
                </a:solidFill>
              </a:rPr>
              <a:t>、伝票などの</a:t>
            </a:r>
            <a:r>
              <a:rPr lang="ja-JP" altLang="en-US" b="1" dirty="0">
                <a:solidFill>
                  <a:srgbClr val="002060"/>
                </a:solidFill>
              </a:rPr>
              <a:t>詳細データ</a:t>
            </a:r>
            <a:r>
              <a:rPr lang="ja-JP" altLang="en-US" dirty="0">
                <a:solidFill>
                  <a:srgbClr val="002060"/>
                </a:solidFill>
              </a:rPr>
              <a:t>も活用</a:t>
            </a:r>
            <a:endParaRPr lang="en-US" altLang="ja-JP" dirty="0">
              <a:solidFill>
                <a:srgbClr val="002060"/>
              </a:solidFill>
            </a:endParaRPr>
          </a:p>
          <a:p>
            <a:pPr marL="285750" indent="-285750">
              <a:lnSpc>
                <a:spcPct val="150000"/>
              </a:lnSpc>
              <a:spcAft>
                <a:spcPts val="600"/>
              </a:spcAft>
              <a:buFont typeface="Wingdings" panose="05000000000000000000" pitchFamily="2" charset="2"/>
              <a:buChar char="ü"/>
            </a:pPr>
            <a:r>
              <a:rPr lang="ja-JP" altLang="en-US" dirty="0">
                <a:solidFill>
                  <a:srgbClr val="002060"/>
                </a:solidFill>
              </a:rPr>
              <a:t>経営管理のレベルアップに伴って、</a:t>
            </a:r>
            <a:r>
              <a:rPr lang="ja-JP" altLang="en-US" b="1" dirty="0">
                <a:solidFill>
                  <a:srgbClr val="002060"/>
                </a:solidFill>
              </a:rPr>
              <a:t>業務負荷増を招かない</a:t>
            </a:r>
            <a:r>
              <a:rPr lang="ja-JP" altLang="en-US" dirty="0">
                <a:solidFill>
                  <a:srgbClr val="002060"/>
                </a:solidFill>
              </a:rPr>
              <a:t>ためのシステム対応</a:t>
            </a:r>
            <a:endParaRPr lang="en-US" altLang="ja-JP" dirty="0">
              <a:solidFill>
                <a:srgbClr val="002060"/>
              </a:solidFill>
            </a:endParaRPr>
          </a:p>
          <a:p>
            <a:pPr marL="285750" indent="-285750">
              <a:lnSpc>
                <a:spcPct val="150000"/>
              </a:lnSpc>
              <a:spcAft>
                <a:spcPts val="600"/>
              </a:spcAft>
              <a:buFont typeface="Wingdings" panose="05000000000000000000" pitchFamily="2" charset="2"/>
              <a:buChar char="ü"/>
            </a:pPr>
            <a:r>
              <a:rPr lang="ja-JP" altLang="en-US" dirty="0">
                <a:solidFill>
                  <a:srgbClr val="002060"/>
                </a:solidFill>
              </a:rPr>
              <a:t>各社基幹システム（</a:t>
            </a:r>
            <a:r>
              <a:rPr lang="en-US" altLang="ja-JP" dirty="0">
                <a:solidFill>
                  <a:srgbClr val="002060"/>
                </a:solidFill>
              </a:rPr>
              <a:t>SAP</a:t>
            </a:r>
            <a:r>
              <a:rPr lang="ja-JP" altLang="en-US" dirty="0">
                <a:solidFill>
                  <a:srgbClr val="002060"/>
                </a:solidFill>
              </a:rPr>
              <a:t>、用友、</a:t>
            </a:r>
            <a:r>
              <a:rPr lang="en-US" altLang="ja-JP" dirty="0">
                <a:solidFill>
                  <a:srgbClr val="002060"/>
                </a:solidFill>
              </a:rPr>
              <a:t>Biz</a:t>
            </a:r>
            <a:r>
              <a:rPr lang="ja-JP" altLang="en-US" dirty="0">
                <a:solidFill>
                  <a:srgbClr val="002060"/>
                </a:solidFill>
              </a:rPr>
              <a:t>∫</a:t>
            </a:r>
            <a:r>
              <a:rPr lang="en-US" altLang="ja-JP" dirty="0">
                <a:solidFill>
                  <a:srgbClr val="002060"/>
                </a:solidFill>
              </a:rPr>
              <a:t>…</a:t>
            </a:r>
            <a:r>
              <a:rPr lang="ja-JP" altLang="en-US" dirty="0">
                <a:solidFill>
                  <a:srgbClr val="002060"/>
                </a:solidFill>
              </a:rPr>
              <a:t>）と</a:t>
            </a:r>
            <a:r>
              <a:rPr lang="ja-JP" altLang="en-US" b="1" dirty="0">
                <a:solidFill>
                  <a:srgbClr val="002060"/>
                </a:solidFill>
              </a:rPr>
              <a:t>コード変換しつつシステム連携</a:t>
            </a:r>
            <a:endParaRPr lang="en-US" altLang="ja-JP" dirty="0">
              <a:solidFill>
                <a:srgbClr val="002060"/>
              </a:solidFill>
            </a:endParaRPr>
          </a:p>
          <a:p>
            <a:pPr marL="285750" indent="-285750">
              <a:lnSpc>
                <a:spcPct val="150000"/>
              </a:lnSpc>
              <a:spcAft>
                <a:spcPts val="600"/>
              </a:spcAft>
              <a:buFont typeface="Wingdings" panose="05000000000000000000" pitchFamily="2" charset="2"/>
              <a:buChar char="ü"/>
            </a:pPr>
            <a:r>
              <a:rPr lang="ja-JP" altLang="en-US" dirty="0">
                <a:solidFill>
                  <a:srgbClr val="002060"/>
                </a:solidFill>
              </a:rPr>
              <a:t>グループ全体での、経営管理人材の</a:t>
            </a:r>
            <a:r>
              <a:rPr lang="ja-JP" altLang="en-US" b="1" dirty="0">
                <a:solidFill>
                  <a:srgbClr val="002060"/>
                </a:solidFill>
              </a:rPr>
              <a:t>スキル共通化と育成</a:t>
            </a:r>
            <a:r>
              <a:rPr lang="ja-JP" altLang="en-US" dirty="0">
                <a:solidFill>
                  <a:srgbClr val="002060"/>
                </a:solidFill>
              </a:rPr>
              <a:t>に配慮されている</a:t>
            </a:r>
            <a:endParaRPr lang="en-US" altLang="ja-JP" dirty="0">
              <a:solidFill>
                <a:srgbClr val="002060"/>
              </a:solidFill>
            </a:endParaRPr>
          </a:p>
          <a:p>
            <a:pPr marL="285750" indent="-285750">
              <a:lnSpc>
                <a:spcPct val="150000"/>
              </a:lnSpc>
              <a:spcAft>
                <a:spcPts val="600"/>
              </a:spcAft>
              <a:buFont typeface="Wingdings" panose="05000000000000000000" pitchFamily="2" charset="2"/>
              <a:buChar char="ü"/>
            </a:pPr>
            <a:r>
              <a:rPr lang="ja-JP" altLang="en-US" dirty="0">
                <a:solidFill>
                  <a:srgbClr val="002060"/>
                </a:solidFill>
              </a:rPr>
              <a:t>簡素に始め、</a:t>
            </a:r>
            <a:r>
              <a:rPr lang="ja-JP" altLang="en-US" b="1" dirty="0">
                <a:solidFill>
                  <a:srgbClr val="002060"/>
                </a:solidFill>
              </a:rPr>
              <a:t>段階的に高度化</a:t>
            </a:r>
            <a:r>
              <a:rPr lang="ja-JP" altLang="en-US" dirty="0">
                <a:solidFill>
                  <a:srgbClr val="002060"/>
                </a:solidFill>
              </a:rPr>
              <a:t>していく（見込の導入、詳細ベース予算管理 </a:t>
            </a:r>
            <a:r>
              <a:rPr lang="en-US" altLang="ja-JP" dirty="0">
                <a:solidFill>
                  <a:srgbClr val="002060"/>
                </a:solidFill>
              </a:rPr>
              <a:t>etc.</a:t>
            </a:r>
            <a:r>
              <a:rPr lang="ja-JP" altLang="en-US" dirty="0">
                <a:solidFill>
                  <a:srgbClr val="002060"/>
                </a:solidFill>
              </a:rPr>
              <a:t>）</a:t>
            </a:r>
            <a:endParaRPr lang="en-US" altLang="ja-JP" dirty="0">
              <a:solidFill>
                <a:srgbClr val="002060"/>
              </a:solidFill>
            </a:endParaRPr>
          </a:p>
          <a:p>
            <a:pPr marL="285750" indent="-285750">
              <a:lnSpc>
                <a:spcPct val="150000"/>
              </a:lnSpc>
              <a:spcAft>
                <a:spcPts val="600"/>
              </a:spcAft>
              <a:buFont typeface="Wingdings" panose="05000000000000000000" pitchFamily="2" charset="2"/>
              <a:buChar char="ü"/>
            </a:pPr>
            <a:r>
              <a:rPr lang="ja-JP" altLang="en-US" b="1" dirty="0">
                <a:solidFill>
                  <a:srgbClr val="002060"/>
                </a:solidFill>
              </a:rPr>
              <a:t>数千名規模</a:t>
            </a:r>
            <a:r>
              <a:rPr lang="ja-JP" altLang="en-US" dirty="0">
                <a:solidFill>
                  <a:srgbClr val="002060"/>
                </a:solidFill>
              </a:rPr>
              <a:t>の利用に耐えうるシステム</a:t>
            </a:r>
            <a:endParaRPr lang="en-US" altLang="ja-JP" dirty="0">
              <a:solidFill>
                <a:srgbClr val="002060"/>
              </a:solidFill>
            </a:endParaRPr>
          </a:p>
        </p:txBody>
      </p:sp>
      <p:sp>
        <p:nvSpPr>
          <p:cNvPr id="10" name="四角形: 角を丸くする 9">
            <a:extLst>
              <a:ext uri="{FF2B5EF4-FFF2-40B4-BE49-F238E27FC236}">
                <a16:creationId xmlns:a16="http://schemas.microsoft.com/office/drawing/2014/main" id="{E6F0FEA9-A9CC-412F-B57A-9533561464AE}"/>
              </a:ext>
            </a:extLst>
          </p:cNvPr>
          <p:cNvSpPr/>
          <p:nvPr/>
        </p:nvSpPr>
        <p:spPr>
          <a:xfrm>
            <a:off x="344487" y="5797741"/>
            <a:ext cx="9169558" cy="648072"/>
          </a:xfrm>
          <a:prstGeom prst="roundRect">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rgbClr val="FCF600"/>
                </a:solidFill>
                <a:latin typeface="+mn-ea"/>
              </a:rPr>
              <a:t>➡ 詳しくは「自律と統合のグループ経営管理」セミナーでご紹介します</a:t>
            </a:r>
            <a:endParaRPr kumimoji="1" lang="en-US" altLang="ja-JP" sz="2000" b="1" dirty="0">
              <a:solidFill>
                <a:schemeClr val="bg1">
                  <a:lumMod val="95000"/>
                </a:schemeClr>
              </a:solidFill>
              <a:latin typeface="+mn-ea"/>
            </a:endParaRPr>
          </a:p>
        </p:txBody>
      </p:sp>
      <p:sp>
        <p:nvSpPr>
          <p:cNvPr id="11" name="コンテンツ プレースホルダー 5">
            <a:extLst>
              <a:ext uri="{FF2B5EF4-FFF2-40B4-BE49-F238E27FC236}">
                <a16:creationId xmlns:a16="http://schemas.microsoft.com/office/drawing/2014/main" id="{A61D7D7F-BD62-4838-B092-DAF97EF3B55B}"/>
              </a:ext>
            </a:extLst>
          </p:cNvPr>
          <p:cNvSpPr txBox="1">
            <a:spLocks/>
          </p:cNvSpPr>
          <p:nvPr/>
        </p:nvSpPr>
        <p:spPr>
          <a:xfrm>
            <a:off x="142056" y="1124744"/>
            <a:ext cx="9419456"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各社の経理のみならず、現場部門も巻き込んだ経営管理の仕組みを、グループ全体に展開した上で統合することにより、グループ全体での現場力を喚起する経営管理を実践することを言います。</a:t>
            </a:r>
            <a:endParaRPr lang="en-US" altLang="ja-JP" dirty="0"/>
          </a:p>
        </p:txBody>
      </p:sp>
    </p:spTree>
    <p:extLst>
      <p:ext uri="{BB962C8B-B14F-4D97-AF65-F5344CB8AC3E}">
        <p14:creationId xmlns:p14="http://schemas.microsoft.com/office/powerpoint/2010/main" val="1176865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59196-4A1C-40AA-958A-CDE6217EB4DF}"/>
              </a:ext>
            </a:extLst>
          </p:cNvPr>
          <p:cNvSpPr>
            <a:spLocks noGrp="1"/>
          </p:cNvSpPr>
          <p:nvPr>
            <p:ph type="title"/>
          </p:nvPr>
        </p:nvSpPr>
        <p:spPr>
          <a:xfrm>
            <a:off x="-15552" y="3224957"/>
            <a:ext cx="7704856" cy="1362075"/>
          </a:xfrm>
        </p:spPr>
        <p:txBody>
          <a:bodyPr>
            <a:normAutofit fontScale="90000"/>
          </a:bodyPr>
          <a:lstStyle/>
          <a:p>
            <a:r>
              <a:rPr lang="ja-JP" altLang="en-US" dirty="0">
                <a:latin typeface="+mj-ea"/>
                <a:ea typeface="+mj-ea"/>
              </a:rPr>
              <a:t>現場力を喚起する経営管理</a:t>
            </a:r>
            <a:br>
              <a:rPr lang="en-US" altLang="ja-JP" dirty="0">
                <a:latin typeface="+mj-ea"/>
                <a:ea typeface="+mj-ea"/>
              </a:rPr>
            </a:br>
            <a:r>
              <a:rPr lang="ja-JP" altLang="en-US" dirty="0">
                <a:latin typeface="+mj-ea"/>
                <a:ea typeface="+mj-ea"/>
              </a:rPr>
              <a:t>基盤テーマ</a:t>
            </a:r>
            <a:br>
              <a:rPr lang="en-US" altLang="ja-JP" dirty="0">
                <a:latin typeface="+mj-ea"/>
                <a:ea typeface="+mj-ea"/>
              </a:rPr>
            </a:br>
            <a:br>
              <a:rPr lang="en-US" altLang="ja-JP" dirty="0">
                <a:latin typeface="+mj-ea"/>
                <a:ea typeface="+mj-ea"/>
              </a:rPr>
            </a:br>
            <a:r>
              <a:rPr kumimoji="1" lang="en-US" altLang="ja-JP" dirty="0">
                <a:latin typeface="+mj-ea"/>
                <a:ea typeface="+mj-ea"/>
              </a:rPr>
              <a:t>――</a:t>
            </a:r>
            <a:r>
              <a:rPr kumimoji="1" lang="ja-JP" altLang="en-US" dirty="0">
                <a:latin typeface="+mj-ea"/>
                <a:ea typeface="+mj-ea"/>
              </a:rPr>
              <a:t>エクセルメタボを克服する</a:t>
            </a:r>
            <a:r>
              <a:rPr kumimoji="1" lang="en-US" altLang="ja-JP" dirty="0">
                <a:latin typeface="+mj-ea"/>
                <a:ea typeface="+mj-ea"/>
              </a:rPr>
              <a:t>――</a:t>
            </a:r>
            <a:endParaRPr kumimoji="1" lang="ja-JP" altLang="en-US" dirty="0">
              <a:latin typeface="+mj-ea"/>
              <a:ea typeface="+mj-ea"/>
            </a:endParaRPr>
          </a:p>
        </p:txBody>
      </p:sp>
    </p:spTree>
    <p:extLst>
      <p:ext uri="{BB962C8B-B14F-4D97-AF65-F5344CB8AC3E}">
        <p14:creationId xmlns:p14="http://schemas.microsoft.com/office/powerpoint/2010/main" val="179298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59196-4A1C-40AA-958A-CDE6217EB4DF}"/>
              </a:ext>
            </a:extLst>
          </p:cNvPr>
          <p:cNvSpPr>
            <a:spLocks noGrp="1"/>
          </p:cNvSpPr>
          <p:nvPr>
            <p:ph type="title"/>
          </p:nvPr>
        </p:nvSpPr>
        <p:spPr>
          <a:xfrm>
            <a:off x="-15552" y="3507085"/>
            <a:ext cx="8424936" cy="1362075"/>
          </a:xfrm>
        </p:spPr>
        <p:txBody>
          <a:bodyPr>
            <a:normAutofit fontScale="90000"/>
          </a:bodyPr>
          <a:lstStyle/>
          <a:p>
            <a:r>
              <a:rPr kumimoji="1" lang="ja-JP" altLang="en-US" dirty="0">
                <a:latin typeface="+mj-ea"/>
                <a:ea typeface="+mj-ea"/>
              </a:rPr>
              <a:t>現場力を喚起する経営管理 </a:t>
            </a:r>
            <a:br>
              <a:rPr kumimoji="1" lang="en-US" altLang="ja-JP" dirty="0">
                <a:latin typeface="+mj-ea"/>
                <a:ea typeface="+mj-ea"/>
              </a:rPr>
            </a:br>
            <a:r>
              <a:rPr lang="ja-JP" altLang="en-US" dirty="0">
                <a:latin typeface="+mj-ea"/>
                <a:ea typeface="+mj-ea"/>
              </a:rPr>
              <a:t>理論</a:t>
            </a:r>
            <a:r>
              <a:rPr kumimoji="1" lang="ja-JP" altLang="en-US" dirty="0">
                <a:latin typeface="+mj-ea"/>
                <a:ea typeface="+mj-ea"/>
              </a:rPr>
              <a:t>編</a:t>
            </a:r>
            <a:br>
              <a:rPr kumimoji="1" lang="en-US" altLang="ja-JP" dirty="0">
                <a:latin typeface="+mj-ea"/>
                <a:ea typeface="+mj-ea"/>
              </a:rPr>
            </a:br>
            <a:br>
              <a:rPr kumimoji="1" lang="en-US" altLang="ja-JP" dirty="0">
                <a:latin typeface="+mj-ea"/>
                <a:ea typeface="+mj-ea"/>
              </a:rPr>
            </a:br>
            <a:r>
              <a:rPr kumimoji="1" lang="en-US" altLang="ja-JP" dirty="0">
                <a:latin typeface="+mj-ea"/>
                <a:ea typeface="+mj-ea"/>
              </a:rPr>
              <a:t>――</a:t>
            </a:r>
            <a:r>
              <a:rPr kumimoji="1" lang="ja-JP" altLang="en-US" dirty="0">
                <a:latin typeface="+mj-ea"/>
                <a:ea typeface="+mj-ea"/>
              </a:rPr>
              <a:t>フュージョンズが考える経営管理</a:t>
            </a:r>
            <a:r>
              <a:rPr kumimoji="1" lang="en-US" altLang="ja-JP" dirty="0">
                <a:latin typeface="+mj-ea"/>
                <a:ea typeface="+mj-ea"/>
              </a:rPr>
              <a:t>DX ――</a:t>
            </a:r>
            <a:endParaRPr kumimoji="1" lang="ja-JP" altLang="en-US" dirty="0">
              <a:latin typeface="+mj-ea"/>
              <a:ea typeface="+mj-ea"/>
            </a:endParaRPr>
          </a:p>
        </p:txBody>
      </p:sp>
    </p:spTree>
    <p:extLst>
      <p:ext uri="{BB962C8B-B14F-4D97-AF65-F5344CB8AC3E}">
        <p14:creationId xmlns:p14="http://schemas.microsoft.com/office/powerpoint/2010/main" val="165134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187BC5A5-F77F-40E9-850D-99CDF9FA80A2}"/>
              </a:ext>
            </a:extLst>
          </p:cNvPr>
          <p:cNvPicPr>
            <a:picLocks noChangeAspect="1"/>
          </p:cNvPicPr>
          <p:nvPr/>
        </p:nvPicPr>
        <p:blipFill>
          <a:blip r:embed="rId3"/>
          <a:stretch>
            <a:fillRect/>
          </a:stretch>
        </p:blipFill>
        <p:spPr>
          <a:xfrm>
            <a:off x="1208088" y="3113116"/>
            <a:ext cx="4682134" cy="2158171"/>
          </a:xfrm>
          <a:prstGeom prst="rect">
            <a:avLst/>
          </a:prstGeom>
        </p:spPr>
      </p:pic>
      <p:sp>
        <p:nvSpPr>
          <p:cNvPr id="2" name="タイトル 1">
            <a:extLst>
              <a:ext uri="{FF2B5EF4-FFF2-40B4-BE49-F238E27FC236}">
                <a16:creationId xmlns:a16="http://schemas.microsoft.com/office/drawing/2014/main" id="{A6925289-3B15-43A8-B899-940FD4390682}"/>
              </a:ext>
            </a:extLst>
          </p:cNvPr>
          <p:cNvSpPr>
            <a:spLocks noGrp="1"/>
          </p:cNvSpPr>
          <p:nvPr>
            <p:ph type="title"/>
          </p:nvPr>
        </p:nvSpPr>
        <p:spPr/>
        <p:txBody>
          <a:bodyPr/>
          <a:lstStyle/>
          <a:p>
            <a:r>
              <a:rPr lang="ja-JP" altLang="en-US" dirty="0"/>
              <a:t>（１）足元の課題に取り組む </a:t>
            </a:r>
            <a:r>
              <a:rPr lang="en-US" altLang="ja-JP" dirty="0"/>
              <a:t>—</a:t>
            </a:r>
            <a:r>
              <a:rPr lang="ja-JP" altLang="en-US" dirty="0"/>
              <a:t>エクセルメタボ克服</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8FE6424-9B2C-453C-8ADF-90E12322783A}"/>
              </a:ext>
            </a:extLst>
          </p:cNvPr>
          <p:cNvSpPr>
            <a:spLocks noGrp="1"/>
          </p:cNvSpPr>
          <p:nvPr>
            <p:ph idx="1"/>
          </p:nvPr>
        </p:nvSpPr>
        <p:spPr>
          <a:xfrm>
            <a:off x="99339" y="1119376"/>
            <a:ext cx="9635480" cy="5472608"/>
          </a:xfrm>
        </p:spPr>
        <p:txBody>
          <a:bodyPr/>
          <a:lstStyle/>
          <a:p>
            <a:pPr marL="0" indent="0">
              <a:buNone/>
            </a:pPr>
            <a:r>
              <a:rPr lang="ja-JP" altLang="en-US" dirty="0"/>
              <a:t>現場力を喚起する経営管理を推進しようとしても、経理／企画の現場は、肥大化したエクセルシートの山に足を取られ、身動きがとれません。どう進めればよいのでしょうか。</a:t>
            </a:r>
            <a:endParaRPr lang="en-US" altLang="ja-JP" dirty="0"/>
          </a:p>
          <a:p>
            <a:endParaRPr kumimoji="1" lang="ja-JP" altLang="en-US" dirty="0"/>
          </a:p>
        </p:txBody>
      </p:sp>
      <p:sp>
        <p:nvSpPr>
          <p:cNvPr id="6" name="四角形: 角を丸くする 5">
            <a:extLst>
              <a:ext uri="{FF2B5EF4-FFF2-40B4-BE49-F238E27FC236}">
                <a16:creationId xmlns:a16="http://schemas.microsoft.com/office/drawing/2014/main" id="{F3B88094-65F9-4CE2-9439-40DE0B42119F}"/>
              </a:ext>
            </a:extLst>
          </p:cNvPr>
          <p:cNvSpPr/>
          <p:nvPr/>
        </p:nvSpPr>
        <p:spPr>
          <a:xfrm>
            <a:off x="3054277" y="2753148"/>
            <a:ext cx="1008000" cy="648000"/>
          </a:xfrm>
          <a:prstGeom prst="roundRect">
            <a:avLst/>
          </a:prstGeom>
          <a:solidFill>
            <a:srgbClr val="325CA2"/>
          </a:solidFill>
          <a:ln w="127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bg1"/>
                </a:solidFill>
              </a:rPr>
              <a:t>D</a:t>
            </a:r>
            <a:r>
              <a:rPr kumimoji="1" lang="en-US" altLang="ja-JP" sz="2000" dirty="0">
                <a:solidFill>
                  <a:schemeClr val="bg1"/>
                </a:solidFill>
              </a:rPr>
              <a:t>o</a:t>
            </a:r>
            <a:endParaRPr kumimoji="1" lang="ja-JP" altLang="en-US" sz="2000" dirty="0">
              <a:solidFill>
                <a:schemeClr val="bg1"/>
              </a:solidFill>
            </a:endParaRPr>
          </a:p>
        </p:txBody>
      </p:sp>
      <p:sp>
        <p:nvSpPr>
          <p:cNvPr id="7" name="四角形: 角を丸くする 6">
            <a:extLst>
              <a:ext uri="{FF2B5EF4-FFF2-40B4-BE49-F238E27FC236}">
                <a16:creationId xmlns:a16="http://schemas.microsoft.com/office/drawing/2014/main" id="{0CE18426-9782-451B-8711-2E7066069414}"/>
              </a:ext>
            </a:extLst>
          </p:cNvPr>
          <p:cNvSpPr/>
          <p:nvPr/>
        </p:nvSpPr>
        <p:spPr>
          <a:xfrm>
            <a:off x="1153498" y="3755963"/>
            <a:ext cx="1008000" cy="648000"/>
          </a:xfrm>
          <a:prstGeom prst="roundRect">
            <a:avLst/>
          </a:prstGeom>
          <a:solidFill>
            <a:srgbClr val="394D7E"/>
          </a:solidFill>
          <a:ln w="127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bg1"/>
                </a:solidFill>
              </a:rPr>
              <a:t>P</a:t>
            </a:r>
            <a:r>
              <a:rPr kumimoji="1" lang="en-US" altLang="ja-JP" sz="2000" dirty="0">
                <a:solidFill>
                  <a:schemeClr val="bg1"/>
                </a:solidFill>
              </a:rPr>
              <a:t>lan</a:t>
            </a:r>
            <a:endParaRPr kumimoji="1" lang="ja-JP" altLang="en-US" sz="2000" dirty="0">
              <a:solidFill>
                <a:schemeClr val="bg1"/>
              </a:solidFill>
            </a:endParaRPr>
          </a:p>
        </p:txBody>
      </p:sp>
      <p:sp>
        <p:nvSpPr>
          <p:cNvPr id="8" name="四角形: 角を丸くする 7">
            <a:extLst>
              <a:ext uri="{FF2B5EF4-FFF2-40B4-BE49-F238E27FC236}">
                <a16:creationId xmlns:a16="http://schemas.microsoft.com/office/drawing/2014/main" id="{AB1D080E-3047-40CD-8B28-1231FB817CE6}"/>
              </a:ext>
            </a:extLst>
          </p:cNvPr>
          <p:cNvSpPr/>
          <p:nvPr/>
        </p:nvSpPr>
        <p:spPr>
          <a:xfrm>
            <a:off x="4953000" y="3755963"/>
            <a:ext cx="1008000" cy="648000"/>
          </a:xfrm>
          <a:prstGeom prst="roundRect">
            <a:avLst/>
          </a:prstGeom>
          <a:solidFill>
            <a:srgbClr val="24689B"/>
          </a:solidFill>
          <a:ln w="127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bg1"/>
                </a:solidFill>
              </a:rPr>
              <a:t>C</a:t>
            </a:r>
            <a:r>
              <a:rPr kumimoji="1" lang="en-US" altLang="ja-JP" sz="2000" dirty="0">
                <a:solidFill>
                  <a:schemeClr val="bg1"/>
                </a:solidFill>
              </a:rPr>
              <a:t>heck</a:t>
            </a:r>
            <a:endParaRPr kumimoji="1" lang="ja-JP" altLang="en-US" sz="2000" dirty="0">
              <a:solidFill>
                <a:schemeClr val="bg1"/>
              </a:solidFill>
            </a:endParaRPr>
          </a:p>
        </p:txBody>
      </p:sp>
      <p:sp>
        <p:nvSpPr>
          <p:cNvPr id="9" name="四角形: 角を丸くする 8">
            <a:extLst>
              <a:ext uri="{FF2B5EF4-FFF2-40B4-BE49-F238E27FC236}">
                <a16:creationId xmlns:a16="http://schemas.microsoft.com/office/drawing/2014/main" id="{777EC62A-D92A-47B8-9D50-2CC1326F40D4}"/>
              </a:ext>
            </a:extLst>
          </p:cNvPr>
          <p:cNvSpPr/>
          <p:nvPr/>
        </p:nvSpPr>
        <p:spPr>
          <a:xfrm>
            <a:off x="3054277" y="4503095"/>
            <a:ext cx="1008000" cy="648000"/>
          </a:xfrm>
          <a:prstGeom prst="roundRect">
            <a:avLst/>
          </a:prstGeom>
          <a:solidFill>
            <a:srgbClr val="31779A"/>
          </a:solidFill>
          <a:ln w="127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bg1"/>
                </a:solidFill>
              </a:rPr>
              <a:t>A</a:t>
            </a:r>
            <a:r>
              <a:rPr kumimoji="1" lang="en-US" altLang="ja-JP" sz="2000" dirty="0">
                <a:solidFill>
                  <a:schemeClr val="bg1"/>
                </a:solidFill>
              </a:rPr>
              <a:t>ction</a:t>
            </a:r>
            <a:endParaRPr kumimoji="1" lang="ja-JP" altLang="en-US" sz="2000" dirty="0">
              <a:solidFill>
                <a:schemeClr val="bg1"/>
              </a:solidFill>
            </a:endParaRPr>
          </a:p>
        </p:txBody>
      </p:sp>
      <p:sp>
        <p:nvSpPr>
          <p:cNvPr id="10" name="テキスト ボックス 9">
            <a:extLst>
              <a:ext uri="{FF2B5EF4-FFF2-40B4-BE49-F238E27FC236}">
                <a16:creationId xmlns:a16="http://schemas.microsoft.com/office/drawing/2014/main" id="{4843B9E4-8A63-42FB-8A77-E7B16D162104}"/>
              </a:ext>
            </a:extLst>
          </p:cNvPr>
          <p:cNvSpPr txBox="1"/>
          <p:nvPr/>
        </p:nvSpPr>
        <p:spPr>
          <a:xfrm>
            <a:off x="2262277" y="3643449"/>
            <a:ext cx="2592000" cy="646331"/>
          </a:xfrm>
          <a:prstGeom prst="rect">
            <a:avLst/>
          </a:prstGeom>
          <a:noFill/>
        </p:spPr>
        <p:txBody>
          <a:bodyPr wrap="none" lIns="36000" tIns="36000" rIns="36000" bIns="36000" rtlCol="0">
            <a:noAutofit/>
          </a:bodyPr>
          <a:lstStyle/>
          <a:p>
            <a:pPr algn="ctr" defTabSz="628650" fontAlgn="base">
              <a:spcBef>
                <a:spcPct val="0"/>
              </a:spcBef>
              <a:spcAft>
                <a:spcPct val="0"/>
              </a:spcAft>
            </a:pPr>
            <a:r>
              <a:rPr lang="ja-JP" altLang="en-US" b="1" u="sng" dirty="0">
                <a:solidFill>
                  <a:prstClr val="black"/>
                </a:solidFill>
                <a:latin typeface="メイリオ"/>
              </a:rPr>
              <a:t>経営管理業務</a:t>
            </a:r>
            <a:endParaRPr lang="en-US" altLang="ja-JP" b="1" u="sng" dirty="0">
              <a:solidFill>
                <a:prstClr val="black"/>
              </a:solidFill>
              <a:latin typeface="メイリオ"/>
            </a:endParaRPr>
          </a:p>
          <a:p>
            <a:pPr algn="ctr" defTabSz="628650" fontAlgn="base">
              <a:spcBef>
                <a:spcPct val="0"/>
              </a:spcBef>
              <a:spcAft>
                <a:spcPct val="0"/>
              </a:spcAft>
            </a:pPr>
            <a:endParaRPr lang="en-US" altLang="ja-JP" sz="400" dirty="0">
              <a:solidFill>
                <a:prstClr val="black"/>
              </a:solidFill>
              <a:latin typeface="メイリオ"/>
            </a:endParaRPr>
          </a:p>
          <a:p>
            <a:pPr algn="ctr" defTabSz="628650" fontAlgn="base">
              <a:spcBef>
                <a:spcPct val="0"/>
              </a:spcBef>
              <a:spcAft>
                <a:spcPct val="0"/>
              </a:spcAft>
            </a:pPr>
            <a:r>
              <a:rPr lang="ja-JP" altLang="en-US" sz="1600" dirty="0">
                <a:solidFill>
                  <a:prstClr val="black"/>
                </a:solidFill>
                <a:latin typeface="メイリオ"/>
              </a:rPr>
              <a:t>中期計画</a:t>
            </a:r>
            <a:r>
              <a:rPr lang="en-US" altLang="ja-JP" sz="1600" dirty="0">
                <a:solidFill>
                  <a:prstClr val="black"/>
                </a:solidFill>
                <a:latin typeface="メイリオ"/>
              </a:rPr>
              <a:t>	</a:t>
            </a:r>
            <a:r>
              <a:rPr lang="ja-JP" altLang="en-US" sz="1600" dirty="0">
                <a:solidFill>
                  <a:prstClr val="black"/>
                </a:solidFill>
                <a:latin typeface="メイリオ"/>
              </a:rPr>
              <a:t>予算編成</a:t>
            </a:r>
            <a:endParaRPr lang="en-US" altLang="ja-JP" sz="1600" dirty="0">
              <a:solidFill>
                <a:prstClr val="black"/>
              </a:solidFill>
              <a:latin typeface="メイリオ"/>
            </a:endParaRPr>
          </a:p>
          <a:p>
            <a:pPr algn="ctr" defTabSz="628650" fontAlgn="base">
              <a:spcBef>
                <a:spcPct val="0"/>
              </a:spcBef>
              <a:spcAft>
                <a:spcPct val="0"/>
              </a:spcAft>
            </a:pPr>
            <a:r>
              <a:rPr lang="ja-JP" altLang="en-US" sz="1600" dirty="0">
                <a:solidFill>
                  <a:prstClr val="black"/>
                </a:solidFill>
                <a:latin typeface="メイリオ"/>
              </a:rPr>
              <a:t>予実管理</a:t>
            </a:r>
            <a:r>
              <a:rPr lang="en-US" altLang="ja-JP" sz="1600" dirty="0">
                <a:solidFill>
                  <a:prstClr val="black"/>
                </a:solidFill>
                <a:latin typeface="メイリオ"/>
              </a:rPr>
              <a:t>	</a:t>
            </a:r>
            <a:r>
              <a:rPr lang="ja-JP" altLang="en-US" sz="1600" dirty="0">
                <a:solidFill>
                  <a:prstClr val="black"/>
                </a:solidFill>
                <a:latin typeface="メイリオ"/>
              </a:rPr>
              <a:t>見通管理</a:t>
            </a:r>
            <a:endParaRPr lang="en-US" altLang="ja-JP" sz="1600" dirty="0">
              <a:solidFill>
                <a:prstClr val="black"/>
              </a:solidFill>
              <a:latin typeface="メイリオ"/>
            </a:endParaRPr>
          </a:p>
        </p:txBody>
      </p:sp>
      <p:sp>
        <p:nvSpPr>
          <p:cNvPr id="18" name="下矢印 49">
            <a:extLst>
              <a:ext uri="{FF2B5EF4-FFF2-40B4-BE49-F238E27FC236}">
                <a16:creationId xmlns:a16="http://schemas.microsoft.com/office/drawing/2014/main" id="{42D46DA6-ADBE-4478-950C-835D646E96D5}"/>
              </a:ext>
            </a:extLst>
          </p:cNvPr>
          <p:cNvSpPr/>
          <p:nvPr/>
        </p:nvSpPr>
        <p:spPr>
          <a:xfrm rot="10800000">
            <a:off x="7830308" y="5231913"/>
            <a:ext cx="576000" cy="445177"/>
          </a:xfrm>
          <a:prstGeom prst="downArrow">
            <a:avLst/>
          </a:prstGeom>
          <a:solidFill>
            <a:schemeClr val="bg1">
              <a:lumMod val="50000"/>
            </a:schemeClr>
          </a:solidFill>
          <a:ln w="2680" cap="flat">
            <a:noFill/>
            <a:prstDash val="solid"/>
            <a:miter/>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600" b="0" i="0" u="none" strike="noStrike" kern="0" cap="none" spc="0" normalizeH="0" baseline="0" noProof="0">
              <a:ln>
                <a:noFill/>
              </a:ln>
              <a:solidFill>
                <a:prstClr val="white"/>
              </a:solidFill>
              <a:effectLst/>
              <a:uLnTx/>
              <a:uFillTx/>
              <a:latin typeface="メイリオ"/>
              <a:ea typeface="メイリオ"/>
              <a:cs typeface="+mn-cs"/>
            </a:endParaRPr>
          </a:p>
        </p:txBody>
      </p:sp>
      <p:grpSp>
        <p:nvGrpSpPr>
          <p:cNvPr id="26" name="グループ化 25">
            <a:extLst>
              <a:ext uri="{FF2B5EF4-FFF2-40B4-BE49-F238E27FC236}">
                <a16:creationId xmlns:a16="http://schemas.microsoft.com/office/drawing/2014/main" id="{23BA0611-1D3C-4E03-9E58-38997CA7F1D5}"/>
              </a:ext>
            </a:extLst>
          </p:cNvPr>
          <p:cNvGrpSpPr/>
          <p:nvPr/>
        </p:nvGrpSpPr>
        <p:grpSpPr>
          <a:xfrm>
            <a:off x="7476452" y="4149080"/>
            <a:ext cx="1008112" cy="1011322"/>
            <a:chOff x="6969224" y="4745734"/>
            <a:chExt cx="1008112" cy="1011322"/>
          </a:xfrm>
        </p:grpSpPr>
        <p:pic>
          <p:nvPicPr>
            <p:cNvPr id="20" name="図 19">
              <a:extLst>
                <a:ext uri="{FF2B5EF4-FFF2-40B4-BE49-F238E27FC236}">
                  <a16:creationId xmlns:a16="http://schemas.microsoft.com/office/drawing/2014/main" id="{00BAF013-E4CB-4065-88DB-776AD3B6286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69224" y="4745734"/>
              <a:ext cx="706522" cy="706522"/>
            </a:xfrm>
            <a:prstGeom prst="rect">
              <a:avLst/>
            </a:prstGeom>
          </p:spPr>
        </p:pic>
        <p:pic>
          <p:nvPicPr>
            <p:cNvPr id="21" name="図 20">
              <a:extLst>
                <a:ext uri="{FF2B5EF4-FFF2-40B4-BE49-F238E27FC236}">
                  <a16:creationId xmlns:a16="http://schemas.microsoft.com/office/drawing/2014/main" id="{2455121F-CB11-4EE1-881A-70EF47D1C9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13240" y="4898134"/>
              <a:ext cx="706522" cy="706522"/>
            </a:xfrm>
            <a:prstGeom prst="rect">
              <a:avLst/>
            </a:prstGeom>
          </p:spPr>
        </p:pic>
        <p:pic>
          <p:nvPicPr>
            <p:cNvPr id="22" name="図 21">
              <a:extLst>
                <a:ext uri="{FF2B5EF4-FFF2-40B4-BE49-F238E27FC236}">
                  <a16:creationId xmlns:a16="http://schemas.microsoft.com/office/drawing/2014/main" id="{88BFBC67-6B1A-4B3B-B8EC-A7CDC1DBFDC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70814" y="5050534"/>
              <a:ext cx="706522" cy="706522"/>
            </a:xfrm>
            <a:prstGeom prst="rect">
              <a:avLst/>
            </a:prstGeom>
          </p:spPr>
        </p:pic>
      </p:grpSp>
      <p:cxnSp>
        <p:nvCxnSpPr>
          <p:cNvPr id="24" name="直線コネクタ 23">
            <a:extLst>
              <a:ext uri="{FF2B5EF4-FFF2-40B4-BE49-F238E27FC236}">
                <a16:creationId xmlns:a16="http://schemas.microsoft.com/office/drawing/2014/main" id="{4639FFE6-8B26-4F23-8B34-73E496A79973}"/>
              </a:ext>
            </a:extLst>
          </p:cNvPr>
          <p:cNvCxnSpPr>
            <a:cxnSpLocks/>
          </p:cNvCxnSpPr>
          <p:nvPr/>
        </p:nvCxnSpPr>
        <p:spPr>
          <a:xfrm>
            <a:off x="6249144" y="3666528"/>
            <a:ext cx="1581164" cy="334786"/>
          </a:xfrm>
          <a:prstGeom prst="line">
            <a:avLst/>
          </a:prstGeom>
          <a:noFill/>
          <a:ln w="9525" cap="flat" cmpd="sng" algn="ctr">
            <a:solidFill>
              <a:srgbClr val="2F5897"/>
            </a:solidFill>
            <a:prstDash val="sysDash"/>
          </a:ln>
          <a:effectLst/>
        </p:spPr>
      </p:cxnSp>
      <p:cxnSp>
        <p:nvCxnSpPr>
          <p:cNvPr id="28" name="直線コネクタ 27">
            <a:extLst>
              <a:ext uri="{FF2B5EF4-FFF2-40B4-BE49-F238E27FC236}">
                <a16:creationId xmlns:a16="http://schemas.microsoft.com/office/drawing/2014/main" id="{1A924684-BC74-4CDA-98A5-AB1BF6858562}"/>
              </a:ext>
            </a:extLst>
          </p:cNvPr>
          <p:cNvCxnSpPr>
            <a:cxnSpLocks/>
          </p:cNvCxnSpPr>
          <p:nvPr/>
        </p:nvCxnSpPr>
        <p:spPr>
          <a:xfrm flipV="1">
            <a:off x="5243944" y="5151095"/>
            <a:ext cx="2376524" cy="9787"/>
          </a:xfrm>
          <a:prstGeom prst="line">
            <a:avLst/>
          </a:prstGeom>
          <a:noFill/>
          <a:ln w="9525" cap="flat" cmpd="sng" algn="ctr">
            <a:solidFill>
              <a:srgbClr val="2F5897"/>
            </a:solidFill>
            <a:prstDash val="sysDash"/>
          </a:ln>
          <a:effectLst/>
        </p:spPr>
      </p:cxnSp>
      <p:sp>
        <p:nvSpPr>
          <p:cNvPr id="41" name="フローチャート : 磁気ディスク 20">
            <a:extLst>
              <a:ext uri="{FF2B5EF4-FFF2-40B4-BE49-F238E27FC236}">
                <a16:creationId xmlns:a16="http://schemas.microsoft.com/office/drawing/2014/main" id="{FC7A17A3-778C-4D6D-88FD-D9BC8099DD91}"/>
              </a:ext>
            </a:extLst>
          </p:cNvPr>
          <p:cNvSpPr/>
          <p:nvPr/>
        </p:nvSpPr>
        <p:spPr bwMode="auto">
          <a:xfrm>
            <a:off x="7545416" y="5606902"/>
            <a:ext cx="1152000" cy="720000"/>
          </a:xfrm>
          <a:prstGeom prst="flowChartMagneticDisk">
            <a:avLst/>
          </a:prstGeom>
          <a:solidFill>
            <a:schemeClr val="bg1">
              <a:lumMod val="50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36000" rIns="0" bIns="360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i="0" u="none" strike="noStrike" kern="0" cap="none" spc="0" normalizeH="0" baseline="0" noProof="0" dirty="0">
                <a:ln>
                  <a:noFill/>
                </a:ln>
                <a:solidFill>
                  <a:schemeClr val="bg1"/>
                </a:solidFill>
                <a:uLnTx/>
                <a:uFillTx/>
                <a:latin typeface="メイリオ" panose="020B0604030504040204" pitchFamily="50" charset="-128"/>
                <a:ea typeface="メイリオ" panose="020B0604030504040204" pitchFamily="50" charset="-128"/>
              </a:rPr>
              <a:t>ERP/BI</a:t>
            </a:r>
            <a:endParaRPr kumimoji="1" lang="ja-JP" altLang="en-US" sz="1400" i="0" u="none" strike="noStrike" kern="0" cap="none" spc="0" normalizeH="0" baseline="0" noProof="0" dirty="0">
              <a:ln>
                <a:noFill/>
              </a:ln>
              <a:solidFill>
                <a:schemeClr val="bg1"/>
              </a:solidFill>
              <a:uLnTx/>
              <a:uFillTx/>
              <a:latin typeface="メイリオ" panose="020B0604030504040204" pitchFamily="50" charset="-128"/>
              <a:ea typeface="メイリオ" panose="020B0604030504040204" pitchFamily="50" charset="-128"/>
            </a:endParaRPr>
          </a:p>
        </p:txBody>
      </p:sp>
      <p:sp>
        <p:nvSpPr>
          <p:cNvPr id="36" name="フリーフォーム: 図形 35">
            <a:extLst>
              <a:ext uri="{FF2B5EF4-FFF2-40B4-BE49-F238E27FC236}">
                <a16:creationId xmlns:a16="http://schemas.microsoft.com/office/drawing/2014/main" id="{8434FCC0-44AD-471C-B413-5FE23E4BD12C}"/>
              </a:ext>
            </a:extLst>
          </p:cNvPr>
          <p:cNvSpPr/>
          <p:nvPr/>
        </p:nvSpPr>
        <p:spPr>
          <a:xfrm>
            <a:off x="4665698" y="2055530"/>
            <a:ext cx="5076000" cy="1373317"/>
          </a:xfrm>
          <a:custGeom>
            <a:avLst/>
            <a:gdLst>
              <a:gd name="connsiteX0" fmla="*/ 500334 w 5023957"/>
              <a:gd name="connsiteY0" fmla="*/ 0 h 1356056"/>
              <a:gd name="connsiteX1" fmla="*/ 2515552 w 5023957"/>
              <a:gd name="connsiteY1" fmla="*/ 0 h 1356056"/>
              <a:gd name="connsiteX2" fmla="*/ 2626776 w 5023957"/>
              <a:gd name="connsiteY2" fmla="*/ 102735 h 1356056"/>
              <a:gd name="connsiteX3" fmla="*/ 2626776 w 5023957"/>
              <a:gd name="connsiteY3" fmla="*/ 298946 h 1356056"/>
              <a:gd name="connsiteX4" fmla="*/ 4937252 w 5023957"/>
              <a:gd name="connsiteY4" fmla="*/ 298946 h 1356056"/>
              <a:gd name="connsiteX5" fmla="*/ 5023957 w 5023957"/>
              <a:gd name="connsiteY5" fmla="*/ 379033 h 1356056"/>
              <a:gd name="connsiteX6" fmla="*/ 5023957 w 5023957"/>
              <a:gd name="connsiteY6" fmla="*/ 1275969 h 1356056"/>
              <a:gd name="connsiteX7" fmla="*/ 4937252 w 5023957"/>
              <a:gd name="connsiteY7" fmla="*/ 1356056 h 1356056"/>
              <a:gd name="connsiteX8" fmla="*/ 2515552 w 5023957"/>
              <a:gd name="connsiteY8" fmla="*/ 1356056 h 1356056"/>
              <a:gd name="connsiteX9" fmla="*/ 1772142 w 5023957"/>
              <a:gd name="connsiteY9" fmla="*/ 1356056 h 1356056"/>
              <a:gd name="connsiteX10" fmla="*/ 500334 w 5023957"/>
              <a:gd name="connsiteY10" fmla="*/ 1356056 h 1356056"/>
              <a:gd name="connsiteX11" fmla="*/ 389110 w 5023957"/>
              <a:gd name="connsiteY11" fmla="*/ 1253321 h 1356056"/>
              <a:gd name="connsiteX12" fmla="*/ 389110 w 5023957"/>
              <a:gd name="connsiteY12" fmla="*/ 981388 h 1356056"/>
              <a:gd name="connsiteX13" fmla="*/ 366538 w 5023957"/>
              <a:gd name="connsiteY13" fmla="*/ 986500 h 1356056"/>
              <a:gd name="connsiteX14" fmla="*/ 0 w 5023957"/>
              <a:gd name="connsiteY14" fmla="*/ 1293801 h 1356056"/>
              <a:gd name="connsiteX15" fmla="*/ 314876 w 5023957"/>
              <a:gd name="connsiteY15" fmla="*/ 686358 h 1356056"/>
              <a:gd name="connsiteX16" fmla="*/ 389110 w 5023957"/>
              <a:gd name="connsiteY16" fmla="*/ 656892 h 1356056"/>
              <a:gd name="connsiteX17" fmla="*/ 389110 w 5023957"/>
              <a:gd name="connsiteY17" fmla="*/ 102735 h 1356056"/>
              <a:gd name="connsiteX18" fmla="*/ 500334 w 5023957"/>
              <a:gd name="connsiteY18" fmla="*/ 0 h 1356056"/>
              <a:gd name="connsiteX0" fmla="*/ 500334 w 5023957"/>
              <a:gd name="connsiteY0" fmla="*/ 0 h 1356056"/>
              <a:gd name="connsiteX1" fmla="*/ 2515552 w 5023957"/>
              <a:gd name="connsiteY1" fmla="*/ 0 h 1356056"/>
              <a:gd name="connsiteX2" fmla="*/ 2626776 w 5023957"/>
              <a:gd name="connsiteY2" fmla="*/ 102735 h 1356056"/>
              <a:gd name="connsiteX3" fmla="*/ 3668408 w 5023957"/>
              <a:gd name="connsiteY3" fmla="*/ 307498 h 1356056"/>
              <a:gd name="connsiteX4" fmla="*/ 4937252 w 5023957"/>
              <a:gd name="connsiteY4" fmla="*/ 298946 h 1356056"/>
              <a:gd name="connsiteX5" fmla="*/ 5023957 w 5023957"/>
              <a:gd name="connsiteY5" fmla="*/ 379033 h 1356056"/>
              <a:gd name="connsiteX6" fmla="*/ 5023957 w 5023957"/>
              <a:gd name="connsiteY6" fmla="*/ 1275969 h 1356056"/>
              <a:gd name="connsiteX7" fmla="*/ 4937252 w 5023957"/>
              <a:gd name="connsiteY7" fmla="*/ 1356056 h 1356056"/>
              <a:gd name="connsiteX8" fmla="*/ 2515552 w 5023957"/>
              <a:gd name="connsiteY8" fmla="*/ 1356056 h 1356056"/>
              <a:gd name="connsiteX9" fmla="*/ 1772142 w 5023957"/>
              <a:gd name="connsiteY9" fmla="*/ 1356056 h 1356056"/>
              <a:gd name="connsiteX10" fmla="*/ 500334 w 5023957"/>
              <a:gd name="connsiteY10" fmla="*/ 1356056 h 1356056"/>
              <a:gd name="connsiteX11" fmla="*/ 389110 w 5023957"/>
              <a:gd name="connsiteY11" fmla="*/ 1253321 h 1356056"/>
              <a:gd name="connsiteX12" fmla="*/ 389110 w 5023957"/>
              <a:gd name="connsiteY12" fmla="*/ 981388 h 1356056"/>
              <a:gd name="connsiteX13" fmla="*/ 366538 w 5023957"/>
              <a:gd name="connsiteY13" fmla="*/ 986500 h 1356056"/>
              <a:gd name="connsiteX14" fmla="*/ 0 w 5023957"/>
              <a:gd name="connsiteY14" fmla="*/ 1293801 h 1356056"/>
              <a:gd name="connsiteX15" fmla="*/ 314876 w 5023957"/>
              <a:gd name="connsiteY15" fmla="*/ 686358 h 1356056"/>
              <a:gd name="connsiteX16" fmla="*/ 389110 w 5023957"/>
              <a:gd name="connsiteY16" fmla="*/ 656892 h 1356056"/>
              <a:gd name="connsiteX17" fmla="*/ 389110 w 5023957"/>
              <a:gd name="connsiteY17" fmla="*/ 102735 h 1356056"/>
              <a:gd name="connsiteX18" fmla="*/ 500334 w 5023957"/>
              <a:gd name="connsiteY18" fmla="*/ 0 h 1356056"/>
              <a:gd name="connsiteX0" fmla="*/ 500334 w 5023957"/>
              <a:gd name="connsiteY0" fmla="*/ 0 h 1356056"/>
              <a:gd name="connsiteX1" fmla="*/ 2515552 w 5023957"/>
              <a:gd name="connsiteY1" fmla="*/ 0 h 1356056"/>
              <a:gd name="connsiteX2" fmla="*/ 3659871 w 5023957"/>
              <a:gd name="connsiteY2" fmla="*/ 136940 h 1356056"/>
              <a:gd name="connsiteX3" fmla="*/ 3668408 w 5023957"/>
              <a:gd name="connsiteY3" fmla="*/ 307498 h 1356056"/>
              <a:gd name="connsiteX4" fmla="*/ 4937252 w 5023957"/>
              <a:gd name="connsiteY4" fmla="*/ 298946 h 1356056"/>
              <a:gd name="connsiteX5" fmla="*/ 5023957 w 5023957"/>
              <a:gd name="connsiteY5" fmla="*/ 379033 h 1356056"/>
              <a:gd name="connsiteX6" fmla="*/ 5023957 w 5023957"/>
              <a:gd name="connsiteY6" fmla="*/ 1275969 h 1356056"/>
              <a:gd name="connsiteX7" fmla="*/ 4937252 w 5023957"/>
              <a:gd name="connsiteY7" fmla="*/ 1356056 h 1356056"/>
              <a:gd name="connsiteX8" fmla="*/ 2515552 w 5023957"/>
              <a:gd name="connsiteY8" fmla="*/ 1356056 h 1356056"/>
              <a:gd name="connsiteX9" fmla="*/ 1772142 w 5023957"/>
              <a:gd name="connsiteY9" fmla="*/ 1356056 h 1356056"/>
              <a:gd name="connsiteX10" fmla="*/ 500334 w 5023957"/>
              <a:gd name="connsiteY10" fmla="*/ 1356056 h 1356056"/>
              <a:gd name="connsiteX11" fmla="*/ 389110 w 5023957"/>
              <a:gd name="connsiteY11" fmla="*/ 1253321 h 1356056"/>
              <a:gd name="connsiteX12" fmla="*/ 389110 w 5023957"/>
              <a:gd name="connsiteY12" fmla="*/ 981388 h 1356056"/>
              <a:gd name="connsiteX13" fmla="*/ 366538 w 5023957"/>
              <a:gd name="connsiteY13" fmla="*/ 986500 h 1356056"/>
              <a:gd name="connsiteX14" fmla="*/ 0 w 5023957"/>
              <a:gd name="connsiteY14" fmla="*/ 1293801 h 1356056"/>
              <a:gd name="connsiteX15" fmla="*/ 314876 w 5023957"/>
              <a:gd name="connsiteY15" fmla="*/ 686358 h 1356056"/>
              <a:gd name="connsiteX16" fmla="*/ 389110 w 5023957"/>
              <a:gd name="connsiteY16" fmla="*/ 656892 h 1356056"/>
              <a:gd name="connsiteX17" fmla="*/ 389110 w 5023957"/>
              <a:gd name="connsiteY17" fmla="*/ 102735 h 1356056"/>
              <a:gd name="connsiteX18" fmla="*/ 500334 w 5023957"/>
              <a:gd name="connsiteY18" fmla="*/ 0 h 1356056"/>
              <a:gd name="connsiteX0" fmla="*/ 500334 w 5023957"/>
              <a:gd name="connsiteY0" fmla="*/ 0 h 1356056"/>
              <a:gd name="connsiteX1" fmla="*/ 2515552 w 5023957"/>
              <a:gd name="connsiteY1" fmla="*/ 0 h 1356056"/>
              <a:gd name="connsiteX2" fmla="*/ 3665133 w 5023957"/>
              <a:gd name="connsiteY2" fmla="*/ 136940 h 1356056"/>
              <a:gd name="connsiteX3" fmla="*/ 3668408 w 5023957"/>
              <a:gd name="connsiteY3" fmla="*/ 307498 h 1356056"/>
              <a:gd name="connsiteX4" fmla="*/ 4937252 w 5023957"/>
              <a:gd name="connsiteY4" fmla="*/ 298946 h 1356056"/>
              <a:gd name="connsiteX5" fmla="*/ 5023957 w 5023957"/>
              <a:gd name="connsiteY5" fmla="*/ 379033 h 1356056"/>
              <a:gd name="connsiteX6" fmla="*/ 5023957 w 5023957"/>
              <a:gd name="connsiteY6" fmla="*/ 1275969 h 1356056"/>
              <a:gd name="connsiteX7" fmla="*/ 4937252 w 5023957"/>
              <a:gd name="connsiteY7" fmla="*/ 1356056 h 1356056"/>
              <a:gd name="connsiteX8" fmla="*/ 2515552 w 5023957"/>
              <a:gd name="connsiteY8" fmla="*/ 1356056 h 1356056"/>
              <a:gd name="connsiteX9" fmla="*/ 1772142 w 5023957"/>
              <a:gd name="connsiteY9" fmla="*/ 1356056 h 1356056"/>
              <a:gd name="connsiteX10" fmla="*/ 500334 w 5023957"/>
              <a:gd name="connsiteY10" fmla="*/ 1356056 h 1356056"/>
              <a:gd name="connsiteX11" fmla="*/ 389110 w 5023957"/>
              <a:gd name="connsiteY11" fmla="*/ 1253321 h 1356056"/>
              <a:gd name="connsiteX12" fmla="*/ 389110 w 5023957"/>
              <a:gd name="connsiteY12" fmla="*/ 981388 h 1356056"/>
              <a:gd name="connsiteX13" fmla="*/ 366538 w 5023957"/>
              <a:gd name="connsiteY13" fmla="*/ 986500 h 1356056"/>
              <a:gd name="connsiteX14" fmla="*/ 0 w 5023957"/>
              <a:gd name="connsiteY14" fmla="*/ 1293801 h 1356056"/>
              <a:gd name="connsiteX15" fmla="*/ 314876 w 5023957"/>
              <a:gd name="connsiteY15" fmla="*/ 686358 h 1356056"/>
              <a:gd name="connsiteX16" fmla="*/ 389110 w 5023957"/>
              <a:gd name="connsiteY16" fmla="*/ 656892 h 1356056"/>
              <a:gd name="connsiteX17" fmla="*/ 389110 w 5023957"/>
              <a:gd name="connsiteY17" fmla="*/ 102735 h 1356056"/>
              <a:gd name="connsiteX18" fmla="*/ 500334 w 5023957"/>
              <a:gd name="connsiteY18" fmla="*/ 0 h 1356056"/>
              <a:gd name="connsiteX0" fmla="*/ 500334 w 5023957"/>
              <a:gd name="connsiteY0" fmla="*/ 5271 h 1361327"/>
              <a:gd name="connsiteX1" fmla="*/ 3588954 w 5023957"/>
              <a:gd name="connsiteY1" fmla="*/ 0 h 1361327"/>
              <a:gd name="connsiteX2" fmla="*/ 3665133 w 5023957"/>
              <a:gd name="connsiteY2" fmla="*/ 142211 h 1361327"/>
              <a:gd name="connsiteX3" fmla="*/ 3668408 w 5023957"/>
              <a:gd name="connsiteY3" fmla="*/ 312769 h 1361327"/>
              <a:gd name="connsiteX4" fmla="*/ 4937252 w 5023957"/>
              <a:gd name="connsiteY4" fmla="*/ 304217 h 1361327"/>
              <a:gd name="connsiteX5" fmla="*/ 5023957 w 5023957"/>
              <a:gd name="connsiteY5" fmla="*/ 384304 h 1361327"/>
              <a:gd name="connsiteX6" fmla="*/ 5023957 w 5023957"/>
              <a:gd name="connsiteY6" fmla="*/ 1281240 h 1361327"/>
              <a:gd name="connsiteX7" fmla="*/ 4937252 w 5023957"/>
              <a:gd name="connsiteY7" fmla="*/ 1361327 h 1361327"/>
              <a:gd name="connsiteX8" fmla="*/ 2515552 w 5023957"/>
              <a:gd name="connsiteY8" fmla="*/ 1361327 h 1361327"/>
              <a:gd name="connsiteX9" fmla="*/ 1772142 w 5023957"/>
              <a:gd name="connsiteY9" fmla="*/ 1361327 h 1361327"/>
              <a:gd name="connsiteX10" fmla="*/ 500334 w 5023957"/>
              <a:gd name="connsiteY10" fmla="*/ 1361327 h 1361327"/>
              <a:gd name="connsiteX11" fmla="*/ 389110 w 5023957"/>
              <a:gd name="connsiteY11" fmla="*/ 1258592 h 1361327"/>
              <a:gd name="connsiteX12" fmla="*/ 389110 w 5023957"/>
              <a:gd name="connsiteY12" fmla="*/ 986659 h 1361327"/>
              <a:gd name="connsiteX13" fmla="*/ 366538 w 5023957"/>
              <a:gd name="connsiteY13" fmla="*/ 991771 h 1361327"/>
              <a:gd name="connsiteX14" fmla="*/ 0 w 5023957"/>
              <a:gd name="connsiteY14" fmla="*/ 1299072 h 1361327"/>
              <a:gd name="connsiteX15" fmla="*/ 314876 w 5023957"/>
              <a:gd name="connsiteY15" fmla="*/ 691629 h 1361327"/>
              <a:gd name="connsiteX16" fmla="*/ 389110 w 5023957"/>
              <a:gd name="connsiteY16" fmla="*/ 662163 h 1361327"/>
              <a:gd name="connsiteX17" fmla="*/ 389110 w 5023957"/>
              <a:gd name="connsiteY17" fmla="*/ 108006 h 1361327"/>
              <a:gd name="connsiteX18" fmla="*/ 500334 w 5023957"/>
              <a:gd name="connsiteY18" fmla="*/ 5271 h 1361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3957" h="1361327">
                <a:moveTo>
                  <a:pt x="500334" y="5271"/>
                </a:moveTo>
                <a:lnTo>
                  <a:pt x="3588954" y="0"/>
                </a:lnTo>
                <a:cubicBezTo>
                  <a:pt x="3650381" y="0"/>
                  <a:pt x="3665133" y="85472"/>
                  <a:pt x="3665133" y="142211"/>
                </a:cubicBezTo>
                <a:cubicBezTo>
                  <a:pt x="3666225" y="199064"/>
                  <a:pt x="3667316" y="255916"/>
                  <a:pt x="3668408" y="312769"/>
                </a:cubicBezTo>
                <a:cubicBezTo>
                  <a:pt x="4438567" y="312769"/>
                  <a:pt x="4167093" y="304217"/>
                  <a:pt x="4937252" y="304217"/>
                </a:cubicBezTo>
                <a:cubicBezTo>
                  <a:pt x="4985138" y="304217"/>
                  <a:pt x="5023957" y="340073"/>
                  <a:pt x="5023957" y="384304"/>
                </a:cubicBezTo>
                <a:lnTo>
                  <a:pt x="5023957" y="1281240"/>
                </a:lnTo>
                <a:cubicBezTo>
                  <a:pt x="5023957" y="1325471"/>
                  <a:pt x="4985138" y="1361327"/>
                  <a:pt x="4937252" y="1361327"/>
                </a:cubicBezTo>
                <a:lnTo>
                  <a:pt x="2515552" y="1361327"/>
                </a:lnTo>
                <a:lnTo>
                  <a:pt x="1772142" y="1361327"/>
                </a:lnTo>
                <a:lnTo>
                  <a:pt x="500334" y="1361327"/>
                </a:lnTo>
                <a:cubicBezTo>
                  <a:pt x="438907" y="1361327"/>
                  <a:pt x="389110" y="1315331"/>
                  <a:pt x="389110" y="1258592"/>
                </a:cubicBezTo>
                <a:lnTo>
                  <a:pt x="389110" y="986659"/>
                </a:lnTo>
                <a:lnTo>
                  <a:pt x="366538" y="991771"/>
                </a:lnTo>
                <a:cubicBezTo>
                  <a:pt x="221539" y="1035844"/>
                  <a:pt x="91279" y="1143444"/>
                  <a:pt x="0" y="1299072"/>
                </a:cubicBezTo>
                <a:cubicBezTo>
                  <a:pt x="0" y="1026002"/>
                  <a:pt x="129836" y="791709"/>
                  <a:pt x="314876" y="691629"/>
                </a:cubicBezTo>
                <a:lnTo>
                  <a:pt x="389110" y="662163"/>
                </a:lnTo>
                <a:lnTo>
                  <a:pt x="389110" y="108006"/>
                </a:lnTo>
                <a:cubicBezTo>
                  <a:pt x="389110" y="51267"/>
                  <a:pt x="438907" y="5271"/>
                  <a:pt x="500334" y="5271"/>
                </a:cubicBezTo>
                <a:close/>
              </a:path>
            </a:pathLst>
          </a:custGeom>
          <a:solidFill>
            <a:schemeClr val="bg1"/>
          </a:solidFill>
          <a:ln w="28575">
            <a:solidFill>
              <a:srgbClr val="394D7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lang="ja-JP" altLang="en-US" sz="1400" b="1" dirty="0">
                <a:solidFill>
                  <a:schemeClr val="tx1"/>
                </a:solidFill>
              </a:rPr>
              <a:t>　　 </a:t>
            </a:r>
            <a:r>
              <a:rPr lang="ja-JP" altLang="en-US" sz="2000" b="1" dirty="0">
                <a:solidFill>
                  <a:srgbClr val="394D7E"/>
                </a:solidFill>
              </a:rPr>
              <a:t>現場力を喚起する経営管理</a:t>
            </a:r>
            <a:endParaRPr lang="ja-JP" altLang="en-US" dirty="0">
              <a:solidFill>
                <a:schemeClr val="tx1"/>
              </a:solidFill>
            </a:endParaRPr>
          </a:p>
          <a:p>
            <a:pPr marL="628650" lvl="1" indent="-93663">
              <a:lnSpc>
                <a:spcPct val="90000"/>
              </a:lnSpc>
              <a:buClr>
                <a:srgbClr val="394D7E"/>
              </a:buClr>
              <a:buSzPct val="80000"/>
              <a:buFont typeface="Wingdings" panose="05000000000000000000" pitchFamily="2" charset="2"/>
              <a:buChar char="n"/>
            </a:pPr>
            <a:r>
              <a:rPr lang="ja-JP" altLang="en-US" dirty="0">
                <a:solidFill>
                  <a:schemeClr val="tx1"/>
                </a:solidFill>
              </a:rPr>
              <a:t> 財務の視点 から 事業の視点へ</a:t>
            </a:r>
          </a:p>
          <a:p>
            <a:pPr marL="628650" lvl="1" indent="-93663">
              <a:lnSpc>
                <a:spcPct val="90000"/>
              </a:lnSpc>
              <a:buClr>
                <a:srgbClr val="394D7E"/>
              </a:buClr>
              <a:buSzPct val="80000"/>
              <a:buFont typeface="Wingdings" panose="05000000000000000000" pitchFamily="2" charset="2"/>
              <a:buChar char="n"/>
            </a:pPr>
            <a:r>
              <a:rPr lang="ja-JP" altLang="en-US" dirty="0">
                <a:solidFill>
                  <a:schemeClr val="tx1"/>
                </a:solidFill>
              </a:rPr>
              <a:t> 業績評価重視 から 見込／活動制御重視へ</a:t>
            </a:r>
          </a:p>
          <a:p>
            <a:pPr marL="628650" lvl="1" indent="-93663">
              <a:lnSpc>
                <a:spcPct val="90000"/>
              </a:lnSpc>
              <a:buClr>
                <a:srgbClr val="394D7E"/>
              </a:buClr>
              <a:buSzPct val="80000"/>
              <a:buFont typeface="Wingdings" panose="05000000000000000000" pitchFamily="2" charset="2"/>
              <a:buChar char="n"/>
            </a:pPr>
            <a:r>
              <a:rPr lang="ja-JP" altLang="en-US" dirty="0">
                <a:solidFill>
                  <a:schemeClr val="tx1"/>
                </a:solidFill>
              </a:rPr>
              <a:t> 予算集約の支援 から 予算作成の支援へ</a:t>
            </a:r>
            <a:endParaRPr lang="en-US" altLang="ja-JP" dirty="0">
              <a:solidFill>
                <a:schemeClr val="tx1"/>
              </a:solidFill>
            </a:endParaRPr>
          </a:p>
          <a:p>
            <a:pPr marL="628650" lvl="1" indent="-93663">
              <a:lnSpc>
                <a:spcPct val="90000"/>
              </a:lnSpc>
              <a:buClr>
                <a:srgbClr val="394D7E"/>
              </a:buClr>
              <a:buSzPct val="80000"/>
              <a:buFont typeface="Wingdings" panose="05000000000000000000" pitchFamily="2" charset="2"/>
              <a:buChar char="n"/>
            </a:pPr>
            <a:r>
              <a:rPr lang="ja-JP" altLang="en-US" dirty="0">
                <a:solidFill>
                  <a:schemeClr val="tx1"/>
                </a:solidFill>
              </a:rPr>
              <a:t> 財管一致 から 財管調和へ</a:t>
            </a:r>
          </a:p>
        </p:txBody>
      </p:sp>
      <p:sp>
        <p:nvSpPr>
          <p:cNvPr id="30" name="フリーフォーム: 図形 29">
            <a:extLst>
              <a:ext uri="{FF2B5EF4-FFF2-40B4-BE49-F238E27FC236}">
                <a16:creationId xmlns:a16="http://schemas.microsoft.com/office/drawing/2014/main" id="{37D57543-B698-4A3D-B0F0-BDABC6FDA1E3}"/>
              </a:ext>
            </a:extLst>
          </p:cNvPr>
          <p:cNvSpPr/>
          <p:nvPr/>
        </p:nvSpPr>
        <p:spPr>
          <a:xfrm>
            <a:off x="776903" y="4769043"/>
            <a:ext cx="5529769" cy="1542185"/>
          </a:xfrm>
          <a:custGeom>
            <a:avLst/>
            <a:gdLst>
              <a:gd name="connsiteX0" fmla="*/ 1505609 w 5529769"/>
              <a:gd name="connsiteY0" fmla="*/ 0 h 1963910"/>
              <a:gd name="connsiteX1" fmla="*/ 1198308 w 5529769"/>
              <a:gd name="connsiteY1" fmla="*/ 366538 h 1963910"/>
              <a:gd name="connsiteX2" fmla="*/ 1195527 w 5529769"/>
              <a:gd name="connsiteY2" fmla="*/ 385102 h 1963910"/>
              <a:gd name="connsiteX3" fmla="*/ 1632739 w 5529769"/>
              <a:gd name="connsiteY3" fmla="*/ 385102 h 1963910"/>
              <a:gd name="connsiteX4" fmla="*/ 1721659 w 5529769"/>
              <a:gd name="connsiteY4" fmla="*/ 470721 h 1963910"/>
              <a:gd name="connsiteX5" fmla="*/ 1721659 w 5529769"/>
              <a:gd name="connsiteY5" fmla="*/ 701004 h 1963910"/>
              <a:gd name="connsiteX6" fmla="*/ 5458641 w 5529769"/>
              <a:gd name="connsiteY6" fmla="*/ 701004 h 1963910"/>
              <a:gd name="connsiteX7" fmla="*/ 5529769 w 5529769"/>
              <a:gd name="connsiteY7" fmla="*/ 769492 h 1963910"/>
              <a:gd name="connsiteX8" fmla="*/ 5529769 w 5529769"/>
              <a:gd name="connsiteY8" fmla="*/ 1895423 h 1963910"/>
              <a:gd name="connsiteX9" fmla="*/ 5458641 w 5529769"/>
              <a:gd name="connsiteY9" fmla="*/ 1963910 h 1963910"/>
              <a:gd name="connsiteX10" fmla="*/ 1632739 w 5529769"/>
              <a:gd name="connsiteY10" fmla="*/ 1963910 h 1963910"/>
              <a:gd name="connsiteX11" fmla="*/ 928342 w 5529769"/>
              <a:gd name="connsiteY11" fmla="*/ 1963910 h 1963910"/>
              <a:gd name="connsiteX12" fmla="*/ 88920 w 5529769"/>
              <a:gd name="connsiteY12" fmla="*/ 1963910 h 1963910"/>
              <a:gd name="connsiteX13" fmla="*/ 0 w 5529769"/>
              <a:gd name="connsiteY13" fmla="*/ 1878291 h 1963910"/>
              <a:gd name="connsiteX14" fmla="*/ 0 w 5529769"/>
              <a:gd name="connsiteY14" fmla="*/ 470721 h 1963910"/>
              <a:gd name="connsiteX15" fmla="*/ 88920 w 5529769"/>
              <a:gd name="connsiteY15" fmla="*/ 385102 h 1963910"/>
              <a:gd name="connsiteX16" fmla="*/ 870291 w 5529769"/>
              <a:gd name="connsiteY16" fmla="*/ 385102 h 1963910"/>
              <a:gd name="connsiteX17" fmla="*/ 898166 w 5529769"/>
              <a:gd name="connsiteY17" fmla="*/ 314876 h 1963910"/>
              <a:gd name="connsiteX18" fmla="*/ 1505609 w 5529769"/>
              <a:gd name="connsiteY18" fmla="*/ 0 h 19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29769" h="1963910">
                <a:moveTo>
                  <a:pt x="1505609" y="0"/>
                </a:moveTo>
                <a:cubicBezTo>
                  <a:pt x="1349981" y="91279"/>
                  <a:pt x="1242381" y="221539"/>
                  <a:pt x="1198308" y="366538"/>
                </a:cubicBezTo>
                <a:lnTo>
                  <a:pt x="1195527" y="385102"/>
                </a:lnTo>
                <a:lnTo>
                  <a:pt x="1632739" y="385102"/>
                </a:lnTo>
                <a:cubicBezTo>
                  <a:pt x="1681848" y="385102"/>
                  <a:pt x="1721659" y="423435"/>
                  <a:pt x="1721659" y="470721"/>
                </a:cubicBezTo>
                <a:lnTo>
                  <a:pt x="1721659" y="701004"/>
                </a:lnTo>
                <a:lnTo>
                  <a:pt x="5458641" y="701004"/>
                </a:lnTo>
                <a:cubicBezTo>
                  <a:pt x="5497924" y="701004"/>
                  <a:pt x="5529769" y="731667"/>
                  <a:pt x="5529769" y="769492"/>
                </a:cubicBezTo>
                <a:lnTo>
                  <a:pt x="5529769" y="1895423"/>
                </a:lnTo>
                <a:cubicBezTo>
                  <a:pt x="5529769" y="1933247"/>
                  <a:pt x="5497924" y="1963910"/>
                  <a:pt x="5458641" y="1963910"/>
                </a:cubicBezTo>
                <a:lnTo>
                  <a:pt x="1632739" y="1963910"/>
                </a:lnTo>
                <a:lnTo>
                  <a:pt x="928342" y="1963910"/>
                </a:lnTo>
                <a:lnTo>
                  <a:pt x="88920" y="1963910"/>
                </a:lnTo>
                <a:cubicBezTo>
                  <a:pt x="39811" y="1963910"/>
                  <a:pt x="0" y="1925577"/>
                  <a:pt x="0" y="1878291"/>
                </a:cubicBezTo>
                <a:lnTo>
                  <a:pt x="0" y="470721"/>
                </a:lnTo>
                <a:cubicBezTo>
                  <a:pt x="0" y="423435"/>
                  <a:pt x="39811" y="385102"/>
                  <a:pt x="88920" y="385102"/>
                </a:cubicBezTo>
                <a:lnTo>
                  <a:pt x="870291" y="385102"/>
                </a:lnTo>
                <a:lnTo>
                  <a:pt x="898166" y="314876"/>
                </a:lnTo>
                <a:cubicBezTo>
                  <a:pt x="998246" y="129836"/>
                  <a:pt x="1232539" y="0"/>
                  <a:pt x="1505609" y="0"/>
                </a:cubicBezTo>
                <a:close/>
              </a:path>
            </a:pathLst>
          </a:custGeom>
          <a:solidFill>
            <a:schemeClr val="bg1"/>
          </a:solidFill>
          <a:ln w="28575">
            <a:solidFill>
              <a:srgbClr val="394D7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lvl="0"/>
            <a:endParaRPr lang="en-US" altLang="ja-JP" sz="1400" b="1" dirty="0">
              <a:solidFill>
                <a:schemeClr val="tx1"/>
              </a:solidFill>
            </a:endParaRPr>
          </a:p>
          <a:p>
            <a:pPr lvl="0"/>
            <a:endParaRPr lang="en-US" altLang="ja-JP" sz="1400" b="1" dirty="0">
              <a:solidFill>
                <a:schemeClr val="tx1"/>
              </a:solidFill>
            </a:endParaRPr>
          </a:p>
          <a:p>
            <a:pPr lvl="0"/>
            <a:r>
              <a:rPr lang="ja-JP" altLang="en-US" sz="2000" b="1" dirty="0">
                <a:solidFill>
                  <a:srgbClr val="394D7E"/>
                </a:solidFill>
              </a:rPr>
              <a:t>足元の状況</a:t>
            </a:r>
            <a:endParaRPr lang="en-US" altLang="ja-JP" sz="2000" b="1" dirty="0">
              <a:solidFill>
                <a:schemeClr val="tx1"/>
              </a:solidFill>
            </a:endParaRPr>
          </a:p>
          <a:p>
            <a:pPr lvl="0"/>
            <a:r>
              <a:rPr lang="en-US" altLang="ja-JP" sz="2000" b="1" dirty="0">
                <a:solidFill>
                  <a:schemeClr val="tx1"/>
                </a:solidFill>
              </a:rPr>
              <a:t> </a:t>
            </a:r>
            <a:r>
              <a:rPr lang="ja-JP" altLang="en-US" dirty="0">
                <a:solidFill>
                  <a:schemeClr val="tx1"/>
                </a:solidFill>
              </a:rPr>
              <a:t>エクセルの使い過ぎによる、不効率な業務の温存</a:t>
            </a:r>
            <a:endParaRPr lang="en-US" altLang="ja-JP" dirty="0">
              <a:solidFill>
                <a:schemeClr val="tx1"/>
              </a:solidFill>
            </a:endParaRPr>
          </a:p>
          <a:p>
            <a:pPr marL="271463"/>
            <a:endParaRPr lang="en-US" altLang="ja-JP" dirty="0">
              <a:solidFill>
                <a:schemeClr val="tx1"/>
              </a:solidFill>
            </a:endParaRPr>
          </a:p>
        </p:txBody>
      </p:sp>
      <p:sp>
        <p:nvSpPr>
          <p:cNvPr id="4" name="テキスト ボックス 3">
            <a:extLst>
              <a:ext uri="{FF2B5EF4-FFF2-40B4-BE49-F238E27FC236}">
                <a16:creationId xmlns:a16="http://schemas.microsoft.com/office/drawing/2014/main" id="{CEC8213B-0B89-4F0E-BB1A-05DEFA8AC25D}"/>
              </a:ext>
            </a:extLst>
          </p:cNvPr>
          <p:cNvSpPr txBox="1"/>
          <p:nvPr/>
        </p:nvSpPr>
        <p:spPr>
          <a:xfrm>
            <a:off x="1899622" y="5819803"/>
            <a:ext cx="2954655" cy="461665"/>
          </a:xfrm>
          <a:prstGeom prst="rect">
            <a:avLst/>
          </a:prstGeom>
          <a:noFill/>
        </p:spPr>
        <p:txBody>
          <a:bodyPr wrap="none" rtlCol="0">
            <a:spAutoFit/>
          </a:bodyPr>
          <a:lstStyle/>
          <a:p>
            <a:r>
              <a:rPr kumimoji="1" lang="ja-JP" altLang="en-US" sz="2400" b="1" dirty="0">
                <a:solidFill>
                  <a:srgbClr val="FF0000"/>
                </a:solidFill>
              </a:rPr>
              <a:t>「エクセルメタボ」</a:t>
            </a:r>
          </a:p>
        </p:txBody>
      </p:sp>
    </p:spTree>
    <p:extLst>
      <p:ext uri="{BB962C8B-B14F-4D97-AF65-F5344CB8AC3E}">
        <p14:creationId xmlns:p14="http://schemas.microsoft.com/office/powerpoint/2010/main" val="56987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57E1D-5151-40CD-A05F-14DBDA0F93FA}"/>
              </a:ext>
            </a:extLst>
          </p:cNvPr>
          <p:cNvSpPr>
            <a:spLocks noGrp="1"/>
          </p:cNvSpPr>
          <p:nvPr>
            <p:ph type="title"/>
          </p:nvPr>
        </p:nvSpPr>
        <p:spPr/>
        <p:txBody>
          <a:bodyPr/>
          <a:lstStyle/>
          <a:p>
            <a:r>
              <a:rPr kumimoji="1" lang="ja-JP" altLang="en-US" dirty="0"/>
              <a:t>（２）エクセルメタボを克服する</a:t>
            </a:r>
            <a:r>
              <a:rPr kumimoji="1"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C0BA80C8-4B85-4E10-AE0A-242175B5CB3D}"/>
              </a:ext>
            </a:extLst>
          </p:cNvPr>
          <p:cNvSpPr>
            <a:spLocks noGrp="1"/>
          </p:cNvSpPr>
          <p:nvPr>
            <p:ph idx="1"/>
          </p:nvPr>
        </p:nvSpPr>
        <p:spPr/>
        <p:txBody>
          <a:bodyPr>
            <a:normAutofit/>
          </a:bodyPr>
          <a:lstStyle/>
          <a:p>
            <a:pPr marL="0" indent="0">
              <a:buNone/>
            </a:pPr>
            <a:r>
              <a:rPr lang="ja-JP" altLang="en-US" sz="1800" dirty="0"/>
              <a:t>エクセルは便利なツールですが、積み重ねられて複雑化／肥大化したエクセルの山で身動きがとれず、変革の足枷となります。この状況が</a:t>
            </a:r>
            <a:r>
              <a:rPr kumimoji="1" lang="ja-JP" altLang="en-US" sz="1800" b="1" dirty="0"/>
              <a:t>エクセルメタボ</a:t>
            </a:r>
            <a:r>
              <a:rPr kumimoji="1" lang="ja-JP" altLang="en-US" sz="1800" dirty="0"/>
              <a:t>です。</a:t>
            </a:r>
          </a:p>
        </p:txBody>
      </p:sp>
      <p:grpSp>
        <p:nvGrpSpPr>
          <p:cNvPr id="20" name="グループ化 19">
            <a:extLst>
              <a:ext uri="{FF2B5EF4-FFF2-40B4-BE49-F238E27FC236}">
                <a16:creationId xmlns:a16="http://schemas.microsoft.com/office/drawing/2014/main" id="{59489163-D1FD-46AA-BE6E-EC0487CE60C0}"/>
              </a:ext>
            </a:extLst>
          </p:cNvPr>
          <p:cNvGrpSpPr/>
          <p:nvPr/>
        </p:nvGrpSpPr>
        <p:grpSpPr>
          <a:xfrm>
            <a:off x="219743" y="1815818"/>
            <a:ext cx="9485257" cy="4853542"/>
            <a:chOff x="198244" y="1767365"/>
            <a:chExt cx="9485257" cy="4853542"/>
          </a:xfrm>
        </p:grpSpPr>
        <p:sp>
          <p:nvSpPr>
            <p:cNvPr id="29" name="角丸四角形 75">
              <a:extLst>
                <a:ext uri="{FF2B5EF4-FFF2-40B4-BE49-F238E27FC236}">
                  <a16:creationId xmlns:a16="http://schemas.microsoft.com/office/drawing/2014/main" id="{0250E747-F728-4F70-B19B-BD9282A83DDB}"/>
                </a:ext>
              </a:extLst>
            </p:cNvPr>
            <p:cNvSpPr/>
            <p:nvPr/>
          </p:nvSpPr>
          <p:spPr>
            <a:xfrm>
              <a:off x="2936776" y="2271829"/>
              <a:ext cx="4032447" cy="3960000"/>
            </a:xfrm>
            <a:prstGeom prst="roundRect">
              <a:avLst>
                <a:gd name="adj" fmla="val 220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000" b="1" i="1" u="sng" strike="noStrike" kern="1200" cap="none" spc="0" normalizeH="0" baseline="0" noProof="0" dirty="0">
                <a:ln>
                  <a:noFill/>
                </a:ln>
                <a:solidFill>
                  <a:srgbClr val="C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a:extLst>
                <a:ext uri="{FF2B5EF4-FFF2-40B4-BE49-F238E27FC236}">
                  <a16:creationId xmlns:a16="http://schemas.microsoft.com/office/drawing/2014/main" id="{7A0CDD88-8A47-4F8A-A06A-41C45EDA3D3D}"/>
                </a:ext>
              </a:extLst>
            </p:cNvPr>
            <p:cNvSpPr txBox="1"/>
            <p:nvPr/>
          </p:nvSpPr>
          <p:spPr>
            <a:xfrm>
              <a:off x="198244" y="2107762"/>
              <a:ext cx="902811"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○○支店</a:t>
              </a:r>
            </a:p>
          </p:txBody>
        </p:sp>
        <p:sp>
          <p:nvSpPr>
            <p:cNvPr id="31" name="テキスト ボックス 30">
              <a:extLst>
                <a:ext uri="{FF2B5EF4-FFF2-40B4-BE49-F238E27FC236}">
                  <a16:creationId xmlns:a16="http://schemas.microsoft.com/office/drawing/2014/main" id="{1CE17BBE-A822-4443-8320-AD57485AE858}"/>
                </a:ext>
              </a:extLst>
            </p:cNvPr>
            <p:cNvSpPr txBox="1"/>
            <p:nvPr/>
          </p:nvSpPr>
          <p:spPr>
            <a:xfrm>
              <a:off x="198244" y="3212976"/>
              <a:ext cx="1082348"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営業企画部</a:t>
              </a:r>
            </a:p>
          </p:txBody>
        </p:sp>
        <p:sp>
          <p:nvSpPr>
            <p:cNvPr id="32" name="テキスト ボックス 31">
              <a:extLst>
                <a:ext uri="{FF2B5EF4-FFF2-40B4-BE49-F238E27FC236}">
                  <a16:creationId xmlns:a16="http://schemas.microsoft.com/office/drawing/2014/main" id="{EE4F93A0-C90A-490F-9945-D442DDBF6924}"/>
                </a:ext>
              </a:extLst>
            </p:cNvPr>
            <p:cNvSpPr txBox="1"/>
            <p:nvPr/>
          </p:nvSpPr>
          <p:spPr>
            <a:xfrm>
              <a:off x="198244" y="4345359"/>
              <a:ext cx="723276"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人事部</a:t>
              </a:r>
            </a:p>
          </p:txBody>
        </p:sp>
        <p:sp>
          <p:nvSpPr>
            <p:cNvPr id="33" name="テキスト ボックス 32">
              <a:extLst>
                <a:ext uri="{FF2B5EF4-FFF2-40B4-BE49-F238E27FC236}">
                  <a16:creationId xmlns:a16="http://schemas.microsoft.com/office/drawing/2014/main" id="{11F786A0-AAF4-44E0-B803-3F5AF51F848F}"/>
                </a:ext>
              </a:extLst>
            </p:cNvPr>
            <p:cNvSpPr txBox="1"/>
            <p:nvPr/>
          </p:nvSpPr>
          <p:spPr>
            <a:xfrm>
              <a:off x="8262661" y="2107628"/>
              <a:ext cx="902812"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サマリー</a:t>
              </a:r>
            </a:p>
          </p:txBody>
        </p:sp>
        <p:sp>
          <p:nvSpPr>
            <p:cNvPr id="34" name="テキスト ボックス 33">
              <a:extLst>
                <a:ext uri="{FF2B5EF4-FFF2-40B4-BE49-F238E27FC236}">
                  <a16:creationId xmlns:a16="http://schemas.microsoft.com/office/drawing/2014/main" id="{0B00EC31-8F49-400F-A5A8-34B6AE8F0FE0}"/>
                </a:ext>
              </a:extLst>
            </p:cNvPr>
            <p:cNvSpPr txBox="1"/>
            <p:nvPr/>
          </p:nvSpPr>
          <p:spPr>
            <a:xfrm>
              <a:off x="8242080" y="3284984"/>
              <a:ext cx="1441421"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商品部門別内訳</a:t>
              </a:r>
            </a:p>
          </p:txBody>
        </p:sp>
        <p:sp>
          <p:nvSpPr>
            <p:cNvPr id="35" name="テキスト ボックス 34">
              <a:extLst>
                <a:ext uri="{FF2B5EF4-FFF2-40B4-BE49-F238E27FC236}">
                  <a16:creationId xmlns:a16="http://schemas.microsoft.com/office/drawing/2014/main" id="{EF0BCF4E-C32E-492E-966E-0F3D8EA6D299}"/>
                </a:ext>
              </a:extLst>
            </p:cNvPr>
            <p:cNvSpPr txBox="1"/>
            <p:nvPr/>
          </p:nvSpPr>
          <p:spPr>
            <a:xfrm>
              <a:off x="8260433" y="4492724"/>
              <a:ext cx="1082348"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部署別内訳</a:t>
              </a:r>
            </a:p>
          </p:txBody>
        </p:sp>
        <p:sp>
          <p:nvSpPr>
            <p:cNvPr id="36" name="テキスト ボックス 35">
              <a:extLst>
                <a:ext uri="{FF2B5EF4-FFF2-40B4-BE49-F238E27FC236}">
                  <a16:creationId xmlns:a16="http://schemas.microsoft.com/office/drawing/2014/main" id="{3B572DBC-0448-4DF2-949B-B9692FE620D9}"/>
                </a:ext>
              </a:extLst>
            </p:cNvPr>
            <p:cNvSpPr txBox="1"/>
            <p:nvPr/>
          </p:nvSpPr>
          <p:spPr>
            <a:xfrm>
              <a:off x="200472" y="1767365"/>
              <a:ext cx="1872000" cy="288000"/>
            </a:xfrm>
            <a:prstGeom prst="rect">
              <a:avLst/>
            </a:prstGeom>
          </p:spPr>
          <p:txBody>
            <a:bodyPr wrap="none" tIns="36000" bIns="0" anchor="t">
              <a:noAutofit/>
            </a:bodyPr>
            <a:lstStyle>
              <a:defPPr>
                <a:defRPr lang="ja-JP"/>
              </a:defPPr>
              <a:lvl1pPr algn="ctr">
                <a:defRPr>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元データ</a:t>
              </a:r>
            </a:p>
          </p:txBody>
        </p:sp>
        <p:sp>
          <p:nvSpPr>
            <p:cNvPr id="37" name="テキスト ボックス 36">
              <a:extLst>
                <a:ext uri="{FF2B5EF4-FFF2-40B4-BE49-F238E27FC236}">
                  <a16:creationId xmlns:a16="http://schemas.microsoft.com/office/drawing/2014/main" id="{C06D841F-434A-4E3D-BF6B-2608D3808846}"/>
                </a:ext>
              </a:extLst>
            </p:cNvPr>
            <p:cNvSpPr txBox="1"/>
            <p:nvPr/>
          </p:nvSpPr>
          <p:spPr>
            <a:xfrm>
              <a:off x="7689305" y="1767365"/>
              <a:ext cx="1872000" cy="288000"/>
            </a:xfrm>
            <a:prstGeom prst="rect">
              <a:avLst/>
            </a:prstGeom>
          </p:spPr>
          <p:txBody>
            <a:bodyPr wrap="none" tIns="36000" bIns="0" anchor="t">
              <a:noAutofit/>
            </a:bodyPr>
            <a:lstStyle>
              <a:defPPr>
                <a:defRPr lang="ja-JP"/>
              </a:defPPr>
              <a:lvl1pPr algn="ctr">
                <a:defRPr b="1" u="sng">
                  <a:solidFill>
                    <a:srgbClr val="C0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報告資料</a:t>
              </a:r>
            </a:p>
          </p:txBody>
        </p:sp>
        <p:cxnSp>
          <p:nvCxnSpPr>
            <p:cNvPr id="38" name="直線矢印コネクタ 24">
              <a:extLst>
                <a:ext uri="{FF2B5EF4-FFF2-40B4-BE49-F238E27FC236}">
                  <a16:creationId xmlns:a16="http://schemas.microsoft.com/office/drawing/2014/main" id="{131EB482-6199-4C7F-B30C-5FD654038F74}"/>
                </a:ext>
              </a:extLst>
            </p:cNvPr>
            <p:cNvCxnSpPr/>
            <p:nvPr/>
          </p:nvCxnSpPr>
          <p:spPr>
            <a:xfrm>
              <a:off x="1517323" y="2722859"/>
              <a:ext cx="1691083" cy="1410443"/>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線矢印コネクタ 25">
              <a:extLst>
                <a:ext uri="{FF2B5EF4-FFF2-40B4-BE49-F238E27FC236}">
                  <a16:creationId xmlns:a16="http://schemas.microsoft.com/office/drawing/2014/main" id="{9552F8BD-69AA-4EE3-945C-048F1BB4EA0C}"/>
                </a:ext>
              </a:extLst>
            </p:cNvPr>
            <p:cNvCxnSpPr/>
            <p:nvPr/>
          </p:nvCxnSpPr>
          <p:spPr>
            <a:xfrm>
              <a:off x="1517322" y="3850753"/>
              <a:ext cx="1691084" cy="282549"/>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線矢印コネクタ 28">
              <a:extLst>
                <a:ext uri="{FF2B5EF4-FFF2-40B4-BE49-F238E27FC236}">
                  <a16:creationId xmlns:a16="http://schemas.microsoft.com/office/drawing/2014/main" id="{3603912D-A16E-4765-8240-4EFC9E52FEE1}"/>
                </a:ext>
              </a:extLst>
            </p:cNvPr>
            <p:cNvCxnSpPr/>
            <p:nvPr/>
          </p:nvCxnSpPr>
          <p:spPr>
            <a:xfrm flipV="1">
              <a:off x="1517321" y="4133302"/>
              <a:ext cx="1691085" cy="796822"/>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1" name="直線矢印コネクタ 31">
              <a:extLst>
                <a:ext uri="{FF2B5EF4-FFF2-40B4-BE49-F238E27FC236}">
                  <a16:creationId xmlns:a16="http://schemas.microsoft.com/office/drawing/2014/main" id="{02E8C09F-0109-491E-8239-B5C476246416}"/>
                </a:ext>
              </a:extLst>
            </p:cNvPr>
            <p:cNvCxnSpPr/>
            <p:nvPr/>
          </p:nvCxnSpPr>
          <p:spPr>
            <a:xfrm>
              <a:off x="1517323" y="2722859"/>
              <a:ext cx="2843211" cy="152400"/>
            </a:xfrm>
            <a:prstGeom prst="curvedConnector3">
              <a:avLst>
                <a:gd name="adj1" fmla="val 4062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線矢印コネクタ 34">
              <a:extLst>
                <a:ext uri="{FF2B5EF4-FFF2-40B4-BE49-F238E27FC236}">
                  <a16:creationId xmlns:a16="http://schemas.microsoft.com/office/drawing/2014/main" id="{BED97B0F-4486-426E-8D93-3FAA07032691}"/>
                </a:ext>
              </a:extLst>
            </p:cNvPr>
            <p:cNvCxnSpPr/>
            <p:nvPr/>
          </p:nvCxnSpPr>
          <p:spPr>
            <a:xfrm flipV="1">
              <a:off x="4160906" y="3351509"/>
              <a:ext cx="675878" cy="781793"/>
            </a:xfrm>
            <a:prstGeom prst="curvedConnector2">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線矢印コネクタ 37">
              <a:extLst>
                <a:ext uri="{FF2B5EF4-FFF2-40B4-BE49-F238E27FC236}">
                  <a16:creationId xmlns:a16="http://schemas.microsoft.com/office/drawing/2014/main" id="{045C8124-516A-42C1-A6A2-6CB44FA178C7}"/>
                </a:ext>
              </a:extLst>
            </p:cNvPr>
            <p:cNvCxnSpPr/>
            <p:nvPr/>
          </p:nvCxnSpPr>
          <p:spPr>
            <a:xfrm>
              <a:off x="5313034" y="2875259"/>
              <a:ext cx="675877" cy="781792"/>
            </a:xfrm>
            <a:prstGeom prst="curvedConnector2">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4" name="直線矢印コネクタ 40">
              <a:extLst>
                <a:ext uri="{FF2B5EF4-FFF2-40B4-BE49-F238E27FC236}">
                  <a16:creationId xmlns:a16="http://schemas.microsoft.com/office/drawing/2014/main" id="{7C5BA6EB-A463-4A7F-91AF-E188F155E629}"/>
                </a:ext>
              </a:extLst>
            </p:cNvPr>
            <p:cNvCxnSpPr/>
            <p:nvPr/>
          </p:nvCxnSpPr>
          <p:spPr>
            <a:xfrm>
              <a:off x="4160906" y="4133302"/>
              <a:ext cx="675878" cy="883519"/>
            </a:xfrm>
            <a:prstGeom prst="curvedConnector2">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5" name="直線矢印コネクタ 43">
              <a:extLst>
                <a:ext uri="{FF2B5EF4-FFF2-40B4-BE49-F238E27FC236}">
                  <a16:creationId xmlns:a16="http://schemas.microsoft.com/office/drawing/2014/main" id="{09D9A114-237F-44B2-ABE2-7F92A5CC50DA}"/>
                </a:ext>
              </a:extLst>
            </p:cNvPr>
            <p:cNvCxnSpPr/>
            <p:nvPr/>
          </p:nvCxnSpPr>
          <p:spPr>
            <a:xfrm>
              <a:off x="1517321" y="4930124"/>
              <a:ext cx="2843213" cy="562947"/>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6" name="直線矢印コネクタ 46">
              <a:extLst>
                <a:ext uri="{FF2B5EF4-FFF2-40B4-BE49-F238E27FC236}">
                  <a16:creationId xmlns:a16="http://schemas.microsoft.com/office/drawing/2014/main" id="{84BC64AF-8C49-4FB9-BE44-6E3A7465ACE7}"/>
                </a:ext>
              </a:extLst>
            </p:cNvPr>
            <p:cNvCxnSpPr/>
            <p:nvPr/>
          </p:nvCxnSpPr>
          <p:spPr>
            <a:xfrm flipV="1">
              <a:off x="5313034" y="4609551"/>
              <a:ext cx="675877" cy="883520"/>
            </a:xfrm>
            <a:prstGeom prst="curvedConnector2">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7" name="直線矢印コネクタ 49">
              <a:extLst>
                <a:ext uri="{FF2B5EF4-FFF2-40B4-BE49-F238E27FC236}">
                  <a16:creationId xmlns:a16="http://schemas.microsoft.com/office/drawing/2014/main" id="{26B9305F-4373-431C-9520-8657D57DECCF}"/>
                </a:ext>
              </a:extLst>
            </p:cNvPr>
            <p:cNvCxnSpPr/>
            <p:nvPr/>
          </p:nvCxnSpPr>
          <p:spPr>
            <a:xfrm>
              <a:off x="6465161" y="4133301"/>
              <a:ext cx="1565073" cy="979689"/>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線矢印コネクタ 52">
              <a:extLst>
                <a:ext uri="{FF2B5EF4-FFF2-40B4-BE49-F238E27FC236}">
                  <a16:creationId xmlns:a16="http://schemas.microsoft.com/office/drawing/2014/main" id="{1085AB80-E798-4230-BB7B-6236D3949F09}"/>
                </a:ext>
              </a:extLst>
            </p:cNvPr>
            <p:cNvCxnSpPr/>
            <p:nvPr/>
          </p:nvCxnSpPr>
          <p:spPr>
            <a:xfrm flipV="1">
              <a:off x="6465161" y="3914379"/>
              <a:ext cx="1565076" cy="218922"/>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線矢印コネクタ 55">
              <a:extLst>
                <a:ext uri="{FF2B5EF4-FFF2-40B4-BE49-F238E27FC236}">
                  <a16:creationId xmlns:a16="http://schemas.microsoft.com/office/drawing/2014/main" id="{4143052C-8A29-4A1F-A535-0C7E3AA566E9}"/>
                </a:ext>
              </a:extLst>
            </p:cNvPr>
            <p:cNvCxnSpPr/>
            <p:nvPr/>
          </p:nvCxnSpPr>
          <p:spPr>
            <a:xfrm flipV="1">
              <a:off x="6465161" y="2722859"/>
              <a:ext cx="1565079" cy="1410442"/>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線矢印コネクタ 58">
              <a:extLst>
                <a:ext uri="{FF2B5EF4-FFF2-40B4-BE49-F238E27FC236}">
                  <a16:creationId xmlns:a16="http://schemas.microsoft.com/office/drawing/2014/main" id="{555DFA42-C5C2-4797-8D63-7FE3518FDC8C}"/>
                </a:ext>
              </a:extLst>
            </p:cNvPr>
            <p:cNvCxnSpPr/>
            <p:nvPr/>
          </p:nvCxnSpPr>
          <p:spPr>
            <a:xfrm flipV="1">
              <a:off x="5313034" y="2722859"/>
              <a:ext cx="2717206" cy="152400"/>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B8C5D2F5-F26F-4BD4-8DDC-25C90273706E}"/>
                </a:ext>
              </a:extLst>
            </p:cNvPr>
            <p:cNvCxnSpPr/>
            <p:nvPr/>
          </p:nvCxnSpPr>
          <p:spPr>
            <a:xfrm flipV="1">
              <a:off x="3928486" y="2875259"/>
              <a:ext cx="432048" cy="883537"/>
            </a:xfrm>
            <a:prstGeom prst="straightConnector1">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2" name="直線矢印コネクタ 64">
              <a:extLst>
                <a:ext uri="{FF2B5EF4-FFF2-40B4-BE49-F238E27FC236}">
                  <a16:creationId xmlns:a16="http://schemas.microsoft.com/office/drawing/2014/main" id="{A1EB853E-7CD1-4A8A-A79D-4EF8359CF5A0}"/>
                </a:ext>
              </a:extLst>
            </p:cNvPr>
            <p:cNvCxnSpPr/>
            <p:nvPr/>
          </p:nvCxnSpPr>
          <p:spPr>
            <a:xfrm rot="16200000" flipH="1">
              <a:off x="3580836" y="4713372"/>
              <a:ext cx="883519" cy="675878"/>
            </a:xfrm>
            <a:prstGeom prst="curvedConnector2">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線矢印コネクタ 67">
              <a:extLst>
                <a:ext uri="{FF2B5EF4-FFF2-40B4-BE49-F238E27FC236}">
                  <a16:creationId xmlns:a16="http://schemas.microsoft.com/office/drawing/2014/main" id="{BB9128B0-0916-4283-8D7A-5C24C91905FB}"/>
                </a:ext>
              </a:extLst>
            </p:cNvPr>
            <p:cNvCxnSpPr/>
            <p:nvPr/>
          </p:nvCxnSpPr>
          <p:spPr>
            <a:xfrm flipV="1">
              <a:off x="5313034" y="5112990"/>
              <a:ext cx="2717200" cy="380081"/>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線矢印コネクタ 72">
              <a:extLst>
                <a:ext uri="{FF2B5EF4-FFF2-40B4-BE49-F238E27FC236}">
                  <a16:creationId xmlns:a16="http://schemas.microsoft.com/office/drawing/2014/main" id="{CE7376DC-D349-42A8-9303-51A463C75988}"/>
                </a:ext>
              </a:extLst>
            </p:cNvPr>
            <p:cNvCxnSpPr/>
            <p:nvPr/>
          </p:nvCxnSpPr>
          <p:spPr>
            <a:xfrm flipV="1">
              <a:off x="4160906" y="2722859"/>
              <a:ext cx="3869334" cy="1410443"/>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線矢印コネクタ 76">
              <a:extLst>
                <a:ext uri="{FF2B5EF4-FFF2-40B4-BE49-F238E27FC236}">
                  <a16:creationId xmlns:a16="http://schemas.microsoft.com/office/drawing/2014/main" id="{10D018D2-3590-413E-B416-562AA52A0A91}"/>
                </a:ext>
              </a:extLst>
            </p:cNvPr>
            <p:cNvCxnSpPr/>
            <p:nvPr/>
          </p:nvCxnSpPr>
          <p:spPr>
            <a:xfrm>
              <a:off x="4160906" y="4133302"/>
              <a:ext cx="3869328" cy="979688"/>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sp>
          <p:nvSpPr>
            <p:cNvPr id="56" name="フローチャート : 磁気ディスク 79">
              <a:extLst>
                <a:ext uri="{FF2B5EF4-FFF2-40B4-BE49-F238E27FC236}">
                  <a16:creationId xmlns:a16="http://schemas.microsoft.com/office/drawing/2014/main" id="{1068EDA3-9FD9-4C02-8D57-5F0E65BF558A}"/>
                </a:ext>
              </a:extLst>
            </p:cNvPr>
            <p:cNvSpPr/>
            <p:nvPr/>
          </p:nvSpPr>
          <p:spPr>
            <a:xfrm>
              <a:off x="466800" y="5406374"/>
              <a:ext cx="1173832" cy="1008112"/>
            </a:xfrm>
            <a:prstGeom prst="flowChartMagneticDisk">
              <a:avLst/>
            </a:prstGeom>
            <a:ln w="9525">
              <a:solidFill>
                <a:schemeClr val="lt1"/>
              </a:solidFill>
            </a:ln>
            <a:effectLst/>
          </p:spPr>
          <p:style>
            <a:lnRef idx="3">
              <a:schemeClr val="lt1"/>
            </a:lnRef>
            <a:fillRef idx="1">
              <a:schemeClr val="accent1"/>
            </a:fillRef>
            <a:effectRef idx="1">
              <a:schemeClr val="accent1"/>
            </a:effectRef>
            <a:fontRef idx="minor">
              <a:schemeClr val="lt1"/>
            </a:fontRef>
          </p:style>
          <p:txBody>
            <a:bodyPr lIns="36000" rIns="3600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経理システム</a:t>
              </a:r>
              <a:endParaRPr kumimoji="1" lang="en-US" altLang="ja-JP" sz="1400" b="0"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営業システム</a:t>
              </a:r>
            </a:p>
          </p:txBody>
        </p:sp>
        <p:cxnSp>
          <p:nvCxnSpPr>
            <p:cNvPr id="57" name="直線矢印コネクタ 81">
              <a:extLst>
                <a:ext uri="{FF2B5EF4-FFF2-40B4-BE49-F238E27FC236}">
                  <a16:creationId xmlns:a16="http://schemas.microsoft.com/office/drawing/2014/main" id="{D30C6DD0-9401-4986-8FDF-CF519D7BB0A6}"/>
                </a:ext>
              </a:extLst>
            </p:cNvPr>
            <p:cNvCxnSpPr>
              <a:stCxn id="56" idx="4"/>
            </p:cNvCxnSpPr>
            <p:nvPr/>
          </p:nvCxnSpPr>
          <p:spPr>
            <a:xfrm flipV="1">
              <a:off x="1640632" y="5493071"/>
              <a:ext cx="2719902" cy="417359"/>
            </a:xfrm>
            <a:prstGeom prst="curvedConnector3">
              <a:avLst>
                <a:gd name="adj1" fmla="val 50000"/>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A12BFE3-5D26-43E3-9A98-FB106DB42F9D}"/>
                </a:ext>
              </a:extLst>
            </p:cNvPr>
            <p:cNvCxnSpPr/>
            <p:nvPr/>
          </p:nvCxnSpPr>
          <p:spPr>
            <a:xfrm flipH="1" flipV="1">
              <a:off x="5988911" y="4609551"/>
              <a:ext cx="478564" cy="974206"/>
            </a:xfrm>
            <a:prstGeom prst="straightConnector1">
              <a:avLst/>
            </a:prstGeom>
            <a:ln w="38100">
              <a:solidFill>
                <a:schemeClr val="tx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2D66F34-BEA4-4F09-8F35-7102231A8127}"/>
                </a:ext>
              </a:extLst>
            </p:cNvPr>
            <p:cNvCxnSpPr/>
            <p:nvPr/>
          </p:nvCxnSpPr>
          <p:spPr>
            <a:xfrm flipH="1" flipV="1">
              <a:off x="5313035" y="5493071"/>
              <a:ext cx="1152126" cy="90686"/>
            </a:xfrm>
            <a:prstGeom prst="straightConnector1">
              <a:avLst/>
            </a:prstGeom>
            <a:ln w="38100">
              <a:solidFill>
                <a:schemeClr val="tx2"/>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D98E0B06-7381-40E6-AACE-E8519F8186A9}"/>
                </a:ext>
              </a:extLst>
            </p:cNvPr>
            <p:cNvSpPr txBox="1"/>
            <p:nvPr/>
          </p:nvSpPr>
          <p:spPr>
            <a:xfrm>
              <a:off x="7185248" y="6313130"/>
              <a:ext cx="723275"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手修正</a:t>
              </a:r>
            </a:p>
          </p:txBody>
        </p:sp>
        <p:sp>
          <p:nvSpPr>
            <p:cNvPr id="61" name="テキスト ボックス 60">
              <a:extLst>
                <a:ext uri="{FF2B5EF4-FFF2-40B4-BE49-F238E27FC236}">
                  <a16:creationId xmlns:a16="http://schemas.microsoft.com/office/drawing/2014/main" id="{D9EA493E-9556-472A-B934-E05510CA1E29}"/>
                </a:ext>
              </a:extLst>
            </p:cNvPr>
            <p:cNvSpPr txBox="1"/>
            <p:nvPr/>
          </p:nvSpPr>
          <p:spPr>
            <a:xfrm>
              <a:off x="5310812" y="2487413"/>
              <a:ext cx="1156663" cy="338554"/>
            </a:xfrm>
            <a:prstGeom prst="rect">
              <a:avLst/>
            </a:prstGeom>
            <a:noFill/>
          </p:spPr>
          <p:txBody>
            <a:bodyPr wrap="none" rtlCol="0">
              <a:spAutoFit/>
            </a:bodyPr>
            <a:lstStyle>
              <a:defPPr>
                <a:defRPr lang="ja-JP"/>
              </a:defPPr>
              <a:lvl1pPr>
                <a:defRPr b="1">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rPr>
                <a:t>VLOOKUP</a:t>
              </a:r>
              <a:endParaRPr kumimoji="1" lang="ja-JP" altLang="en-US" sz="16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5FC8FEE8-F874-4F61-AC94-13216B8B800F}"/>
                </a:ext>
              </a:extLst>
            </p:cNvPr>
            <p:cNvSpPr txBox="1"/>
            <p:nvPr/>
          </p:nvSpPr>
          <p:spPr>
            <a:xfrm>
              <a:off x="4965699" y="4863677"/>
              <a:ext cx="2579589" cy="338554"/>
            </a:xfrm>
            <a:prstGeom prst="rect">
              <a:avLst/>
            </a:prstGeom>
            <a:noFill/>
          </p:spPr>
          <p:txBody>
            <a:bodyPr wrap="square" rtlCol="0">
              <a:spAutoFit/>
            </a:bodyPr>
            <a:lstStyle>
              <a:defPPr>
                <a:defRPr lang="ja-JP"/>
              </a:defPPr>
              <a:lvl1pPr>
                <a:defRPr b="1">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rPr>
                <a:t>シミュレーション処理</a:t>
              </a:r>
            </a:p>
          </p:txBody>
        </p:sp>
        <p:sp>
          <p:nvSpPr>
            <p:cNvPr id="63" name="テキスト ボックス 62">
              <a:extLst>
                <a:ext uri="{FF2B5EF4-FFF2-40B4-BE49-F238E27FC236}">
                  <a16:creationId xmlns:a16="http://schemas.microsoft.com/office/drawing/2014/main" id="{7F91F60D-D6F8-45D5-BB8D-4264434C4F86}"/>
                </a:ext>
              </a:extLst>
            </p:cNvPr>
            <p:cNvSpPr txBox="1"/>
            <p:nvPr/>
          </p:nvSpPr>
          <p:spPr>
            <a:xfrm>
              <a:off x="4678985" y="3672604"/>
              <a:ext cx="800219" cy="338554"/>
            </a:xfrm>
            <a:prstGeom prst="rect">
              <a:avLst/>
            </a:prstGeom>
            <a:noFill/>
          </p:spPr>
          <p:txBody>
            <a:bodyPr wrap="none" rtlCol="0">
              <a:spAutoFit/>
            </a:bodyPr>
            <a:lstStyle>
              <a:defPPr>
                <a:defRPr lang="ja-JP"/>
              </a:defPPr>
              <a:lvl1pPr>
                <a:defRPr b="1">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rPr>
                <a:t>マクロ</a:t>
              </a:r>
            </a:p>
          </p:txBody>
        </p:sp>
        <p:sp>
          <p:nvSpPr>
            <p:cNvPr id="64" name="正方形/長方形 63">
              <a:extLst>
                <a:ext uri="{FF2B5EF4-FFF2-40B4-BE49-F238E27FC236}">
                  <a16:creationId xmlns:a16="http://schemas.microsoft.com/office/drawing/2014/main" id="{5D4ACCFF-D61D-481F-9F8F-B0C838BC599B}"/>
                </a:ext>
              </a:extLst>
            </p:cNvPr>
            <p:cNvSpPr/>
            <p:nvPr/>
          </p:nvSpPr>
          <p:spPr>
            <a:xfrm>
              <a:off x="2936999" y="1767365"/>
              <a:ext cx="4032000" cy="288000"/>
            </a:xfrm>
            <a:prstGeom prst="rect">
              <a:avLst/>
            </a:prstGeom>
          </p:spPr>
          <p:txBody>
            <a:bodyPr wrap="none" tIns="36000" bIns="0" anchor="t">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作業用ワークシート</a:t>
              </a:r>
            </a:p>
          </p:txBody>
        </p:sp>
        <p:cxnSp>
          <p:nvCxnSpPr>
            <p:cNvPr id="65" name="直線コネクタ 64">
              <a:extLst>
                <a:ext uri="{FF2B5EF4-FFF2-40B4-BE49-F238E27FC236}">
                  <a16:creationId xmlns:a16="http://schemas.microsoft.com/office/drawing/2014/main" id="{7031B2AB-C253-46AF-89E1-C9C047683774}"/>
                </a:ext>
              </a:extLst>
            </p:cNvPr>
            <p:cNvCxnSpPr/>
            <p:nvPr/>
          </p:nvCxnSpPr>
          <p:spPr>
            <a:xfrm>
              <a:off x="7689304" y="2055365"/>
              <a:ext cx="18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4369196-0846-476B-8C99-E61D0716AFD6}"/>
                </a:ext>
              </a:extLst>
            </p:cNvPr>
            <p:cNvCxnSpPr/>
            <p:nvPr/>
          </p:nvCxnSpPr>
          <p:spPr>
            <a:xfrm>
              <a:off x="200680" y="2055365"/>
              <a:ext cx="18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C6F14AE-C30C-41EB-B166-7D3F73E839C3}"/>
                </a:ext>
              </a:extLst>
            </p:cNvPr>
            <p:cNvCxnSpPr/>
            <p:nvPr/>
          </p:nvCxnSpPr>
          <p:spPr>
            <a:xfrm>
              <a:off x="2936999" y="2055365"/>
              <a:ext cx="4032000" cy="0"/>
            </a:xfrm>
            <a:prstGeom prst="lin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pic>
          <p:nvPicPr>
            <p:cNvPr id="68" name="図 67">
              <a:extLst>
                <a:ext uri="{FF2B5EF4-FFF2-40B4-BE49-F238E27FC236}">
                  <a16:creationId xmlns:a16="http://schemas.microsoft.com/office/drawing/2014/main" id="{DD5A14C7-D7D4-4907-A339-BED265E881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554" y="2383465"/>
              <a:ext cx="706522" cy="706522"/>
            </a:xfrm>
            <a:prstGeom prst="rect">
              <a:avLst/>
            </a:prstGeom>
          </p:spPr>
        </p:pic>
        <p:pic>
          <p:nvPicPr>
            <p:cNvPr id="69" name="図 68">
              <a:extLst>
                <a:ext uri="{FF2B5EF4-FFF2-40B4-BE49-F238E27FC236}">
                  <a16:creationId xmlns:a16="http://schemas.microsoft.com/office/drawing/2014/main" id="{2E9802D1-11E4-4130-9CCA-3DB1E77F55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520" y="3501008"/>
              <a:ext cx="706522" cy="706522"/>
            </a:xfrm>
            <a:prstGeom prst="rect">
              <a:avLst/>
            </a:prstGeom>
          </p:spPr>
        </p:pic>
        <p:pic>
          <p:nvPicPr>
            <p:cNvPr id="70" name="図 69">
              <a:extLst>
                <a:ext uri="{FF2B5EF4-FFF2-40B4-BE49-F238E27FC236}">
                  <a16:creationId xmlns:a16="http://schemas.microsoft.com/office/drawing/2014/main" id="{4CE3E6C2-AF84-4849-93FD-AEF14690C5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86" y="4618551"/>
              <a:ext cx="706522" cy="706522"/>
            </a:xfrm>
            <a:prstGeom prst="rect">
              <a:avLst/>
            </a:prstGeom>
          </p:spPr>
        </p:pic>
        <p:pic>
          <p:nvPicPr>
            <p:cNvPr id="71" name="図 70">
              <a:extLst>
                <a:ext uri="{FF2B5EF4-FFF2-40B4-BE49-F238E27FC236}">
                  <a16:creationId xmlns:a16="http://schemas.microsoft.com/office/drawing/2014/main" id="{D1DA3F75-1263-4539-9CD4-CFD211D41C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1301" y="2521998"/>
              <a:ext cx="706522" cy="706522"/>
            </a:xfrm>
            <a:prstGeom prst="rect">
              <a:avLst/>
            </a:prstGeom>
          </p:spPr>
        </p:pic>
        <p:pic>
          <p:nvPicPr>
            <p:cNvPr id="72" name="図 71">
              <a:extLst>
                <a:ext uri="{FF2B5EF4-FFF2-40B4-BE49-F238E27FC236}">
                  <a16:creationId xmlns:a16="http://schemas.microsoft.com/office/drawing/2014/main" id="{63327E33-2B87-4C21-90A8-E29D396613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5055" y="3801797"/>
              <a:ext cx="706522" cy="706522"/>
            </a:xfrm>
            <a:prstGeom prst="rect">
              <a:avLst/>
            </a:prstGeom>
          </p:spPr>
        </p:pic>
        <p:pic>
          <p:nvPicPr>
            <p:cNvPr id="73" name="図 72">
              <a:extLst>
                <a:ext uri="{FF2B5EF4-FFF2-40B4-BE49-F238E27FC236}">
                  <a16:creationId xmlns:a16="http://schemas.microsoft.com/office/drawing/2014/main" id="{05236E37-7692-4E5A-BB7D-431EAA404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249" y="5112990"/>
              <a:ext cx="706522" cy="706522"/>
            </a:xfrm>
            <a:prstGeom prst="rect">
              <a:avLst/>
            </a:prstGeom>
          </p:spPr>
        </p:pic>
        <p:pic>
          <p:nvPicPr>
            <p:cNvPr id="74" name="図 73">
              <a:extLst>
                <a:ext uri="{FF2B5EF4-FFF2-40B4-BE49-F238E27FC236}">
                  <a16:creationId xmlns:a16="http://schemas.microsoft.com/office/drawing/2014/main" id="{393534AC-66CD-434B-A715-FAC5D4D93D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5650" y="3865954"/>
              <a:ext cx="706522" cy="706522"/>
            </a:xfrm>
            <a:prstGeom prst="rect">
              <a:avLst/>
            </a:prstGeom>
          </p:spPr>
        </p:pic>
        <p:pic>
          <p:nvPicPr>
            <p:cNvPr id="75" name="図 74">
              <a:extLst>
                <a:ext uri="{FF2B5EF4-FFF2-40B4-BE49-F238E27FC236}">
                  <a16:creationId xmlns:a16="http://schemas.microsoft.com/office/drawing/2014/main" id="{77306CFE-D22D-4311-B598-91E3A6B09C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5368" y="2369598"/>
              <a:ext cx="706522" cy="706522"/>
            </a:xfrm>
            <a:prstGeom prst="rect">
              <a:avLst/>
            </a:prstGeom>
          </p:spPr>
        </p:pic>
        <p:pic>
          <p:nvPicPr>
            <p:cNvPr id="76" name="図 75">
              <a:extLst>
                <a:ext uri="{FF2B5EF4-FFF2-40B4-BE49-F238E27FC236}">
                  <a16:creationId xmlns:a16="http://schemas.microsoft.com/office/drawing/2014/main" id="{9BAD029F-48E9-437C-A7FB-443DEFCCC1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5368" y="3586574"/>
              <a:ext cx="706522" cy="706522"/>
            </a:xfrm>
            <a:prstGeom prst="rect">
              <a:avLst/>
            </a:prstGeom>
          </p:spPr>
        </p:pic>
        <p:pic>
          <p:nvPicPr>
            <p:cNvPr id="77" name="図 76">
              <a:extLst>
                <a:ext uri="{FF2B5EF4-FFF2-40B4-BE49-F238E27FC236}">
                  <a16:creationId xmlns:a16="http://schemas.microsoft.com/office/drawing/2014/main" id="{B88E6BBD-545A-4C82-B66A-0F6FFD203A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5368" y="4803550"/>
              <a:ext cx="706522" cy="706522"/>
            </a:xfrm>
            <a:prstGeom prst="rect">
              <a:avLst/>
            </a:prstGeom>
          </p:spPr>
        </p:pic>
        <p:sp>
          <p:nvSpPr>
            <p:cNvPr id="78" name="テキスト ボックス 77">
              <a:extLst>
                <a:ext uri="{FF2B5EF4-FFF2-40B4-BE49-F238E27FC236}">
                  <a16:creationId xmlns:a16="http://schemas.microsoft.com/office/drawing/2014/main" id="{FA7438FC-3D00-49A4-89EC-5EE999BB5733}"/>
                </a:ext>
              </a:extLst>
            </p:cNvPr>
            <p:cNvSpPr txBox="1"/>
            <p:nvPr/>
          </p:nvSpPr>
          <p:spPr>
            <a:xfrm>
              <a:off x="3257728" y="3199109"/>
              <a:ext cx="1210588" cy="338554"/>
            </a:xfrm>
            <a:prstGeom prst="rect">
              <a:avLst/>
            </a:prstGeom>
            <a:noFill/>
            <a:ln>
              <a:noFill/>
            </a:ln>
          </p:spPr>
          <p:txBody>
            <a:bodyPr wrap="none" rtlCol="0">
              <a:spAutoFit/>
            </a:bodyPr>
            <a:lstStyle>
              <a:defPPr>
                <a:defRPr lang="ja-JP"/>
              </a:defPPr>
              <a:lvl1pPr>
                <a:defRPr b="1">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srgbClr val="9C5252"/>
                  </a:solidFill>
                  <a:effectLst/>
                  <a:uLnTx/>
                  <a:uFillTx/>
                  <a:latin typeface="メイリオ" panose="020B0604030504040204" pitchFamily="50" charset="-128"/>
                  <a:ea typeface="メイリオ" panose="020B0604030504040204" pitchFamily="50" charset="-128"/>
                </a:rPr>
                <a:t>串刺し集計</a:t>
              </a:r>
            </a:p>
          </p:txBody>
        </p:sp>
      </p:grpSp>
      <p:pic>
        <p:nvPicPr>
          <p:cNvPr id="79" name="図 78">
            <a:extLst>
              <a:ext uri="{FF2B5EF4-FFF2-40B4-BE49-F238E27FC236}">
                <a16:creationId xmlns:a16="http://schemas.microsoft.com/office/drawing/2014/main" id="{39E4672A-7856-4AD0-9892-B4D0F2959C2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090336" y="5500978"/>
            <a:ext cx="1079113" cy="1079113"/>
          </a:xfrm>
          <a:prstGeom prst="rect">
            <a:avLst/>
          </a:prstGeom>
        </p:spPr>
      </p:pic>
    </p:spTree>
    <p:extLst>
      <p:ext uri="{BB962C8B-B14F-4D97-AF65-F5344CB8AC3E}">
        <p14:creationId xmlns:p14="http://schemas.microsoft.com/office/powerpoint/2010/main" val="4441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44A06-2CE8-4723-A49A-27C56876C2D9}"/>
              </a:ext>
            </a:extLst>
          </p:cNvPr>
          <p:cNvSpPr>
            <a:spLocks noGrp="1"/>
          </p:cNvSpPr>
          <p:nvPr>
            <p:ph type="title"/>
          </p:nvPr>
        </p:nvSpPr>
        <p:spPr/>
        <p:txBody>
          <a:bodyPr/>
          <a:lstStyle/>
          <a:p>
            <a:r>
              <a:rPr kumimoji="1" lang="ja-JP" altLang="en-US" dirty="0"/>
              <a:t>（２）エクセルメタボを克服する</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71C4D31F-1C6E-45BB-87C2-79BBE7BEC1C5}"/>
              </a:ext>
            </a:extLst>
          </p:cNvPr>
          <p:cNvSpPr>
            <a:spLocks noGrp="1"/>
          </p:cNvSpPr>
          <p:nvPr>
            <p:ph idx="1"/>
          </p:nvPr>
        </p:nvSpPr>
        <p:spPr/>
        <p:txBody>
          <a:bodyPr>
            <a:normAutofit/>
          </a:bodyPr>
          <a:lstStyle/>
          <a:p>
            <a:pPr marL="0" indent="0">
              <a:buNone/>
            </a:pPr>
            <a:r>
              <a:rPr lang="ja-JP" altLang="en-US" sz="1800" dirty="0"/>
              <a:t>エクセルメタボ</a:t>
            </a:r>
            <a:r>
              <a:rPr kumimoji="1" lang="ja-JP" altLang="en-US" sz="1800" dirty="0"/>
              <a:t>の原因は、エクセル の「</a:t>
            </a:r>
            <a:r>
              <a:rPr kumimoji="1" lang="ja-JP" altLang="en-US" sz="1800" b="1" dirty="0"/>
              <a:t>使い過ぎ</a:t>
            </a:r>
            <a:r>
              <a:rPr kumimoji="1" lang="ja-JP" altLang="en-US" sz="1800" dirty="0"/>
              <a:t>」です。エクセルは入力や報告書の作成に向いていますが、大量データの管理には不向きです。データ管理に向いたツールとエクセルを適材適所で組み合わせ</a:t>
            </a:r>
            <a:r>
              <a:rPr lang="ja-JP" altLang="en-US" sz="1800" dirty="0"/>
              <a:t>るべきです</a:t>
            </a:r>
            <a:r>
              <a:rPr kumimoji="1" lang="ja-JP" altLang="en-US" sz="1800" dirty="0"/>
              <a:t>。</a:t>
            </a:r>
          </a:p>
          <a:p>
            <a:pPr marL="0" indent="0">
              <a:buNone/>
            </a:pPr>
            <a:endParaRPr kumimoji="1" lang="ja-JP" altLang="en-US" sz="1800" dirty="0"/>
          </a:p>
        </p:txBody>
      </p:sp>
      <p:grpSp>
        <p:nvGrpSpPr>
          <p:cNvPr id="5" name="グループ化 4">
            <a:extLst>
              <a:ext uri="{FF2B5EF4-FFF2-40B4-BE49-F238E27FC236}">
                <a16:creationId xmlns:a16="http://schemas.microsoft.com/office/drawing/2014/main" id="{08361F84-A6FC-4167-98E5-0A5B5E76195E}"/>
              </a:ext>
            </a:extLst>
          </p:cNvPr>
          <p:cNvGrpSpPr/>
          <p:nvPr/>
        </p:nvGrpSpPr>
        <p:grpSpPr>
          <a:xfrm>
            <a:off x="292279" y="1987941"/>
            <a:ext cx="9485257" cy="4609411"/>
            <a:chOff x="292279" y="1987941"/>
            <a:chExt cx="9485257" cy="4609411"/>
          </a:xfrm>
        </p:grpSpPr>
        <p:sp>
          <p:nvSpPr>
            <p:cNvPr id="82" name="テキスト ボックス 81">
              <a:extLst>
                <a:ext uri="{FF2B5EF4-FFF2-40B4-BE49-F238E27FC236}">
                  <a16:creationId xmlns:a16="http://schemas.microsoft.com/office/drawing/2014/main" id="{1AFA6854-2958-484A-9041-7BBCA1E2550C}"/>
                </a:ext>
              </a:extLst>
            </p:cNvPr>
            <p:cNvSpPr txBox="1"/>
            <p:nvPr/>
          </p:nvSpPr>
          <p:spPr>
            <a:xfrm>
              <a:off x="292279" y="2328338"/>
              <a:ext cx="902811"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○○支店</a:t>
              </a:r>
            </a:p>
          </p:txBody>
        </p:sp>
        <p:sp>
          <p:nvSpPr>
            <p:cNvPr id="83" name="テキスト ボックス 82">
              <a:extLst>
                <a:ext uri="{FF2B5EF4-FFF2-40B4-BE49-F238E27FC236}">
                  <a16:creationId xmlns:a16="http://schemas.microsoft.com/office/drawing/2014/main" id="{3FC59A32-1BB0-4517-8B8D-6D284F9BC3D8}"/>
                </a:ext>
              </a:extLst>
            </p:cNvPr>
            <p:cNvSpPr txBox="1"/>
            <p:nvPr/>
          </p:nvSpPr>
          <p:spPr>
            <a:xfrm>
              <a:off x="292279" y="3433552"/>
              <a:ext cx="1082348"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営業企画部</a:t>
              </a:r>
            </a:p>
          </p:txBody>
        </p:sp>
        <p:sp>
          <p:nvSpPr>
            <p:cNvPr id="84" name="テキスト ボックス 83">
              <a:extLst>
                <a:ext uri="{FF2B5EF4-FFF2-40B4-BE49-F238E27FC236}">
                  <a16:creationId xmlns:a16="http://schemas.microsoft.com/office/drawing/2014/main" id="{959D664A-F721-46EB-B4C7-6EBB284442E2}"/>
                </a:ext>
              </a:extLst>
            </p:cNvPr>
            <p:cNvSpPr txBox="1"/>
            <p:nvPr/>
          </p:nvSpPr>
          <p:spPr>
            <a:xfrm>
              <a:off x="292279" y="4566630"/>
              <a:ext cx="723276"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人事部</a:t>
              </a:r>
            </a:p>
          </p:txBody>
        </p:sp>
        <p:sp>
          <p:nvSpPr>
            <p:cNvPr id="85" name="テキスト ボックス 84">
              <a:extLst>
                <a:ext uri="{FF2B5EF4-FFF2-40B4-BE49-F238E27FC236}">
                  <a16:creationId xmlns:a16="http://schemas.microsoft.com/office/drawing/2014/main" id="{B5996560-DC2B-4527-8FBC-69B1E9EF1E4F}"/>
                </a:ext>
              </a:extLst>
            </p:cNvPr>
            <p:cNvSpPr txBox="1"/>
            <p:nvPr/>
          </p:nvSpPr>
          <p:spPr>
            <a:xfrm>
              <a:off x="8356696" y="2328204"/>
              <a:ext cx="902812"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サマリー</a:t>
              </a:r>
            </a:p>
          </p:txBody>
        </p:sp>
        <p:sp>
          <p:nvSpPr>
            <p:cNvPr id="86" name="テキスト ボックス 85">
              <a:extLst>
                <a:ext uri="{FF2B5EF4-FFF2-40B4-BE49-F238E27FC236}">
                  <a16:creationId xmlns:a16="http://schemas.microsoft.com/office/drawing/2014/main" id="{9A304A3A-A430-4076-9778-C12F71FFB1E4}"/>
                </a:ext>
              </a:extLst>
            </p:cNvPr>
            <p:cNvSpPr txBox="1"/>
            <p:nvPr/>
          </p:nvSpPr>
          <p:spPr>
            <a:xfrm>
              <a:off x="8336115" y="3505560"/>
              <a:ext cx="1441421"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商品部門別内訳</a:t>
              </a:r>
            </a:p>
          </p:txBody>
        </p:sp>
        <p:sp>
          <p:nvSpPr>
            <p:cNvPr id="87" name="テキスト ボックス 86">
              <a:extLst>
                <a:ext uri="{FF2B5EF4-FFF2-40B4-BE49-F238E27FC236}">
                  <a16:creationId xmlns:a16="http://schemas.microsoft.com/office/drawing/2014/main" id="{3797B34F-F119-4E6C-A1EF-7E1E86E29C24}"/>
                </a:ext>
              </a:extLst>
            </p:cNvPr>
            <p:cNvSpPr txBox="1"/>
            <p:nvPr/>
          </p:nvSpPr>
          <p:spPr>
            <a:xfrm>
              <a:off x="8354468" y="4710646"/>
              <a:ext cx="1082348"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部署別内訳</a:t>
              </a:r>
            </a:p>
          </p:txBody>
        </p:sp>
        <p:sp>
          <p:nvSpPr>
            <p:cNvPr id="88" name="テキスト ボックス 87">
              <a:extLst>
                <a:ext uri="{FF2B5EF4-FFF2-40B4-BE49-F238E27FC236}">
                  <a16:creationId xmlns:a16="http://schemas.microsoft.com/office/drawing/2014/main" id="{670E5831-E394-4049-A36F-EAB43142C6CC}"/>
                </a:ext>
              </a:extLst>
            </p:cNvPr>
            <p:cNvSpPr txBox="1"/>
            <p:nvPr/>
          </p:nvSpPr>
          <p:spPr>
            <a:xfrm>
              <a:off x="294507" y="1987941"/>
              <a:ext cx="1872000" cy="288000"/>
            </a:xfrm>
            <a:prstGeom prst="rect">
              <a:avLst/>
            </a:prstGeom>
          </p:spPr>
          <p:txBody>
            <a:bodyPr wrap="none" tIns="36000" bIns="0" anchor="t">
              <a:noAutofit/>
            </a:bodyPr>
            <a:lstStyle>
              <a:defPPr>
                <a:defRPr lang="ja-JP"/>
              </a:defPPr>
              <a:lvl1pPr algn="ctr">
                <a:defRPr>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元データ</a:t>
              </a:r>
            </a:p>
          </p:txBody>
        </p:sp>
        <p:sp>
          <p:nvSpPr>
            <p:cNvPr id="89" name="テキスト ボックス 88">
              <a:extLst>
                <a:ext uri="{FF2B5EF4-FFF2-40B4-BE49-F238E27FC236}">
                  <a16:creationId xmlns:a16="http://schemas.microsoft.com/office/drawing/2014/main" id="{1E3BC6D7-037D-4735-8134-628BBF3D39E7}"/>
                </a:ext>
              </a:extLst>
            </p:cNvPr>
            <p:cNvSpPr txBox="1"/>
            <p:nvPr/>
          </p:nvSpPr>
          <p:spPr>
            <a:xfrm>
              <a:off x="7783340" y="1987941"/>
              <a:ext cx="1872000" cy="288000"/>
            </a:xfrm>
            <a:prstGeom prst="rect">
              <a:avLst/>
            </a:prstGeom>
          </p:spPr>
          <p:txBody>
            <a:bodyPr wrap="none" tIns="36000" bIns="0" anchor="t">
              <a:noAutofit/>
            </a:bodyPr>
            <a:lstStyle>
              <a:defPPr>
                <a:defRPr lang="ja-JP"/>
              </a:defPPr>
              <a:lvl1pPr algn="ctr">
                <a:defRPr b="1" u="sng">
                  <a:solidFill>
                    <a:srgbClr val="C0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報告資料</a:t>
              </a:r>
            </a:p>
          </p:txBody>
        </p:sp>
        <p:sp>
          <p:nvSpPr>
            <p:cNvPr id="90" name="正方形/長方形 89">
              <a:extLst>
                <a:ext uri="{FF2B5EF4-FFF2-40B4-BE49-F238E27FC236}">
                  <a16:creationId xmlns:a16="http://schemas.microsoft.com/office/drawing/2014/main" id="{27FE25A2-8F8B-444D-BC57-9D53253976BF}"/>
                </a:ext>
              </a:extLst>
            </p:cNvPr>
            <p:cNvSpPr/>
            <p:nvPr/>
          </p:nvSpPr>
          <p:spPr>
            <a:xfrm>
              <a:off x="3031034" y="1987941"/>
              <a:ext cx="4032000" cy="288000"/>
            </a:xfrm>
            <a:prstGeom prst="rect">
              <a:avLst/>
            </a:prstGeom>
          </p:spPr>
          <p:txBody>
            <a:bodyPr wrap="none" tIns="36000" bIns="0" anchor="t">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srgbClr val="2F5897"/>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経営管理システム基盤</a:t>
              </a:r>
            </a:p>
          </p:txBody>
        </p:sp>
        <p:cxnSp>
          <p:nvCxnSpPr>
            <p:cNvPr id="91" name="直線コネクタ 90">
              <a:extLst>
                <a:ext uri="{FF2B5EF4-FFF2-40B4-BE49-F238E27FC236}">
                  <a16:creationId xmlns:a16="http://schemas.microsoft.com/office/drawing/2014/main" id="{CD6BC262-97DF-455E-A3EF-04642B401073}"/>
                </a:ext>
              </a:extLst>
            </p:cNvPr>
            <p:cNvCxnSpPr/>
            <p:nvPr/>
          </p:nvCxnSpPr>
          <p:spPr>
            <a:xfrm>
              <a:off x="7783339" y="2275941"/>
              <a:ext cx="18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1DBECC09-F534-45AA-ABEA-D336B488EAF1}"/>
                </a:ext>
              </a:extLst>
            </p:cNvPr>
            <p:cNvCxnSpPr/>
            <p:nvPr/>
          </p:nvCxnSpPr>
          <p:spPr>
            <a:xfrm>
              <a:off x="294715" y="2275941"/>
              <a:ext cx="18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0D404A76-81EB-4E19-9832-C47E3FFAC2FD}"/>
                </a:ext>
              </a:extLst>
            </p:cNvPr>
            <p:cNvCxnSpPr/>
            <p:nvPr/>
          </p:nvCxnSpPr>
          <p:spPr>
            <a:xfrm>
              <a:off x="3031034" y="2275941"/>
              <a:ext cx="4032000" cy="0"/>
            </a:xfrm>
            <a:prstGeom prst="line">
              <a:avLst/>
            </a:prstGeom>
            <a:solidFill>
              <a:schemeClr val="bg1"/>
            </a:solidFill>
            <a:ln>
              <a:solidFill>
                <a:srgbClr val="6076B4"/>
              </a:solidFill>
            </a:ln>
          </p:spPr>
          <p:style>
            <a:lnRef idx="2">
              <a:schemeClr val="accent1">
                <a:shade val="50000"/>
              </a:schemeClr>
            </a:lnRef>
            <a:fillRef idx="1">
              <a:schemeClr val="accent1"/>
            </a:fillRef>
            <a:effectRef idx="0">
              <a:schemeClr val="accent1"/>
            </a:effectRef>
            <a:fontRef idx="minor">
              <a:schemeClr val="lt1"/>
            </a:fontRef>
          </p:style>
        </p:cxnSp>
        <p:sp>
          <p:nvSpPr>
            <p:cNvPr id="94" name="角丸四角形 104">
              <a:extLst>
                <a:ext uri="{FF2B5EF4-FFF2-40B4-BE49-F238E27FC236}">
                  <a16:creationId xmlns:a16="http://schemas.microsoft.com/office/drawing/2014/main" id="{75932771-786E-452D-A92B-143F631B6691}"/>
                </a:ext>
              </a:extLst>
            </p:cNvPr>
            <p:cNvSpPr/>
            <p:nvPr/>
          </p:nvSpPr>
          <p:spPr>
            <a:xfrm>
              <a:off x="3030811" y="2492405"/>
              <a:ext cx="4032447" cy="3960000"/>
            </a:xfrm>
            <a:prstGeom prst="roundRect">
              <a:avLst>
                <a:gd name="adj" fmla="val 220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000" b="1" i="0" u="sng" strike="noStrike" kern="1200" cap="none" spc="0" normalizeH="0" baseline="0" noProof="0" dirty="0">
                <a:ln>
                  <a:noFill/>
                </a:ln>
                <a:solidFill>
                  <a:srgbClr val="C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テキスト ボックス 94">
              <a:extLst>
                <a:ext uri="{FF2B5EF4-FFF2-40B4-BE49-F238E27FC236}">
                  <a16:creationId xmlns:a16="http://schemas.microsoft.com/office/drawing/2014/main" id="{633BE1EF-0EE4-4B64-AD71-E071A6F8E9A4}"/>
                </a:ext>
              </a:extLst>
            </p:cNvPr>
            <p:cNvSpPr txBox="1"/>
            <p:nvPr/>
          </p:nvSpPr>
          <p:spPr>
            <a:xfrm>
              <a:off x="7135267" y="6289575"/>
              <a:ext cx="902811"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条件入力</a:t>
              </a:r>
            </a:p>
          </p:txBody>
        </p:sp>
        <p:cxnSp>
          <p:nvCxnSpPr>
            <p:cNvPr id="96" name="直線矢印コネクタ 95">
              <a:extLst>
                <a:ext uri="{FF2B5EF4-FFF2-40B4-BE49-F238E27FC236}">
                  <a16:creationId xmlns:a16="http://schemas.microsoft.com/office/drawing/2014/main" id="{9749E6C1-4F2A-40B9-8CB0-EA5040F8F5E5}"/>
                </a:ext>
              </a:extLst>
            </p:cNvPr>
            <p:cNvCxnSpPr>
              <a:cxnSpLocks/>
            </p:cNvCxnSpPr>
            <p:nvPr/>
          </p:nvCxnSpPr>
          <p:spPr>
            <a:xfrm>
              <a:off x="1611358" y="2943435"/>
              <a:ext cx="2283549" cy="562125"/>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25AE8A43-5B6F-43F7-B1B3-2F8599F74B49}"/>
                </a:ext>
              </a:extLst>
            </p:cNvPr>
            <p:cNvCxnSpPr>
              <a:cxnSpLocks/>
            </p:cNvCxnSpPr>
            <p:nvPr/>
          </p:nvCxnSpPr>
          <p:spPr>
            <a:xfrm flipV="1">
              <a:off x="1611357" y="3721584"/>
              <a:ext cx="2283550" cy="349745"/>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85EEAF50-474A-4EBB-8E80-E1675F703C76}"/>
                </a:ext>
              </a:extLst>
            </p:cNvPr>
            <p:cNvCxnSpPr>
              <a:cxnSpLocks/>
            </p:cNvCxnSpPr>
            <p:nvPr/>
          </p:nvCxnSpPr>
          <p:spPr>
            <a:xfrm flipV="1">
              <a:off x="1611356" y="3933056"/>
              <a:ext cx="2283551" cy="1218339"/>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521F2CD6-9747-4E82-BA7B-2C13DDAFD4BE}"/>
                </a:ext>
              </a:extLst>
            </p:cNvPr>
            <p:cNvCxnSpPr>
              <a:cxnSpLocks/>
              <a:stCxn id="112" idx="4"/>
            </p:cNvCxnSpPr>
            <p:nvPr/>
          </p:nvCxnSpPr>
          <p:spPr>
            <a:xfrm flipV="1">
              <a:off x="1600683" y="4192426"/>
              <a:ext cx="2294224" cy="1887900"/>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10FBA303-3DC5-4B3F-8E46-93682BFB11D4}"/>
                </a:ext>
              </a:extLst>
            </p:cNvPr>
            <p:cNvCxnSpPr>
              <a:cxnSpLocks/>
            </p:cNvCxnSpPr>
            <p:nvPr/>
          </p:nvCxnSpPr>
          <p:spPr>
            <a:xfrm flipV="1">
              <a:off x="6199165" y="2943435"/>
              <a:ext cx="1925110" cy="562125"/>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2F785D78-2B9F-485E-9224-255CABB1345D}"/>
                </a:ext>
              </a:extLst>
            </p:cNvPr>
            <p:cNvCxnSpPr>
              <a:cxnSpLocks/>
            </p:cNvCxnSpPr>
            <p:nvPr/>
          </p:nvCxnSpPr>
          <p:spPr>
            <a:xfrm>
              <a:off x="6199165" y="3721584"/>
              <a:ext cx="1925107" cy="413371"/>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86CE3BB0-8395-4298-8BAC-A561592806FD}"/>
                </a:ext>
              </a:extLst>
            </p:cNvPr>
            <p:cNvCxnSpPr>
              <a:cxnSpLocks/>
            </p:cNvCxnSpPr>
            <p:nvPr/>
          </p:nvCxnSpPr>
          <p:spPr>
            <a:xfrm>
              <a:off x="6199165" y="3933056"/>
              <a:ext cx="1925104" cy="1397856"/>
            </a:xfrm>
            <a:prstGeom prst="straightConnector1">
              <a:avLst/>
            </a:prstGeom>
            <a:ln w="254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2B4EDFC-4B14-4FFB-BC94-E33F3C94BE20}"/>
                </a:ext>
              </a:extLst>
            </p:cNvPr>
            <p:cNvCxnSpPr>
              <a:cxnSpLocks/>
            </p:cNvCxnSpPr>
            <p:nvPr/>
          </p:nvCxnSpPr>
          <p:spPr>
            <a:xfrm>
              <a:off x="5055344" y="4763217"/>
              <a:ext cx="0" cy="537060"/>
            </a:xfrm>
            <a:prstGeom prst="straightConnector1">
              <a:avLst/>
            </a:prstGeom>
            <a:ln w="25400">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F9E7DD80-CD75-47B5-A020-02C58283A601}"/>
                </a:ext>
              </a:extLst>
            </p:cNvPr>
            <p:cNvPicPr>
              <a:picLocks noChangeAspect="1"/>
            </p:cNvPicPr>
            <p:nvPr/>
          </p:nvPicPr>
          <p:blipFill>
            <a:blip r:embed="rId2"/>
            <a:stretch>
              <a:fillRect/>
            </a:stretch>
          </p:blipFill>
          <p:spPr>
            <a:xfrm>
              <a:off x="3751522" y="2692184"/>
              <a:ext cx="2591025" cy="2292295"/>
            </a:xfrm>
            <a:prstGeom prst="rect">
              <a:avLst/>
            </a:prstGeom>
          </p:spPr>
        </p:pic>
        <p:cxnSp>
          <p:nvCxnSpPr>
            <p:cNvPr id="105" name="直線矢印コネクタ 104">
              <a:extLst>
                <a:ext uri="{FF2B5EF4-FFF2-40B4-BE49-F238E27FC236}">
                  <a16:creationId xmlns:a16="http://schemas.microsoft.com/office/drawing/2014/main" id="{A247A2E2-9319-4BD5-8E10-45A3AB444C79}"/>
                </a:ext>
              </a:extLst>
            </p:cNvPr>
            <p:cNvCxnSpPr/>
            <p:nvPr/>
          </p:nvCxnSpPr>
          <p:spPr>
            <a:xfrm flipH="1" flipV="1">
              <a:off x="5531595" y="5776528"/>
              <a:ext cx="523552" cy="354478"/>
            </a:xfrm>
            <a:prstGeom prst="straightConnector1">
              <a:avLst/>
            </a:prstGeom>
            <a:ln w="38100">
              <a:prstDash val="dash"/>
              <a:tailEnd type="stealth"/>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8695D21C-C03C-44EC-819C-503094B22076}"/>
                </a:ext>
              </a:extLst>
            </p:cNvPr>
            <p:cNvSpPr txBox="1"/>
            <p:nvPr/>
          </p:nvSpPr>
          <p:spPr>
            <a:xfrm>
              <a:off x="3534867" y="6144628"/>
              <a:ext cx="2622873"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シミュレーション処理</a:t>
              </a:r>
            </a:p>
          </p:txBody>
        </p:sp>
        <p:sp>
          <p:nvSpPr>
            <p:cNvPr id="107" name="テキスト ボックス 106">
              <a:extLst>
                <a:ext uri="{FF2B5EF4-FFF2-40B4-BE49-F238E27FC236}">
                  <a16:creationId xmlns:a16="http://schemas.microsoft.com/office/drawing/2014/main" id="{5CEEE632-A972-448E-BAB1-94D73D428867}"/>
                </a:ext>
              </a:extLst>
            </p:cNvPr>
            <p:cNvSpPr txBox="1"/>
            <p:nvPr/>
          </p:nvSpPr>
          <p:spPr>
            <a:xfrm>
              <a:off x="2425580" y="3002145"/>
              <a:ext cx="430887" cy="1973660"/>
            </a:xfrm>
            <a:prstGeom prst="rect">
              <a:avLst/>
            </a:prstGeom>
            <a:solidFill>
              <a:srgbClr val="FF0000">
                <a:alpha val="60000"/>
              </a:srgbClr>
            </a:solidFill>
          </p:spPr>
          <p:txBody>
            <a:bodyPr vert="eaVert"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schemeClr val="bg1"/>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直接書き込み</a:t>
              </a:r>
            </a:p>
          </p:txBody>
        </p:sp>
        <p:sp>
          <p:nvSpPr>
            <p:cNvPr id="108" name="テキスト ボックス 107">
              <a:extLst>
                <a:ext uri="{FF2B5EF4-FFF2-40B4-BE49-F238E27FC236}">
                  <a16:creationId xmlns:a16="http://schemas.microsoft.com/office/drawing/2014/main" id="{D8CAC4C8-660B-4E2D-AA3D-B5C4E1C896FE}"/>
                </a:ext>
              </a:extLst>
            </p:cNvPr>
            <p:cNvSpPr txBox="1"/>
            <p:nvPr/>
          </p:nvSpPr>
          <p:spPr>
            <a:xfrm>
              <a:off x="7221895" y="3008487"/>
              <a:ext cx="430887" cy="1967317"/>
            </a:xfrm>
            <a:prstGeom prst="rect">
              <a:avLst/>
            </a:prstGeom>
            <a:solidFill>
              <a:srgbClr val="FF0000">
                <a:alpha val="60000"/>
              </a:srgbClr>
            </a:solidFill>
          </p:spPr>
          <p:txBody>
            <a:bodyPr vert="eaVert" wrap="square" rtlCol="0" anchor="ctr">
              <a:spAutoFit/>
            </a:bodyPr>
            <a:lstStyle>
              <a:defPPr>
                <a:defRPr lang="ja-JP"/>
              </a:defPPr>
              <a:lvl1pPr algn="ct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schemeClr val="bg1"/>
                  </a:solidFill>
                  <a:effectLst/>
                  <a:uLnTx/>
                  <a:uFillTx/>
                  <a:latin typeface="メイリオ" panose="020B0604030504040204" pitchFamily="50" charset="-128"/>
                  <a:ea typeface="メイリオ" panose="020B0604030504040204" pitchFamily="50" charset="-128"/>
                </a:rPr>
                <a:t>直接表示</a:t>
              </a:r>
            </a:p>
          </p:txBody>
        </p:sp>
        <p:sp>
          <p:nvSpPr>
            <p:cNvPr id="109" name="テキスト ボックス 108">
              <a:extLst>
                <a:ext uri="{FF2B5EF4-FFF2-40B4-BE49-F238E27FC236}">
                  <a16:creationId xmlns:a16="http://schemas.microsoft.com/office/drawing/2014/main" id="{98BB334D-3E66-4B68-9B63-3EBCEF690FCA}"/>
                </a:ext>
              </a:extLst>
            </p:cNvPr>
            <p:cNvSpPr txBox="1"/>
            <p:nvPr/>
          </p:nvSpPr>
          <p:spPr>
            <a:xfrm>
              <a:off x="4412128" y="4904180"/>
              <a:ext cx="2592000" cy="468000"/>
            </a:xfrm>
            <a:prstGeom prst="rect">
              <a:avLst/>
            </a:prstGeom>
            <a:noFill/>
          </p:spPr>
          <p:txBody>
            <a:bodyPr wrap="none" lIns="0" rIns="0" rtlCol="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双方向連携</a:t>
              </a:r>
            </a:p>
          </p:txBody>
        </p:sp>
        <p:sp>
          <p:nvSpPr>
            <p:cNvPr id="110" name="テキスト ボックス 109">
              <a:extLst>
                <a:ext uri="{FF2B5EF4-FFF2-40B4-BE49-F238E27FC236}">
                  <a16:creationId xmlns:a16="http://schemas.microsoft.com/office/drawing/2014/main" id="{32D2EC88-7FB0-4E13-A42C-83AF6BBBED96}"/>
                </a:ext>
              </a:extLst>
            </p:cNvPr>
            <p:cNvSpPr txBox="1"/>
            <p:nvPr/>
          </p:nvSpPr>
          <p:spPr>
            <a:xfrm>
              <a:off x="1734667" y="5661478"/>
              <a:ext cx="1256754" cy="430887"/>
            </a:xfrm>
            <a:prstGeom prst="rect">
              <a:avLst/>
            </a:prstGeom>
            <a:solidFill>
              <a:schemeClr val="bg1"/>
            </a:solid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他システムとの</a:t>
              </a:r>
              <a:endParaRPr kumimoji="1" lang="en-US" altLang="ja-JP"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柔軟な連携</a:t>
              </a:r>
            </a:p>
          </p:txBody>
        </p:sp>
        <p:pic>
          <p:nvPicPr>
            <p:cNvPr id="111" name="図 110">
              <a:extLst>
                <a:ext uri="{FF2B5EF4-FFF2-40B4-BE49-F238E27FC236}">
                  <a16:creationId xmlns:a16="http://schemas.microsoft.com/office/drawing/2014/main" id="{A309AB04-8462-4006-A175-05BD7ACD6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090" y="5385843"/>
              <a:ext cx="706522" cy="706522"/>
            </a:xfrm>
            <a:prstGeom prst="rect">
              <a:avLst/>
            </a:prstGeom>
          </p:spPr>
        </p:pic>
        <p:sp>
          <p:nvSpPr>
            <p:cNvPr id="112" name="フローチャート : 磁気ディスク 79">
              <a:extLst>
                <a:ext uri="{FF2B5EF4-FFF2-40B4-BE49-F238E27FC236}">
                  <a16:creationId xmlns:a16="http://schemas.microsoft.com/office/drawing/2014/main" id="{C91EF405-7C59-456C-9AE2-558EE9298514}"/>
                </a:ext>
              </a:extLst>
            </p:cNvPr>
            <p:cNvSpPr/>
            <p:nvPr/>
          </p:nvSpPr>
          <p:spPr>
            <a:xfrm>
              <a:off x="438522" y="5626951"/>
              <a:ext cx="1162161" cy="906750"/>
            </a:xfrm>
            <a:prstGeom prst="flowChartMagneticDisk">
              <a:avLst/>
            </a:prstGeom>
            <a:ln w="9525">
              <a:solidFill>
                <a:schemeClr val="lt1"/>
              </a:solidFill>
            </a:ln>
            <a:effectLst/>
          </p:spPr>
          <p:style>
            <a:lnRef idx="3">
              <a:schemeClr val="lt1"/>
            </a:lnRef>
            <a:fillRef idx="1">
              <a:schemeClr val="accent1"/>
            </a:fillRef>
            <a:effectRef idx="1">
              <a:schemeClr val="accent1"/>
            </a:effectRef>
            <a:fontRef idx="minor">
              <a:schemeClr val="lt1"/>
            </a:fontRef>
          </p:style>
          <p:txBody>
            <a:bodyPr lIns="36000" tIns="108000" rIns="3600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経理システム</a:t>
              </a:r>
              <a:endParaRPr kumimoji="1" lang="en-US" altLang="ja-JP" sz="1400" b="0"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営業システム</a:t>
              </a:r>
            </a:p>
          </p:txBody>
        </p:sp>
        <p:pic>
          <p:nvPicPr>
            <p:cNvPr id="113" name="図 112">
              <a:extLst>
                <a:ext uri="{FF2B5EF4-FFF2-40B4-BE49-F238E27FC236}">
                  <a16:creationId xmlns:a16="http://schemas.microsoft.com/office/drawing/2014/main" id="{CDA11565-36F4-4733-9851-4027A093CA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589" y="2604041"/>
              <a:ext cx="706522" cy="706522"/>
            </a:xfrm>
            <a:prstGeom prst="rect">
              <a:avLst/>
            </a:prstGeom>
          </p:spPr>
        </p:pic>
        <p:pic>
          <p:nvPicPr>
            <p:cNvPr id="114" name="図 113">
              <a:extLst>
                <a:ext uri="{FF2B5EF4-FFF2-40B4-BE49-F238E27FC236}">
                  <a16:creationId xmlns:a16="http://schemas.microsoft.com/office/drawing/2014/main" id="{98315738-1537-4547-81A0-68DE6CD49F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55" y="3721584"/>
              <a:ext cx="706522" cy="706522"/>
            </a:xfrm>
            <a:prstGeom prst="rect">
              <a:avLst/>
            </a:prstGeom>
          </p:spPr>
        </p:pic>
        <p:pic>
          <p:nvPicPr>
            <p:cNvPr id="115" name="図 114">
              <a:extLst>
                <a:ext uri="{FF2B5EF4-FFF2-40B4-BE49-F238E27FC236}">
                  <a16:creationId xmlns:a16="http://schemas.microsoft.com/office/drawing/2014/main" id="{7DB3FBDA-A4A9-46D0-962C-A2B31CED14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21" y="4839127"/>
              <a:ext cx="706522" cy="706522"/>
            </a:xfrm>
            <a:prstGeom prst="rect">
              <a:avLst/>
            </a:prstGeom>
          </p:spPr>
        </p:pic>
        <p:pic>
          <p:nvPicPr>
            <p:cNvPr id="116" name="図 115">
              <a:extLst>
                <a:ext uri="{FF2B5EF4-FFF2-40B4-BE49-F238E27FC236}">
                  <a16:creationId xmlns:a16="http://schemas.microsoft.com/office/drawing/2014/main" id="{3F3AA333-1D1D-4246-9645-CB314F1C72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9404" y="2590174"/>
              <a:ext cx="706522" cy="706522"/>
            </a:xfrm>
            <a:prstGeom prst="rect">
              <a:avLst/>
            </a:prstGeom>
          </p:spPr>
        </p:pic>
        <p:pic>
          <p:nvPicPr>
            <p:cNvPr id="117" name="図 116">
              <a:extLst>
                <a:ext uri="{FF2B5EF4-FFF2-40B4-BE49-F238E27FC236}">
                  <a16:creationId xmlns:a16="http://schemas.microsoft.com/office/drawing/2014/main" id="{33C00D83-22CB-4E26-AF80-F4F4C1435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9404" y="3807150"/>
              <a:ext cx="706522" cy="706522"/>
            </a:xfrm>
            <a:prstGeom prst="rect">
              <a:avLst/>
            </a:prstGeom>
          </p:spPr>
        </p:pic>
        <p:pic>
          <p:nvPicPr>
            <p:cNvPr id="118" name="図 117">
              <a:extLst>
                <a:ext uri="{FF2B5EF4-FFF2-40B4-BE49-F238E27FC236}">
                  <a16:creationId xmlns:a16="http://schemas.microsoft.com/office/drawing/2014/main" id="{39F236A2-AAC6-4767-B5D5-35C907EF17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9404" y="5024126"/>
              <a:ext cx="706522" cy="706522"/>
            </a:xfrm>
            <a:prstGeom prst="rect">
              <a:avLst/>
            </a:prstGeom>
          </p:spPr>
        </p:pic>
        <p:pic>
          <p:nvPicPr>
            <p:cNvPr id="119" name="図 118">
              <a:extLst>
                <a:ext uri="{FF2B5EF4-FFF2-40B4-BE49-F238E27FC236}">
                  <a16:creationId xmlns:a16="http://schemas.microsoft.com/office/drawing/2014/main" id="{92950E69-5EEC-44D4-A645-856C8E6FDB67}"/>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22607" y="5464958"/>
              <a:ext cx="1074752" cy="1074752"/>
            </a:xfrm>
            <a:prstGeom prst="rect">
              <a:avLst/>
            </a:prstGeom>
          </p:spPr>
        </p:pic>
      </p:grpSp>
    </p:spTree>
    <p:extLst>
      <p:ext uri="{BB962C8B-B14F-4D97-AF65-F5344CB8AC3E}">
        <p14:creationId xmlns:p14="http://schemas.microsoft.com/office/powerpoint/2010/main" val="2826493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角丸四角形 106">
            <a:extLst>
              <a:ext uri="{FF2B5EF4-FFF2-40B4-BE49-F238E27FC236}">
                <a16:creationId xmlns:a16="http://schemas.microsoft.com/office/drawing/2014/main" id="{DB0C3B41-A1B8-408C-B56D-10EB08A71B8C}"/>
              </a:ext>
            </a:extLst>
          </p:cNvPr>
          <p:cNvSpPr/>
          <p:nvPr/>
        </p:nvSpPr>
        <p:spPr>
          <a:xfrm>
            <a:off x="1924451" y="4712982"/>
            <a:ext cx="2088232" cy="1008112"/>
          </a:xfrm>
          <a:prstGeom prst="roundRect">
            <a:avLst>
              <a:gd name="adj" fmla="val 112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fusion_place</a:t>
            </a:r>
            <a:endParaRPr kumimoji="1"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8" name="角丸四角形 101">
            <a:extLst>
              <a:ext uri="{FF2B5EF4-FFF2-40B4-BE49-F238E27FC236}">
                <a16:creationId xmlns:a16="http://schemas.microsoft.com/office/drawing/2014/main" id="{C5644310-6153-42EE-99D0-1615BAA6418A}"/>
              </a:ext>
            </a:extLst>
          </p:cNvPr>
          <p:cNvSpPr/>
          <p:nvPr/>
        </p:nvSpPr>
        <p:spPr>
          <a:xfrm>
            <a:off x="4376936" y="4695527"/>
            <a:ext cx="5112568" cy="1685801"/>
          </a:xfrm>
          <a:prstGeom prst="roundRect">
            <a:avLst>
              <a:gd name="adj" fmla="val 112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Excel</a:t>
            </a:r>
          </a:p>
        </p:txBody>
      </p:sp>
      <p:sp>
        <p:nvSpPr>
          <p:cNvPr id="2" name="タイトル 1">
            <a:extLst>
              <a:ext uri="{FF2B5EF4-FFF2-40B4-BE49-F238E27FC236}">
                <a16:creationId xmlns:a16="http://schemas.microsoft.com/office/drawing/2014/main" id="{D4E44A06-2CE8-4723-A49A-27C56876C2D9}"/>
              </a:ext>
            </a:extLst>
          </p:cNvPr>
          <p:cNvSpPr>
            <a:spLocks noGrp="1"/>
          </p:cNvSpPr>
          <p:nvPr>
            <p:ph type="title"/>
          </p:nvPr>
        </p:nvSpPr>
        <p:spPr/>
        <p:txBody>
          <a:bodyPr/>
          <a:lstStyle/>
          <a:p>
            <a:r>
              <a:rPr lang="ja-JP" altLang="en-US" dirty="0"/>
              <a:t>（３）適切なツールを活用する</a:t>
            </a:r>
            <a:r>
              <a:rPr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71C4D31F-1C6E-45BB-87C2-79BBE7BEC1C5}"/>
              </a:ext>
            </a:extLst>
          </p:cNvPr>
          <p:cNvSpPr>
            <a:spLocks noGrp="1"/>
          </p:cNvSpPr>
          <p:nvPr>
            <p:ph idx="1"/>
          </p:nvPr>
        </p:nvSpPr>
        <p:spPr/>
        <p:txBody>
          <a:bodyPr>
            <a:normAutofit/>
          </a:bodyPr>
          <a:lstStyle/>
          <a:p>
            <a:pPr marL="0" indent="0">
              <a:buNone/>
            </a:pPr>
            <a:r>
              <a:rPr lang="ja-JP" altLang="en-US" sz="1800" dirty="0"/>
              <a:t>前頁のような絵を描くのは簡単ですが、実現するのは容易ではありません。エクセルシートと</a:t>
            </a:r>
            <a:r>
              <a:rPr lang="en-US" altLang="ja-JP" sz="1800" dirty="0"/>
              <a:t>DB</a:t>
            </a:r>
            <a:r>
              <a:rPr lang="ja-JP" altLang="en-US" sz="1800" dirty="0"/>
              <a:t>をダイレクトに結びつけることが肝心です。多くのツールではデータの２次加工が必要でエクセルメタボが温存されます。予算／見込みを考慮すると連携が双方向であることも重要です</a:t>
            </a:r>
            <a:endParaRPr kumimoji="1" lang="ja-JP" altLang="en-US" sz="1800" dirty="0"/>
          </a:p>
          <a:p>
            <a:pPr marL="0" indent="0">
              <a:buNone/>
            </a:pPr>
            <a:endParaRPr kumimoji="1" lang="ja-JP" altLang="en-US" sz="1800" dirty="0"/>
          </a:p>
        </p:txBody>
      </p:sp>
      <p:sp>
        <p:nvSpPr>
          <p:cNvPr id="40" name="角丸四角形 101">
            <a:extLst>
              <a:ext uri="{FF2B5EF4-FFF2-40B4-BE49-F238E27FC236}">
                <a16:creationId xmlns:a16="http://schemas.microsoft.com/office/drawing/2014/main" id="{143EC95F-F7D2-4B66-A7AF-B9C7B0912D0E}"/>
              </a:ext>
            </a:extLst>
          </p:cNvPr>
          <p:cNvSpPr/>
          <p:nvPr/>
        </p:nvSpPr>
        <p:spPr>
          <a:xfrm>
            <a:off x="4376936" y="2607295"/>
            <a:ext cx="5112568" cy="1685801"/>
          </a:xfrm>
          <a:prstGeom prst="roundRect">
            <a:avLst>
              <a:gd name="adj" fmla="val 112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Excel</a:t>
            </a:r>
          </a:p>
        </p:txBody>
      </p:sp>
      <p:sp>
        <p:nvSpPr>
          <p:cNvPr id="41" name="角丸四角形 106">
            <a:extLst>
              <a:ext uri="{FF2B5EF4-FFF2-40B4-BE49-F238E27FC236}">
                <a16:creationId xmlns:a16="http://schemas.microsoft.com/office/drawing/2014/main" id="{1CF402D1-7427-4276-A861-CE2D6747D821}"/>
              </a:ext>
            </a:extLst>
          </p:cNvPr>
          <p:cNvSpPr/>
          <p:nvPr/>
        </p:nvSpPr>
        <p:spPr>
          <a:xfrm>
            <a:off x="1928664" y="2607296"/>
            <a:ext cx="2088232" cy="1008112"/>
          </a:xfrm>
          <a:prstGeom prst="roundRect">
            <a:avLst>
              <a:gd name="adj" fmla="val 112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会計ソフト</a:t>
            </a:r>
            <a:endParaRPr kumimoji="1"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2" name="グループ化 111">
            <a:extLst>
              <a:ext uri="{FF2B5EF4-FFF2-40B4-BE49-F238E27FC236}">
                <a16:creationId xmlns:a16="http://schemas.microsoft.com/office/drawing/2014/main" id="{37BD133A-EA05-49BA-BF7C-55BA33CC62F0}"/>
              </a:ext>
            </a:extLst>
          </p:cNvPr>
          <p:cNvGrpSpPr/>
          <p:nvPr/>
        </p:nvGrpSpPr>
        <p:grpSpPr>
          <a:xfrm>
            <a:off x="7537430" y="2679304"/>
            <a:ext cx="1808058" cy="1152128"/>
            <a:chOff x="7177390" y="2636912"/>
            <a:chExt cx="1808058" cy="1152128"/>
          </a:xfrm>
        </p:grpSpPr>
        <p:sp>
          <p:nvSpPr>
            <p:cNvPr id="79" name="AutoShape 15">
              <a:extLst>
                <a:ext uri="{FF2B5EF4-FFF2-40B4-BE49-F238E27FC236}">
                  <a16:creationId xmlns:a16="http://schemas.microsoft.com/office/drawing/2014/main" id="{2B0A1C6B-D0FF-484E-9BDE-F5600B0786A9}"/>
                </a:ext>
              </a:extLst>
            </p:cNvPr>
            <p:cNvSpPr>
              <a:spLocks noChangeArrowheads="1"/>
            </p:cNvSpPr>
            <p:nvPr/>
          </p:nvSpPr>
          <p:spPr bwMode="auto">
            <a:xfrm>
              <a:off x="7199047" y="2636912"/>
              <a:ext cx="1786401" cy="1152128"/>
            </a:xfrm>
            <a:prstGeom prst="flowChartDocumen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dirty="0">
                <a:solidFill>
                  <a:schemeClr val="tx2">
                    <a:lumMod val="75000"/>
                  </a:schemeClr>
                </a:solidFill>
                <a:latin typeface="メイリオ" pitchFamily="50" charset="-128"/>
                <a:ea typeface="メイリオ" pitchFamily="50" charset="-128"/>
                <a:cs typeface="メイリオ" pitchFamily="50" charset="-128"/>
              </a:endParaRPr>
            </a:p>
          </p:txBody>
        </p:sp>
        <p:sp>
          <p:nvSpPr>
            <p:cNvPr id="80" name="テキスト ボックス 79">
              <a:extLst>
                <a:ext uri="{FF2B5EF4-FFF2-40B4-BE49-F238E27FC236}">
                  <a16:creationId xmlns:a16="http://schemas.microsoft.com/office/drawing/2014/main" id="{AA9544D7-6D1E-48FA-BCB2-007038F674B6}"/>
                </a:ext>
              </a:extLst>
            </p:cNvPr>
            <p:cNvSpPr txBox="1"/>
            <p:nvPr/>
          </p:nvSpPr>
          <p:spPr>
            <a:xfrm>
              <a:off x="7963653" y="2708920"/>
              <a:ext cx="947695" cy="276999"/>
            </a:xfrm>
            <a:prstGeom prst="rect">
              <a:avLst/>
            </a:prstGeom>
            <a:noFill/>
          </p:spPr>
          <p:txBody>
            <a:bodyPr wrap="none" rtlCol="0">
              <a:spAutoFit/>
            </a:bodyPr>
            <a:lstStyle/>
            <a:p>
              <a:pPr defTabSz="531813">
                <a:tabLst>
                  <a:tab pos="450850" algn="l"/>
                </a:tabLst>
              </a:pPr>
              <a:r>
                <a:rPr kumimoji="1" lang="ja-JP" altLang="en-US" sz="1200" u="sng" dirty="0">
                  <a:latin typeface="メイリオ" panose="020B0604030504040204" pitchFamily="50" charset="-128"/>
                  <a:ea typeface="メイリオ" panose="020B0604030504040204" pitchFamily="50" charset="-128"/>
                  <a:cs typeface="メイリオ" panose="020B0604030504040204" pitchFamily="50" charset="-128"/>
                </a:rPr>
                <a:t>予算</a:t>
              </a:r>
              <a:r>
                <a:rPr kumimoji="1" lang="en-US" altLang="ja-JP" sz="1200" u="sng"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200" u="sng" dirty="0">
                  <a:latin typeface="メイリオ" panose="020B0604030504040204" pitchFamily="50" charset="-128"/>
                  <a:ea typeface="メイリオ" panose="020B0604030504040204" pitchFamily="50" charset="-128"/>
                  <a:cs typeface="メイリオ" panose="020B0604030504040204" pitchFamily="50" charset="-128"/>
                </a:rPr>
                <a:t>実績</a:t>
              </a:r>
            </a:p>
          </p:txBody>
        </p:sp>
        <p:sp>
          <p:nvSpPr>
            <p:cNvPr id="81" name="テキスト ボックス 80">
              <a:extLst>
                <a:ext uri="{FF2B5EF4-FFF2-40B4-BE49-F238E27FC236}">
                  <a16:creationId xmlns:a16="http://schemas.microsoft.com/office/drawing/2014/main" id="{4C1C212E-DFF0-410E-B0BE-DEC7F49937D4}"/>
                </a:ext>
              </a:extLst>
            </p:cNvPr>
            <p:cNvSpPr txBox="1"/>
            <p:nvPr/>
          </p:nvSpPr>
          <p:spPr>
            <a:xfrm>
              <a:off x="7177390" y="2996952"/>
              <a:ext cx="1808058" cy="646331"/>
            </a:xfrm>
            <a:prstGeom prst="rect">
              <a:avLst/>
            </a:prstGeom>
            <a:noFill/>
          </p:spPr>
          <p:txBody>
            <a:bodyPr wrap="square" rtlCol="0">
              <a:spAutoFit/>
            </a:bodyPr>
            <a:lstStyle/>
            <a:p>
              <a:pPr defTabSz="531813">
                <a:tabLst>
                  <a:tab pos="804863" algn="l"/>
                  <a:tab pos="1255713" algn="l"/>
                </a:tabLst>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売上高</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	xxx</a:t>
              </a:r>
            </a:p>
            <a:p>
              <a:pPr defTabSz="531813">
                <a:tabLst>
                  <a:tab pos="804863" algn="l"/>
                  <a:tab pos="1255713" algn="l"/>
                </a:tabLst>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売上原価</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	xxx</a:t>
              </a:r>
            </a:p>
            <a:p>
              <a:pPr defTabSz="531813"/>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grpSp>
        <p:nvGrpSpPr>
          <p:cNvPr id="82" name="グループ化 134">
            <a:extLst>
              <a:ext uri="{FF2B5EF4-FFF2-40B4-BE49-F238E27FC236}">
                <a16:creationId xmlns:a16="http://schemas.microsoft.com/office/drawing/2014/main" id="{BFBCBAD5-220F-4690-B965-88F92D66B9B3}"/>
              </a:ext>
            </a:extLst>
          </p:cNvPr>
          <p:cNvGrpSpPr/>
          <p:nvPr/>
        </p:nvGrpSpPr>
        <p:grpSpPr>
          <a:xfrm>
            <a:off x="4520952" y="2679304"/>
            <a:ext cx="1786401" cy="1613793"/>
            <a:chOff x="3584848" y="2564904"/>
            <a:chExt cx="1786401" cy="1613793"/>
          </a:xfrm>
        </p:grpSpPr>
        <p:sp>
          <p:nvSpPr>
            <p:cNvPr id="83" name="正方形/長方形 82">
              <a:extLst>
                <a:ext uri="{FF2B5EF4-FFF2-40B4-BE49-F238E27FC236}">
                  <a16:creationId xmlns:a16="http://schemas.microsoft.com/office/drawing/2014/main" id="{5E1F415E-3669-4657-A208-794608C68199}"/>
                </a:ext>
              </a:extLst>
            </p:cNvPr>
            <p:cNvSpPr/>
            <p:nvPr/>
          </p:nvSpPr>
          <p:spPr>
            <a:xfrm>
              <a:off x="3947095" y="3717032"/>
              <a:ext cx="1149921" cy="461665"/>
            </a:xfrm>
            <a:prstGeom prst="rect">
              <a:avLst/>
            </a:prstGeom>
          </p:spPr>
          <p:txBody>
            <a:bodyPr wrap="none" lIns="36000" rIns="3600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データが各行に</a:t>
              </a:r>
              <a:b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並んでいる状態</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フローチャート : 内部記憶 137">
              <a:extLst>
                <a:ext uri="{FF2B5EF4-FFF2-40B4-BE49-F238E27FC236}">
                  <a16:creationId xmlns:a16="http://schemas.microsoft.com/office/drawing/2014/main" id="{9AEC1ED1-E04A-4DA6-880C-D43621871112}"/>
                </a:ext>
              </a:extLst>
            </p:cNvPr>
            <p:cNvSpPr/>
            <p:nvPr/>
          </p:nvSpPr>
          <p:spPr>
            <a:xfrm>
              <a:off x="3584848" y="2564904"/>
              <a:ext cx="1786401" cy="1133536"/>
            </a:xfrm>
            <a:prstGeom prst="flowChartInternalStorag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a:extLst>
                <a:ext uri="{FF2B5EF4-FFF2-40B4-BE49-F238E27FC236}">
                  <a16:creationId xmlns:a16="http://schemas.microsoft.com/office/drawing/2014/main" id="{47DA1EBA-7EB6-4FB7-BFAE-242831110755}"/>
                </a:ext>
              </a:extLst>
            </p:cNvPr>
            <p:cNvSpPr txBox="1"/>
            <p:nvPr/>
          </p:nvSpPr>
          <p:spPr>
            <a:xfrm>
              <a:off x="3763123" y="2773377"/>
              <a:ext cx="1608125" cy="1015663"/>
            </a:xfrm>
            <a:prstGeom prst="rect">
              <a:avLst/>
            </a:prstGeom>
            <a:noFill/>
          </p:spPr>
          <p:txBody>
            <a:bodyPr wrap="square" rtlCol="0">
              <a:spAutoFit/>
            </a:bodyPr>
            <a:lstStyle/>
            <a:p>
              <a:pPr defTabSz="531813">
                <a:tabLst>
                  <a:tab pos="1160463" algn="l"/>
                </a:tabLst>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予算・売上高</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a:t>
              </a:r>
            </a:p>
            <a:p>
              <a:pPr defTabSz="531813">
                <a:tabLst>
                  <a:tab pos="1160463" algn="l"/>
                </a:tabLs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予算・売上原価</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a:t>
              </a:r>
            </a:p>
            <a:p>
              <a:pPr defTabSz="531813">
                <a:tabLst>
                  <a:tab pos="1160463" algn="l"/>
                </a:tabLst>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	</a:t>
              </a:r>
            </a:p>
            <a:p>
              <a:pPr defTabSz="531813">
                <a:tabLst>
                  <a:tab pos="1160463" algn="l"/>
                </a:tabLs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実績・売上高</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a:t>
              </a:r>
            </a:p>
            <a:p>
              <a:pPr defTabSz="531813"/>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pic>
        <p:nvPicPr>
          <p:cNvPr id="86" name="Picture 2" descr="http://pcorange.img.jugem.jp/20071205_401910.jpg">
            <a:hlinkClick r:id="rId2"/>
            <a:extLst>
              <a:ext uri="{FF2B5EF4-FFF2-40B4-BE49-F238E27FC236}">
                <a16:creationId xmlns:a16="http://schemas.microsoft.com/office/drawing/2014/main" id="{24D3ED3D-FF0D-4DB4-81D8-615EB2956B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3440" y="3687416"/>
            <a:ext cx="498764" cy="498764"/>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線矢印コネクタ 86">
            <a:extLst>
              <a:ext uri="{FF2B5EF4-FFF2-40B4-BE49-F238E27FC236}">
                <a16:creationId xmlns:a16="http://schemas.microsoft.com/office/drawing/2014/main" id="{C2E656F2-C423-4745-94E1-E6A1AF94ECC4}"/>
              </a:ext>
            </a:extLst>
          </p:cNvPr>
          <p:cNvCxnSpPr>
            <a:stCxn id="143" idx="4"/>
            <a:endCxn id="84" idx="1"/>
          </p:cNvCxnSpPr>
          <p:nvPr/>
        </p:nvCxnSpPr>
        <p:spPr>
          <a:xfrm>
            <a:off x="2666443" y="3238283"/>
            <a:ext cx="1854509" cy="7789"/>
          </a:xfrm>
          <a:prstGeom prst="straightConnector1">
            <a:avLst/>
          </a:prstGeom>
          <a:ln>
            <a:solidFill>
              <a:schemeClr val="tx2"/>
            </a:solidFill>
            <a:tailEnd type="stealth"/>
          </a:ln>
          <a:effectLst/>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664085FE-1ADD-4BCB-97E8-74B846538BD5}"/>
              </a:ext>
            </a:extLst>
          </p:cNvPr>
          <p:cNvSpPr/>
          <p:nvPr/>
        </p:nvSpPr>
        <p:spPr>
          <a:xfrm>
            <a:off x="3080792" y="2967336"/>
            <a:ext cx="792088" cy="495729"/>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形式</a:t>
            </a:r>
            <a:b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出力機能</a:t>
            </a:r>
          </a:p>
        </p:txBody>
      </p:sp>
      <p:sp>
        <p:nvSpPr>
          <p:cNvPr id="89" name="円/楕円 142">
            <a:extLst>
              <a:ext uri="{FF2B5EF4-FFF2-40B4-BE49-F238E27FC236}">
                <a16:creationId xmlns:a16="http://schemas.microsoft.com/office/drawing/2014/main" id="{778DECE2-608D-409A-81B7-A614E536441D}"/>
              </a:ext>
            </a:extLst>
          </p:cNvPr>
          <p:cNvSpPr/>
          <p:nvPr/>
        </p:nvSpPr>
        <p:spPr>
          <a:xfrm>
            <a:off x="5889104" y="2926997"/>
            <a:ext cx="346810" cy="18435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143">
            <a:extLst>
              <a:ext uri="{FF2B5EF4-FFF2-40B4-BE49-F238E27FC236}">
                <a16:creationId xmlns:a16="http://schemas.microsoft.com/office/drawing/2014/main" id="{944B13F6-6E5A-4138-BA12-389F51D1D796}"/>
              </a:ext>
            </a:extLst>
          </p:cNvPr>
          <p:cNvSpPr/>
          <p:nvPr/>
        </p:nvSpPr>
        <p:spPr>
          <a:xfrm>
            <a:off x="8377902" y="3071013"/>
            <a:ext cx="346810" cy="18435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矢印コネクタ 90">
            <a:extLst>
              <a:ext uri="{FF2B5EF4-FFF2-40B4-BE49-F238E27FC236}">
                <a16:creationId xmlns:a16="http://schemas.microsoft.com/office/drawing/2014/main" id="{999C18D0-A4F6-4330-BA46-7C1097504BFE}"/>
              </a:ext>
            </a:extLst>
          </p:cNvPr>
          <p:cNvCxnSpPr>
            <a:stCxn id="89" idx="6"/>
            <a:endCxn id="90" idx="2"/>
          </p:cNvCxnSpPr>
          <p:nvPr/>
        </p:nvCxnSpPr>
        <p:spPr>
          <a:xfrm>
            <a:off x="6235914" y="3019175"/>
            <a:ext cx="2141988" cy="144016"/>
          </a:xfrm>
          <a:prstGeom prst="straightConnector1">
            <a:avLst/>
          </a:prstGeom>
          <a:ln>
            <a:solidFill>
              <a:schemeClr val="tx2"/>
            </a:solidFill>
            <a:prstDash val="sysDash"/>
            <a:tailEnd type="stealth"/>
          </a:ln>
          <a:effectLst/>
        </p:spPr>
        <p:style>
          <a:lnRef idx="1">
            <a:schemeClr val="accent1"/>
          </a:lnRef>
          <a:fillRef idx="0">
            <a:schemeClr val="accent1"/>
          </a:fillRef>
          <a:effectRef idx="0">
            <a:schemeClr val="accent1"/>
          </a:effectRef>
          <a:fontRef idx="minor">
            <a:schemeClr val="tx1"/>
          </a:fontRef>
        </p:style>
      </p:cxnSp>
      <p:sp>
        <p:nvSpPr>
          <p:cNvPr id="92" name="円/楕円 145">
            <a:extLst>
              <a:ext uri="{FF2B5EF4-FFF2-40B4-BE49-F238E27FC236}">
                <a16:creationId xmlns:a16="http://schemas.microsoft.com/office/drawing/2014/main" id="{CB4796C6-D397-4278-8E86-AB8C28E29216}"/>
              </a:ext>
            </a:extLst>
          </p:cNvPr>
          <p:cNvSpPr/>
          <p:nvPr/>
        </p:nvSpPr>
        <p:spPr>
          <a:xfrm>
            <a:off x="5889104" y="3111352"/>
            <a:ext cx="346810" cy="18435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4AF6356A-D09F-40CA-8DA3-D9B330C6ABC7}"/>
              </a:ext>
            </a:extLst>
          </p:cNvPr>
          <p:cNvCxnSpPr>
            <a:stCxn id="92" idx="6"/>
            <a:endCxn id="94" idx="2"/>
          </p:cNvCxnSpPr>
          <p:nvPr/>
        </p:nvCxnSpPr>
        <p:spPr>
          <a:xfrm>
            <a:off x="6235914" y="3203530"/>
            <a:ext cx="2145756" cy="139357"/>
          </a:xfrm>
          <a:prstGeom prst="straightConnector1">
            <a:avLst/>
          </a:prstGeom>
          <a:ln>
            <a:solidFill>
              <a:schemeClr val="tx2"/>
            </a:solidFill>
            <a:prstDash val="sysDash"/>
            <a:tailEnd type="stealth"/>
          </a:ln>
          <a:effectLst/>
        </p:spPr>
        <p:style>
          <a:lnRef idx="1">
            <a:schemeClr val="accent1"/>
          </a:lnRef>
          <a:fillRef idx="0">
            <a:schemeClr val="accent1"/>
          </a:fillRef>
          <a:effectRef idx="0">
            <a:schemeClr val="accent1"/>
          </a:effectRef>
          <a:fontRef idx="minor">
            <a:schemeClr val="tx1"/>
          </a:fontRef>
        </p:style>
      </p:cxnSp>
      <p:sp>
        <p:nvSpPr>
          <p:cNvPr id="94" name="円/楕円 147">
            <a:extLst>
              <a:ext uri="{FF2B5EF4-FFF2-40B4-BE49-F238E27FC236}">
                <a16:creationId xmlns:a16="http://schemas.microsoft.com/office/drawing/2014/main" id="{E0E723F4-96F6-440F-8474-B9138C197745}"/>
              </a:ext>
            </a:extLst>
          </p:cNvPr>
          <p:cNvSpPr/>
          <p:nvPr/>
        </p:nvSpPr>
        <p:spPr>
          <a:xfrm>
            <a:off x="8381670" y="3250709"/>
            <a:ext cx="346810" cy="18435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148">
            <a:extLst>
              <a:ext uri="{FF2B5EF4-FFF2-40B4-BE49-F238E27FC236}">
                <a16:creationId xmlns:a16="http://schemas.microsoft.com/office/drawing/2014/main" id="{FC863A82-6988-42EF-924E-844F30431411}"/>
              </a:ext>
            </a:extLst>
          </p:cNvPr>
          <p:cNvSpPr/>
          <p:nvPr/>
        </p:nvSpPr>
        <p:spPr>
          <a:xfrm>
            <a:off x="8827366" y="3071013"/>
            <a:ext cx="346810" cy="18435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149">
            <a:extLst>
              <a:ext uri="{FF2B5EF4-FFF2-40B4-BE49-F238E27FC236}">
                <a16:creationId xmlns:a16="http://schemas.microsoft.com/office/drawing/2014/main" id="{8E15157D-8F4D-4715-90A2-80647027C790}"/>
              </a:ext>
            </a:extLst>
          </p:cNvPr>
          <p:cNvSpPr/>
          <p:nvPr/>
        </p:nvSpPr>
        <p:spPr>
          <a:xfrm>
            <a:off x="5889104" y="3471392"/>
            <a:ext cx="346810" cy="18435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矢印コネクタ 96">
            <a:extLst>
              <a:ext uri="{FF2B5EF4-FFF2-40B4-BE49-F238E27FC236}">
                <a16:creationId xmlns:a16="http://schemas.microsoft.com/office/drawing/2014/main" id="{8261CCF5-B77E-402D-97B3-0DC05A161060}"/>
              </a:ext>
            </a:extLst>
          </p:cNvPr>
          <p:cNvCxnSpPr>
            <a:stCxn id="96" idx="6"/>
            <a:endCxn id="95" idx="2"/>
          </p:cNvCxnSpPr>
          <p:nvPr/>
        </p:nvCxnSpPr>
        <p:spPr>
          <a:xfrm flipV="1">
            <a:off x="6235914" y="3163191"/>
            <a:ext cx="2591452" cy="400379"/>
          </a:xfrm>
          <a:prstGeom prst="straightConnector1">
            <a:avLst/>
          </a:prstGeom>
          <a:ln>
            <a:solidFill>
              <a:schemeClr val="tx2"/>
            </a:solidFill>
            <a:prstDash val="sysDash"/>
            <a:tailEnd type="stealth"/>
          </a:ln>
          <a:effectLst/>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C8CFAA3B-1A0B-45BA-ACA3-3EE9979E9D8F}"/>
              </a:ext>
            </a:extLst>
          </p:cNvPr>
          <p:cNvSpPr/>
          <p:nvPr/>
        </p:nvSpPr>
        <p:spPr>
          <a:xfrm>
            <a:off x="6537176" y="3039344"/>
            <a:ext cx="792088" cy="495729"/>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マクロ・関数等</a:t>
            </a:r>
          </a:p>
        </p:txBody>
      </p:sp>
      <p:grpSp>
        <p:nvGrpSpPr>
          <p:cNvPr id="101" name="グループ化 154">
            <a:extLst>
              <a:ext uri="{FF2B5EF4-FFF2-40B4-BE49-F238E27FC236}">
                <a16:creationId xmlns:a16="http://schemas.microsoft.com/office/drawing/2014/main" id="{84536D1F-E4E6-4CAC-B6D7-D8F7F1839488}"/>
              </a:ext>
            </a:extLst>
          </p:cNvPr>
          <p:cNvGrpSpPr/>
          <p:nvPr/>
        </p:nvGrpSpPr>
        <p:grpSpPr>
          <a:xfrm>
            <a:off x="7537430" y="4767536"/>
            <a:ext cx="1808058" cy="1152128"/>
            <a:chOff x="7177390" y="2636912"/>
            <a:chExt cx="1808058" cy="1152128"/>
          </a:xfrm>
        </p:grpSpPr>
        <p:sp>
          <p:nvSpPr>
            <p:cNvPr id="102" name="AutoShape 15">
              <a:extLst>
                <a:ext uri="{FF2B5EF4-FFF2-40B4-BE49-F238E27FC236}">
                  <a16:creationId xmlns:a16="http://schemas.microsoft.com/office/drawing/2014/main" id="{5C3F72C4-56BF-4D16-85D7-1953B7EE74DB}"/>
                </a:ext>
              </a:extLst>
            </p:cNvPr>
            <p:cNvSpPr>
              <a:spLocks noChangeArrowheads="1"/>
            </p:cNvSpPr>
            <p:nvPr/>
          </p:nvSpPr>
          <p:spPr bwMode="auto">
            <a:xfrm>
              <a:off x="7199047" y="2636912"/>
              <a:ext cx="1786401" cy="1152128"/>
            </a:xfrm>
            <a:prstGeom prst="flowChartDocumen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dirty="0">
                <a:solidFill>
                  <a:schemeClr val="tx2">
                    <a:lumMod val="75000"/>
                  </a:schemeClr>
                </a:solidFill>
                <a:latin typeface="メイリオ" pitchFamily="50" charset="-128"/>
                <a:ea typeface="メイリオ" pitchFamily="50" charset="-128"/>
                <a:cs typeface="メイリオ" pitchFamily="50" charset="-128"/>
              </a:endParaRPr>
            </a:p>
          </p:txBody>
        </p:sp>
        <p:sp>
          <p:nvSpPr>
            <p:cNvPr id="103" name="テキスト ボックス 102">
              <a:extLst>
                <a:ext uri="{FF2B5EF4-FFF2-40B4-BE49-F238E27FC236}">
                  <a16:creationId xmlns:a16="http://schemas.microsoft.com/office/drawing/2014/main" id="{31D53FCB-28B3-4AA8-AD61-8EA111B228C1}"/>
                </a:ext>
              </a:extLst>
            </p:cNvPr>
            <p:cNvSpPr txBox="1"/>
            <p:nvPr/>
          </p:nvSpPr>
          <p:spPr>
            <a:xfrm>
              <a:off x="7963653" y="2708920"/>
              <a:ext cx="947695" cy="276999"/>
            </a:xfrm>
            <a:prstGeom prst="rect">
              <a:avLst/>
            </a:prstGeom>
            <a:noFill/>
          </p:spPr>
          <p:txBody>
            <a:bodyPr wrap="none" rtlCol="0">
              <a:spAutoFit/>
            </a:bodyPr>
            <a:lstStyle/>
            <a:p>
              <a:pPr defTabSz="531813">
                <a:tabLst>
                  <a:tab pos="450850" algn="l"/>
                </a:tabLst>
              </a:pPr>
              <a:r>
                <a:rPr kumimoji="1" lang="ja-JP" altLang="en-US" sz="1200" u="sng" dirty="0">
                  <a:latin typeface="メイリオ" panose="020B0604030504040204" pitchFamily="50" charset="-128"/>
                  <a:ea typeface="メイリオ" panose="020B0604030504040204" pitchFamily="50" charset="-128"/>
                  <a:cs typeface="メイリオ" panose="020B0604030504040204" pitchFamily="50" charset="-128"/>
                </a:rPr>
                <a:t>予算</a:t>
              </a:r>
              <a:r>
                <a:rPr kumimoji="1" lang="en-US" altLang="ja-JP" sz="1200" u="sng"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200" u="sng" dirty="0">
                  <a:latin typeface="メイリオ" panose="020B0604030504040204" pitchFamily="50" charset="-128"/>
                  <a:ea typeface="メイリオ" panose="020B0604030504040204" pitchFamily="50" charset="-128"/>
                  <a:cs typeface="メイリオ" panose="020B0604030504040204" pitchFamily="50" charset="-128"/>
                </a:rPr>
                <a:t>実績</a:t>
              </a:r>
            </a:p>
          </p:txBody>
        </p:sp>
        <p:sp>
          <p:nvSpPr>
            <p:cNvPr id="104" name="テキスト ボックス 103">
              <a:extLst>
                <a:ext uri="{FF2B5EF4-FFF2-40B4-BE49-F238E27FC236}">
                  <a16:creationId xmlns:a16="http://schemas.microsoft.com/office/drawing/2014/main" id="{5ADE2B4F-6C46-4DE6-B7EB-0533182E2764}"/>
                </a:ext>
              </a:extLst>
            </p:cNvPr>
            <p:cNvSpPr txBox="1"/>
            <p:nvPr/>
          </p:nvSpPr>
          <p:spPr>
            <a:xfrm>
              <a:off x="7177390" y="2996952"/>
              <a:ext cx="1808058" cy="646331"/>
            </a:xfrm>
            <a:prstGeom prst="rect">
              <a:avLst/>
            </a:prstGeom>
            <a:noFill/>
          </p:spPr>
          <p:txBody>
            <a:bodyPr wrap="square" rtlCol="0">
              <a:spAutoFit/>
            </a:bodyPr>
            <a:lstStyle/>
            <a:p>
              <a:pPr defTabSz="531813">
                <a:tabLst>
                  <a:tab pos="804863" algn="l"/>
                  <a:tab pos="1255713" algn="l"/>
                </a:tabLst>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売上高</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	xxx</a:t>
              </a:r>
            </a:p>
            <a:p>
              <a:pPr defTabSz="531813">
                <a:tabLst>
                  <a:tab pos="804863" algn="l"/>
                  <a:tab pos="1255713" algn="l"/>
                </a:tabLst>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売上原価</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	xxx	xxx</a:t>
              </a:r>
            </a:p>
            <a:p>
              <a:pPr defTabSz="531813"/>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pic>
        <p:nvPicPr>
          <p:cNvPr id="105" name="Picture 2" descr="http://pcorange.img.jugem.jp/20071205_401910.jpg">
            <a:hlinkClick r:id="rId2"/>
            <a:extLst>
              <a:ext uri="{FF2B5EF4-FFF2-40B4-BE49-F238E27FC236}">
                <a16:creationId xmlns:a16="http://schemas.microsoft.com/office/drawing/2014/main" id="{C051DD8D-5A35-481B-9A0A-977EA1D4C6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3440" y="5775648"/>
            <a:ext cx="498764" cy="498764"/>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直線矢印コネクタ 105">
            <a:extLst>
              <a:ext uri="{FF2B5EF4-FFF2-40B4-BE49-F238E27FC236}">
                <a16:creationId xmlns:a16="http://schemas.microsoft.com/office/drawing/2014/main" id="{04E41D1E-C70E-437D-8C07-AB7050DFC74E}"/>
              </a:ext>
            </a:extLst>
          </p:cNvPr>
          <p:cNvCxnSpPr>
            <a:cxnSpLocks/>
            <a:endCxn id="107" idx="1"/>
          </p:cNvCxnSpPr>
          <p:nvPr/>
        </p:nvCxnSpPr>
        <p:spPr>
          <a:xfrm>
            <a:off x="2718180" y="5282910"/>
            <a:ext cx="5632844" cy="73468"/>
          </a:xfrm>
          <a:prstGeom prst="straightConnector1">
            <a:avLst/>
          </a:prstGeom>
          <a:ln>
            <a:solidFill>
              <a:schemeClr val="tx2"/>
            </a:solidFill>
            <a:headEnd type="stealth" w="lg" len="lg"/>
            <a:tailEnd type="stealth" w="lg" len="lg"/>
          </a:ln>
          <a:effectLst/>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9F0D59EB-E9FE-4CC5-A58D-DD59732F04A6}"/>
              </a:ext>
            </a:extLst>
          </p:cNvPr>
          <p:cNvSpPr/>
          <p:nvPr/>
        </p:nvSpPr>
        <p:spPr>
          <a:xfrm>
            <a:off x="8351024" y="5098833"/>
            <a:ext cx="893486" cy="51508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6A1873AE-8C56-4BA1-AA5F-83074A6F17A1}"/>
              </a:ext>
            </a:extLst>
          </p:cNvPr>
          <p:cNvSpPr/>
          <p:nvPr/>
        </p:nvSpPr>
        <p:spPr>
          <a:xfrm>
            <a:off x="6537176" y="5157193"/>
            <a:ext cx="792088" cy="495729"/>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Excel-Link</a:t>
            </a:r>
            <a:endPar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Text Box 37">
            <a:extLst>
              <a:ext uri="{FF2B5EF4-FFF2-40B4-BE49-F238E27FC236}">
                <a16:creationId xmlns:a16="http://schemas.microsoft.com/office/drawing/2014/main" id="{577513C1-2A52-41F6-B9CD-C0445EE896EB}"/>
              </a:ext>
            </a:extLst>
          </p:cNvPr>
          <p:cNvSpPr txBox="1">
            <a:spLocks noChangeArrowheads="1"/>
          </p:cNvSpPr>
          <p:nvPr/>
        </p:nvSpPr>
        <p:spPr bwMode="auto">
          <a:xfrm>
            <a:off x="6079650" y="6046104"/>
            <a:ext cx="2278093" cy="257369"/>
          </a:xfrm>
          <a:prstGeom prst="rect">
            <a:avLst/>
          </a:prstGeom>
          <a:noFill/>
          <a:ln w="9525">
            <a:noFill/>
            <a:miter lim="800000"/>
            <a:headEnd/>
            <a:tailEnd/>
          </a:ln>
          <a:effectLst/>
        </p:spPr>
        <p:txBody>
          <a:bodyPr wrap="square" lIns="0" tIns="36000" rIns="0" bIns="36000">
            <a:spAutoFit/>
          </a:bodyPr>
          <a:lstStyle/>
          <a:p>
            <a:pPr algn="ctr" eaLnBrk="1" hangingPunct="1">
              <a:spcBef>
                <a:spcPct val="50000"/>
              </a:spcBef>
            </a:pPr>
            <a:r>
              <a:rPr kumimoji="1" lang="ja-JP" altLang="en-US" sz="1200" dirty="0">
                <a:latin typeface="メイリオ" pitchFamily="50" charset="-128"/>
                <a:ea typeface="メイリオ" pitchFamily="50" charset="-128"/>
                <a:cs typeface="メイリオ" pitchFamily="50" charset="-128"/>
              </a:rPr>
              <a:t>各範囲に行キー</a:t>
            </a:r>
            <a:r>
              <a:rPr kumimoji="1" lang="en-US" altLang="ja-JP" sz="1200" dirty="0">
                <a:latin typeface="メイリオ" pitchFamily="50" charset="-128"/>
                <a:ea typeface="メイリオ" pitchFamily="50" charset="-128"/>
                <a:cs typeface="メイリオ" pitchFamily="50" charset="-128"/>
              </a:rPr>
              <a:t>/</a:t>
            </a:r>
            <a:r>
              <a:rPr kumimoji="1" lang="ja-JP" altLang="en-US" sz="1200" dirty="0">
                <a:latin typeface="メイリオ" pitchFamily="50" charset="-128"/>
                <a:ea typeface="メイリオ" pitchFamily="50" charset="-128"/>
                <a:cs typeface="メイリオ" pitchFamily="50" charset="-128"/>
              </a:rPr>
              <a:t>列キーを指定</a:t>
            </a:r>
          </a:p>
        </p:txBody>
      </p:sp>
      <p:sp>
        <p:nvSpPr>
          <p:cNvPr id="110" name="正方形/長方形 109">
            <a:extLst>
              <a:ext uri="{FF2B5EF4-FFF2-40B4-BE49-F238E27FC236}">
                <a16:creationId xmlns:a16="http://schemas.microsoft.com/office/drawing/2014/main" id="{CD3D3727-2422-4EA2-BEE0-818F9AD3E0CD}"/>
              </a:ext>
            </a:extLst>
          </p:cNvPr>
          <p:cNvSpPr/>
          <p:nvPr/>
        </p:nvSpPr>
        <p:spPr>
          <a:xfrm>
            <a:off x="3080792" y="5085185"/>
            <a:ext cx="792088" cy="495729"/>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Excel-Link</a:t>
            </a:r>
            <a:endPar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テキスト ボックス 110">
            <a:extLst>
              <a:ext uri="{FF2B5EF4-FFF2-40B4-BE49-F238E27FC236}">
                <a16:creationId xmlns:a16="http://schemas.microsoft.com/office/drawing/2014/main" id="{7A0D9038-94EA-410A-9ADE-EB5AFFCE25C4}"/>
              </a:ext>
            </a:extLst>
          </p:cNvPr>
          <p:cNvSpPr txBox="1"/>
          <p:nvPr/>
        </p:nvSpPr>
        <p:spPr>
          <a:xfrm>
            <a:off x="4832152" y="5193433"/>
            <a:ext cx="611312" cy="288147"/>
          </a:xfrm>
          <a:prstGeom prst="rect">
            <a:avLst/>
          </a:prstGeom>
          <a:solidFill>
            <a:schemeClr val="bg1"/>
          </a:solidFill>
        </p:spPr>
        <p:txBody>
          <a:bodyPr wrap="none" lIns="36000" tIns="36000" rIns="36000" bIns="36000" rtlCol="0">
            <a:spAutoFit/>
          </a:bodyPr>
          <a:lstStyle/>
          <a:p>
            <a:pPr algn="ctr"/>
            <a:r>
              <a:rPr kumimoji="1" lang="ja-JP" altLang="en-US" sz="1400" b="1" i="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双方向</a:t>
            </a:r>
          </a:p>
        </p:txBody>
      </p:sp>
      <p:sp>
        <p:nvSpPr>
          <p:cNvPr id="112" name="Rectangle 23">
            <a:extLst>
              <a:ext uri="{FF2B5EF4-FFF2-40B4-BE49-F238E27FC236}">
                <a16:creationId xmlns:a16="http://schemas.microsoft.com/office/drawing/2014/main" id="{D69BD967-008A-44AA-94D7-773BA161FC86}"/>
              </a:ext>
            </a:extLst>
          </p:cNvPr>
          <p:cNvSpPr>
            <a:spLocks noChangeArrowheads="1"/>
          </p:cNvSpPr>
          <p:nvPr/>
        </p:nvSpPr>
        <p:spPr bwMode="auto">
          <a:xfrm>
            <a:off x="272480" y="2690337"/>
            <a:ext cx="1569660" cy="738664"/>
          </a:xfrm>
          <a:prstGeom prst="rect">
            <a:avLst/>
          </a:prstGeom>
          <a:noFill/>
          <a:ln w="9525">
            <a:noFill/>
            <a:miter lim="800000"/>
            <a:headEnd/>
            <a:tailEnd/>
          </a:ln>
          <a:effectLst/>
        </p:spPr>
        <p:txBody>
          <a:bodyPr wrap="none">
            <a:spAutoFit/>
          </a:bodyPr>
          <a:lstStyle/>
          <a:p>
            <a:pPr algn="l" eaLnBrk="1" hangingPunct="1"/>
            <a:r>
              <a:rPr lang="en-US" altLang="ja-JP" b="1" dirty="0">
                <a:latin typeface="メイリオ" pitchFamily="50" charset="-128"/>
                <a:ea typeface="メイリオ" pitchFamily="50" charset="-128"/>
                <a:cs typeface="メイリオ" pitchFamily="50" charset="-128"/>
              </a:rPr>
              <a:t>Push </a:t>
            </a:r>
            <a:r>
              <a:rPr lang="ja-JP" altLang="en-US" b="1" dirty="0">
                <a:latin typeface="メイリオ" pitchFamily="50" charset="-128"/>
                <a:ea typeface="メイリオ" pitchFamily="50" charset="-128"/>
                <a:cs typeface="メイリオ" pitchFamily="50" charset="-128"/>
              </a:rPr>
              <a:t>方式</a:t>
            </a:r>
            <a:br>
              <a:rPr lang="ja-JP" altLang="en-US" b="1" dirty="0">
                <a:latin typeface="メイリオ" pitchFamily="50" charset="-128"/>
                <a:ea typeface="メイリオ" pitchFamily="50" charset="-128"/>
                <a:cs typeface="メイリオ" pitchFamily="50" charset="-128"/>
              </a:rPr>
            </a:br>
            <a:r>
              <a:rPr lang="en-US" altLang="ja-JP" sz="1200" dirty="0">
                <a:latin typeface="メイリオ" pitchFamily="50" charset="-128"/>
                <a:ea typeface="メイリオ" pitchFamily="50" charset="-128"/>
                <a:cs typeface="メイリオ" pitchFamily="50" charset="-128"/>
              </a:rPr>
              <a:t>Excel</a:t>
            </a:r>
            <a:r>
              <a:rPr lang="ja-JP" altLang="en-US" sz="1200" dirty="0">
                <a:latin typeface="メイリオ" pitchFamily="50" charset="-128"/>
                <a:ea typeface="メイリオ" pitchFamily="50" charset="-128"/>
                <a:cs typeface="メイリオ" pitchFamily="50" charset="-128"/>
              </a:rPr>
              <a:t>のセルに</a:t>
            </a:r>
            <a:br>
              <a:rPr lang="ja-JP" altLang="en-US" sz="1200" dirty="0">
                <a:latin typeface="メイリオ" pitchFamily="50" charset="-128"/>
                <a:ea typeface="メイリオ" pitchFamily="50" charset="-128"/>
                <a:cs typeface="メイリオ" pitchFamily="50" charset="-128"/>
              </a:rPr>
            </a:br>
            <a:r>
              <a:rPr lang="ja-JP" altLang="en-US" sz="1200" dirty="0">
                <a:latin typeface="メイリオ" pitchFamily="50" charset="-128"/>
                <a:ea typeface="メイリオ" pitchFamily="50" charset="-128"/>
                <a:cs typeface="メイリオ" pitchFamily="50" charset="-128"/>
              </a:rPr>
              <a:t>データを押しこむ。</a:t>
            </a:r>
          </a:p>
        </p:txBody>
      </p:sp>
      <p:sp>
        <p:nvSpPr>
          <p:cNvPr id="113" name="Rectangle 34">
            <a:extLst>
              <a:ext uri="{FF2B5EF4-FFF2-40B4-BE49-F238E27FC236}">
                <a16:creationId xmlns:a16="http://schemas.microsoft.com/office/drawing/2014/main" id="{3C8CF252-A0B3-445E-B278-4DAB45FE000D}"/>
              </a:ext>
            </a:extLst>
          </p:cNvPr>
          <p:cNvSpPr>
            <a:spLocks noChangeArrowheads="1"/>
          </p:cNvSpPr>
          <p:nvPr/>
        </p:nvSpPr>
        <p:spPr bwMode="auto">
          <a:xfrm>
            <a:off x="200472" y="4737919"/>
            <a:ext cx="1481496" cy="923330"/>
          </a:xfrm>
          <a:prstGeom prst="rect">
            <a:avLst/>
          </a:prstGeom>
          <a:noFill/>
          <a:ln w="9525">
            <a:noFill/>
            <a:miter lim="800000"/>
            <a:headEnd/>
            <a:tailEnd/>
          </a:ln>
          <a:effectLst/>
        </p:spPr>
        <p:txBody>
          <a:bodyPr wrap="none">
            <a:spAutoFit/>
          </a:bodyPr>
          <a:lstStyle/>
          <a:p>
            <a:pPr algn="l" eaLnBrk="1" hangingPunct="1"/>
            <a:r>
              <a:rPr lang="en-US" altLang="ja-JP" b="1" dirty="0">
                <a:latin typeface="メイリオ" pitchFamily="50" charset="-128"/>
                <a:ea typeface="メイリオ" pitchFamily="50" charset="-128"/>
                <a:cs typeface="メイリオ" pitchFamily="50" charset="-128"/>
              </a:rPr>
              <a:t>Pull </a:t>
            </a:r>
            <a:r>
              <a:rPr lang="ja-JP" altLang="en-US" b="1" dirty="0">
                <a:latin typeface="メイリオ" pitchFamily="50" charset="-128"/>
                <a:ea typeface="メイリオ" pitchFamily="50" charset="-128"/>
                <a:cs typeface="メイリオ" pitchFamily="50" charset="-128"/>
              </a:rPr>
              <a:t>方式</a:t>
            </a:r>
            <a:br>
              <a:rPr lang="ja-JP" altLang="en-US" b="1" dirty="0">
                <a:latin typeface="メイリオ" pitchFamily="50" charset="-128"/>
                <a:ea typeface="メイリオ" pitchFamily="50" charset="-128"/>
                <a:cs typeface="メイリオ" pitchFamily="50" charset="-128"/>
              </a:rPr>
            </a:br>
            <a:r>
              <a:rPr lang="en-US" altLang="ja-JP" sz="1200" dirty="0">
                <a:latin typeface="メイリオ" pitchFamily="50" charset="-128"/>
                <a:ea typeface="メイリオ" pitchFamily="50" charset="-128"/>
                <a:cs typeface="メイリオ" pitchFamily="50" charset="-128"/>
              </a:rPr>
              <a:t>Excel</a:t>
            </a:r>
            <a:r>
              <a:rPr lang="ja-JP" altLang="en-US" sz="1200" dirty="0">
                <a:latin typeface="メイリオ" pitchFamily="50" charset="-128"/>
                <a:ea typeface="メイリオ" pitchFamily="50" charset="-128"/>
                <a:cs typeface="メイリオ" pitchFamily="50" charset="-128"/>
              </a:rPr>
              <a:t>のセルから</a:t>
            </a:r>
            <a:br>
              <a:rPr lang="ja-JP" altLang="en-US" sz="1200" dirty="0">
                <a:latin typeface="メイリオ" pitchFamily="50" charset="-128"/>
                <a:ea typeface="メイリオ" pitchFamily="50" charset="-128"/>
                <a:cs typeface="メイリオ" pitchFamily="50" charset="-128"/>
              </a:rPr>
            </a:br>
            <a:r>
              <a:rPr lang="en-US" altLang="ja-JP" sz="1200" dirty="0">
                <a:latin typeface="メイリオ" pitchFamily="50" charset="-128"/>
                <a:ea typeface="メイリオ" pitchFamily="50" charset="-128"/>
                <a:cs typeface="メイリオ" pitchFamily="50" charset="-128"/>
              </a:rPr>
              <a:t>DB</a:t>
            </a:r>
            <a:r>
              <a:rPr lang="ja-JP" altLang="en-US" sz="1200" dirty="0">
                <a:latin typeface="メイリオ" pitchFamily="50" charset="-128"/>
                <a:ea typeface="メイリオ" pitchFamily="50" charset="-128"/>
                <a:cs typeface="メイリオ" pitchFamily="50" charset="-128"/>
              </a:rPr>
              <a:t>に必要データを</a:t>
            </a:r>
            <a:br>
              <a:rPr lang="ja-JP" altLang="en-US" sz="1200" dirty="0">
                <a:latin typeface="メイリオ" pitchFamily="50" charset="-128"/>
                <a:ea typeface="メイリオ" pitchFamily="50" charset="-128"/>
                <a:cs typeface="メイリオ" pitchFamily="50" charset="-128"/>
              </a:rPr>
            </a:br>
            <a:r>
              <a:rPr lang="ja-JP" altLang="en-US" sz="1200" dirty="0">
                <a:latin typeface="メイリオ" pitchFamily="50" charset="-128"/>
                <a:ea typeface="メイリオ" pitchFamily="50" charset="-128"/>
                <a:cs typeface="メイリオ" pitchFamily="50" charset="-128"/>
              </a:rPr>
              <a:t>リクエスト。</a:t>
            </a:r>
          </a:p>
        </p:txBody>
      </p:sp>
      <p:cxnSp>
        <p:nvCxnSpPr>
          <p:cNvPr id="114" name="直線コネクタ 113">
            <a:extLst>
              <a:ext uri="{FF2B5EF4-FFF2-40B4-BE49-F238E27FC236}">
                <a16:creationId xmlns:a16="http://schemas.microsoft.com/office/drawing/2014/main" id="{02DFB6CA-460B-4E03-AFAD-591F8F06425A}"/>
              </a:ext>
            </a:extLst>
          </p:cNvPr>
          <p:cNvCxnSpPr/>
          <p:nvPr/>
        </p:nvCxnSpPr>
        <p:spPr>
          <a:xfrm>
            <a:off x="200472" y="4509121"/>
            <a:ext cx="950505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04DC8941-3AEE-4051-91EA-3DC4D83BBC0D}"/>
              </a:ext>
            </a:extLst>
          </p:cNvPr>
          <p:cNvCxnSpPr>
            <a:cxnSpLocks/>
            <a:stCxn id="109" idx="3"/>
            <a:endCxn id="107" idx="2"/>
          </p:cNvCxnSpPr>
          <p:nvPr/>
        </p:nvCxnSpPr>
        <p:spPr>
          <a:xfrm flipV="1">
            <a:off x="8357743" y="5613922"/>
            <a:ext cx="440024" cy="560867"/>
          </a:xfrm>
          <a:prstGeom prst="straightConnector1">
            <a:avLst/>
          </a:prstGeom>
          <a:ln>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16" name="グループ化 169">
            <a:extLst>
              <a:ext uri="{FF2B5EF4-FFF2-40B4-BE49-F238E27FC236}">
                <a16:creationId xmlns:a16="http://schemas.microsoft.com/office/drawing/2014/main" id="{B034584D-AADC-421D-92D8-F5AD0B427A6C}"/>
              </a:ext>
            </a:extLst>
          </p:cNvPr>
          <p:cNvGrpSpPr/>
          <p:nvPr/>
        </p:nvGrpSpPr>
        <p:grpSpPr>
          <a:xfrm>
            <a:off x="2144688" y="3009206"/>
            <a:ext cx="563304" cy="508943"/>
            <a:chOff x="1018990" y="3532724"/>
            <a:chExt cx="563304" cy="508943"/>
          </a:xfrm>
        </p:grpSpPr>
        <p:grpSp>
          <p:nvGrpSpPr>
            <p:cNvPr id="117" name="グループ化 39">
              <a:extLst>
                <a:ext uri="{FF2B5EF4-FFF2-40B4-BE49-F238E27FC236}">
                  <a16:creationId xmlns:a16="http://schemas.microsoft.com/office/drawing/2014/main" id="{403DBA6C-147F-4BB4-9B40-0A359C723A77}"/>
                </a:ext>
              </a:extLst>
            </p:cNvPr>
            <p:cNvGrpSpPr/>
            <p:nvPr/>
          </p:nvGrpSpPr>
          <p:grpSpPr>
            <a:xfrm>
              <a:off x="1110146" y="3532724"/>
              <a:ext cx="472148" cy="417787"/>
              <a:chOff x="1110146" y="3532724"/>
              <a:chExt cx="472148" cy="417787"/>
            </a:xfrm>
          </p:grpSpPr>
          <p:sp>
            <p:nvSpPr>
              <p:cNvPr id="138" name="直方体 137">
                <a:extLst>
                  <a:ext uri="{FF2B5EF4-FFF2-40B4-BE49-F238E27FC236}">
                    <a16:creationId xmlns:a16="http://schemas.microsoft.com/office/drawing/2014/main" id="{397B5965-998D-44E2-AC5C-7E792C1372F4}"/>
                  </a:ext>
                </a:extLst>
              </p:cNvPr>
              <p:cNvSpPr/>
              <p:nvPr/>
            </p:nvSpPr>
            <p:spPr>
              <a:xfrm>
                <a:off x="1111327"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直方体 138">
                <a:extLst>
                  <a:ext uri="{FF2B5EF4-FFF2-40B4-BE49-F238E27FC236}">
                    <a16:creationId xmlns:a16="http://schemas.microsoft.com/office/drawing/2014/main" id="{17ED1A21-91DB-4863-9618-7FF9B03D050B}"/>
                  </a:ext>
                </a:extLst>
              </p:cNvPr>
              <p:cNvSpPr/>
              <p:nvPr/>
            </p:nvSpPr>
            <p:spPr>
              <a:xfrm>
                <a:off x="12553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直方体 139">
                <a:extLst>
                  <a:ext uri="{FF2B5EF4-FFF2-40B4-BE49-F238E27FC236}">
                    <a16:creationId xmlns:a16="http://schemas.microsoft.com/office/drawing/2014/main" id="{0E52BB6E-8942-474E-B87E-3A3C6E156E2B}"/>
                  </a:ext>
                </a:extLst>
              </p:cNvPr>
              <p:cNvSpPr/>
              <p:nvPr/>
            </p:nvSpPr>
            <p:spPr>
              <a:xfrm>
                <a:off x="14077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直方体 140">
                <a:extLst>
                  <a:ext uri="{FF2B5EF4-FFF2-40B4-BE49-F238E27FC236}">
                    <a16:creationId xmlns:a16="http://schemas.microsoft.com/office/drawing/2014/main" id="{9EA316AD-D7A3-404F-9DCC-BBEDB791F1CE}"/>
                  </a:ext>
                </a:extLst>
              </p:cNvPr>
              <p:cNvSpPr/>
              <p:nvPr/>
            </p:nvSpPr>
            <p:spPr>
              <a:xfrm>
                <a:off x="1110146"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直方体 141">
                <a:extLst>
                  <a:ext uri="{FF2B5EF4-FFF2-40B4-BE49-F238E27FC236}">
                    <a16:creationId xmlns:a16="http://schemas.microsoft.com/office/drawing/2014/main" id="{37062B9C-8546-4F50-B7C7-B8C1664FFE23}"/>
                  </a:ext>
                </a:extLst>
              </p:cNvPr>
              <p:cNvSpPr/>
              <p:nvPr/>
            </p:nvSpPr>
            <p:spPr>
              <a:xfrm>
                <a:off x="1259448"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直方体 142">
                <a:extLst>
                  <a:ext uri="{FF2B5EF4-FFF2-40B4-BE49-F238E27FC236}">
                    <a16:creationId xmlns:a16="http://schemas.microsoft.com/office/drawing/2014/main" id="{894BE990-DB9E-4D28-9D06-F436B9F8B57E}"/>
                  </a:ext>
                </a:extLst>
              </p:cNvPr>
              <p:cNvSpPr/>
              <p:nvPr/>
            </p:nvSpPr>
            <p:spPr>
              <a:xfrm>
                <a:off x="1406562"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直方体 143">
                <a:extLst>
                  <a:ext uri="{FF2B5EF4-FFF2-40B4-BE49-F238E27FC236}">
                    <a16:creationId xmlns:a16="http://schemas.microsoft.com/office/drawing/2014/main" id="{E54337AB-6C7D-410F-A312-D04F068E1906}"/>
                  </a:ext>
                </a:extLst>
              </p:cNvPr>
              <p:cNvSpPr/>
              <p:nvPr/>
            </p:nvSpPr>
            <p:spPr>
              <a:xfrm>
                <a:off x="1110146"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直方体 144">
                <a:extLst>
                  <a:ext uri="{FF2B5EF4-FFF2-40B4-BE49-F238E27FC236}">
                    <a16:creationId xmlns:a16="http://schemas.microsoft.com/office/drawing/2014/main" id="{B141A884-BD15-4A93-A261-DAB42EE8EA81}"/>
                  </a:ext>
                </a:extLst>
              </p:cNvPr>
              <p:cNvSpPr/>
              <p:nvPr/>
            </p:nvSpPr>
            <p:spPr>
              <a:xfrm>
                <a:off x="1259448"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直方体 145">
                <a:extLst>
                  <a:ext uri="{FF2B5EF4-FFF2-40B4-BE49-F238E27FC236}">
                    <a16:creationId xmlns:a16="http://schemas.microsoft.com/office/drawing/2014/main" id="{D10EE281-F6E6-45AA-B186-6D7E9B711544}"/>
                  </a:ext>
                </a:extLst>
              </p:cNvPr>
              <p:cNvSpPr/>
              <p:nvPr/>
            </p:nvSpPr>
            <p:spPr>
              <a:xfrm>
                <a:off x="1406562"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80">
              <a:extLst>
                <a:ext uri="{FF2B5EF4-FFF2-40B4-BE49-F238E27FC236}">
                  <a16:creationId xmlns:a16="http://schemas.microsoft.com/office/drawing/2014/main" id="{C43BAF8A-9FED-4C0D-B7D8-56F84945AAB4}"/>
                </a:ext>
              </a:extLst>
            </p:cNvPr>
            <p:cNvGrpSpPr/>
            <p:nvPr/>
          </p:nvGrpSpPr>
          <p:grpSpPr>
            <a:xfrm>
              <a:off x="1064568" y="3578302"/>
              <a:ext cx="472148" cy="417787"/>
              <a:chOff x="1110146" y="3532724"/>
              <a:chExt cx="472148" cy="417787"/>
            </a:xfrm>
          </p:grpSpPr>
          <p:sp>
            <p:nvSpPr>
              <p:cNvPr id="129" name="直方体 128">
                <a:extLst>
                  <a:ext uri="{FF2B5EF4-FFF2-40B4-BE49-F238E27FC236}">
                    <a16:creationId xmlns:a16="http://schemas.microsoft.com/office/drawing/2014/main" id="{B3B39EE3-DF76-44B0-902D-0BB674F1F50E}"/>
                  </a:ext>
                </a:extLst>
              </p:cNvPr>
              <p:cNvSpPr/>
              <p:nvPr/>
            </p:nvSpPr>
            <p:spPr>
              <a:xfrm>
                <a:off x="1111327"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直方体 129">
                <a:extLst>
                  <a:ext uri="{FF2B5EF4-FFF2-40B4-BE49-F238E27FC236}">
                    <a16:creationId xmlns:a16="http://schemas.microsoft.com/office/drawing/2014/main" id="{3A2E8C14-E83E-46D9-AA10-A4CF4036892E}"/>
                  </a:ext>
                </a:extLst>
              </p:cNvPr>
              <p:cNvSpPr/>
              <p:nvPr/>
            </p:nvSpPr>
            <p:spPr>
              <a:xfrm>
                <a:off x="12553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直方体 130">
                <a:extLst>
                  <a:ext uri="{FF2B5EF4-FFF2-40B4-BE49-F238E27FC236}">
                    <a16:creationId xmlns:a16="http://schemas.microsoft.com/office/drawing/2014/main" id="{DC820A87-F489-4627-9CAC-BBB4055B04EE}"/>
                  </a:ext>
                </a:extLst>
              </p:cNvPr>
              <p:cNvSpPr/>
              <p:nvPr/>
            </p:nvSpPr>
            <p:spPr>
              <a:xfrm>
                <a:off x="14077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直方体 131">
                <a:extLst>
                  <a:ext uri="{FF2B5EF4-FFF2-40B4-BE49-F238E27FC236}">
                    <a16:creationId xmlns:a16="http://schemas.microsoft.com/office/drawing/2014/main" id="{94DC935A-8376-4C1A-BFBE-264A00F9127C}"/>
                  </a:ext>
                </a:extLst>
              </p:cNvPr>
              <p:cNvSpPr/>
              <p:nvPr/>
            </p:nvSpPr>
            <p:spPr>
              <a:xfrm>
                <a:off x="1110146"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直方体 132">
                <a:extLst>
                  <a:ext uri="{FF2B5EF4-FFF2-40B4-BE49-F238E27FC236}">
                    <a16:creationId xmlns:a16="http://schemas.microsoft.com/office/drawing/2014/main" id="{D5D8BD8E-8F35-486D-AEB3-6CD6EC659234}"/>
                  </a:ext>
                </a:extLst>
              </p:cNvPr>
              <p:cNvSpPr/>
              <p:nvPr/>
            </p:nvSpPr>
            <p:spPr>
              <a:xfrm>
                <a:off x="1259448"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直方体 133">
                <a:extLst>
                  <a:ext uri="{FF2B5EF4-FFF2-40B4-BE49-F238E27FC236}">
                    <a16:creationId xmlns:a16="http://schemas.microsoft.com/office/drawing/2014/main" id="{D33AE18E-81A6-485B-B71A-A6C9AF7AE6C6}"/>
                  </a:ext>
                </a:extLst>
              </p:cNvPr>
              <p:cNvSpPr/>
              <p:nvPr/>
            </p:nvSpPr>
            <p:spPr>
              <a:xfrm>
                <a:off x="1406562"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直方体 134">
                <a:extLst>
                  <a:ext uri="{FF2B5EF4-FFF2-40B4-BE49-F238E27FC236}">
                    <a16:creationId xmlns:a16="http://schemas.microsoft.com/office/drawing/2014/main" id="{8DA84B35-D3EF-46C9-B0F4-401D31862385}"/>
                  </a:ext>
                </a:extLst>
              </p:cNvPr>
              <p:cNvSpPr/>
              <p:nvPr/>
            </p:nvSpPr>
            <p:spPr>
              <a:xfrm>
                <a:off x="1110146"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直方体 135">
                <a:extLst>
                  <a:ext uri="{FF2B5EF4-FFF2-40B4-BE49-F238E27FC236}">
                    <a16:creationId xmlns:a16="http://schemas.microsoft.com/office/drawing/2014/main" id="{BEE2FB7C-1F92-42DB-A854-5F5770D904E9}"/>
                  </a:ext>
                </a:extLst>
              </p:cNvPr>
              <p:cNvSpPr/>
              <p:nvPr/>
            </p:nvSpPr>
            <p:spPr>
              <a:xfrm>
                <a:off x="1259448"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方体 136">
                <a:extLst>
                  <a:ext uri="{FF2B5EF4-FFF2-40B4-BE49-F238E27FC236}">
                    <a16:creationId xmlns:a16="http://schemas.microsoft.com/office/drawing/2014/main" id="{4ACE31EE-CBEB-47BF-8890-BD0E2CF9ACB4}"/>
                  </a:ext>
                </a:extLst>
              </p:cNvPr>
              <p:cNvSpPr/>
              <p:nvPr/>
            </p:nvSpPr>
            <p:spPr>
              <a:xfrm>
                <a:off x="1406562"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91">
              <a:extLst>
                <a:ext uri="{FF2B5EF4-FFF2-40B4-BE49-F238E27FC236}">
                  <a16:creationId xmlns:a16="http://schemas.microsoft.com/office/drawing/2014/main" id="{7D6CE1BA-0F5C-45DA-839F-45F0DE6571F0}"/>
                </a:ext>
              </a:extLst>
            </p:cNvPr>
            <p:cNvGrpSpPr/>
            <p:nvPr/>
          </p:nvGrpSpPr>
          <p:grpSpPr>
            <a:xfrm>
              <a:off x="1018990" y="3623880"/>
              <a:ext cx="472148" cy="417787"/>
              <a:chOff x="1110146" y="3532724"/>
              <a:chExt cx="472148" cy="417787"/>
            </a:xfrm>
          </p:grpSpPr>
          <p:sp>
            <p:nvSpPr>
              <p:cNvPr id="120" name="直方体 119">
                <a:extLst>
                  <a:ext uri="{FF2B5EF4-FFF2-40B4-BE49-F238E27FC236}">
                    <a16:creationId xmlns:a16="http://schemas.microsoft.com/office/drawing/2014/main" id="{64B191E6-F33A-4C2A-B55E-ADE2D54394CB}"/>
                  </a:ext>
                </a:extLst>
              </p:cNvPr>
              <p:cNvSpPr/>
              <p:nvPr/>
            </p:nvSpPr>
            <p:spPr>
              <a:xfrm>
                <a:off x="1111327"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直方体 120">
                <a:extLst>
                  <a:ext uri="{FF2B5EF4-FFF2-40B4-BE49-F238E27FC236}">
                    <a16:creationId xmlns:a16="http://schemas.microsoft.com/office/drawing/2014/main" id="{223C1015-55B4-4B08-A101-97FE70C9BBA4}"/>
                  </a:ext>
                </a:extLst>
              </p:cNvPr>
              <p:cNvSpPr/>
              <p:nvPr/>
            </p:nvSpPr>
            <p:spPr>
              <a:xfrm>
                <a:off x="1260629"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直方体 121">
                <a:extLst>
                  <a:ext uri="{FF2B5EF4-FFF2-40B4-BE49-F238E27FC236}">
                    <a16:creationId xmlns:a16="http://schemas.microsoft.com/office/drawing/2014/main" id="{DC190388-7F33-4957-A966-59BC11B62B80}"/>
                  </a:ext>
                </a:extLst>
              </p:cNvPr>
              <p:cNvSpPr/>
              <p:nvPr/>
            </p:nvSpPr>
            <p:spPr>
              <a:xfrm>
                <a:off x="14077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直方体 122">
                <a:extLst>
                  <a:ext uri="{FF2B5EF4-FFF2-40B4-BE49-F238E27FC236}">
                    <a16:creationId xmlns:a16="http://schemas.microsoft.com/office/drawing/2014/main" id="{CFFAAE15-8DFC-4490-B3EC-349BD1FF2D12}"/>
                  </a:ext>
                </a:extLst>
              </p:cNvPr>
              <p:cNvSpPr/>
              <p:nvPr/>
            </p:nvSpPr>
            <p:spPr>
              <a:xfrm>
                <a:off x="1110146"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直方体 123">
                <a:extLst>
                  <a:ext uri="{FF2B5EF4-FFF2-40B4-BE49-F238E27FC236}">
                    <a16:creationId xmlns:a16="http://schemas.microsoft.com/office/drawing/2014/main" id="{5173FF31-2DC9-426B-8897-6A267F7B48B8}"/>
                  </a:ext>
                </a:extLst>
              </p:cNvPr>
              <p:cNvSpPr/>
              <p:nvPr/>
            </p:nvSpPr>
            <p:spPr>
              <a:xfrm>
                <a:off x="1259448"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直方体 124">
                <a:extLst>
                  <a:ext uri="{FF2B5EF4-FFF2-40B4-BE49-F238E27FC236}">
                    <a16:creationId xmlns:a16="http://schemas.microsoft.com/office/drawing/2014/main" id="{AB3E6391-7301-4F94-9400-61E7DB7224C4}"/>
                  </a:ext>
                </a:extLst>
              </p:cNvPr>
              <p:cNvSpPr/>
              <p:nvPr/>
            </p:nvSpPr>
            <p:spPr>
              <a:xfrm>
                <a:off x="1406562"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直方体 125">
                <a:extLst>
                  <a:ext uri="{FF2B5EF4-FFF2-40B4-BE49-F238E27FC236}">
                    <a16:creationId xmlns:a16="http://schemas.microsoft.com/office/drawing/2014/main" id="{17270649-BF3B-47AC-A82C-3064BA132275}"/>
                  </a:ext>
                </a:extLst>
              </p:cNvPr>
              <p:cNvSpPr/>
              <p:nvPr/>
            </p:nvSpPr>
            <p:spPr>
              <a:xfrm>
                <a:off x="1110146"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直方体 126">
                <a:extLst>
                  <a:ext uri="{FF2B5EF4-FFF2-40B4-BE49-F238E27FC236}">
                    <a16:creationId xmlns:a16="http://schemas.microsoft.com/office/drawing/2014/main" id="{0029AF25-1F2F-4308-834D-7D9C377DB46B}"/>
                  </a:ext>
                </a:extLst>
              </p:cNvPr>
              <p:cNvSpPr/>
              <p:nvPr/>
            </p:nvSpPr>
            <p:spPr>
              <a:xfrm>
                <a:off x="1259448"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方体 127">
                <a:extLst>
                  <a:ext uri="{FF2B5EF4-FFF2-40B4-BE49-F238E27FC236}">
                    <a16:creationId xmlns:a16="http://schemas.microsoft.com/office/drawing/2014/main" id="{6D31AAF6-EDD0-43F8-84B4-DA075ABDA955}"/>
                  </a:ext>
                </a:extLst>
              </p:cNvPr>
              <p:cNvSpPr/>
              <p:nvPr/>
            </p:nvSpPr>
            <p:spPr>
              <a:xfrm>
                <a:off x="1406562"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47" name="グループ化 200">
            <a:extLst>
              <a:ext uri="{FF2B5EF4-FFF2-40B4-BE49-F238E27FC236}">
                <a16:creationId xmlns:a16="http://schemas.microsoft.com/office/drawing/2014/main" id="{05EF6616-EA8B-4188-B0D4-14BB6F134A9B}"/>
              </a:ext>
            </a:extLst>
          </p:cNvPr>
          <p:cNvGrpSpPr/>
          <p:nvPr/>
        </p:nvGrpSpPr>
        <p:grpSpPr>
          <a:xfrm>
            <a:off x="2144688" y="5055567"/>
            <a:ext cx="563304" cy="508943"/>
            <a:chOff x="1018990" y="3532724"/>
            <a:chExt cx="563304" cy="508943"/>
          </a:xfrm>
        </p:grpSpPr>
        <p:grpSp>
          <p:nvGrpSpPr>
            <p:cNvPr id="148" name="グループ化 104">
              <a:extLst>
                <a:ext uri="{FF2B5EF4-FFF2-40B4-BE49-F238E27FC236}">
                  <a16:creationId xmlns:a16="http://schemas.microsoft.com/office/drawing/2014/main" id="{D68693AD-4B0E-4A5B-9D82-204FBCC2B44D}"/>
                </a:ext>
              </a:extLst>
            </p:cNvPr>
            <p:cNvGrpSpPr/>
            <p:nvPr/>
          </p:nvGrpSpPr>
          <p:grpSpPr>
            <a:xfrm>
              <a:off x="1110146" y="3532724"/>
              <a:ext cx="472148" cy="417787"/>
              <a:chOff x="1110146" y="3532724"/>
              <a:chExt cx="472148" cy="417787"/>
            </a:xfrm>
          </p:grpSpPr>
          <p:sp>
            <p:nvSpPr>
              <p:cNvPr id="169" name="直方体 168">
                <a:extLst>
                  <a:ext uri="{FF2B5EF4-FFF2-40B4-BE49-F238E27FC236}">
                    <a16:creationId xmlns:a16="http://schemas.microsoft.com/office/drawing/2014/main" id="{1835E0E8-F7CC-4912-A7C9-B94A4994020B}"/>
                  </a:ext>
                </a:extLst>
              </p:cNvPr>
              <p:cNvSpPr/>
              <p:nvPr/>
            </p:nvSpPr>
            <p:spPr>
              <a:xfrm>
                <a:off x="1111327"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D5D5CD35-64E1-4A67-8FCD-FB1FF251029D}"/>
                  </a:ext>
                </a:extLst>
              </p:cNvPr>
              <p:cNvSpPr/>
              <p:nvPr/>
            </p:nvSpPr>
            <p:spPr>
              <a:xfrm>
                <a:off x="12553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0F120E15-35A8-4A82-84AD-B9EFF3EE34D3}"/>
                  </a:ext>
                </a:extLst>
              </p:cNvPr>
              <p:cNvSpPr/>
              <p:nvPr/>
            </p:nvSpPr>
            <p:spPr>
              <a:xfrm>
                <a:off x="14077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99EDAB3E-72F8-46CD-8864-CC200751D09A}"/>
                  </a:ext>
                </a:extLst>
              </p:cNvPr>
              <p:cNvSpPr/>
              <p:nvPr/>
            </p:nvSpPr>
            <p:spPr>
              <a:xfrm>
                <a:off x="1110146"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81EDC967-C2DA-48FC-B877-65C98452B285}"/>
                  </a:ext>
                </a:extLst>
              </p:cNvPr>
              <p:cNvSpPr/>
              <p:nvPr/>
            </p:nvSpPr>
            <p:spPr>
              <a:xfrm>
                <a:off x="1259448"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27E88340-90C4-4F19-8301-4B111E4B575B}"/>
                  </a:ext>
                </a:extLst>
              </p:cNvPr>
              <p:cNvSpPr/>
              <p:nvPr/>
            </p:nvSpPr>
            <p:spPr>
              <a:xfrm>
                <a:off x="1406562"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直方体 174">
                <a:extLst>
                  <a:ext uri="{FF2B5EF4-FFF2-40B4-BE49-F238E27FC236}">
                    <a16:creationId xmlns:a16="http://schemas.microsoft.com/office/drawing/2014/main" id="{36ED5996-B91F-4275-80DE-0108FA57E187}"/>
                  </a:ext>
                </a:extLst>
              </p:cNvPr>
              <p:cNvSpPr/>
              <p:nvPr/>
            </p:nvSpPr>
            <p:spPr>
              <a:xfrm>
                <a:off x="1110146"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直方体 175">
                <a:extLst>
                  <a:ext uri="{FF2B5EF4-FFF2-40B4-BE49-F238E27FC236}">
                    <a16:creationId xmlns:a16="http://schemas.microsoft.com/office/drawing/2014/main" id="{22138137-E6FD-48C1-9CC0-6F6E49BDA0CA}"/>
                  </a:ext>
                </a:extLst>
              </p:cNvPr>
              <p:cNvSpPr/>
              <p:nvPr/>
            </p:nvSpPr>
            <p:spPr>
              <a:xfrm>
                <a:off x="1259448"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直方体 176">
                <a:extLst>
                  <a:ext uri="{FF2B5EF4-FFF2-40B4-BE49-F238E27FC236}">
                    <a16:creationId xmlns:a16="http://schemas.microsoft.com/office/drawing/2014/main" id="{14B771EF-A92A-4629-95C3-1247D31F800E}"/>
                  </a:ext>
                </a:extLst>
              </p:cNvPr>
              <p:cNvSpPr/>
              <p:nvPr/>
            </p:nvSpPr>
            <p:spPr>
              <a:xfrm>
                <a:off x="1406562"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9" name="グループ化 105">
              <a:extLst>
                <a:ext uri="{FF2B5EF4-FFF2-40B4-BE49-F238E27FC236}">
                  <a16:creationId xmlns:a16="http://schemas.microsoft.com/office/drawing/2014/main" id="{E069D96E-EEC9-4B1F-A80D-D9C5674DD205}"/>
                </a:ext>
              </a:extLst>
            </p:cNvPr>
            <p:cNvGrpSpPr/>
            <p:nvPr/>
          </p:nvGrpSpPr>
          <p:grpSpPr>
            <a:xfrm>
              <a:off x="1064568" y="3578302"/>
              <a:ext cx="472148" cy="417787"/>
              <a:chOff x="1110146" y="3532724"/>
              <a:chExt cx="472148" cy="417787"/>
            </a:xfrm>
          </p:grpSpPr>
          <p:sp>
            <p:nvSpPr>
              <p:cNvPr id="160" name="直方体 159">
                <a:extLst>
                  <a:ext uri="{FF2B5EF4-FFF2-40B4-BE49-F238E27FC236}">
                    <a16:creationId xmlns:a16="http://schemas.microsoft.com/office/drawing/2014/main" id="{143D2F2C-2796-4BEA-BCD5-E5D0025F5389}"/>
                  </a:ext>
                </a:extLst>
              </p:cNvPr>
              <p:cNvSpPr/>
              <p:nvPr/>
            </p:nvSpPr>
            <p:spPr>
              <a:xfrm>
                <a:off x="1111327"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7F49D62A-E3EC-410C-AABD-A805360B07F8}"/>
                  </a:ext>
                </a:extLst>
              </p:cNvPr>
              <p:cNvSpPr/>
              <p:nvPr/>
            </p:nvSpPr>
            <p:spPr>
              <a:xfrm>
                <a:off x="12553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9232E3EA-B55F-49E5-B6B0-944C4F9AAC6B}"/>
                  </a:ext>
                </a:extLst>
              </p:cNvPr>
              <p:cNvSpPr/>
              <p:nvPr/>
            </p:nvSpPr>
            <p:spPr>
              <a:xfrm>
                <a:off x="14077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172AF1DA-3127-4363-BC49-3FB14BB4C1E9}"/>
                  </a:ext>
                </a:extLst>
              </p:cNvPr>
              <p:cNvSpPr/>
              <p:nvPr/>
            </p:nvSpPr>
            <p:spPr>
              <a:xfrm>
                <a:off x="1110146"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BA32D74D-B8F2-4D62-96F3-1C3994EE6E47}"/>
                  </a:ext>
                </a:extLst>
              </p:cNvPr>
              <p:cNvSpPr/>
              <p:nvPr/>
            </p:nvSpPr>
            <p:spPr>
              <a:xfrm>
                <a:off x="1259448"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30F195E9-02B2-4417-A496-39324E84991A}"/>
                  </a:ext>
                </a:extLst>
              </p:cNvPr>
              <p:cNvSpPr/>
              <p:nvPr/>
            </p:nvSpPr>
            <p:spPr>
              <a:xfrm>
                <a:off x="1406562"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AD8C779C-B3D8-46FA-8392-2B92EC2353E6}"/>
                  </a:ext>
                </a:extLst>
              </p:cNvPr>
              <p:cNvSpPr/>
              <p:nvPr/>
            </p:nvSpPr>
            <p:spPr>
              <a:xfrm>
                <a:off x="1110146"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1E49D6EA-8BAE-4072-AFB3-0694EE51AD0F}"/>
                  </a:ext>
                </a:extLst>
              </p:cNvPr>
              <p:cNvSpPr/>
              <p:nvPr/>
            </p:nvSpPr>
            <p:spPr>
              <a:xfrm>
                <a:off x="1259448"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6221F469-AC72-489D-9480-AD8CEFA8AE93}"/>
                  </a:ext>
                </a:extLst>
              </p:cNvPr>
              <p:cNvSpPr/>
              <p:nvPr/>
            </p:nvSpPr>
            <p:spPr>
              <a:xfrm>
                <a:off x="1406562"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06">
              <a:extLst>
                <a:ext uri="{FF2B5EF4-FFF2-40B4-BE49-F238E27FC236}">
                  <a16:creationId xmlns:a16="http://schemas.microsoft.com/office/drawing/2014/main" id="{B0BA7508-9D5E-4194-B8F2-A3BD48C0DF08}"/>
                </a:ext>
              </a:extLst>
            </p:cNvPr>
            <p:cNvGrpSpPr/>
            <p:nvPr/>
          </p:nvGrpSpPr>
          <p:grpSpPr>
            <a:xfrm>
              <a:off x="1018990" y="3623880"/>
              <a:ext cx="472148" cy="417787"/>
              <a:chOff x="1110146" y="3532724"/>
              <a:chExt cx="472148" cy="417787"/>
            </a:xfrm>
          </p:grpSpPr>
          <p:sp>
            <p:nvSpPr>
              <p:cNvPr id="151" name="直方体 150">
                <a:extLst>
                  <a:ext uri="{FF2B5EF4-FFF2-40B4-BE49-F238E27FC236}">
                    <a16:creationId xmlns:a16="http://schemas.microsoft.com/office/drawing/2014/main" id="{E0E68EAB-5721-487B-81A8-F741FD980160}"/>
                  </a:ext>
                </a:extLst>
              </p:cNvPr>
              <p:cNvSpPr/>
              <p:nvPr/>
            </p:nvSpPr>
            <p:spPr>
              <a:xfrm>
                <a:off x="1111327"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直方体 151">
                <a:extLst>
                  <a:ext uri="{FF2B5EF4-FFF2-40B4-BE49-F238E27FC236}">
                    <a16:creationId xmlns:a16="http://schemas.microsoft.com/office/drawing/2014/main" id="{8BEDE35B-16B1-42CB-A135-348EE5C0C764}"/>
                  </a:ext>
                </a:extLst>
              </p:cNvPr>
              <p:cNvSpPr/>
              <p:nvPr/>
            </p:nvSpPr>
            <p:spPr>
              <a:xfrm>
                <a:off x="1260629"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直方体 152">
                <a:extLst>
                  <a:ext uri="{FF2B5EF4-FFF2-40B4-BE49-F238E27FC236}">
                    <a16:creationId xmlns:a16="http://schemas.microsoft.com/office/drawing/2014/main" id="{2A10B6C4-DF9A-462A-A780-2F481005EC10}"/>
                  </a:ext>
                </a:extLst>
              </p:cNvPr>
              <p:cNvSpPr/>
              <p:nvPr/>
            </p:nvSpPr>
            <p:spPr>
              <a:xfrm>
                <a:off x="1407743" y="3789040"/>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直方体 153">
                <a:extLst>
                  <a:ext uri="{FF2B5EF4-FFF2-40B4-BE49-F238E27FC236}">
                    <a16:creationId xmlns:a16="http://schemas.microsoft.com/office/drawing/2014/main" id="{B932EA90-D305-4DCE-9574-CCC01B0666EB}"/>
                  </a:ext>
                </a:extLst>
              </p:cNvPr>
              <p:cNvSpPr/>
              <p:nvPr/>
            </p:nvSpPr>
            <p:spPr>
              <a:xfrm>
                <a:off x="1110146"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直方体 154">
                <a:extLst>
                  <a:ext uri="{FF2B5EF4-FFF2-40B4-BE49-F238E27FC236}">
                    <a16:creationId xmlns:a16="http://schemas.microsoft.com/office/drawing/2014/main" id="{F3E2EE88-41AE-4058-95A6-5696C4D69AB0}"/>
                  </a:ext>
                </a:extLst>
              </p:cNvPr>
              <p:cNvSpPr/>
              <p:nvPr/>
            </p:nvSpPr>
            <p:spPr>
              <a:xfrm>
                <a:off x="1259448"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直方体 155">
                <a:extLst>
                  <a:ext uri="{FF2B5EF4-FFF2-40B4-BE49-F238E27FC236}">
                    <a16:creationId xmlns:a16="http://schemas.microsoft.com/office/drawing/2014/main" id="{F84BF21F-6E25-4BF4-B58B-7EDDB744E76A}"/>
                  </a:ext>
                </a:extLst>
              </p:cNvPr>
              <p:cNvSpPr/>
              <p:nvPr/>
            </p:nvSpPr>
            <p:spPr>
              <a:xfrm>
                <a:off x="1406562" y="3660882"/>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直方体 156">
                <a:extLst>
                  <a:ext uri="{FF2B5EF4-FFF2-40B4-BE49-F238E27FC236}">
                    <a16:creationId xmlns:a16="http://schemas.microsoft.com/office/drawing/2014/main" id="{41E86447-2168-41DB-A0BC-EA64FA058875}"/>
                  </a:ext>
                </a:extLst>
              </p:cNvPr>
              <p:cNvSpPr/>
              <p:nvPr/>
            </p:nvSpPr>
            <p:spPr>
              <a:xfrm>
                <a:off x="1110146"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直方体 157">
                <a:extLst>
                  <a:ext uri="{FF2B5EF4-FFF2-40B4-BE49-F238E27FC236}">
                    <a16:creationId xmlns:a16="http://schemas.microsoft.com/office/drawing/2014/main" id="{08DF9D71-1393-4234-A5B1-CB0D81E109B3}"/>
                  </a:ext>
                </a:extLst>
              </p:cNvPr>
              <p:cNvSpPr/>
              <p:nvPr/>
            </p:nvSpPr>
            <p:spPr>
              <a:xfrm>
                <a:off x="1259448"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直方体 158">
                <a:extLst>
                  <a:ext uri="{FF2B5EF4-FFF2-40B4-BE49-F238E27FC236}">
                    <a16:creationId xmlns:a16="http://schemas.microsoft.com/office/drawing/2014/main" id="{75EDA902-F8DB-4518-A137-3AFBFAC344CF}"/>
                  </a:ext>
                </a:extLst>
              </p:cNvPr>
              <p:cNvSpPr/>
              <p:nvPr/>
            </p:nvSpPr>
            <p:spPr>
              <a:xfrm>
                <a:off x="1406562" y="3532724"/>
                <a:ext cx="174551" cy="161471"/>
              </a:xfrm>
              <a:prstGeom prst="cub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80" name="テキスト ボックス 179">
            <a:extLst>
              <a:ext uri="{FF2B5EF4-FFF2-40B4-BE49-F238E27FC236}">
                <a16:creationId xmlns:a16="http://schemas.microsoft.com/office/drawing/2014/main" id="{8200CCB8-E252-4CCF-981D-6CE47D10BA91}"/>
              </a:ext>
            </a:extLst>
          </p:cNvPr>
          <p:cNvSpPr txBox="1"/>
          <p:nvPr/>
        </p:nvSpPr>
        <p:spPr>
          <a:xfrm>
            <a:off x="6285976" y="3573016"/>
            <a:ext cx="1338828" cy="369332"/>
          </a:xfrm>
          <a:prstGeom prst="rect">
            <a:avLst/>
          </a:prstGeom>
          <a:noFill/>
        </p:spPr>
        <p:txBody>
          <a:bodyPr wrap="none" rtlCol="0">
            <a:spAutoFit/>
          </a:bodyPr>
          <a:lstStyle/>
          <a:p>
            <a:r>
              <a:rPr kumimoji="1" lang="ja-JP" altLang="en-US" b="1" dirty="0">
                <a:solidFill>
                  <a:srgbClr val="FF0000"/>
                </a:solidFill>
              </a:rPr>
              <a:t>メタボ温存</a:t>
            </a:r>
          </a:p>
        </p:txBody>
      </p:sp>
    </p:spTree>
    <p:extLst>
      <p:ext uri="{BB962C8B-B14F-4D97-AF65-F5344CB8AC3E}">
        <p14:creationId xmlns:p14="http://schemas.microsoft.com/office/powerpoint/2010/main" val="380082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44A06-2CE8-4723-A49A-27C56876C2D9}"/>
              </a:ext>
            </a:extLst>
          </p:cNvPr>
          <p:cNvSpPr>
            <a:spLocks noGrp="1"/>
          </p:cNvSpPr>
          <p:nvPr>
            <p:ph type="title"/>
          </p:nvPr>
        </p:nvSpPr>
        <p:spPr/>
        <p:txBody>
          <a:bodyPr/>
          <a:lstStyle/>
          <a:p>
            <a:r>
              <a:rPr lang="ja-JP" altLang="en-US" dirty="0"/>
              <a:t>（３）適切なツールを活用する</a:t>
            </a:r>
            <a:r>
              <a:rPr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71C4D31F-1C6E-45BB-87C2-79BBE7BEC1C5}"/>
              </a:ext>
            </a:extLst>
          </p:cNvPr>
          <p:cNvSpPr>
            <a:spLocks noGrp="1"/>
          </p:cNvSpPr>
          <p:nvPr>
            <p:ph idx="1"/>
          </p:nvPr>
        </p:nvSpPr>
        <p:spPr/>
        <p:txBody>
          <a:bodyPr>
            <a:normAutofit/>
          </a:bodyPr>
          <a:lstStyle/>
          <a:p>
            <a:pPr marL="0" indent="0">
              <a:buNone/>
            </a:pPr>
            <a:r>
              <a:rPr lang="en-US" altLang="ja-JP" sz="1800" dirty="0">
                <a:latin typeface="+mn-ea"/>
                <a:ea typeface="+mn-ea"/>
              </a:rPr>
              <a:t>fusion_place </a:t>
            </a:r>
            <a:r>
              <a:rPr lang="ja-JP" altLang="en-US" sz="1800" dirty="0">
                <a:latin typeface="+mn-ea"/>
                <a:ea typeface="+mn-ea"/>
              </a:rPr>
              <a:t>の「</a:t>
            </a:r>
            <a:r>
              <a:rPr lang="en-US" altLang="ja-JP" sz="1800" dirty="0">
                <a:latin typeface="+mn-ea"/>
                <a:ea typeface="+mn-ea"/>
              </a:rPr>
              <a:t>Excel-Link</a:t>
            </a:r>
            <a:r>
              <a:rPr lang="ja-JP" altLang="en-US" sz="1800" dirty="0">
                <a:latin typeface="+mn-ea"/>
                <a:ea typeface="+mn-ea"/>
              </a:rPr>
              <a:t>」では、エクセル上の</a:t>
            </a:r>
            <a:r>
              <a:rPr lang="ja-JP" altLang="ja-JP" sz="1800" dirty="0">
                <a:effectLst/>
                <a:latin typeface="+mn-ea"/>
                <a:ea typeface="+mn-ea"/>
                <a:cs typeface="Times New Roman" panose="02020603050405020304" pitchFamily="18" charset="0"/>
              </a:rPr>
              <a:t>行・列</a:t>
            </a:r>
            <a:r>
              <a:rPr lang="ja-JP" altLang="en-US" sz="1800" dirty="0">
                <a:latin typeface="+mn-ea"/>
                <a:ea typeface="+mn-ea"/>
              </a:rPr>
              <a:t>にキーコードを配置し、セル範囲をデータソースと結びつけることにより、任意のレイアウトのエクセルシートと</a:t>
            </a:r>
            <a:r>
              <a:rPr lang="en-US" altLang="ja-JP" sz="1800" dirty="0">
                <a:latin typeface="+mn-ea"/>
                <a:ea typeface="+mn-ea"/>
              </a:rPr>
              <a:t>DB</a:t>
            </a:r>
            <a:r>
              <a:rPr lang="ja-JP" altLang="en-US" sz="1800" dirty="0">
                <a:latin typeface="+mn-ea"/>
                <a:ea typeface="+mn-ea"/>
              </a:rPr>
              <a:t>の間で双方向にデータをやり取りできます。</a:t>
            </a:r>
          </a:p>
          <a:p>
            <a:pPr marL="0" indent="0">
              <a:buNone/>
            </a:pPr>
            <a:endParaRPr kumimoji="1" lang="ja-JP" altLang="en-US" sz="1800" dirty="0">
              <a:latin typeface="+mn-ea"/>
              <a:ea typeface="+mn-ea"/>
            </a:endParaRPr>
          </a:p>
        </p:txBody>
      </p:sp>
      <p:pic>
        <p:nvPicPr>
          <p:cNvPr id="40" name="図 39">
            <a:extLst>
              <a:ext uri="{FF2B5EF4-FFF2-40B4-BE49-F238E27FC236}">
                <a16:creationId xmlns:a16="http://schemas.microsoft.com/office/drawing/2014/main" id="{51B96776-4A7F-4693-92B7-F3BF661D9944}"/>
              </a:ext>
            </a:extLst>
          </p:cNvPr>
          <p:cNvPicPr>
            <a:picLocks noChangeAspect="1"/>
          </p:cNvPicPr>
          <p:nvPr/>
        </p:nvPicPr>
        <p:blipFill>
          <a:blip r:embed="rId2"/>
          <a:stretch>
            <a:fillRect/>
          </a:stretch>
        </p:blipFill>
        <p:spPr>
          <a:xfrm>
            <a:off x="2000672" y="2132856"/>
            <a:ext cx="6981811" cy="4366347"/>
          </a:xfrm>
          <a:prstGeom prst="rect">
            <a:avLst/>
          </a:prstGeom>
        </p:spPr>
      </p:pic>
      <p:sp>
        <p:nvSpPr>
          <p:cNvPr id="41" name="角丸四角形 6">
            <a:extLst>
              <a:ext uri="{FF2B5EF4-FFF2-40B4-BE49-F238E27FC236}">
                <a16:creationId xmlns:a16="http://schemas.microsoft.com/office/drawing/2014/main" id="{19B66E6E-F00A-416A-9068-E685D222A6DB}"/>
              </a:ext>
            </a:extLst>
          </p:cNvPr>
          <p:cNvSpPr/>
          <p:nvPr/>
        </p:nvSpPr>
        <p:spPr>
          <a:xfrm>
            <a:off x="2246522" y="5219441"/>
            <a:ext cx="690254" cy="1152128"/>
          </a:xfrm>
          <a:prstGeom prst="roundRect">
            <a:avLst>
              <a:gd name="adj" fmla="val 10483"/>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a:extLst>
              <a:ext uri="{FF2B5EF4-FFF2-40B4-BE49-F238E27FC236}">
                <a16:creationId xmlns:a16="http://schemas.microsoft.com/office/drawing/2014/main" id="{77CA1FAA-2793-48EB-A0DE-1BBA10035386}"/>
              </a:ext>
            </a:extLst>
          </p:cNvPr>
          <p:cNvSpPr txBox="1"/>
          <p:nvPr/>
        </p:nvSpPr>
        <p:spPr>
          <a:xfrm>
            <a:off x="162724" y="3831544"/>
            <a:ext cx="1261884" cy="1785104"/>
          </a:xfrm>
          <a:prstGeom prst="rect">
            <a:avLst/>
          </a:prstGeom>
          <a:noFill/>
        </p:spPr>
        <p:txBody>
          <a:bodyPr wrap="non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様々な切り口</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年度</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期間</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シナリオ</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表示形式</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勘定科目</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組織</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p"/>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製品群　</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9" name="直線矢印コネクタ 78">
            <a:extLst>
              <a:ext uri="{FF2B5EF4-FFF2-40B4-BE49-F238E27FC236}">
                <a16:creationId xmlns:a16="http://schemas.microsoft.com/office/drawing/2014/main" id="{0130D2B1-85BA-4825-8179-1F3600195F35}"/>
              </a:ext>
            </a:extLst>
          </p:cNvPr>
          <p:cNvCxnSpPr>
            <a:cxnSpLocks/>
            <a:stCxn id="42" idx="3"/>
            <a:endCxn id="81" idx="1"/>
          </p:cNvCxnSpPr>
          <p:nvPr/>
        </p:nvCxnSpPr>
        <p:spPr>
          <a:xfrm>
            <a:off x="1424608" y="4724096"/>
            <a:ext cx="1593720" cy="211812"/>
          </a:xfrm>
          <a:prstGeom prst="straightConnector1">
            <a:avLst/>
          </a:prstGeom>
          <a:ln w="25400">
            <a:solidFill>
              <a:srgbClr val="FF0000"/>
            </a:solidFill>
            <a:prstDash val="sysDash"/>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8B3990A0-CC6A-4CB6-A948-FCC0D58AD863}"/>
              </a:ext>
            </a:extLst>
          </p:cNvPr>
          <p:cNvCxnSpPr>
            <a:stCxn id="42" idx="3"/>
            <a:endCxn id="41" idx="1"/>
          </p:cNvCxnSpPr>
          <p:nvPr/>
        </p:nvCxnSpPr>
        <p:spPr>
          <a:xfrm>
            <a:off x="1424608" y="4724096"/>
            <a:ext cx="821914" cy="1071409"/>
          </a:xfrm>
          <a:prstGeom prst="straightConnector1">
            <a:avLst/>
          </a:prstGeom>
          <a:ln w="25400">
            <a:solidFill>
              <a:srgbClr val="FF0000"/>
            </a:solidFill>
            <a:prstDash val="sysDash"/>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1" name="角丸四角形 7">
            <a:extLst>
              <a:ext uri="{FF2B5EF4-FFF2-40B4-BE49-F238E27FC236}">
                <a16:creationId xmlns:a16="http://schemas.microsoft.com/office/drawing/2014/main" id="{F30D1A78-EE48-44AF-8C3B-0B30676E18A8}"/>
              </a:ext>
            </a:extLst>
          </p:cNvPr>
          <p:cNvSpPr/>
          <p:nvPr/>
        </p:nvSpPr>
        <p:spPr>
          <a:xfrm>
            <a:off x="3018328" y="4688235"/>
            <a:ext cx="6530283" cy="495345"/>
          </a:xfrm>
          <a:prstGeom prst="roundRect">
            <a:avLst>
              <a:gd name="adj" fmla="val 10483"/>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2" name="図 81">
            <a:extLst>
              <a:ext uri="{FF2B5EF4-FFF2-40B4-BE49-F238E27FC236}">
                <a16:creationId xmlns:a16="http://schemas.microsoft.com/office/drawing/2014/main" id="{7DB75DEA-C4CC-4A53-A8B2-143BD95BAF2A}"/>
              </a:ext>
            </a:extLst>
          </p:cNvPr>
          <p:cNvPicPr>
            <a:picLocks noChangeAspect="1"/>
          </p:cNvPicPr>
          <p:nvPr/>
        </p:nvPicPr>
        <p:blipFill>
          <a:blip r:embed="rId3"/>
          <a:stretch>
            <a:fillRect/>
          </a:stretch>
        </p:blipFill>
        <p:spPr>
          <a:xfrm>
            <a:off x="5665237" y="2044642"/>
            <a:ext cx="4124436" cy="4128520"/>
          </a:xfrm>
          <a:prstGeom prst="rect">
            <a:avLst/>
          </a:prstGeom>
        </p:spPr>
      </p:pic>
      <p:sp>
        <p:nvSpPr>
          <p:cNvPr id="83" name="角丸四角形 24">
            <a:extLst>
              <a:ext uri="{FF2B5EF4-FFF2-40B4-BE49-F238E27FC236}">
                <a16:creationId xmlns:a16="http://schemas.microsoft.com/office/drawing/2014/main" id="{72C9569E-1279-4486-BBD8-69445F56EADD}"/>
              </a:ext>
            </a:extLst>
          </p:cNvPr>
          <p:cNvSpPr/>
          <p:nvPr/>
        </p:nvSpPr>
        <p:spPr>
          <a:xfrm>
            <a:off x="5682476" y="4869046"/>
            <a:ext cx="2526387" cy="864095"/>
          </a:xfrm>
          <a:prstGeom prst="roundRect">
            <a:avLst>
              <a:gd name="adj" fmla="val 10483"/>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a:extLst>
              <a:ext uri="{FF2B5EF4-FFF2-40B4-BE49-F238E27FC236}">
                <a16:creationId xmlns:a16="http://schemas.microsoft.com/office/drawing/2014/main" id="{117F39E9-0D4C-45A6-B81D-833D2E843A1D}"/>
              </a:ext>
            </a:extLst>
          </p:cNvPr>
          <p:cNvSpPr txBox="1"/>
          <p:nvPr/>
        </p:nvSpPr>
        <p:spPr>
          <a:xfrm>
            <a:off x="1427010" y="5278949"/>
            <a:ext cx="543739" cy="307777"/>
          </a:xfrm>
          <a:prstGeom prst="rect">
            <a:avLst/>
          </a:prstGeom>
          <a:noFill/>
        </p:spPr>
        <p:txBody>
          <a:bodyPr wrap="none" rtlCol="0">
            <a:spAutoFit/>
          </a:bodyPr>
          <a:lstStyle/>
          <a:p>
            <a:pPr algn="ctr"/>
            <a:r>
              <a:rPr kumimoji="1" lang="ja-JP" altLang="en-US" sz="1400" dirty="0">
                <a:solidFill>
                  <a:srgbClr val="FF0000"/>
                </a:solidFill>
                <a:latin typeface="+mj-ea"/>
                <a:ea typeface="+mj-ea"/>
              </a:rPr>
              <a:t>縦軸</a:t>
            </a:r>
          </a:p>
        </p:txBody>
      </p:sp>
      <p:sp>
        <p:nvSpPr>
          <p:cNvPr id="85" name="テキスト ボックス 84">
            <a:extLst>
              <a:ext uri="{FF2B5EF4-FFF2-40B4-BE49-F238E27FC236}">
                <a16:creationId xmlns:a16="http://schemas.microsoft.com/office/drawing/2014/main" id="{C6969C48-673B-4DA2-9BA5-1E020076E8AD}"/>
              </a:ext>
            </a:extLst>
          </p:cNvPr>
          <p:cNvSpPr txBox="1"/>
          <p:nvPr/>
        </p:nvSpPr>
        <p:spPr>
          <a:xfrm>
            <a:off x="2333018" y="4597091"/>
            <a:ext cx="543739" cy="307777"/>
          </a:xfrm>
          <a:prstGeom prst="rect">
            <a:avLst/>
          </a:prstGeom>
          <a:noFill/>
        </p:spPr>
        <p:txBody>
          <a:bodyPr wrap="none" rtlCol="0">
            <a:spAutoFit/>
          </a:bodyPr>
          <a:lstStyle/>
          <a:p>
            <a:pPr algn="ctr"/>
            <a:r>
              <a:rPr lang="ja-JP" altLang="en-US" sz="1400" dirty="0">
                <a:solidFill>
                  <a:srgbClr val="FF0000"/>
                </a:solidFill>
                <a:latin typeface="+mj-ea"/>
                <a:ea typeface="+mj-ea"/>
              </a:rPr>
              <a:t>横</a:t>
            </a:r>
            <a:r>
              <a:rPr kumimoji="1" lang="ja-JP" altLang="en-US" sz="1400" dirty="0">
                <a:solidFill>
                  <a:srgbClr val="FF0000"/>
                </a:solidFill>
                <a:latin typeface="+mj-ea"/>
                <a:ea typeface="+mj-ea"/>
              </a:rPr>
              <a:t>軸</a:t>
            </a:r>
          </a:p>
        </p:txBody>
      </p:sp>
      <p:pic>
        <p:nvPicPr>
          <p:cNvPr id="86" name="グラフィックス 2">
            <a:extLst>
              <a:ext uri="{FF2B5EF4-FFF2-40B4-BE49-F238E27FC236}">
                <a16:creationId xmlns:a16="http://schemas.microsoft.com/office/drawing/2014/main" id="{126B0480-FBB3-4C92-9CCE-288F33E9BEC5}"/>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6042" b="90000" l="9982" r="89988">
                        <a14:foregroundMark x1="22420" y1="13125" x2="22420" y2="13125"/>
                        <a14:foregroundMark x1="11671" y1="13750" x2="50891" y2="6042"/>
                        <a14:foregroundMark x1="50891" y1="6042" x2="79607" y2="11528"/>
                        <a14:foregroundMark x1="79607" y1="11528" x2="67568" y2="21806"/>
                        <a14:foregroundMark x1="67568" y1="21806" x2="52303" y2="27778"/>
                        <a14:foregroundMark x1="52303" y1="27778" x2="24263" y2="22361"/>
                        <a14:foregroundMark x1="24263" y1="22361" x2="13084" y2="15521"/>
                        <a14:foregroundMark x1="13084" y1="15521" x2="12193" y2="14583"/>
                      </a14:backgroundRemoval>
                    </a14:imgEffect>
                  </a14:imgLayer>
                </a14:imgProps>
              </a:ext>
              <a:ext uri="{28A0092B-C50C-407E-A947-70E740481C1C}">
                <a14:useLocalDpi xmlns:a14="http://schemas.microsoft.com/office/drawing/2010/main"/>
              </a:ext>
            </a:extLst>
          </a:blip>
          <a:stretch>
            <a:fillRect/>
          </a:stretch>
        </p:blipFill>
        <p:spPr>
          <a:xfrm>
            <a:off x="31885" y="2743880"/>
            <a:ext cx="1312643" cy="1161060"/>
          </a:xfrm>
          <a:custGeom>
            <a:avLst/>
            <a:gdLst>
              <a:gd name="connsiteX0" fmla="*/ 0 w 1351216"/>
              <a:gd name="connsiteY0" fmla="*/ 0 h 1195179"/>
              <a:gd name="connsiteX1" fmla="*/ 1351216 w 1351216"/>
              <a:gd name="connsiteY1" fmla="*/ 0 h 1195179"/>
              <a:gd name="connsiteX2" fmla="*/ 1351216 w 1351216"/>
              <a:gd name="connsiteY2" fmla="*/ 1195179 h 1195179"/>
              <a:gd name="connsiteX3" fmla="*/ 0 w 1351216"/>
              <a:gd name="connsiteY3" fmla="*/ 1195179 h 1195179"/>
            </a:gdLst>
            <a:ahLst/>
            <a:cxnLst>
              <a:cxn ang="0">
                <a:pos x="connsiteX0" y="connsiteY0"/>
              </a:cxn>
              <a:cxn ang="0">
                <a:pos x="connsiteX1" y="connsiteY1"/>
              </a:cxn>
              <a:cxn ang="0">
                <a:pos x="connsiteX2" y="connsiteY2"/>
              </a:cxn>
              <a:cxn ang="0">
                <a:pos x="connsiteX3" y="connsiteY3"/>
              </a:cxn>
            </a:cxnLst>
            <a:rect l="l" t="t" r="r" b="b"/>
            <a:pathLst>
              <a:path w="1351216" h="1195179">
                <a:moveTo>
                  <a:pt x="0" y="0"/>
                </a:moveTo>
                <a:lnTo>
                  <a:pt x="1351216" y="0"/>
                </a:lnTo>
                <a:lnTo>
                  <a:pt x="1351216" y="1195179"/>
                </a:lnTo>
                <a:lnTo>
                  <a:pt x="0" y="1195179"/>
                </a:lnTo>
                <a:close/>
              </a:path>
            </a:pathLst>
          </a:custGeom>
          <a:effectLst/>
        </p:spPr>
      </p:pic>
    </p:spTree>
    <p:extLst>
      <p:ext uri="{BB962C8B-B14F-4D97-AF65-F5344CB8AC3E}">
        <p14:creationId xmlns:p14="http://schemas.microsoft.com/office/powerpoint/2010/main" val="3174427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ACB47-023C-4B59-B20F-92EEBDC25C79}"/>
              </a:ext>
            </a:extLst>
          </p:cNvPr>
          <p:cNvSpPr>
            <a:spLocks noGrp="1"/>
          </p:cNvSpPr>
          <p:nvPr>
            <p:ph type="title"/>
          </p:nvPr>
        </p:nvSpPr>
        <p:spPr/>
        <p:txBody>
          <a:bodyPr/>
          <a:lstStyle/>
          <a:p>
            <a:r>
              <a:rPr lang="ja-JP" altLang="en-US" dirty="0">
                <a:latin typeface="+mj-ea"/>
                <a:ea typeface="+mj-ea"/>
              </a:rPr>
              <a:t>（４）現場力を喚起する経営管理を起動する</a:t>
            </a:r>
            <a:endParaRPr kumimoji="1" lang="ja-JP" altLang="en-US" dirty="0"/>
          </a:p>
        </p:txBody>
      </p:sp>
      <p:sp>
        <p:nvSpPr>
          <p:cNvPr id="3" name="コンテンツ プレースホルダー 2">
            <a:extLst>
              <a:ext uri="{FF2B5EF4-FFF2-40B4-BE49-F238E27FC236}">
                <a16:creationId xmlns:a16="http://schemas.microsoft.com/office/drawing/2014/main" id="{4A3D4537-527B-4243-994D-D416A673AA45}"/>
              </a:ext>
            </a:extLst>
          </p:cNvPr>
          <p:cNvSpPr>
            <a:spLocks noGrp="1"/>
          </p:cNvSpPr>
          <p:nvPr>
            <p:ph idx="1"/>
          </p:nvPr>
        </p:nvSpPr>
        <p:spPr/>
        <p:txBody>
          <a:bodyPr/>
          <a:lstStyle/>
          <a:p>
            <a:pPr marL="0" indent="0">
              <a:buNone/>
            </a:pPr>
            <a:r>
              <a:rPr lang="ja-JP" altLang="en-US" dirty="0"/>
              <a:t>エクセルメタボを克服し、現場力を喚起する経営管理を段階的に実現するプロセスを起動しましょう。</a:t>
            </a:r>
            <a:endParaRPr kumimoji="1" lang="ja-JP" altLang="en-US" dirty="0"/>
          </a:p>
        </p:txBody>
      </p:sp>
      <p:pic>
        <p:nvPicPr>
          <p:cNvPr id="4" name="図 3">
            <a:extLst>
              <a:ext uri="{FF2B5EF4-FFF2-40B4-BE49-F238E27FC236}">
                <a16:creationId xmlns:a16="http://schemas.microsoft.com/office/drawing/2014/main" id="{69068D9C-675F-4BD5-B0EA-80C1D029432A}"/>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7876204" y="2216484"/>
            <a:ext cx="1143160" cy="838317"/>
          </a:xfrm>
          <a:prstGeom prst="rect">
            <a:avLst/>
          </a:prstGeom>
        </p:spPr>
      </p:pic>
      <p:sp>
        <p:nvSpPr>
          <p:cNvPr id="99" name="二等辺三角形 98">
            <a:extLst>
              <a:ext uri="{FF2B5EF4-FFF2-40B4-BE49-F238E27FC236}">
                <a16:creationId xmlns:a16="http://schemas.microsoft.com/office/drawing/2014/main" id="{8840E37D-C766-42F1-903B-420CB77840C3}"/>
              </a:ext>
            </a:extLst>
          </p:cNvPr>
          <p:cNvSpPr/>
          <p:nvPr/>
        </p:nvSpPr>
        <p:spPr bwMode="auto">
          <a:xfrm rot="10800000">
            <a:off x="2830665" y="4221091"/>
            <a:ext cx="1440161" cy="720077"/>
          </a:xfrm>
          <a:prstGeom prst="triangle">
            <a:avLst>
              <a:gd name="adj" fmla="val 100000"/>
            </a:avLst>
          </a:prstGeom>
          <a:gradFill rotWithShape="1">
            <a:gsLst>
              <a:gs pos="100000">
                <a:schemeClr val="bg1"/>
              </a:gs>
              <a:gs pos="0">
                <a:schemeClr val="tx2"/>
              </a:gs>
            </a:gsLst>
            <a:lin ang="5400000" scaled="1"/>
          </a:gradFill>
          <a:ln w="9525">
            <a:noFill/>
            <a:round/>
            <a:headEnd/>
            <a:tailEnd/>
          </a:ln>
        </p:spPr>
        <p:txBody>
          <a:bodyPr wrap="none" lIns="90000" tIns="46800" rIns="90000" bIns="46800" anchor="t" anchorCtr="0"/>
          <a:lstStyle/>
          <a:p>
            <a:endParaRPr kumimoji="0" lang="ja-JP" altLang="en-US" sz="1200" b="1" dirty="0">
              <a:solidFill>
                <a:srgbClr val="00257A"/>
              </a:solidFill>
              <a:latin typeface="+mn-ea"/>
              <a:ea typeface="+mn-ea"/>
            </a:endParaRPr>
          </a:p>
        </p:txBody>
      </p:sp>
      <p:sp>
        <p:nvSpPr>
          <p:cNvPr id="101" name="二等辺三角形 100">
            <a:extLst>
              <a:ext uri="{FF2B5EF4-FFF2-40B4-BE49-F238E27FC236}">
                <a16:creationId xmlns:a16="http://schemas.microsoft.com/office/drawing/2014/main" id="{BC48F8F1-39B4-435B-A57F-6B530E024A86}"/>
              </a:ext>
            </a:extLst>
          </p:cNvPr>
          <p:cNvSpPr/>
          <p:nvPr/>
        </p:nvSpPr>
        <p:spPr bwMode="auto">
          <a:xfrm rot="10800000">
            <a:off x="4369791" y="3429003"/>
            <a:ext cx="1440161" cy="720077"/>
          </a:xfrm>
          <a:prstGeom prst="triangle">
            <a:avLst>
              <a:gd name="adj" fmla="val 100000"/>
            </a:avLst>
          </a:prstGeom>
          <a:gradFill rotWithShape="1">
            <a:gsLst>
              <a:gs pos="100000">
                <a:schemeClr val="bg1"/>
              </a:gs>
              <a:gs pos="0">
                <a:schemeClr val="tx2"/>
              </a:gs>
            </a:gsLst>
            <a:lin ang="5400000" scaled="1"/>
          </a:gradFill>
          <a:ln w="9525">
            <a:noFill/>
            <a:round/>
            <a:headEnd/>
            <a:tailEnd/>
          </a:ln>
        </p:spPr>
        <p:txBody>
          <a:bodyPr wrap="none" lIns="90000" tIns="46800" rIns="90000" bIns="46800" anchor="t" anchorCtr="0"/>
          <a:lstStyle/>
          <a:p>
            <a:endParaRPr kumimoji="0" lang="ja-JP" altLang="en-US" sz="1200" b="1" dirty="0">
              <a:solidFill>
                <a:srgbClr val="00257A"/>
              </a:solidFill>
              <a:latin typeface="+mn-ea"/>
              <a:ea typeface="+mn-ea"/>
            </a:endParaRPr>
          </a:p>
        </p:txBody>
      </p:sp>
      <p:sp>
        <p:nvSpPr>
          <p:cNvPr id="102" name="二等辺三角形 101">
            <a:extLst>
              <a:ext uri="{FF2B5EF4-FFF2-40B4-BE49-F238E27FC236}">
                <a16:creationId xmlns:a16="http://schemas.microsoft.com/office/drawing/2014/main" id="{5DD13ED4-80BF-4305-9A6A-7BB727866D8B}"/>
              </a:ext>
            </a:extLst>
          </p:cNvPr>
          <p:cNvSpPr/>
          <p:nvPr/>
        </p:nvSpPr>
        <p:spPr bwMode="auto">
          <a:xfrm rot="10800000">
            <a:off x="5953967" y="2645104"/>
            <a:ext cx="1440161" cy="720077"/>
          </a:xfrm>
          <a:prstGeom prst="triangle">
            <a:avLst>
              <a:gd name="adj" fmla="val 100000"/>
            </a:avLst>
          </a:prstGeom>
          <a:gradFill rotWithShape="1">
            <a:gsLst>
              <a:gs pos="100000">
                <a:schemeClr val="bg1"/>
              </a:gs>
              <a:gs pos="0">
                <a:schemeClr val="tx2"/>
              </a:gs>
            </a:gsLst>
            <a:lin ang="5400000" scaled="1"/>
          </a:gradFill>
          <a:ln w="9525">
            <a:noFill/>
            <a:round/>
            <a:headEnd/>
            <a:tailEnd/>
          </a:ln>
        </p:spPr>
        <p:txBody>
          <a:bodyPr wrap="none" lIns="90000" tIns="46800" rIns="90000" bIns="46800" anchor="t" anchorCtr="0"/>
          <a:lstStyle/>
          <a:p>
            <a:endParaRPr kumimoji="0" lang="ja-JP" altLang="en-US" sz="1200" b="1" dirty="0">
              <a:solidFill>
                <a:srgbClr val="00257A"/>
              </a:solidFill>
              <a:latin typeface="+mn-ea"/>
              <a:ea typeface="+mn-ea"/>
            </a:endParaRPr>
          </a:p>
        </p:txBody>
      </p:sp>
      <p:sp>
        <p:nvSpPr>
          <p:cNvPr id="106" name="正方形/長方形 105">
            <a:extLst>
              <a:ext uri="{FF2B5EF4-FFF2-40B4-BE49-F238E27FC236}">
                <a16:creationId xmlns:a16="http://schemas.microsoft.com/office/drawing/2014/main" id="{763BFA0D-4195-431B-98A2-291E4C936286}"/>
              </a:ext>
            </a:extLst>
          </p:cNvPr>
          <p:cNvSpPr/>
          <p:nvPr/>
        </p:nvSpPr>
        <p:spPr bwMode="auto">
          <a:xfrm>
            <a:off x="1072204" y="1743619"/>
            <a:ext cx="792088" cy="345296"/>
          </a:xfrm>
          <a:prstGeom prst="rect">
            <a:avLst/>
          </a:prstGeom>
          <a:solidFill>
            <a:srgbClr val="002060"/>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algn="ctr" fontAlgn="base">
              <a:spcBef>
                <a:spcPct val="0"/>
              </a:spcBef>
              <a:spcAft>
                <a:spcPct val="0"/>
              </a:spcAft>
            </a:pPr>
            <a:r>
              <a:rPr lang="ja-JP" altLang="en-US" sz="1600" b="1" dirty="0">
                <a:solidFill>
                  <a:schemeClr val="bg1"/>
                </a:solidFill>
                <a:latin typeface="+mn-ea"/>
              </a:rPr>
              <a:t>現状</a:t>
            </a:r>
          </a:p>
        </p:txBody>
      </p:sp>
      <p:sp>
        <p:nvSpPr>
          <p:cNvPr id="107" name="正方形/長方形 106">
            <a:extLst>
              <a:ext uri="{FF2B5EF4-FFF2-40B4-BE49-F238E27FC236}">
                <a16:creationId xmlns:a16="http://schemas.microsoft.com/office/drawing/2014/main" id="{57A092EC-E547-4DFB-B901-86D0FC099933}"/>
              </a:ext>
            </a:extLst>
          </p:cNvPr>
          <p:cNvSpPr/>
          <p:nvPr/>
        </p:nvSpPr>
        <p:spPr bwMode="auto">
          <a:xfrm>
            <a:off x="7570809" y="1758112"/>
            <a:ext cx="1656000" cy="360000"/>
          </a:xfrm>
          <a:prstGeom prst="rect">
            <a:avLst/>
          </a:prstGeom>
          <a:solidFill>
            <a:srgbClr val="002060"/>
          </a:solidFill>
          <a:ln w="9525" cap="flat" cmpd="sng" algn="ctr">
            <a:noFill/>
            <a:prstDash val="solid"/>
            <a:round/>
            <a:headEnd type="none" w="med" len="med"/>
            <a:tailEnd type="none" w="med" len="med"/>
          </a:ln>
          <a:effectLst/>
        </p:spPr>
        <p:txBody>
          <a:bodyPr vert="horz" wrap="square" lIns="72000" tIns="36000" rIns="72000" bIns="3600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bg1"/>
                </a:solidFill>
                <a:effectLst/>
                <a:latin typeface="+mn-ea"/>
                <a:ea typeface="+mn-ea"/>
              </a:rPr>
              <a:t>あるべき姿</a:t>
            </a:r>
          </a:p>
        </p:txBody>
      </p:sp>
      <p:sp>
        <p:nvSpPr>
          <p:cNvPr id="110" name="正方形/長方形 109">
            <a:extLst>
              <a:ext uri="{FF2B5EF4-FFF2-40B4-BE49-F238E27FC236}">
                <a16:creationId xmlns:a16="http://schemas.microsoft.com/office/drawing/2014/main" id="{9310A4B3-F4CE-4CD1-BEFB-141CC8B95193}"/>
              </a:ext>
            </a:extLst>
          </p:cNvPr>
          <p:cNvSpPr/>
          <p:nvPr/>
        </p:nvSpPr>
        <p:spPr>
          <a:xfrm>
            <a:off x="4250730" y="4375913"/>
            <a:ext cx="2088072" cy="369332"/>
          </a:xfrm>
          <a:prstGeom prst="rect">
            <a:avLst/>
          </a:prstGeom>
        </p:spPr>
        <p:txBody>
          <a:bodyPr wrap="none">
            <a:spAutoFit/>
          </a:bodyPr>
          <a:lstStyle/>
          <a:p>
            <a:r>
              <a:rPr lang="ja-JP" altLang="en-US" sz="1200" dirty="0">
                <a:solidFill>
                  <a:srgbClr val="002060"/>
                </a:solidFill>
                <a:latin typeface="+mn-ea"/>
                <a:ea typeface="+mn-ea"/>
              </a:rPr>
              <a:t>例</a:t>
            </a:r>
            <a:r>
              <a:rPr lang="en-US" altLang="ja-JP" sz="1200" dirty="0">
                <a:solidFill>
                  <a:srgbClr val="002060"/>
                </a:solidFill>
                <a:latin typeface="+mn-ea"/>
                <a:ea typeface="+mn-ea"/>
              </a:rPr>
              <a:t>)</a:t>
            </a:r>
            <a:r>
              <a:rPr lang="ja-JP" altLang="en-US" dirty="0">
                <a:solidFill>
                  <a:srgbClr val="002060"/>
                </a:solidFill>
                <a:latin typeface="+mn-ea"/>
                <a:ea typeface="+mn-ea"/>
              </a:rPr>
              <a:t>予算編成効率化</a:t>
            </a:r>
          </a:p>
        </p:txBody>
      </p:sp>
      <p:sp>
        <p:nvSpPr>
          <p:cNvPr id="111" name="正方形/長方形 110">
            <a:extLst>
              <a:ext uri="{FF2B5EF4-FFF2-40B4-BE49-F238E27FC236}">
                <a16:creationId xmlns:a16="http://schemas.microsoft.com/office/drawing/2014/main" id="{3EA848AC-E6F3-484E-BB38-0672BC1AC5E0}"/>
              </a:ext>
            </a:extLst>
          </p:cNvPr>
          <p:cNvSpPr/>
          <p:nvPr/>
        </p:nvSpPr>
        <p:spPr>
          <a:xfrm>
            <a:off x="5169024" y="3943865"/>
            <a:ext cx="2318905" cy="369332"/>
          </a:xfrm>
          <a:prstGeom prst="rect">
            <a:avLst/>
          </a:prstGeom>
        </p:spPr>
        <p:txBody>
          <a:bodyPr wrap="none">
            <a:spAutoFit/>
          </a:bodyPr>
          <a:lstStyle/>
          <a:p>
            <a:r>
              <a:rPr lang="ja-JP" altLang="en-US" sz="1200" dirty="0">
                <a:solidFill>
                  <a:srgbClr val="002060"/>
                </a:solidFill>
                <a:latin typeface="+mn-ea"/>
                <a:ea typeface="+mn-ea"/>
              </a:rPr>
              <a:t>例</a:t>
            </a:r>
            <a:r>
              <a:rPr lang="en-US" altLang="ja-JP" sz="1200" dirty="0">
                <a:solidFill>
                  <a:srgbClr val="002060"/>
                </a:solidFill>
                <a:latin typeface="+mn-ea"/>
                <a:ea typeface="+mn-ea"/>
              </a:rPr>
              <a:t>)</a:t>
            </a:r>
            <a:r>
              <a:rPr lang="ja-JP" altLang="en-US" dirty="0">
                <a:solidFill>
                  <a:srgbClr val="002060"/>
                </a:solidFill>
                <a:latin typeface="+mn-ea"/>
                <a:ea typeface="+mn-ea"/>
              </a:rPr>
              <a:t>期末見込精度向上</a:t>
            </a:r>
          </a:p>
        </p:txBody>
      </p:sp>
      <p:sp>
        <p:nvSpPr>
          <p:cNvPr id="112" name="正方形/長方形 111">
            <a:extLst>
              <a:ext uri="{FF2B5EF4-FFF2-40B4-BE49-F238E27FC236}">
                <a16:creationId xmlns:a16="http://schemas.microsoft.com/office/drawing/2014/main" id="{07A20E30-F771-43EF-859F-9CEF6B098313}"/>
              </a:ext>
            </a:extLst>
          </p:cNvPr>
          <p:cNvSpPr/>
          <p:nvPr/>
        </p:nvSpPr>
        <p:spPr>
          <a:xfrm>
            <a:off x="5921767" y="3583825"/>
            <a:ext cx="3011402" cy="369332"/>
          </a:xfrm>
          <a:prstGeom prst="rect">
            <a:avLst/>
          </a:prstGeom>
        </p:spPr>
        <p:txBody>
          <a:bodyPr wrap="none">
            <a:spAutoFit/>
          </a:bodyPr>
          <a:lstStyle/>
          <a:p>
            <a:r>
              <a:rPr lang="ja-JP" altLang="en-US" sz="1200" dirty="0">
                <a:solidFill>
                  <a:srgbClr val="002060"/>
                </a:solidFill>
                <a:latin typeface="+mn-ea"/>
                <a:ea typeface="+mn-ea"/>
              </a:rPr>
              <a:t>例</a:t>
            </a:r>
            <a:r>
              <a:rPr lang="en-US" altLang="ja-JP" sz="1200" dirty="0">
                <a:solidFill>
                  <a:srgbClr val="002060"/>
                </a:solidFill>
                <a:latin typeface="+mn-ea"/>
                <a:ea typeface="+mn-ea"/>
              </a:rPr>
              <a:t>)</a:t>
            </a:r>
            <a:r>
              <a:rPr lang="ja-JP" altLang="en-US" dirty="0">
                <a:solidFill>
                  <a:srgbClr val="002060"/>
                </a:solidFill>
                <a:latin typeface="+mn-ea"/>
                <a:ea typeface="+mn-ea"/>
              </a:rPr>
              <a:t>グループ経営情報一元化</a:t>
            </a:r>
          </a:p>
        </p:txBody>
      </p:sp>
      <p:sp>
        <p:nvSpPr>
          <p:cNvPr id="113" name="正方形/長方形 112">
            <a:extLst>
              <a:ext uri="{FF2B5EF4-FFF2-40B4-BE49-F238E27FC236}">
                <a16:creationId xmlns:a16="http://schemas.microsoft.com/office/drawing/2014/main" id="{495DA86A-9909-43E8-9E3A-CA4368D4876A}"/>
              </a:ext>
            </a:extLst>
          </p:cNvPr>
          <p:cNvSpPr/>
          <p:nvPr/>
        </p:nvSpPr>
        <p:spPr>
          <a:xfrm>
            <a:off x="6641847" y="3140968"/>
            <a:ext cx="1857240" cy="369332"/>
          </a:xfrm>
          <a:prstGeom prst="rect">
            <a:avLst/>
          </a:prstGeom>
        </p:spPr>
        <p:txBody>
          <a:bodyPr wrap="none">
            <a:spAutoFit/>
          </a:bodyPr>
          <a:lstStyle/>
          <a:p>
            <a:r>
              <a:rPr lang="ja-JP" altLang="en-US" sz="1200" dirty="0">
                <a:solidFill>
                  <a:srgbClr val="002060"/>
                </a:solidFill>
                <a:latin typeface="+mn-ea"/>
                <a:ea typeface="+mn-ea"/>
              </a:rPr>
              <a:t>例</a:t>
            </a:r>
            <a:r>
              <a:rPr lang="en-US" altLang="ja-JP" sz="1200" dirty="0">
                <a:solidFill>
                  <a:srgbClr val="002060"/>
                </a:solidFill>
                <a:latin typeface="+mn-ea"/>
                <a:ea typeface="+mn-ea"/>
              </a:rPr>
              <a:t>)</a:t>
            </a:r>
            <a:r>
              <a:rPr lang="ja-JP" altLang="en-US" dirty="0">
                <a:solidFill>
                  <a:srgbClr val="002060"/>
                </a:solidFill>
                <a:latin typeface="+mn-ea"/>
                <a:ea typeface="+mn-ea"/>
              </a:rPr>
              <a:t>為替影響分析</a:t>
            </a:r>
          </a:p>
        </p:txBody>
      </p:sp>
      <p:sp>
        <p:nvSpPr>
          <p:cNvPr id="114" name="正方形/長方形 113">
            <a:extLst>
              <a:ext uri="{FF2B5EF4-FFF2-40B4-BE49-F238E27FC236}">
                <a16:creationId xmlns:a16="http://schemas.microsoft.com/office/drawing/2014/main" id="{1A6D973A-1107-495F-B475-4485452C2FF9}"/>
              </a:ext>
            </a:extLst>
          </p:cNvPr>
          <p:cNvSpPr/>
          <p:nvPr/>
        </p:nvSpPr>
        <p:spPr>
          <a:xfrm>
            <a:off x="3152800" y="4786475"/>
            <a:ext cx="3945311" cy="369332"/>
          </a:xfrm>
          <a:prstGeom prst="rect">
            <a:avLst/>
          </a:prstGeom>
        </p:spPr>
        <p:txBody>
          <a:bodyPr wrap="none">
            <a:spAutoFit/>
          </a:bodyPr>
          <a:lstStyle/>
          <a:p>
            <a:r>
              <a:rPr lang="ja-JP" altLang="en-US" sz="1200" dirty="0">
                <a:solidFill>
                  <a:srgbClr val="002060"/>
                </a:solidFill>
                <a:latin typeface="+mn-ea"/>
                <a:ea typeface="+mn-ea"/>
              </a:rPr>
              <a:t>例</a:t>
            </a:r>
            <a:r>
              <a:rPr lang="en-US" altLang="ja-JP" sz="1200" dirty="0">
                <a:solidFill>
                  <a:srgbClr val="002060"/>
                </a:solidFill>
                <a:latin typeface="+mn-ea"/>
                <a:ea typeface="+mn-ea"/>
              </a:rPr>
              <a:t>)</a:t>
            </a:r>
            <a:r>
              <a:rPr lang="ja-JP" altLang="en-US" dirty="0">
                <a:solidFill>
                  <a:srgbClr val="002060"/>
                </a:solidFill>
                <a:latin typeface="+mn-ea"/>
                <a:ea typeface="+mn-ea"/>
              </a:rPr>
              <a:t>月次実績共有</a:t>
            </a:r>
            <a:r>
              <a:rPr lang="ja-JP" altLang="en-US" sz="1200" dirty="0">
                <a:solidFill>
                  <a:srgbClr val="002060"/>
                </a:solidFill>
                <a:latin typeface="+mn-ea"/>
                <a:ea typeface="+mn-ea"/>
              </a:rPr>
              <a:t>（含、伝票明細ドリルダウン）</a:t>
            </a:r>
          </a:p>
        </p:txBody>
      </p:sp>
      <p:cxnSp>
        <p:nvCxnSpPr>
          <p:cNvPr id="115" name="直線コネクタ 114">
            <a:extLst>
              <a:ext uri="{FF2B5EF4-FFF2-40B4-BE49-F238E27FC236}">
                <a16:creationId xmlns:a16="http://schemas.microsoft.com/office/drawing/2014/main" id="{4A9B71A1-D9FC-4D20-8A46-16C4882287CF}"/>
              </a:ext>
            </a:extLst>
          </p:cNvPr>
          <p:cNvCxnSpPr/>
          <p:nvPr/>
        </p:nvCxnSpPr>
        <p:spPr bwMode="auto">
          <a:xfrm flipV="1">
            <a:off x="2497352" y="2499714"/>
            <a:ext cx="5257318" cy="2586350"/>
          </a:xfrm>
          <a:prstGeom prst="line">
            <a:avLst/>
          </a:prstGeom>
          <a:noFill/>
          <a:ln w="76200">
            <a:solidFill>
              <a:schemeClr val="tx2"/>
            </a:solidFill>
            <a:round/>
            <a:headEnd type="none" w="med" len="med"/>
            <a:tailEnd type="stealth" w="lg" len="lg"/>
          </a:ln>
        </p:spPr>
      </p:cxnSp>
      <p:sp>
        <p:nvSpPr>
          <p:cNvPr id="118" name="テキスト ボックス 117">
            <a:extLst>
              <a:ext uri="{FF2B5EF4-FFF2-40B4-BE49-F238E27FC236}">
                <a16:creationId xmlns:a16="http://schemas.microsoft.com/office/drawing/2014/main" id="{D4D02235-A5BC-4CA5-B375-D18A9384F412}"/>
              </a:ext>
            </a:extLst>
          </p:cNvPr>
          <p:cNvSpPr txBox="1"/>
          <p:nvPr/>
        </p:nvSpPr>
        <p:spPr>
          <a:xfrm>
            <a:off x="3217932" y="2324906"/>
            <a:ext cx="2719617" cy="406265"/>
          </a:xfrm>
          <a:prstGeom prst="rect">
            <a:avLst/>
          </a:prstGeom>
          <a:noFill/>
        </p:spPr>
        <p:txBody>
          <a:bodyPr wrap="square" rtlCol="0">
            <a:spAutoFit/>
          </a:bodyPr>
          <a:lstStyle>
            <a:defPPr>
              <a:defRPr lang="ja-JP"/>
            </a:defPPr>
            <a:lvl1pPr algn="ctr">
              <a:lnSpc>
                <a:spcPct val="80000"/>
              </a:lnSpc>
              <a:defRPr sz="1800">
                <a:latin typeface="+mn-ea"/>
                <a:ea typeface="+mn-ea"/>
              </a:defRPr>
            </a:lvl1pPr>
          </a:lstStyle>
          <a:p>
            <a:r>
              <a:rPr lang="ja-JP" altLang="en-US" sz="2400" dirty="0">
                <a:solidFill>
                  <a:srgbClr val="002060"/>
                </a:solidFill>
              </a:rPr>
              <a:t>段階的な高度化</a:t>
            </a:r>
            <a:endParaRPr lang="en-US" altLang="ja-JP" sz="2400" dirty="0">
              <a:solidFill>
                <a:srgbClr val="002060"/>
              </a:solidFill>
            </a:endParaRPr>
          </a:p>
        </p:txBody>
      </p:sp>
      <p:sp>
        <p:nvSpPr>
          <p:cNvPr id="119" name="テキスト ボックス 8">
            <a:extLst>
              <a:ext uri="{FF2B5EF4-FFF2-40B4-BE49-F238E27FC236}">
                <a16:creationId xmlns:a16="http://schemas.microsoft.com/office/drawing/2014/main" id="{5094C3FB-BE25-48BA-835C-C246616E18FE}"/>
              </a:ext>
            </a:extLst>
          </p:cNvPr>
          <p:cNvSpPr txBox="1"/>
          <p:nvPr/>
        </p:nvSpPr>
        <p:spPr>
          <a:xfrm>
            <a:off x="2845419" y="3936382"/>
            <a:ext cx="1028822" cy="324498"/>
          </a:xfrm>
          <a:prstGeom prst="rect">
            <a:avLst/>
          </a:prstGeom>
          <a:solidFill>
            <a:schemeClr val="bg1"/>
          </a:solidFill>
        </p:spPr>
        <p:txBody>
          <a:bodyPr wrap="square" lIns="54000" tIns="54000" rIns="54000" bIns="5400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b="1" dirty="0">
                <a:solidFill>
                  <a:srgbClr val="00257A"/>
                </a:solidFill>
                <a:latin typeface="+mn-ea"/>
                <a:cs typeface="Arial" pitchFamily="34" charset="0"/>
              </a:rPr>
              <a:t>ステップ</a:t>
            </a:r>
            <a:r>
              <a:rPr kumimoji="1" lang="en-US" altLang="ja-JP" sz="1400" b="1" dirty="0">
                <a:solidFill>
                  <a:srgbClr val="00257A"/>
                </a:solidFill>
                <a:latin typeface="+mn-ea"/>
                <a:cs typeface="Arial" pitchFamily="34" charset="0"/>
              </a:rPr>
              <a:t>2</a:t>
            </a:r>
            <a:endParaRPr lang="ja-JP" altLang="en-US" sz="1200" dirty="0">
              <a:latin typeface="+mn-ea"/>
            </a:endParaRPr>
          </a:p>
        </p:txBody>
      </p:sp>
      <p:cxnSp>
        <p:nvCxnSpPr>
          <p:cNvPr id="121" name="直線矢印コネクタ 120">
            <a:extLst>
              <a:ext uri="{FF2B5EF4-FFF2-40B4-BE49-F238E27FC236}">
                <a16:creationId xmlns:a16="http://schemas.microsoft.com/office/drawing/2014/main" id="{826B70D7-4CC4-46C2-BF7F-1F2F7F0E565E}"/>
              </a:ext>
            </a:extLst>
          </p:cNvPr>
          <p:cNvCxnSpPr>
            <a:cxnSpLocks/>
            <a:stCxn id="100" idx="2"/>
            <a:endCxn id="103" idx="0"/>
          </p:cNvCxnSpPr>
          <p:nvPr/>
        </p:nvCxnSpPr>
        <p:spPr>
          <a:xfrm>
            <a:off x="1468248" y="3288912"/>
            <a:ext cx="1" cy="78829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8">
            <a:extLst>
              <a:ext uri="{FF2B5EF4-FFF2-40B4-BE49-F238E27FC236}">
                <a16:creationId xmlns:a16="http://schemas.microsoft.com/office/drawing/2014/main" id="{51CF6786-05CF-4599-80A3-F06A6D5706D9}"/>
              </a:ext>
            </a:extLst>
          </p:cNvPr>
          <p:cNvSpPr txBox="1"/>
          <p:nvPr/>
        </p:nvSpPr>
        <p:spPr>
          <a:xfrm>
            <a:off x="163559" y="3375049"/>
            <a:ext cx="2633709" cy="663053"/>
          </a:xfrm>
          <a:prstGeom prst="rect">
            <a:avLst/>
          </a:prstGeom>
          <a:solidFill>
            <a:schemeClr val="bg1">
              <a:alpha val="70000"/>
            </a:schemeClr>
          </a:solidFill>
        </p:spPr>
        <p:txBody>
          <a:bodyPr wrap="square" lIns="54000" tIns="54000" rIns="54000" bIns="5400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b="1" dirty="0">
                <a:solidFill>
                  <a:srgbClr val="00257A"/>
                </a:solidFill>
                <a:latin typeface="+mn-ea"/>
                <a:cs typeface="Arial" pitchFamily="34" charset="0"/>
              </a:rPr>
              <a:t>ステップ</a:t>
            </a:r>
            <a:r>
              <a:rPr kumimoji="1" lang="en-US" altLang="ja-JP" b="1" dirty="0">
                <a:solidFill>
                  <a:srgbClr val="00257A"/>
                </a:solidFill>
                <a:latin typeface="+mn-ea"/>
                <a:cs typeface="Arial" pitchFamily="34" charset="0"/>
              </a:rPr>
              <a:t>1 </a:t>
            </a:r>
            <a:br>
              <a:rPr kumimoji="1" lang="en-US" altLang="ja-JP" b="1" dirty="0">
                <a:solidFill>
                  <a:srgbClr val="00257A"/>
                </a:solidFill>
                <a:latin typeface="+mn-ea"/>
                <a:cs typeface="Arial" pitchFamily="34" charset="0"/>
              </a:rPr>
            </a:br>
            <a:r>
              <a:rPr kumimoji="1" lang="en-US" altLang="ja-JP" b="1" dirty="0">
                <a:solidFill>
                  <a:srgbClr val="00257A"/>
                </a:solidFill>
                <a:latin typeface="+mn-ea"/>
                <a:cs typeface="Arial" pitchFamily="34" charset="0"/>
              </a:rPr>
              <a:t>Excel</a:t>
            </a:r>
            <a:r>
              <a:rPr kumimoji="1" lang="ja-JP" altLang="en-US" b="1" dirty="0">
                <a:solidFill>
                  <a:srgbClr val="00257A"/>
                </a:solidFill>
                <a:latin typeface="+mn-ea"/>
                <a:cs typeface="Arial" pitchFamily="34" charset="0"/>
              </a:rPr>
              <a:t>メタボの解消</a:t>
            </a:r>
            <a:endParaRPr lang="ja-JP" altLang="en-US" dirty="0">
              <a:latin typeface="+mn-ea"/>
            </a:endParaRPr>
          </a:p>
        </p:txBody>
      </p:sp>
      <p:sp>
        <p:nvSpPr>
          <p:cNvPr id="122" name="テキスト ボックス 8">
            <a:extLst>
              <a:ext uri="{FF2B5EF4-FFF2-40B4-BE49-F238E27FC236}">
                <a16:creationId xmlns:a16="http://schemas.microsoft.com/office/drawing/2014/main" id="{36C6D757-268D-43DD-8146-FFC10864DFFC}"/>
              </a:ext>
            </a:extLst>
          </p:cNvPr>
          <p:cNvSpPr txBox="1"/>
          <p:nvPr/>
        </p:nvSpPr>
        <p:spPr>
          <a:xfrm>
            <a:off x="4361897" y="3185322"/>
            <a:ext cx="1028822" cy="324498"/>
          </a:xfrm>
          <a:prstGeom prst="rect">
            <a:avLst/>
          </a:prstGeom>
          <a:solidFill>
            <a:schemeClr val="bg1"/>
          </a:solidFill>
        </p:spPr>
        <p:txBody>
          <a:bodyPr wrap="square" lIns="54000" tIns="54000" rIns="54000" bIns="5400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b="1" dirty="0">
                <a:solidFill>
                  <a:srgbClr val="00257A"/>
                </a:solidFill>
                <a:latin typeface="+mn-ea"/>
                <a:cs typeface="Arial" pitchFamily="34" charset="0"/>
              </a:rPr>
              <a:t>ステップ</a:t>
            </a:r>
            <a:r>
              <a:rPr kumimoji="1" lang="en-US" altLang="ja-JP" sz="1400" b="1" dirty="0">
                <a:solidFill>
                  <a:srgbClr val="00257A"/>
                </a:solidFill>
                <a:latin typeface="+mn-ea"/>
                <a:cs typeface="Arial" pitchFamily="34" charset="0"/>
              </a:rPr>
              <a:t>3</a:t>
            </a:r>
            <a:endParaRPr lang="ja-JP" altLang="en-US" sz="1200" dirty="0">
              <a:latin typeface="+mn-ea"/>
            </a:endParaRPr>
          </a:p>
        </p:txBody>
      </p:sp>
      <p:sp>
        <p:nvSpPr>
          <p:cNvPr id="123" name="テキスト ボックス 8">
            <a:extLst>
              <a:ext uri="{FF2B5EF4-FFF2-40B4-BE49-F238E27FC236}">
                <a16:creationId xmlns:a16="http://schemas.microsoft.com/office/drawing/2014/main" id="{7DB9261D-EFD2-47D2-86DB-A2B9069D64B6}"/>
              </a:ext>
            </a:extLst>
          </p:cNvPr>
          <p:cNvSpPr txBox="1"/>
          <p:nvPr/>
        </p:nvSpPr>
        <p:spPr>
          <a:xfrm>
            <a:off x="5924230" y="2226624"/>
            <a:ext cx="1209314" cy="539942"/>
          </a:xfrm>
          <a:prstGeom prst="rect">
            <a:avLst/>
          </a:prstGeom>
          <a:solidFill>
            <a:schemeClr val="bg1"/>
          </a:solidFill>
        </p:spPr>
        <p:txBody>
          <a:bodyPr wrap="square" lIns="54000" tIns="54000" rIns="54000" bIns="5400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b="1" dirty="0">
                <a:solidFill>
                  <a:srgbClr val="00257A"/>
                </a:solidFill>
                <a:latin typeface="+mn-ea"/>
                <a:cs typeface="Arial" pitchFamily="34" charset="0"/>
              </a:rPr>
              <a:t>ステップ</a:t>
            </a:r>
            <a:r>
              <a:rPr kumimoji="1" lang="en-US" altLang="ja-JP" sz="1400" b="1" dirty="0">
                <a:solidFill>
                  <a:srgbClr val="00257A"/>
                </a:solidFill>
                <a:latin typeface="+mn-ea"/>
                <a:cs typeface="Arial" pitchFamily="34" charset="0"/>
              </a:rPr>
              <a:t>N</a:t>
            </a:r>
          </a:p>
          <a:p>
            <a:r>
              <a:rPr lang="en-US" altLang="ja-JP" sz="1400" b="1" dirty="0">
                <a:solidFill>
                  <a:srgbClr val="00257A"/>
                </a:solidFill>
                <a:latin typeface="+mn-ea"/>
                <a:cs typeface="Arial" pitchFamily="34" charset="0"/>
              </a:rPr>
              <a:t>(</a:t>
            </a:r>
            <a:r>
              <a:rPr lang="ja-JP" altLang="en-US" sz="1400" b="1" dirty="0">
                <a:solidFill>
                  <a:srgbClr val="00257A"/>
                </a:solidFill>
                <a:latin typeface="+mn-ea"/>
                <a:cs typeface="Arial" pitchFamily="34" charset="0"/>
              </a:rPr>
              <a:t>継続的改善</a:t>
            </a:r>
            <a:r>
              <a:rPr lang="en-US" altLang="ja-JP" sz="1400" b="1" dirty="0">
                <a:solidFill>
                  <a:srgbClr val="00257A"/>
                </a:solidFill>
                <a:latin typeface="+mn-ea"/>
                <a:cs typeface="Arial" pitchFamily="34" charset="0"/>
              </a:rPr>
              <a:t>)</a:t>
            </a:r>
            <a:endParaRPr lang="ja-JP" altLang="en-US" sz="1200" dirty="0">
              <a:latin typeface="+mn-ea"/>
            </a:endParaRPr>
          </a:p>
        </p:txBody>
      </p:sp>
      <p:sp>
        <p:nvSpPr>
          <p:cNvPr id="124" name="テキスト ボックス 123">
            <a:extLst>
              <a:ext uri="{FF2B5EF4-FFF2-40B4-BE49-F238E27FC236}">
                <a16:creationId xmlns:a16="http://schemas.microsoft.com/office/drawing/2014/main" id="{8F5964CA-AACA-4332-83EA-47ED5450F416}"/>
              </a:ext>
            </a:extLst>
          </p:cNvPr>
          <p:cNvSpPr txBox="1"/>
          <p:nvPr/>
        </p:nvSpPr>
        <p:spPr>
          <a:xfrm>
            <a:off x="342845" y="5733256"/>
            <a:ext cx="9002643" cy="743280"/>
          </a:xfrm>
          <a:prstGeom prst="rect">
            <a:avLst/>
          </a:prstGeom>
          <a:solidFill>
            <a:schemeClr val="accent1">
              <a:lumMod val="20000"/>
              <a:lumOff val="80000"/>
            </a:schemeClr>
          </a:solidFill>
        </p:spPr>
        <p:txBody>
          <a:bodyPr wrap="square" rtlCol="0">
            <a:spAutoFit/>
          </a:bodyPr>
          <a:lstStyle/>
          <a:p>
            <a:pPr marL="285750" indent="-285750">
              <a:lnSpc>
                <a:spcPct val="120000"/>
              </a:lnSpc>
              <a:buFont typeface="Wingdings" panose="05000000000000000000" pitchFamily="2" charset="2"/>
              <a:buChar char="ü"/>
            </a:pPr>
            <a:r>
              <a:rPr lang="ja-JP" altLang="en-US" b="1">
                <a:solidFill>
                  <a:srgbClr val="002060"/>
                </a:solidFill>
              </a:rPr>
              <a:t>ユーザー数</a:t>
            </a:r>
            <a:r>
              <a:rPr lang="ja-JP" altLang="en-US" b="1" dirty="0">
                <a:solidFill>
                  <a:srgbClr val="002060"/>
                </a:solidFill>
              </a:rPr>
              <a:t>に応じた年間ご利用料金制、ラインセンスへの初期投資が不要</a:t>
            </a:r>
            <a:endParaRPr lang="en-US" altLang="ja-JP" b="1" dirty="0">
              <a:solidFill>
                <a:srgbClr val="002060"/>
              </a:solidFill>
            </a:endParaRPr>
          </a:p>
          <a:p>
            <a:pPr marL="285750" indent="-285750">
              <a:lnSpc>
                <a:spcPct val="120000"/>
              </a:lnSpc>
              <a:buFont typeface="Wingdings" panose="05000000000000000000" pitchFamily="2" charset="2"/>
              <a:buChar char="ü"/>
            </a:pPr>
            <a:r>
              <a:rPr lang="ja-JP" altLang="en-US" b="1" dirty="0">
                <a:solidFill>
                  <a:srgbClr val="002060"/>
                </a:solidFill>
              </a:rPr>
              <a:t>レゴブロック方式により、経営管理システムを徐々にレベルアップ</a:t>
            </a:r>
            <a:endParaRPr kumimoji="1" lang="ja-JP" altLang="en-US" b="1" dirty="0">
              <a:solidFill>
                <a:srgbClr val="002060"/>
              </a:solidFill>
            </a:endParaRPr>
          </a:p>
        </p:txBody>
      </p:sp>
      <p:sp>
        <p:nvSpPr>
          <p:cNvPr id="125" name="正方形/長方形 124">
            <a:extLst>
              <a:ext uri="{FF2B5EF4-FFF2-40B4-BE49-F238E27FC236}">
                <a16:creationId xmlns:a16="http://schemas.microsoft.com/office/drawing/2014/main" id="{BD009DFD-3819-4523-8A5C-CCD903013857}"/>
              </a:ext>
            </a:extLst>
          </p:cNvPr>
          <p:cNvSpPr/>
          <p:nvPr/>
        </p:nvSpPr>
        <p:spPr>
          <a:xfrm>
            <a:off x="281661" y="5401456"/>
            <a:ext cx="5809604" cy="369332"/>
          </a:xfrm>
          <a:prstGeom prst="rect">
            <a:avLst/>
          </a:prstGeom>
        </p:spPr>
        <p:txBody>
          <a:bodyPr wrap="none">
            <a:spAutoFit/>
          </a:bodyPr>
          <a:lstStyle/>
          <a:p>
            <a:r>
              <a:rPr lang="ja-JP" altLang="en-US" b="1" dirty="0">
                <a:solidFill>
                  <a:srgbClr val="002060"/>
                </a:solidFill>
                <a:latin typeface="+mn-ea"/>
                <a:ea typeface="+mn-ea"/>
              </a:rPr>
              <a:t>段階的アプローチを可能にする </a:t>
            </a:r>
            <a:r>
              <a:rPr lang="en-US" altLang="ja-JP" b="1" dirty="0" err="1">
                <a:solidFill>
                  <a:srgbClr val="002060"/>
                </a:solidFill>
                <a:latin typeface="+mn-ea"/>
                <a:ea typeface="+mn-ea"/>
              </a:rPr>
              <a:t>fusion_place</a:t>
            </a:r>
            <a:r>
              <a:rPr lang="ja-JP" altLang="en-US" b="1" dirty="0">
                <a:solidFill>
                  <a:srgbClr val="002060"/>
                </a:solidFill>
                <a:latin typeface="+mn-ea"/>
                <a:ea typeface="+mn-ea"/>
              </a:rPr>
              <a:t> の特徴</a:t>
            </a:r>
            <a:endParaRPr lang="ja-JP" altLang="en-US" sz="1200" b="1" dirty="0">
              <a:solidFill>
                <a:srgbClr val="002060"/>
              </a:solidFill>
              <a:latin typeface="+mn-ea"/>
              <a:ea typeface="+mn-ea"/>
            </a:endParaRPr>
          </a:p>
        </p:txBody>
      </p:sp>
      <p:pic>
        <p:nvPicPr>
          <p:cNvPr id="100" name="図 99">
            <a:extLst>
              <a:ext uri="{FF2B5EF4-FFF2-40B4-BE49-F238E27FC236}">
                <a16:creationId xmlns:a16="http://schemas.microsoft.com/office/drawing/2014/main" id="{46504131-AC7F-4F17-98D0-7B73DD8081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8464" y="2064912"/>
            <a:ext cx="2679568" cy="1224000"/>
          </a:xfrm>
          <a:prstGeom prst="rect">
            <a:avLst/>
          </a:prstGeom>
          <a:solidFill>
            <a:schemeClr val="bg1"/>
          </a:solidFill>
        </p:spPr>
      </p:pic>
      <p:pic>
        <p:nvPicPr>
          <p:cNvPr id="103" name="図 102">
            <a:extLst>
              <a:ext uri="{FF2B5EF4-FFF2-40B4-BE49-F238E27FC236}">
                <a16:creationId xmlns:a16="http://schemas.microsoft.com/office/drawing/2014/main" id="{8E8D19FF-4432-4006-A63E-94F19899C11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299" y="4077208"/>
            <a:ext cx="2569899" cy="1224000"/>
          </a:xfrm>
          <a:prstGeom prst="rect">
            <a:avLst/>
          </a:prstGeom>
          <a:noFill/>
        </p:spPr>
      </p:pic>
    </p:spTree>
    <p:extLst>
      <p:ext uri="{BB962C8B-B14F-4D97-AF65-F5344CB8AC3E}">
        <p14:creationId xmlns:p14="http://schemas.microsoft.com/office/powerpoint/2010/main" val="179876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59196-4A1C-40AA-958A-CDE6217EB4DF}"/>
              </a:ext>
            </a:extLst>
          </p:cNvPr>
          <p:cNvSpPr>
            <a:spLocks noGrp="1"/>
          </p:cNvSpPr>
          <p:nvPr>
            <p:ph type="title"/>
          </p:nvPr>
        </p:nvSpPr>
        <p:spPr>
          <a:xfrm>
            <a:off x="-15552" y="3224957"/>
            <a:ext cx="7704856" cy="1362075"/>
          </a:xfrm>
        </p:spPr>
        <p:txBody>
          <a:bodyPr>
            <a:normAutofit fontScale="90000"/>
          </a:bodyPr>
          <a:lstStyle/>
          <a:p>
            <a:r>
              <a:rPr lang="ja-JP" altLang="en-US" dirty="0">
                <a:latin typeface="+mj-ea"/>
                <a:ea typeface="+mj-ea"/>
              </a:rPr>
              <a:t>現場力を喚起する経営管理</a:t>
            </a:r>
            <a:br>
              <a:rPr lang="en-US" altLang="ja-JP" dirty="0">
                <a:latin typeface="+mj-ea"/>
                <a:ea typeface="+mj-ea"/>
              </a:rPr>
            </a:br>
            <a:r>
              <a:rPr lang="ja-JP" altLang="en-US" dirty="0">
                <a:latin typeface="+mj-ea"/>
                <a:ea typeface="+mj-ea"/>
              </a:rPr>
              <a:t>組織体制</a:t>
            </a:r>
            <a:br>
              <a:rPr lang="en-US" altLang="ja-JP" dirty="0">
                <a:latin typeface="+mj-ea"/>
                <a:ea typeface="+mj-ea"/>
              </a:rPr>
            </a:br>
            <a:br>
              <a:rPr lang="en-US" altLang="ja-JP" dirty="0">
                <a:latin typeface="+mj-ea"/>
                <a:ea typeface="+mj-ea"/>
              </a:rPr>
            </a:br>
            <a:r>
              <a:rPr kumimoji="1" lang="en-US" altLang="ja-JP" dirty="0">
                <a:latin typeface="+mj-ea"/>
                <a:ea typeface="+mj-ea"/>
              </a:rPr>
              <a:t>――</a:t>
            </a:r>
            <a:r>
              <a:rPr kumimoji="1" lang="ja-JP" altLang="en-US" dirty="0">
                <a:latin typeface="+mj-ea"/>
                <a:ea typeface="+mj-ea"/>
              </a:rPr>
              <a:t>経営管理システム整備と</a:t>
            </a:r>
            <a:r>
              <a:rPr kumimoji="1" lang="en-US" altLang="ja-JP" dirty="0">
                <a:latin typeface="+mj-ea"/>
                <a:ea typeface="+mj-ea"/>
              </a:rPr>
              <a:t>FP&amp;A――</a:t>
            </a:r>
            <a:endParaRPr kumimoji="1" lang="ja-JP" altLang="en-US" dirty="0">
              <a:latin typeface="+mj-ea"/>
              <a:ea typeface="+mj-ea"/>
            </a:endParaRPr>
          </a:p>
        </p:txBody>
      </p:sp>
    </p:spTree>
    <p:extLst>
      <p:ext uri="{BB962C8B-B14F-4D97-AF65-F5344CB8AC3E}">
        <p14:creationId xmlns:p14="http://schemas.microsoft.com/office/powerpoint/2010/main" val="3915152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24225-5042-4089-AE18-EBDC5C3C0DBD}"/>
              </a:ext>
            </a:extLst>
          </p:cNvPr>
          <p:cNvSpPr>
            <a:spLocks noGrp="1"/>
          </p:cNvSpPr>
          <p:nvPr>
            <p:ph type="title"/>
          </p:nvPr>
        </p:nvSpPr>
        <p:spPr/>
        <p:txBody>
          <a:bodyPr/>
          <a:lstStyle/>
          <a:p>
            <a:r>
              <a:rPr lang="ja-JP" altLang="en-US" dirty="0"/>
              <a:t>継続的推進体制</a:t>
            </a:r>
            <a:endParaRPr kumimoji="1" lang="ja-JP" altLang="en-US" dirty="0"/>
          </a:p>
        </p:txBody>
      </p:sp>
      <p:sp>
        <p:nvSpPr>
          <p:cNvPr id="3" name="コンテンツ プレースホルダー 2">
            <a:extLst>
              <a:ext uri="{FF2B5EF4-FFF2-40B4-BE49-F238E27FC236}">
                <a16:creationId xmlns:a16="http://schemas.microsoft.com/office/drawing/2014/main" id="{D5C83C1A-314B-40BD-A669-826D72762C07}"/>
              </a:ext>
            </a:extLst>
          </p:cNvPr>
          <p:cNvSpPr>
            <a:spLocks noGrp="1"/>
          </p:cNvSpPr>
          <p:nvPr>
            <p:ph idx="1"/>
          </p:nvPr>
        </p:nvSpPr>
        <p:spPr/>
        <p:txBody>
          <a:bodyPr/>
          <a:lstStyle/>
          <a:p>
            <a:pPr marL="0" indent="0">
              <a:buNone/>
            </a:pPr>
            <a:r>
              <a:rPr lang="ja-JP" altLang="en-US" dirty="0"/>
              <a:t>現場力を喚起する経営管理システムは、事業の成長と状況変化に適応していく必要があります。適応を支えるためには、一回ごとのプロジェクトを越えて、継続的な取り組みとそのための体制が重要になってきます。</a:t>
            </a:r>
          </a:p>
        </p:txBody>
      </p:sp>
      <p:sp>
        <p:nvSpPr>
          <p:cNvPr id="4" name="正方形/長方形 3">
            <a:extLst>
              <a:ext uri="{FF2B5EF4-FFF2-40B4-BE49-F238E27FC236}">
                <a16:creationId xmlns:a16="http://schemas.microsoft.com/office/drawing/2014/main" id="{6ECFB850-46F3-485D-8404-5266273B61D0}"/>
              </a:ext>
            </a:extLst>
          </p:cNvPr>
          <p:cNvSpPr/>
          <p:nvPr/>
        </p:nvSpPr>
        <p:spPr>
          <a:xfrm>
            <a:off x="2360712" y="3628790"/>
            <a:ext cx="5688632" cy="1528402"/>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kumimoji="1" lang="ja-JP" altLang="en-US" sz="1600" b="1" dirty="0">
                <a:solidFill>
                  <a:schemeClr val="tx1"/>
                </a:solidFill>
              </a:rPr>
              <a:t>長期的に存続しつつ、個別プロジェクトの推進及び支援</a:t>
            </a:r>
          </a:p>
          <a:p>
            <a:pPr marL="285750" indent="-285750">
              <a:buFont typeface="Arial" panose="020B0604020202020204" pitchFamily="34" charset="0"/>
              <a:buChar char="•"/>
            </a:pPr>
            <a:r>
              <a:rPr kumimoji="1" lang="ja-JP" altLang="en-US" sz="1600" b="1" dirty="0">
                <a:solidFill>
                  <a:schemeClr val="tx1"/>
                </a:solidFill>
              </a:rPr>
              <a:t>管理会計システム人材育成</a:t>
            </a:r>
          </a:p>
          <a:p>
            <a:pPr marL="285750" indent="-285750">
              <a:buFont typeface="Arial" panose="020B0604020202020204" pitchFamily="34" charset="0"/>
              <a:buChar char="•"/>
            </a:pPr>
            <a:r>
              <a:rPr kumimoji="1" lang="ja-JP" altLang="en-US" sz="1600" b="1" dirty="0">
                <a:solidFill>
                  <a:schemeClr val="tx1"/>
                </a:solidFill>
              </a:rPr>
              <a:t>ツールの利用方法に関するノウハウの蓄積</a:t>
            </a:r>
          </a:p>
          <a:p>
            <a:pPr marL="285750" indent="-285750">
              <a:buFont typeface="Arial" panose="020B0604020202020204" pitchFamily="34" charset="0"/>
              <a:buChar char="•"/>
            </a:pPr>
            <a:r>
              <a:rPr kumimoji="1" lang="ja-JP" altLang="en-US" sz="1600" b="1" dirty="0">
                <a:solidFill>
                  <a:schemeClr val="tx1"/>
                </a:solidFill>
              </a:rPr>
              <a:t>横断的最適化、知識と経験の活用・展開</a:t>
            </a:r>
            <a:endParaRPr kumimoji="1" lang="en-US" altLang="ja-JP" sz="1600" b="1" dirty="0">
              <a:solidFill>
                <a:schemeClr val="tx1"/>
              </a:solidFill>
            </a:endParaRPr>
          </a:p>
          <a:p>
            <a:r>
              <a:rPr lang="ja-JP" altLang="en-US" sz="1600" b="1" dirty="0">
                <a:solidFill>
                  <a:schemeClr val="tx1"/>
                </a:solidFill>
              </a:rPr>
              <a:t>＊社外人材での</a:t>
            </a:r>
            <a:r>
              <a:rPr lang="ja-JP" altLang="en-US" sz="1600" b="1" dirty="0">
                <a:solidFill>
                  <a:srgbClr val="FF0000"/>
                </a:solidFill>
              </a:rPr>
              <a:t>補強</a:t>
            </a:r>
            <a:r>
              <a:rPr lang="ja-JP" altLang="en-US" sz="1600" b="1" dirty="0">
                <a:solidFill>
                  <a:schemeClr val="tx1"/>
                </a:solidFill>
              </a:rPr>
              <a:t>も必要</a:t>
            </a:r>
            <a:endParaRPr kumimoji="1" lang="ja-JP" altLang="en-US" sz="1600" b="1" dirty="0">
              <a:solidFill>
                <a:schemeClr val="tx1"/>
              </a:solidFill>
            </a:endParaRPr>
          </a:p>
        </p:txBody>
      </p:sp>
      <p:sp>
        <p:nvSpPr>
          <p:cNvPr id="5" name="四角形: 角を丸くする 4">
            <a:extLst>
              <a:ext uri="{FF2B5EF4-FFF2-40B4-BE49-F238E27FC236}">
                <a16:creationId xmlns:a16="http://schemas.microsoft.com/office/drawing/2014/main" id="{B8D42B9A-E38C-4C65-83CA-ECCA4DFB84A1}"/>
              </a:ext>
            </a:extLst>
          </p:cNvPr>
          <p:cNvSpPr/>
          <p:nvPr/>
        </p:nvSpPr>
        <p:spPr>
          <a:xfrm>
            <a:off x="272480" y="2354631"/>
            <a:ext cx="2016224" cy="1146377"/>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経営管理担当</a:t>
            </a:r>
            <a:endParaRPr kumimoji="1" lang="ja-JP" altLang="en-US" sz="1600" dirty="0">
              <a:solidFill>
                <a:schemeClr val="tx1"/>
              </a:solidFill>
            </a:endParaRPr>
          </a:p>
        </p:txBody>
      </p:sp>
      <p:sp>
        <p:nvSpPr>
          <p:cNvPr id="6" name="四角形: 角を丸くする 5">
            <a:extLst>
              <a:ext uri="{FF2B5EF4-FFF2-40B4-BE49-F238E27FC236}">
                <a16:creationId xmlns:a16="http://schemas.microsoft.com/office/drawing/2014/main" id="{910E02CC-EB5A-4238-8C9C-173800389539}"/>
              </a:ext>
            </a:extLst>
          </p:cNvPr>
          <p:cNvSpPr/>
          <p:nvPr/>
        </p:nvSpPr>
        <p:spPr>
          <a:xfrm>
            <a:off x="272480" y="3628789"/>
            <a:ext cx="2016224" cy="152840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経営管理システム</a:t>
            </a:r>
            <a:br>
              <a:rPr kumimoji="1" lang="en-US" altLang="ja-JP" sz="1600" b="1" dirty="0">
                <a:solidFill>
                  <a:schemeClr val="tx1"/>
                </a:solidFill>
              </a:rPr>
            </a:br>
            <a:r>
              <a:rPr kumimoji="1" lang="ja-JP" altLang="en-US" sz="1600" b="1" dirty="0">
                <a:solidFill>
                  <a:schemeClr val="tx1"/>
                </a:solidFill>
              </a:rPr>
              <a:t>構築展開チーム</a:t>
            </a:r>
          </a:p>
        </p:txBody>
      </p:sp>
      <p:sp>
        <p:nvSpPr>
          <p:cNvPr id="7" name="四角形: 角を丸くする 6">
            <a:extLst>
              <a:ext uri="{FF2B5EF4-FFF2-40B4-BE49-F238E27FC236}">
                <a16:creationId xmlns:a16="http://schemas.microsoft.com/office/drawing/2014/main" id="{20B130BF-5A4A-45C3-9FAE-6E933D48C2DD}"/>
              </a:ext>
            </a:extLst>
          </p:cNvPr>
          <p:cNvSpPr/>
          <p:nvPr/>
        </p:nvSpPr>
        <p:spPr>
          <a:xfrm>
            <a:off x="315054" y="5301208"/>
            <a:ext cx="1982165" cy="86409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経営管理インフラ</a:t>
            </a:r>
            <a:br>
              <a:rPr kumimoji="1" lang="en-US" altLang="ja-JP" sz="1600" dirty="0">
                <a:solidFill>
                  <a:schemeClr val="tx1"/>
                </a:solidFill>
              </a:rPr>
            </a:br>
            <a:r>
              <a:rPr kumimoji="1" lang="ja-JP" altLang="en-US" sz="1600" dirty="0">
                <a:solidFill>
                  <a:schemeClr val="tx1"/>
                </a:solidFill>
              </a:rPr>
              <a:t>ベンダ</a:t>
            </a:r>
          </a:p>
        </p:txBody>
      </p:sp>
      <p:sp>
        <p:nvSpPr>
          <p:cNvPr id="8" name="正方形/長方形 7">
            <a:extLst>
              <a:ext uri="{FF2B5EF4-FFF2-40B4-BE49-F238E27FC236}">
                <a16:creationId xmlns:a16="http://schemas.microsoft.com/office/drawing/2014/main" id="{49EF4B19-81BD-4315-814E-7D2983D3FE01}"/>
              </a:ext>
            </a:extLst>
          </p:cNvPr>
          <p:cNvSpPr/>
          <p:nvPr/>
        </p:nvSpPr>
        <p:spPr>
          <a:xfrm>
            <a:off x="2360712" y="2350090"/>
            <a:ext cx="5688632" cy="114637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kumimoji="1" lang="ja-JP" altLang="en-US" sz="1600" dirty="0">
                <a:solidFill>
                  <a:schemeClr val="tx1"/>
                </a:solidFill>
              </a:rPr>
              <a:t>事業部門ごとの企画担当（</a:t>
            </a:r>
            <a:r>
              <a:rPr kumimoji="1" lang="en-US" altLang="ja-JP" sz="1600" dirty="0">
                <a:solidFill>
                  <a:schemeClr val="tx1"/>
                </a:solidFill>
              </a:rPr>
              <a:t>FP&amp;A</a:t>
            </a:r>
            <a:r>
              <a:rPr kumimoji="1" lang="ja-JP" altLang="en-US" sz="1600" dirty="0">
                <a:solidFill>
                  <a:schemeClr val="tx1"/>
                </a:solidFill>
              </a:rPr>
              <a:t>）の設置</a:t>
            </a:r>
            <a:endParaRPr kumimoji="1" lang="en-US" altLang="ja-JP" sz="1600" dirty="0">
              <a:solidFill>
                <a:schemeClr val="tx1"/>
              </a:solidFill>
            </a:endParaRPr>
          </a:p>
          <a:p>
            <a:pPr marL="285750" indent="-285750">
              <a:buFont typeface="Arial" panose="020B0604020202020204" pitchFamily="34" charset="0"/>
              <a:buChar char="•"/>
            </a:pPr>
            <a:r>
              <a:rPr lang="ja-JP" altLang="en-US" sz="1600" dirty="0">
                <a:solidFill>
                  <a:schemeClr val="tx1"/>
                </a:solidFill>
              </a:rPr>
              <a:t>事業部門を含む</a:t>
            </a:r>
            <a:r>
              <a:rPr kumimoji="1" lang="en-US" altLang="ja-JP" sz="1600" dirty="0">
                <a:solidFill>
                  <a:schemeClr val="tx1"/>
                </a:solidFill>
              </a:rPr>
              <a:t>FP&amp;A</a:t>
            </a:r>
            <a:r>
              <a:rPr kumimoji="1" lang="ja-JP" altLang="en-US" sz="1600" dirty="0">
                <a:solidFill>
                  <a:schemeClr val="tx1"/>
                </a:solidFill>
              </a:rPr>
              <a:t>横串での連携</a:t>
            </a:r>
            <a:endParaRPr kumimoji="1" lang="en-US" altLang="ja-JP" sz="1600" dirty="0">
              <a:solidFill>
                <a:schemeClr val="tx1"/>
              </a:solidFill>
            </a:endParaRPr>
          </a:p>
          <a:p>
            <a:pPr marL="285750" indent="-285750">
              <a:buFont typeface="Arial" panose="020B0604020202020204" pitchFamily="34" charset="0"/>
              <a:buChar char="•"/>
            </a:pPr>
            <a:r>
              <a:rPr lang="ja-JP" altLang="en-US" sz="1600" dirty="0">
                <a:solidFill>
                  <a:schemeClr val="tx1"/>
                </a:solidFill>
              </a:rPr>
              <a:t>事業に即した管理会計のデザイン</a:t>
            </a:r>
            <a:endParaRPr kumimoji="1" lang="ja-JP" altLang="en-US" sz="1600" dirty="0">
              <a:solidFill>
                <a:schemeClr val="tx1"/>
              </a:solidFill>
            </a:endParaRPr>
          </a:p>
        </p:txBody>
      </p:sp>
      <p:sp>
        <p:nvSpPr>
          <p:cNvPr id="9" name="正方形/長方形 8">
            <a:extLst>
              <a:ext uri="{FF2B5EF4-FFF2-40B4-BE49-F238E27FC236}">
                <a16:creationId xmlns:a16="http://schemas.microsoft.com/office/drawing/2014/main" id="{424291FA-1467-4DF1-9EBF-5ECFDECBC7E9}"/>
              </a:ext>
            </a:extLst>
          </p:cNvPr>
          <p:cNvSpPr/>
          <p:nvPr/>
        </p:nvSpPr>
        <p:spPr>
          <a:xfrm>
            <a:off x="2370202" y="5319465"/>
            <a:ext cx="5688632" cy="8458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ja-JP" altLang="en-US" sz="1600" dirty="0">
                <a:solidFill>
                  <a:schemeClr val="tx1"/>
                </a:solidFill>
              </a:rPr>
              <a:t>クラウドプラットフォームの提供／運用／継続的改善</a:t>
            </a:r>
            <a:endParaRPr lang="en-US" altLang="ja-JP" sz="1600" dirty="0">
              <a:solidFill>
                <a:schemeClr val="tx1"/>
              </a:solidFill>
            </a:endParaRPr>
          </a:p>
          <a:p>
            <a:pPr marL="285750" indent="-285750">
              <a:buFont typeface="Arial" panose="020B0604020202020204" pitchFamily="34" charset="0"/>
              <a:buChar char="•"/>
            </a:pPr>
            <a:r>
              <a:rPr lang="ja-JP" altLang="en-US" sz="1600" dirty="0">
                <a:solidFill>
                  <a:schemeClr val="tx1"/>
                </a:solidFill>
              </a:rPr>
              <a:t>一般的ソリューション／ノウハウ共有</a:t>
            </a:r>
            <a:endParaRPr kumimoji="1" lang="en-US" altLang="ja-JP" sz="1600" dirty="0">
              <a:solidFill>
                <a:schemeClr val="tx1"/>
              </a:solidFill>
            </a:endParaRPr>
          </a:p>
        </p:txBody>
      </p:sp>
      <p:sp>
        <p:nvSpPr>
          <p:cNvPr id="10" name="正方形/長方形 9">
            <a:extLst>
              <a:ext uri="{FF2B5EF4-FFF2-40B4-BE49-F238E27FC236}">
                <a16:creationId xmlns:a16="http://schemas.microsoft.com/office/drawing/2014/main" id="{218C2FC5-5EA7-416A-98E2-D52CD48496F9}"/>
              </a:ext>
            </a:extLst>
          </p:cNvPr>
          <p:cNvSpPr/>
          <p:nvPr/>
        </p:nvSpPr>
        <p:spPr>
          <a:xfrm>
            <a:off x="8121352" y="2344339"/>
            <a:ext cx="1656184" cy="114637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ja-JP" altLang="en-US" sz="1400" dirty="0">
                <a:solidFill>
                  <a:schemeClr val="tx1"/>
                </a:solidFill>
              </a:rPr>
              <a:t>経理部門</a:t>
            </a:r>
            <a:br>
              <a:rPr lang="en-US" altLang="ja-JP" sz="1400" dirty="0">
                <a:solidFill>
                  <a:schemeClr val="tx1"/>
                </a:solidFill>
              </a:rPr>
            </a:br>
            <a:r>
              <a:rPr lang="ja-JP" altLang="en-US" sz="1400" dirty="0">
                <a:solidFill>
                  <a:schemeClr val="tx1"/>
                </a:solidFill>
              </a:rPr>
              <a:t>メンバー</a:t>
            </a:r>
            <a:endParaRPr kumimoji="1" lang="ja-JP" altLang="en-US" sz="1400" dirty="0">
              <a:solidFill>
                <a:schemeClr val="tx1"/>
              </a:solidFill>
            </a:endParaRPr>
          </a:p>
        </p:txBody>
      </p:sp>
      <p:sp>
        <p:nvSpPr>
          <p:cNvPr id="11" name="正方形/長方形 10">
            <a:extLst>
              <a:ext uri="{FF2B5EF4-FFF2-40B4-BE49-F238E27FC236}">
                <a16:creationId xmlns:a16="http://schemas.microsoft.com/office/drawing/2014/main" id="{E90EDC4B-C3D5-46E4-9520-6AE8594B10FC}"/>
              </a:ext>
            </a:extLst>
          </p:cNvPr>
          <p:cNvSpPr/>
          <p:nvPr/>
        </p:nvSpPr>
        <p:spPr>
          <a:xfrm>
            <a:off x="8121352" y="3623038"/>
            <a:ext cx="1656184" cy="1528402"/>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ja-JP" altLang="en-US" sz="1400" dirty="0">
                <a:solidFill>
                  <a:schemeClr val="tx1"/>
                </a:solidFill>
              </a:rPr>
              <a:t>経理部門メンバー</a:t>
            </a:r>
            <a:endParaRPr kumimoji="1" lang="en-US" altLang="ja-JP" sz="1400" dirty="0">
              <a:solidFill>
                <a:schemeClr val="tx1"/>
              </a:solidFill>
            </a:endParaRPr>
          </a:p>
          <a:p>
            <a:pPr algn="ctr"/>
            <a:r>
              <a:rPr lang="ja-JP" altLang="en-US" sz="1400" dirty="0">
                <a:solidFill>
                  <a:schemeClr val="tx1"/>
                </a:solidFill>
              </a:rPr>
              <a:t>＋</a:t>
            </a:r>
            <a:br>
              <a:rPr lang="en-US" altLang="ja-JP" sz="1400" dirty="0">
                <a:solidFill>
                  <a:schemeClr val="tx1"/>
                </a:solidFill>
              </a:rPr>
            </a:br>
            <a:r>
              <a:rPr lang="ja-JP" altLang="en-US" sz="1400" dirty="0">
                <a:solidFill>
                  <a:schemeClr val="tx1"/>
                </a:solidFill>
              </a:rPr>
              <a:t>経営管理システムに精通した</a:t>
            </a:r>
            <a:br>
              <a:rPr lang="en-US" altLang="ja-JP" sz="1400" dirty="0">
                <a:solidFill>
                  <a:schemeClr val="tx1"/>
                </a:solidFill>
              </a:rPr>
            </a:br>
            <a:r>
              <a:rPr lang="ja-JP" altLang="en-US" sz="1400" dirty="0">
                <a:solidFill>
                  <a:schemeClr val="tx1"/>
                </a:solidFill>
              </a:rPr>
              <a:t>社外人材の支援</a:t>
            </a:r>
            <a:endParaRPr lang="en-US" altLang="ja-JP" sz="1400" dirty="0">
              <a:solidFill>
                <a:schemeClr val="tx1"/>
              </a:solidFill>
            </a:endParaRPr>
          </a:p>
        </p:txBody>
      </p:sp>
      <p:sp>
        <p:nvSpPr>
          <p:cNvPr id="12" name="正方形/長方形 11">
            <a:extLst>
              <a:ext uri="{FF2B5EF4-FFF2-40B4-BE49-F238E27FC236}">
                <a16:creationId xmlns:a16="http://schemas.microsoft.com/office/drawing/2014/main" id="{BB136135-2720-4A5A-86E9-C89F3F4AA695}"/>
              </a:ext>
            </a:extLst>
          </p:cNvPr>
          <p:cNvSpPr/>
          <p:nvPr/>
        </p:nvSpPr>
        <p:spPr>
          <a:xfrm>
            <a:off x="8118816" y="5298709"/>
            <a:ext cx="1656184" cy="864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1400" dirty="0">
                <a:solidFill>
                  <a:schemeClr val="tx1"/>
                </a:solidFill>
              </a:rPr>
              <a:t>（弊社想定）</a:t>
            </a:r>
          </a:p>
        </p:txBody>
      </p:sp>
      <p:sp>
        <p:nvSpPr>
          <p:cNvPr id="14" name="テキスト ボックス 13">
            <a:extLst>
              <a:ext uri="{FF2B5EF4-FFF2-40B4-BE49-F238E27FC236}">
                <a16:creationId xmlns:a16="http://schemas.microsoft.com/office/drawing/2014/main" id="{30D58D44-38D7-4C8F-B63B-10C4B62243FF}"/>
              </a:ext>
            </a:extLst>
          </p:cNvPr>
          <p:cNvSpPr txBox="1"/>
          <p:nvPr/>
        </p:nvSpPr>
        <p:spPr>
          <a:xfrm>
            <a:off x="6682933" y="2627620"/>
            <a:ext cx="646331" cy="369332"/>
          </a:xfrm>
          <a:prstGeom prst="rect">
            <a:avLst/>
          </a:prstGeom>
          <a:noFill/>
        </p:spPr>
        <p:txBody>
          <a:bodyPr wrap="none" rtlCol="0">
            <a:spAutoFit/>
          </a:bodyPr>
          <a:lstStyle/>
          <a:p>
            <a:r>
              <a:rPr kumimoji="1" lang="ja-JP" altLang="en-US" b="1" dirty="0">
                <a:solidFill>
                  <a:srgbClr val="FF0000"/>
                </a:solidFill>
              </a:rPr>
              <a:t>次頁</a:t>
            </a:r>
          </a:p>
        </p:txBody>
      </p:sp>
    </p:spTree>
    <p:extLst>
      <p:ext uri="{BB962C8B-B14F-4D97-AF65-F5344CB8AC3E}">
        <p14:creationId xmlns:p14="http://schemas.microsoft.com/office/powerpoint/2010/main" val="3367451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5084B-20F6-46AE-833D-E1E88828AB19}"/>
              </a:ext>
            </a:extLst>
          </p:cNvPr>
          <p:cNvSpPr>
            <a:spLocks noGrp="1"/>
          </p:cNvSpPr>
          <p:nvPr>
            <p:ph type="title"/>
          </p:nvPr>
        </p:nvSpPr>
        <p:spPr/>
        <p:txBody>
          <a:bodyPr/>
          <a:lstStyle/>
          <a:p>
            <a:r>
              <a:rPr kumimoji="1" lang="ja-JP" altLang="en-US" dirty="0"/>
              <a:t>補足説明：</a:t>
            </a:r>
            <a:r>
              <a:rPr kumimoji="1" lang="en-US" altLang="ja-JP" dirty="0"/>
              <a:t>FP&amp;A</a:t>
            </a:r>
            <a:r>
              <a:rPr kumimoji="1" lang="ja-JP" altLang="en-US" dirty="0"/>
              <a:t>体制</a:t>
            </a:r>
          </a:p>
        </p:txBody>
      </p:sp>
      <p:sp>
        <p:nvSpPr>
          <p:cNvPr id="28" name="コンテンツ プレースホルダー 27">
            <a:extLst>
              <a:ext uri="{FF2B5EF4-FFF2-40B4-BE49-F238E27FC236}">
                <a16:creationId xmlns:a16="http://schemas.microsoft.com/office/drawing/2014/main" id="{7043193E-095E-4593-8271-E223C7D5F4CA}"/>
              </a:ext>
            </a:extLst>
          </p:cNvPr>
          <p:cNvSpPr>
            <a:spLocks noGrp="1"/>
          </p:cNvSpPr>
          <p:nvPr>
            <p:ph idx="1"/>
          </p:nvPr>
        </p:nvSpPr>
        <p:spPr/>
        <p:txBody>
          <a:bodyPr/>
          <a:lstStyle/>
          <a:p>
            <a:pPr marL="0" indent="0">
              <a:buNone/>
            </a:pPr>
            <a:r>
              <a:rPr lang="ja-JP" altLang="en-US" dirty="0"/>
              <a:t>インテル等の米国企業では、パナソニックの経理社員制に似た、本籍：経理、現住所：事業部という人員体制を取っている例があります。現場力を喚起する経営管理における経理サイドの体制に関して参考になるモデルと考えています。</a:t>
            </a:r>
          </a:p>
        </p:txBody>
      </p:sp>
      <p:sp>
        <p:nvSpPr>
          <p:cNvPr id="4" name="楕円 3">
            <a:extLst>
              <a:ext uri="{FF2B5EF4-FFF2-40B4-BE49-F238E27FC236}">
                <a16:creationId xmlns:a16="http://schemas.microsoft.com/office/drawing/2014/main" id="{34ACFD4A-A425-4628-9AD5-F57F2C932F8A}"/>
              </a:ext>
            </a:extLst>
          </p:cNvPr>
          <p:cNvSpPr/>
          <p:nvPr/>
        </p:nvSpPr>
        <p:spPr>
          <a:xfrm>
            <a:off x="6567233" y="2203656"/>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325CA2"/>
                </a:solidFill>
                <a:latin typeface="+mn-ea"/>
              </a:rPr>
              <a:t>経理部門</a:t>
            </a:r>
            <a:endParaRPr kumimoji="1" lang="en-US" altLang="ja-JP" sz="1200" dirty="0">
              <a:solidFill>
                <a:srgbClr val="325CA2"/>
              </a:solidFill>
              <a:latin typeface="+mn-ea"/>
            </a:endParaRPr>
          </a:p>
          <a:p>
            <a:pPr algn="ctr"/>
            <a:r>
              <a:rPr kumimoji="1" lang="ja-JP" altLang="en-US" sz="1200" dirty="0">
                <a:solidFill>
                  <a:srgbClr val="325CA2"/>
                </a:solidFill>
                <a:latin typeface="+mn-ea"/>
              </a:rPr>
              <a:t>経営企画部門</a:t>
            </a:r>
          </a:p>
        </p:txBody>
      </p:sp>
      <p:sp>
        <p:nvSpPr>
          <p:cNvPr id="5" name="楕円 4">
            <a:extLst>
              <a:ext uri="{FF2B5EF4-FFF2-40B4-BE49-F238E27FC236}">
                <a16:creationId xmlns:a16="http://schemas.microsoft.com/office/drawing/2014/main" id="{7C578EFB-7659-47E3-94C6-27260E68F357}"/>
              </a:ext>
            </a:extLst>
          </p:cNvPr>
          <p:cNvSpPr/>
          <p:nvPr/>
        </p:nvSpPr>
        <p:spPr>
          <a:xfrm>
            <a:off x="6387213" y="2132315"/>
            <a:ext cx="1980220" cy="68637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DEDE7437-1EF2-422E-B745-CFD54C5DE92A}"/>
              </a:ext>
            </a:extLst>
          </p:cNvPr>
          <p:cNvSpPr txBox="1"/>
          <p:nvPr/>
        </p:nvSpPr>
        <p:spPr>
          <a:xfrm>
            <a:off x="6483092" y="2777610"/>
            <a:ext cx="1181336" cy="338554"/>
          </a:xfrm>
          <a:prstGeom prst="rect">
            <a:avLst/>
          </a:prstGeom>
          <a:noFill/>
        </p:spPr>
        <p:txBody>
          <a:bodyPr wrap="square" rtlCol="0">
            <a:spAutoFit/>
          </a:bodyPr>
          <a:lstStyle/>
          <a:p>
            <a:pPr algn="ctr"/>
            <a:r>
              <a:rPr kumimoji="1" lang="en-US" altLang="ja-JP" sz="1600" dirty="0">
                <a:solidFill>
                  <a:srgbClr val="325CA2"/>
                </a:solidFill>
                <a:latin typeface="+mn-ea"/>
              </a:rPr>
              <a:t>FP&amp;A</a:t>
            </a:r>
            <a:endParaRPr kumimoji="1" lang="ja-JP" altLang="en-US" sz="1600" dirty="0">
              <a:solidFill>
                <a:srgbClr val="325CA2"/>
              </a:solidFill>
              <a:latin typeface="+mn-ea"/>
            </a:endParaRPr>
          </a:p>
        </p:txBody>
      </p:sp>
      <p:sp>
        <p:nvSpPr>
          <p:cNvPr id="7" name="楕円 6">
            <a:extLst>
              <a:ext uri="{FF2B5EF4-FFF2-40B4-BE49-F238E27FC236}">
                <a16:creationId xmlns:a16="http://schemas.microsoft.com/office/drawing/2014/main" id="{6F9DE1DA-87BA-4A78-88D0-DFCDF08A306E}"/>
              </a:ext>
            </a:extLst>
          </p:cNvPr>
          <p:cNvSpPr/>
          <p:nvPr/>
        </p:nvSpPr>
        <p:spPr>
          <a:xfrm>
            <a:off x="5025008" y="2603702"/>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325CA2"/>
                </a:solidFill>
                <a:latin typeface="+mn-ea"/>
              </a:rPr>
              <a:t>A</a:t>
            </a:r>
            <a:r>
              <a:rPr lang="ja-JP" altLang="en-US" sz="1200" dirty="0">
                <a:solidFill>
                  <a:srgbClr val="325CA2"/>
                </a:solidFill>
                <a:latin typeface="+mn-ea"/>
              </a:rPr>
              <a:t>事業</a:t>
            </a:r>
            <a:r>
              <a:rPr kumimoji="1" lang="ja-JP" altLang="en-US" sz="1200" dirty="0">
                <a:solidFill>
                  <a:srgbClr val="325CA2"/>
                </a:solidFill>
                <a:latin typeface="+mn-ea"/>
              </a:rPr>
              <a:t>部門</a:t>
            </a:r>
            <a:endParaRPr kumimoji="1" lang="en-US" altLang="ja-JP" sz="1200" dirty="0">
              <a:solidFill>
                <a:srgbClr val="325CA2"/>
              </a:solidFill>
              <a:latin typeface="+mn-ea"/>
            </a:endParaRPr>
          </a:p>
        </p:txBody>
      </p:sp>
      <p:sp>
        <p:nvSpPr>
          <p:cNvPr id="8" name="楕円 7">
            <a:extLst>
              <a:ext uri="{FF2B5EF4-FFF2-40B4-BE49-F238E27FC236}">
                <a16:creationId xmlns:a16="http://schemas.microsoft.com/office/drawing/2014/main" id="{A77DB2AD-CB70-4C95-ACDF-0C79879BB057}"/>
              </a:ext>
            </a:extLst>
          </p:cNvPr>
          <p:cNvSpPr/>
          <p:nvPr/>
        </p:nvSpPr>
        <p:spPr>
          <a:xfrm>
            <a:off x="8138154" y="2599762"/>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325CA2"/>
                </a:solidFill>
                <a:latin typeface="+mn-ea"/>
              </a:rPr>
              <a:t>D</a:t>
            </a:r>
            <a:r>
              <a:rPr lang="ja-JP" altLang="en-US" sz="1200" dirty="0">
                <a:solidFill>
                  <a:srgbClr val="325CA2"/>
                </a:solidFill>
                <a:latin typeface="+mn-ea"/>
              </a:rPr>
              <a:t>事業</a:t>
            </a:r>
            <a:r>
              <a:rPr kumimoji="1" lang="ja-JP" altLang="en-US" sz="1200" dirty="0">
                <a:solidFill>
                  <a:srgbClr val="325CA2"/>
                </a:solidFill>
                <a:latin typeface="+mn-ea"/>
              </a:rPr>
              <a:t>部門</a:t>
            </a:r>
            <a:endParaRPr kumimoji="1" lang="en-US" altLang="ja-JP" sz="1200" dirty="0">
              <a:solidFill>
                <a:srgbClr val="325CA2"/>
              </a:solidFill>
              <a:latin typeface="+mn-ea"/>
            </a:endParaRPr>
          </a:p>
        </p:txBody>
      </p:sp>
      <p:sp>
        <p:nvSpPr>
          <p:cNvPr id="9" name="楕円 8">
            <a:extLst>
              <a:ext uri="{FF2B5EF4-FFF2-40B4-BE49-F238E27FC236}">
                <a16:creationId xmlns:a16="http://schemas.microsoft.com/office/drawing/2014/main" id="{CDEEC286-71B1-45C0-A119-96340AC7EA2E}"/>
              </a:ext>
            </a:extLst>
          </p:cNvPr>
          <p:cNvSpPr/>
          <p:nvPr/>
        </p:nvSpPr>
        <p:spPr>
          <a:xfrm>
            <a:off x="5775145" y="3188417"/>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325CA2"/>
                </a:solidFill>
                <a:latin typeface="+mn-ea"/>
              </a:rPr>
              <a:t>B</a:t>
            </a:r>
            <a:r>
              <a:rPr lang="ja-JP" altLang="en-US" sz="1200" dirty="0">
                <a:solidFill>
                  <a:srgbClr val="325CA2"/>
                </a:solidFill>
                <a:latin typeface="+mn-ea"/>
              </a:rPr>
              <a:t>事業</a:t>
            </a:r>
            <a:r>
              <a:rPr kumimoji="1" lang="ja-JP" altLang="en-US" sz="1200" dirty="0">
                <a:solidFill>
                  <a:srgbClr val="325CA2"/>
                </a:solidFill>
                <a:latin typeface="+mn-ea"/>
              </a:rPr>
              <a:t>部門</a:t>
            </a:r>
            <a:endParaRPr kumimoji="1" lang="en-US" altLang="ja-JP" sz="1200" dirty="0">
              <a:solidFill>
                <a:srgbClr val="325CA2"/>
              </a:solidFill>
              <a:latin typeface="+mn-ea"/>
            </a:endParaRPr>
          </a:p>
        </p:txBody>
      </p:sp>
      <p:sp>
        <p:nvSpPr>
          <p:cNvPr id="10" name="楕円 9">
            <a:extLst>
              <a:ext uri="{FF2B5EF4-FFF2-40B4-BE49-F238E27FC236}">
                <a16:creationId xmlns:a16="http://schemas.microsoft.com/office/drawing/2014/main" id="{3D6D1729-0BA2-48A6-BF67-3F76A7C947FA}"/>
              </a:ext>
            </a:extLst>
          </p:cNvPr>
          <p:cNvSpPr/>
          <p:nvPr/>
        </p:nvSpPr>
        <p:spPr>
          <a:xfrm>
            <a:off x="7481566" y="3190600"/>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325CA2"/>
                </a:solidFill>
                <a:latin typeface="+mn-ea"/>
              </a:rPr>
              <a:t>C</a:t>
            </a:r>
            <a:r>
              <a:rPr kumimoji="1" lang="ja-JP" altLang="en-US" sz="1200" dirty="0">
                <a:solidFill>
                  <a:srgbClr val="325CA2"/>
                </a:solidFill>
                <a:latin typeface="+mn-ea"/>
              </a:rPr>
              <a:t>事業部門</a:t>
            </a:r>
            <a:endParaRPr kumimoji="1" lang="en-US" altLang="ja-JP" sz="1200" dirty="0">
              <a:solidFill>
                <a:srgbClr val="325CA2"/>
              </a:solidFill>
              <a:latin typeface="+mn-ea"/>
            </a:endParaRPr>
          </a:p>
        </p:txBody>
      </p:sp>
      <p:sp>
        <p:nvSpPr>
          <p:cNvPr id="11" name="楕円 10">
            <a:extLst>
              <a:ext uri="{FF2B5EF4-FFF2-40B4-BE49-F238E27FC236}">
                <a16:creationId xmlns:a16="http://schemas.microsoft.com/office/drawing/2014/main" id="{6F102346-2F16-4F2F-8B83-735559D0FA0D}"/>
              </a:ext>
            </a:extLst>
          </p:cNvPr>
          <p:cNvSpPr/>
          <p:nvPr/>
        </p:nvSpPr>
        <p:spPr>
          <a:xfrm>
            <a:off x="5025009" y="2132315"/>
            <a:ext cx="4697322" cy="161456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5DFDC623-AA2C-494A-8420-B9B88E846FDC}"/>
              </a:ext>
            </a:extLst>
          </p:cNvPr>
          <p:cNvCxnSpPr>
            <a:cxnSpLocks/>
            <a:stCxn id="5" idx="2"/>
            <a:endCxn id="11" idx="2"/>
          </p:cNvCxnSpPr>
          <p:nvPr/>
        </p:nvCxnSpPr>
        <p:spPr>
          <a:xfrm flipH="1">
            <a:off x="5025009" y="2475501"/>
            <a:ext cx="1362204" cy="464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4A4E7CD7-5EA7-4DDF-8369-DF27B193C2CF}"/>
              </a:ext>
            </a:extLst>
          </p:cNvPr>
          <p:cNvCxnSpPr>
            <a:cxnSpLocks/>
            <a:stCxn id="5" idx="3"/>
            <a:endCxn id="11" idx="3"/>
          </p:cNvCxnSpPr>
          <p:nvPr/>
        </p:nvCxnSpPr>
        <p:spPr>
          <a:xfrm flipH="1">
            <a:off x="5712916" y="2718169"/>
            <a:ext cx="964294" cy="79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305DF371-3B61-437F-BC24-3A8881887DA2}"/>
              </a:ext>
            </a:extLst>
          </p:cNvPr>
          <p:cNvCxnSpPr>
            <a:cxnSpLocks/>
            <a:stCxn id="5" idx="4"/>
            <a:endCxn id="11" idx="4"/>
          </p:cNvCxnSpPr>
          <p:nvPr/>
        </p:nvCxnSpPr>
        <p:spPr>
          <a:xfrm flipH="1">
            <a:off x="7373670" y="2818686"/>
            <a:ext cx="3653" cy="928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7976149-452F-47F6-A6D6-A874868A297F}"/>
              </a:ext>
            </a:extLst>
          </p:cNvPr>
          <p:cNvCxnSpPr>
            <a:cxnSpLocks/>
            <a:stCxn id="5" idx="5"/>
            <a:endCxn id="11" idx="5"/>
          </p:cNvCxnSpPr>
          <p:nvPr/>
        </p:nvCxnSpPr>
        <p:spPr>
          <a:xfrm>
            <a:off x="8077436" y="2718169"/>
            <a:ext cx="956988" cy="79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DBCE72F-EDDF-4560-8CB9-23C846CD4476}"/>
              </a:ext>
            </a:extLst>
          </p:cNvPr>
          <p:cNvCxnSpPr>
            <a:cxnSpLocks/>
            <a:stCxn id="5" idx="6"/>
            <a:endCxn id="11" idx="6"/>
          </p:cNvCxnSpPr>
          <p:nvPr/>
        </p:nvCxnSpPr>
        <p:spPr>
          <a:xfrm>
            <a:off x="8367433" y="2475501"/>
            <a:ext cx="1354898" cy="464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27D3A2AB-371F-4AFC-A1AF-56E939AAC8E8}"/>
              </a:ext>
            </a:extLst>
          </p:cNvPr>
          <p:cNvSpPr/>
          <p:nvPr/>
        </p:nvSpPr>
        <p:spPr>
          <a:xfrm>
            <a:off x="1670689" y="2203656"/>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325CA2"/>
                </a:solidFill>
                <a:latin typeface="+mn-ea"/>
              </a:rPr>
              <a:t>経理部門</a:t>
            </a:r>
            <a:endParaRPr kumimoji="1" lang="en-US" altLang="ja-JP" sz="1200" dirty="0">
              <a:solidFill>
                <a:srgbClr val="325CA2"/>
              </a:solidFill>
              <a:latin typeface="+mn-ea"/>
            </a:endParaRPr>
          </a:p>
          <a:p>
            <a:pPr algn="ctr"/>
            <a:r>
              <a:rPr kumimoji="1" lang="ja-JP" altLang="en-US" sz="1200" dirty="0">
                <a:solidFill>
                  <a:srgbClr val="325CA2"/>
                </a:solidFill>
                <a:latin typeface="+mn-ea"/>
              </a:rPr>
              <a:t>経営企画部門</a:t>
            </a:r>
          </a:p>
        </p:txBody>
      </p:sp>
      <p:sp>
        <p:nvSpPr>
          <p:cNvPr id="18" name="楕円 17">
            <a:extLst>
              <a:ext uri="{FF2B5EF4-FFF2-40B4-BE49-F238E27FC236}">
                <a16:creationId xmlns:a16="http://schemas.microsoft.com/office/drawing/2014/main" id="{51E379EA-78F8-44EA-B72D-38868AB92D13}"/>
              </a:ext>
            </a:extLst>
          </p:cNvPr>
          <p:cNvSpPr/>
          <p:nvPr/>
        </p:nvSpPr>
        <p:spPr>
          <a:xfrm>
            <a:off x="1490669" y="2132315"/>
            <a:ext cx="1980220" cy="68637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 name="楕円 18">
            <a:extLst>
              <a:ext uri="{FF2B5EF4-FFF2-40B4-BE49-F238E27FC236}">
                <a16:creationId xmlns:a16="http://schemas.microsoft.com/office/drawing/2014/main" id="{B4079604-DC6A-44D2-A649-1D7D67705AD5}"/>
              </a:ext>
            </a:extLst>
          </p:cNvPr>
          <p:cNvSpPr/>
          <p:nvPr/>
        </p:nvSpPr>
        <p:spPr>
          <a:xfrm>
            <a:off x="128464" y="2603702"/>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325CA2"/>
                </a:solidFill>
                <a:latin typeface="+mn-ea"/>
              </a:rPr>
              <a:t>A</a:t>
            </a:r>
            <a:r>
              <a:rPr lang="ja-JP" altLang="en-US" sz="1200" dirty="0">
                <a:solidFill>
                  <a:srgbClr val="325CA2"/>
                </a:solidFill>
                <a:latin typeface="+mn-ea"/>
              </a:rPr>
              <a:t>事業</a:t>
            </a:r>
            <a:r>
              <a:rPr kumimoji="1" lang="ja-JP" altLang="en-US" sz="1200" dirty="0">
                <a:solidFill>
                  <a:srgbClr val="325CA2"/>
                </a:solidFill>
                <a:latin typeface="+mn-ea"/>
              </a:rPr>
              <a:t>部門</a:t>
            </a:r>
            <a:endParaRPr kumimoji="1" lang="en-US" altLang="ja-JP" sz="1200" dirty="0">
              <a:solidFill>
                <a:srgbClr val="325CA2"/>
              </a:solidFill>
              <a:latin typeface="+mn-ea"/>
            </a:endParaRPr>
          </a:p>
        </p:txBody>
      </p:sp>
      <p:sp>
        <p:nvSpPr>
          <p:cNvPr id="20" name="楕円 19">
            <a:extLst>
              <a:ext uri="{FF2B5EF4-FFF2-40B4-BE49-F238E27FC236}">
                <a16:creationId xmlns:a16="http://schemas.microsoft.com/office/drawing/2014/main" id="{6AB4D17A-70D6-48F3-853E-0AA2E38A52A1}"/>
              </a:ext>
            </a:extLst>
          </p:cNvPr>
          <p:cNvSpPr/>
          <p:nvPr/>
        </p:nvSpPr>
        <p:spPr>
          <a:xfrm>
            <a:off x="3241610" y="2599762"/>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325CA2"/>
                </a:solidFill>
                <a:latin typeface="+mn-ea"/>
              </a:rPr>
              <a:t>D</a:t>
            </a:r>
            <a:r>
              <a:rPr lang="ja-JP" altLang="en-US" sz="1200" dirty="0">
                <a:solidFill>
                  <a:srgbClr val="325CA2"/>
                </a:solidFill>
                <a:latin typeface="+mn-ea"/>
              </a:rPr>
              <a:t>事業</a:t>
            </a:r>
            <a:r>
              <a:rPr kumimoji="1" lang="ja-JP" altLang="en-US" sz="1200" dirty="0">
                <a:solidFill>
                  <a:srgbClr val="325CA2"/>
                </a:solidFill>
                <a:latin typeface="+mn-ea"/>
              </a:rPr>
              <a:t>部門</a:t>
            </a:r>
            <a:endParaRPr kumimoji="1" lang="en-US" altLang="ja-JP" sz="1200" dirty="0">
              <a:solidFill>
                <a:srgbClr val="325CA2"/>
              </a:solidFill>
              <a:latin typeface="+mn-ea"/>
            </a:endParaRPr>
          </a:p>
        </p:txBody>
      </p:sp>
      <p:sp>
        <p:nvSpPr>
          <p:cNvPr id="21" name="楕円 20">
            <a:extLst>
              <a:ext uri="{FF2B5EF4-FFF2-40B4-BE49-F238E27FC236}">
                <a16:creationId xmlns:a16="http://schemas.microsoft.com/office/drawing/2014/main" id="{99ABE9A6-C4F9-4B06-87E0-0F597C699693}"/>
              </a:ext>
            </a:extLst>
          </p:cNvPr>
          <p:cNvSpPr/>
          <p:nvPr/>
        </p:nvSpPr>
        <p:spPr>
          <a:xfrm>
            <a:off x="878601" y="3188417"/>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325CA2"/>
                </a:solidFill>
                <a:latin typeface="+mn-ea"/>
              </a:rPr>
              <a:t>B</a:t>
            </a:r>
            <a:r>
              <a:rPr lang="ja-JP" altLang="en-US" sz="1200" dirty="0">
                <a:solidFill>
                  <a:srgbClr val="325CA2"/>
                </a:solidFill>
                <a:latin typeface="+mn-ea"/>
              </a:rPr>
              <a:t>事業</a:t>
            </a:r>
            <a:r>
              <a:rPr kumimoji="1" lang="ja-JP" altLang="en-US" sz="1200" dirty="0">
                <a:solidFill>
                  <a:srgbClr val="325CA2"/>
                </a:solidFill>
                <a:latin typeface="+mn-ea"/>
              </a:rPr>
              <a:t>部門</a:t>
            </a:r>
            <a:endParaRPr kumimoji="1" lang="en-US" altLang="ja-JP" sz="1200" dirty="0">
              <a:solidFill>
                <a:srgbClr val="325CA2"/>
              </a:solidFill>
              <a:latin typeface="+mn-ea"/>
            </a:endParaRPr>
          </a:p>
        </p:txBody>
      </p:sp>
      <p:sp>
        <p:nvSpPr>
          <p:cNvPr id="22" name="楕円 21">
            <a:extLst>
              <a:ext uri="{FF2B5EF4-FFF2-40B4-BE49-F238E27FC236}">
                <a16:creationId xmlns:a16="http://schemas.microsoft.com/office/drawing/2014/main" id="{86879EF4-C05A-4658-AAA4-9EA66D6BA6E2}"/>
              </a:ext>
            </a:extLst>
          </p:cNvPr>
          <p:cNvSpPr/>
          <p:nvPr/>
        </p:nvSpPr>
        <p:spPr>
          <a:xfrm>
            <a:off x="2585022" y="3190600"/>
            <a:ext cx="1584176" cy="531923"/>
          </a:xfrm>
          <a:prstGeom prst="ellipse">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325CA2"/>
                </a:solidFill>
                <a:latin typeface="+mn-ea"/>
              </a:rPr>
              <a:t>C</a:t>
            </a:r>
            <a:r>
              <a:rPr kumimoji="1" lang="ja-JP" altLang="en-US" sz="1200" dirty="0">
                <a:solidFill>
                  <a:srgbClr val="325CA2"/>
                </a:solidFill>
                <a:latin typeface="+mn-ea"/>
              </a:rPr>
              <a:t>事業部門</a:t>
            </a:r>
            <a:endParaRPr kumimoji="1" lang="en-US" altLang="ja-JP" sz="1200" dirty="0">
              <a:solidFill>
                <a:srgbClr val="325CA2"/>
              </a:solidFill>
              <a:latin typeface="+mn-ea"/>
            </a:endParaRPr>
          </a:p>
        </p:txBody>
      </p:sp>
      <p:sp>
        <p:nvSpPr>
          <p:cNvPr id="23" name="楕円 22">
            <a:extLst>
              <a:ext uri="{FF2B5EF4-FFF2-40B4-BE49-F238E27FC236}">
                <a16:creationId xmlns:a16="http://schemas.microsoft.com/office/drawing/2014/main" id="{64115198-4D19-460E-8840-1253042320E4}"/>
              </a:ext>
            </a:extLst>
          </p:cNvPr>
          <p:cNvSpPr/>
          <p:nvPr/>
        </p:nvSpPr>
        <p:spPr>
          <a:xfrm>
            <a:off x="128465" y="2132315"/>
            <a:ext cx="4697322" cy="161456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4286F414-CC4C-4FEC-8918-D59BE6107970}"/>
              </a:ext>
            </a:extLst>
          </p:cNvPr>
          <p:cNvSpPr/>
          <p:nvPr/>
        </p:nvSpPr>
        <p:spPr>
          <a:xfrm>
            <a:off x="5035623" y="4162150"/>
            <a:ext cx="4683053" cy="23549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CFO</a:t>
            </a:r>
            <a:r>
              <a:rPr kumimoji="1" lang="ja-JP" altLang="en-US" sz="1600" dirty="0">
                <a:solidFill>
                  <a:schemeClr val="tx1"/>
                </a:solidFill>
              </a:rPr>
              <a:t>配下に管理会計・経営管理担当部署を置くことが多く、</a:t>
            </a:r>
            <a:r>
              <a:rPr kumimoji="1" lang="en-US" altLang="ja-JP" sz="1600" dirty="0">
                <a:solidFill>
                  <a:schemeClr val="tx1"/>
                </a:solidFill>
              </a:rPr>
              <a:t>FP&amp;A</a:t>
            </a:r>
            <a:r>
              <a:rPr kumimoji="1" lang="ja-JP" altLang="en-US" sz="1600" dirty="0">
                <a:solidFill>
                  <a:schemeClr val="tx1"/>
                </a:solidFill>
              </a:rPr>
              <a:t>（</a:t>
            </a:r>
            <a:r>
              <a:rPr kumimoji="1" lang="en-US" altLang="ja-JP" sz="1600" dirty="0">
                <a:solidFill>
                  <a:schemeClr val="tx1"/>
                </a:solidFill>
              </a:rPr>
              <a:t>Financial Planning &amp; Analysis</a:t>
            </a:r>
            <a:r>
              <a:rPr kumimoji="1" lang="ja-JP" altLang="en-US" sz="1600" dirty="0">
                <a:solidFill>
                  <a:schemeClr val="tx1"/>
                </a:solidFill>
              </a:rPr>
              <a:t>）と呼ばれている。</a:t>
            </a:r>
            <a:endParaRPr kumimoji="1" lang="en-US" altLang="ja-JP" sz="1600" dirty="0">
              <a:solidFill>
                <a:schemeClr val="tx1"/>
              </a:solidFill>
            </a:endParaRPr>
          </a:p>
          <a:p>
            <a:endParaRPr kumimoji="1" lang="en-US" altLang="ja-JP" sz="1600" dirty="0">
              <a:solidFill>
                <a:schemeClr val="tx1"/>
              </a:solidFill>
            </a:endParaRPr>
          </a:p>
          <a:p>
            <a:r>
              <a:rPr kumimoji="1" lang="ja-JP" altLang="en-US" sz="1600" dirty="0">
                <a:solidFill>
                  <a:schemeClr val="tx1"/>
                </a:solidFill>
              </a:rPr>
              <a:t>個々の事業部門に</a:t>
            </a:r>
            <a:r>
              <a:rPr kumimoji="1" lang="en-US" altLang="ja-JP" sz="1600" dirty="0">
                <a:solidFill>
                  <a:schemeClr val="tx1"/>
                </a:solidFill>
              </a:rPr>
              <a:t>FP&amp;A</a:t>
            </a:r>
            <a:r>
              <a:rPr kumimoji="1" lang="ja-JP" altLang="en-US" sz="1600" dirty="0">
                <a:solidFill>
                  <a:schemeClr val="tx1"/>
                </a:solidFill>
              </a:rPr>
              <a:t>を置き、コーポレート</a:t>
            </a:r>
            <a:r>
              <a:rPr kumimoji="1" lang="en-US" altLang="ja-JP" sz="1600" dirty="0">
                <a:solidFill>
                  <a:schemeClr val="tx1"/>
                </a:solidFill>
              </a:rPr>
              <a:t>FP&amp;A</a:t>
            </a:r>
            <a:r>
              <a:rPr kumimoji="1" lang="ja-JP" altLang="en-US" sz="1600" dirty="0">
                <a:solidFill>
                  <a:schemeClr val="tx1"/>
                </a:solidFill>
              </a:rPr>
              <a:t>が統括する構成を採っている企業もある。</a:t>
            </a:r>
            <a:endParaRPr kumimoji="1" lang="en-US" altLang="ja-JP" sz="1600" dirty="0">
              <a:solidFill>
                <a:schemeClr val="tx1"/>
              </a:solidFill>
            </a:endParaRPr>
          </a:p>
          <a:p>
            <a:r>
              <a:rPr kumimoji="1" lang="ja-JP" altLang="en-US" sz="1600" dirty="0">
                <a:solidFill>
                  <a:schemeClr val="tx1"/>
                </a:solidFill>
              </a:rPr>
              <a:t>その場合、事業部門</a:t>
            </a:r>
            <a:r>
              <a:rPr kumimoji="1" lang="en-US" altLang="ja-JP" sz="1600" dirty="0">
                <a:solidFill>
                  <a:schemeClr val="tx1"/>
                </a:solidFill>
              </a:rPr>
              <a:t>FP&amp;A</a:t>
            </a:r>
            <a:r>
              <a:rPr kumimoji="1" lang="ja-JP" altLang="en-US" sz="1600" dirty="0">
                <a:solidFill>
                  <a:schemeClr val="tx1"/>
                </a:solidFill>
              </a:rPr>
              <a:t>は、人事面では、</a:t>
            </a:r>
            <a:r>
              <a:rPr kumimoji="1" lang="en-US" altLang="ja-JP" sz="1600" dirty="0">
                <a:solidFill>
                  <a:schemeClr val="tx1"/>
                </a:solidFill>
              </a:rPr>
              <a:t>CFO</a:t>
            </a:r>
            <a:r>
              <a:rPr kumimoji="1" lang="ja-JP" altLang="en-US" sz="1600" dirty="0">
                <a:solidFill>
                  <a:schemeClr val="tx1"/>
                </a:solidFill>
              </a:rPr>
              <a:t>に属する。（出典：</a:t>
            </a:r>
            <a:r>
              <a:rPr kumimoji="1" lang="en-US" altLang="ja-JP" sz="1600" dirty="0">
                <a:solidFill>
                  <a:schemeClr val="tx1"/>
                </a:solidFill>
              </a:rPr>
              <a:t>『CFO</a:t>
            </a:r>
            <a:r>
              <a:rPr kumimoji="1" lang="ja-JP" altLang="en-US" sz="1600" dirty="0">
                <a:solidFill>
                  <a:schemeClr val="tx1"/>
                </a:solidFill>
              </a:rPr>
              <a:t>最先端を行く経営（中央経済社）</a:t>
            </a:r>
            <a:r>
              <a:rPr kumimoji="1" lang="en-US" altLang="ja-JP" sz="1600" dirty="0">
                <a:solidFill>
                  <a:schemeClr val="tx1"/>
                </a:solidFill>
              </a:rPr>
              <a:t>』</a:t>
            </a:r>
            <a:r>
              <a:rPr kumimoji="1" lang="ja-JP" altLang="en-US" sz="1600" dirty="0">
                <a:solidFill>
                  <a:schemeClr val="tx1"/>
                </a:solidFill>
              </a:rPr>
              <a:t>）</a:t>
            </a:r>
            <a:endParaRPr kumimoji="1" lang="en-US" altLang="ja-JP" sz="1600" dirty="0">
              <a:solidFill>
                <a:schemeClr val="tx1"/>
              </a:solidFill>
            </a:endParaRPr>
          </a:p>
        </p:txBody>
      </p:sp>
      <p:sp>
        <p:nvSpPr>
          <p:cNvPr id="25" name="テキスト ボックス 24">
            <a:extLst>
              <a:ext uri="{FF2B5EF4-FFF2-40B4-BE49-F238E27FC236}">
                <a16:creationId xmlns:a16="http://schemas.microsoft.com/office/drawing/2014/main" id="{CB019DAD-E85A-44EF-A5CE-58B8EA8B3FE5}"/>
              </a:ext>
            </a:extLst>
          </p:cNvPr>
          <p:cNvSpPr txBox="1"/>
          <p:nvPr/>
        </p:nvSpPr>
        <p:spPr>
          <a:xfrm>
            <a:off x="6464133" y="3851756"/>
            <a:ext cx="1826032" cy="369332"/>
          </a:xfrm>
          <a:prstGeom prst="rect">
            <a:avLst/>
          </a:prstGeom>
          <a:noFill/>
        </p:spPr>
        <p:txBody>
          <a:bodyPr wrap="square">
            <a:spAutoFit/>
          </a:bodyPr>
          <a:lstStyle/>
          <a:p>
            <a:r>
              <a:rPr lang="ja-JP" altLang="en-US" b="1" dirty="0"/>
              <a:t>ー 米国の例ー</a:t>
            </a:r>
          </a:p>
        </p:txBody>
      </p:sp>
      <p:sp>
        <p:nvSpPr>
          <p:cNvPr id="26" name="正方形/長方形 25">
            <a:extLst>
              <a:ext uri="{FF2B5EF4-FFF2-40B4-BE49-F238E27FC236}">
                <a16:creationId xmlns:a16="http://schemas.microsoft.com/office/drawing/2014/main" id="{3833CD0B-E6A4-4B04-8AB0-6B1DF88A0C6F}"/>
              </a:ext>
            </a:extLst>
          </p:cNvPr>
          <p:cNvSpPr/>
          <p:nvPr/>
        </p:nvSpPr>
        <p:spPr>
          <a:xfrm>
            <a:off x="190994" y="4131478"/>
            <a:ext cx="4683053" cy="23856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機能部門・事業部門、またグループ会社の管理会計担当者は、本社経理・経企の配下にはなく、</a:t>
            </a:r>
            <a:endParaRPr kumimoji="1" lang="en-US" altLang="ja-JP" sz="1600" dirty="0">
              <a:solidFill>
                <a:schemeClr val="tx1"/>
              </a:solidFill>
            </a:endParaRPr>
          </a:p>
          <a:p>
            <a:r>
              <a:rPr kumimoji="1" lang="ja-JP" altLang="en-US" sz="1600" dirty="0">
                <a:solidFill>
                  <a:schemeClr val="tx1"/>
                </a:solidFill>
              </a:rPr>
              <a:t>孤立しているケースが多い。</a:t>
            </a:r>
            <a:endParaRPr kumimoji="1" lang="en-US" altLang="ja-JP" sz="1600" dirty="0">
              <a:solidFill>
                <a:schemeClr val="tx1"/>
              </a:solidFill>
            </a:endParaRPr>
          </a:p>
          <a:p>
            <a:r>
              <a:rPr kumimoji="1" lang="ja-JP" altLang="en-US" sz="1600" dirty="0">
                <a:solidFill>
                  <a:schemeClr val="tx1"/>
                </a:solidFill>
              </a:rPr>
              <a:t>人事面でも、</a:t>
            </a:r>
            <a:r>
              <a:rPr kumimoji="1" lang="en-US" altLang="ja-JP" sz="1600" dirty="0">
                <a:solidFill>
                  <a:schemeClr val="tx1"/>
                </a:solidFill>
              </a:rPr>
              <a:t>CFO</a:t>
            </a:r>
            <a:r>
              <a:rPr kumimoji="1" lang="ja-JP" altLang="en-US" sz="1600" dirty="0">
                <a:solidFill>
                  <a:schemeClr val="tx1"/>
                </a:solidFill>
              </a:rPr>
              <a:t>の配下ではない。</a:t>
            </a:r>
            <a:endParaRPr kumimoji="1" lang="en-US" altLang="ja-JP" sz="1600" dirty="0">
              <a:solidFill>
                <a:schemeClr val="tx1"/>
              </a:solidFill>
            </a:endParaRPr>
          </a:p>
          <a:p>
            <a:endParaRPr lang="en-US" altLang="ja-JP" sz="1600" dirty="0">
              <a:solidFill>
                <a:schemeClr val="tx1"/>
              </a:solidFill>
            </a:endParaRPr>
          </a:p>
          <a:p>
            <a:r>
              <a:rPr kumimoji="1" lang="ja-JP" altLang="en-US" sz="1600" dirty="0">
                <a:solidFill>
                  <a:schemeClr val="tx1"/>
                </a:solidFill>
              </a:rPr>
              <a:t>管理会計制度／システム整備など、経験と広い視野を要し、一時的なキャパシティ増が必要な取り組みを推進することは大変難しい。担当者が交代すれば取り組みが断絶しかねない。</a:t>
            </a:r>
          </a:p>
        </p:txBody>
      </p:sp>
      <p:sp>
        <p:nvSpPr>
          <p:cNvPr id="27" name="テキスト ボックス 26">
            <a:extLst>
              <a:ext uri="{FF2B5EF4-FFF2-40B4-BE49-F238E27FC236}">
                <a16:creationId xmlns:a16="http://schemas.microsoft.com/office/drawing/2014/main" id="{4451784F-DAA4-4743-8421-12484B12F47E}"/>
              </a:ext>
            </a:extLst>
          </p:cNvPr>
          <p:cNvSpPr txBox="1"/>
          <p:nvPr/>
        </p:nvSpPr>
        <p:spPr>
          <a:xfrm>
            <a:off x="1619504" y="3818883"/>
            <a:ext cx="1826032" cy="369332"/>
          </a:xfrm>
          <a:prstGeom prst="rect">
            <a:avLst/>
          </a:prstGeom>
          <a:noFill/>
        </p:spPr>
        <p:txBody>
          <a:bodyPr wrap="square">
            <a:spAutoFit/>
          </a:bodyPr>
          <a:lstStyle/>
          <a:p>
            <a:r>
              <a:rPr lang="ja-JP" altLang="en-US" b="1" dirty="0"/>
              <a:t>ー 日本の例ー</a:t>
            </a:r>
          </a:p>
        </p:txBody>
      </p:sp>
    </p:spTree>
    <p:extLst>
      <p:ext uri="{BB962C8B-B14F-4D97-AF65-F5344CB8AC3E}">
        <p14:creationId xmlns:p14="http://schemas.microsoft.com/office/powerpoint/2010/main" val="616403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61C1361-EBC0-4AD1-B6C1-D710BA0851ED}"/>
              </a:ext>
            </a:extLst>
          </p:cNvPr>
          <p:cNvSpPr>
            <a:spLocks noGrp="1"/>
          </p:cNvSpPr>
          <p:nvPr>
            <p:ph type="title"/>
          </p:nvPr>
        </p:nvSpPr>
        <p:spPr>
          <a:xfrm>
            <a:off x="-15552" y="3224957"/>
            <a:ext cx="6480720" cy="1362075"/>
          </a:xfrm>
        </p:spPr>
        <p:txBody>
          <a:bodyPr/>
          <a:lstStyle/>
          <a:p>
            <a:r>
              <a:rPr lang="ja-JP" altLang="en-US" dirty="0"/>
              <a:t>先行事例 ＆ 理解を深めて頂くために</a:t>
            </a:r>
          </a:p>
        </p:txBody>
      </p:sp>
      <p:sp>
        <p:nvSpPr>
          <p:cNvPr id="5" name="テキスト プレースホルダー 4">
            <a:extLst>
              <a:ext uri="{FF2B5EF4-FFF2-40B4-BE49-F238E27FC236}">
                <a16:creationId xmlns:a16="http://schemas.microsoft.com/office/drawing/2014/main" id="{1A2A212C-CDDA-46F8-B9A2-DCC737A26F10}"/>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48936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EBD65-1EE4-4529-8B09-5261C22EF045}"/>
              </a:ext>
            </a:extLst>
          </p:cNvPr>
          <p:cNvSpPr>
            <a:spLocks noGrp="1"/>
          </p:cNvSpPr>
          <p:nvPr>
            <p:ph type="title"/>
          </p:nvPr>
        </p:nvSpPr>
        <p:spPr/>
        <p:txBody>
          <a:bodyPr/>
          <a:lstStyle/>
          <a:p>
            <a:r>
              <a:rPr kumimoji="1" lang="ja-JP" altLang="en-US" dirty="0"/>
              <a:t>１．</a:t>
            </a:r>
            <a:r>
              <a:rPr kumimoji="1" lang="ja-JP" altLang="en-US" dirty="0">
                <a:latin typeface="+mj-ea"/>
                <a:ea typeface="+mj-ea"/>
              </a:rPr>
              <a:t>現場力を喚起する経営管理：</a:t>
            </a:r>
            <a:r>
              <a:rPr kumimoji="1" lang="ja-JP" altLang="en-US" dirty="0"/>
              <a:t>基本</a:t>
            </a:r>
            <a:r>
              <a:rPr lang="ja-JP" altLang="en-US" dirty="0"/>
              <a:t>的な考え</a:t>
            </a:r>
            <a:r>
              <a:rPr kumimoji="1" lang="ja-JP" altLang="en-US" dirty="0"/>
              <a:t>（</a:t>
            </a:r>
            <a:r>
              <a:rPr kumimoji="1" lang="en-US" altLang="ja-JP" dirty="0"/>
              <a:t>1/2)</a:t>
            </a:r>
            <a:endParaRPr kumimoji="1" lang="ja-JP" altLang="en-US" dirty="0"/>
          </a:p>
        </p:txBody>
      </p:sp>
      <p:sp>
        <p:nvSpPr>
          <p:cNvPr id="4" name="正方形/長方形 3">
            <a:extLst>
              <a:ext uri="{FF2B5EF4-FFF2-40B4-BE49-F238E27FC236}">
                <a16:creationId xmlns:a16="http://schemas.microsoft.com/office/drawing/2014/main" id="{B7703220-C380-4880-A975-09863F134D5A}"/>
              </a:ext>
            </a:extLst>
          </p:cNvPr>
          <p:cNvSpPr/>
          <p:nvPr/>
        </p:nvSpPr>
        <p:spPr>
          <a:xfrm>
            <a:off x="702988" y="3739372"/>
            <a:ext cx="622624" cy="144749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bg1"/>
                </a:solidFill>
              </a:rPr>
              <a:t>財務経理</a:t>
            </a:r>
          </a:p>
        </p:txBody>
      </p:sp>
      <p:sp>
        <p:nvSpPr>
          <p:cNvPr id="5" name="二等辺三角形 4">
            <a:extLst>
              <a:ext uri="{FF2B5EF4-FFF2-40B4-BE49-F238E27FC236}">
                <a16:creationId xmlns:a16="http://schemas.microsoft.com/office/drawing/2014/main" id="{B9FDC825-2202-4D3C-BE35-D7AC9230F922}"/>
              </a:ext>
            </a:extLst>
          </p:cNvPr>
          <p:cNvSpPr/>
          <p:nvPr/>
        </p:nvSpPr>
        <p:spPr>
          <a:xfrm>
            <a:off x="2470177" y="3155095"/>
            <a:ext cx="1559997" cy="246122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CB76792-16EC-4434-9BDE-4D574CFE132A}"/>
              </a:ext>
            </a:extLst>
          </p:cNvPr>
          <p:cNvSpPr txBox="1"/>
          <p:nvPr/>
        </p:nvSpPr>
        <p:spPr>
          <a:xfrm>
            <a:off x="2927712" y="4457484"/>
            <a:ext cx="646331" cy="369332"/>
          </a:xfrm>
          <a:prstGeom prst="rect">
            <a:avLst/>
          </a:prstGeom>
          <a:noFill/>
        </p:spPr>
        <p:txBody>
          <a:bodyPr vert="horz" wrap="none" rtlCol="0">
            <a:spAutoFit/>
          </a:bodyPr>
          <a:lstStyle/>
          <a:p>
            <a:r>
              <a:rPr kumimoji="1" lang="ja-JP" altLang="en-US" b="1" dirty="0"/>
              <a:t>現場</a:t>
            </a:r>
          </a:p>
        </p:txBody>
      </p:sp>
      <p:sp>
        <p:nvSpPr>
          <p:cNvPr id="7" name="矢印: 右 6">
            <a:extLst>
              <a:ext uri="{FF2B5EF4-FFF2-40B4-BE49-F238E27FC236}">
                <a16:creationId xmlns:a16="http://schemas.microsoft.com/office/drawing/2014/main" id="{2F71EEC9-747E-45D0-B2D5-2A2F7A380B8A}"/>
              </a:ext>
            </a:extLst>
          </p:cNvPr>
          <p:cNvSpPr/>
          <p:nvPr/>
        </p:nvSpPr>
        <p:spPr>
          <a:xfrm>
            <a:off x="1698018" y="3947158"/>
            <a:ext cx="694010" cy="304711"/>
          </a:xfrm>
          <a:prstGeom prst="rightArrow">
            <a:avLst>
              <a:gd name="adj1" fmla="val 50000"/>
              <a:gd name="adj2" fmla="val 84894"/>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C0C9F456-3E38-4124-B56F-4691A8CD017F}"/>
              </a:ext>
            </a:extLst>
          </p:cNvPr>
          <p:cNvSpPr/>
          <p:nvPr/>
        </p:nvSpPr>
        <p:spPr>
          <a:xfrm flipH="1">
            <a:off x="1699504" y="4463118"/>
            <a:ext cx="653045" cy="533222"/>
          </a:xfrm>
          <a:prstGeom prst="rightArrow">
            <a:avLst>
              <a:gd name="adj1" fmla="val 50000"/>
              <a:gd name="adj2" fmla="val 47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231D64F-9BCB-43F1-BE25-08C655979EB6}"/>
              </a:ext>
            </a:extLst>
          </p:cNvPr>
          <p:cNvSpPr/>
          <p:nvPr/>
        </p:nvSpPr>
        <p:spPr>
          <a:xfrm>
            <a:off x="5866454" y="3739372"/>
            <a:ext cx="622624" cy="144749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bg1"/>
                </a:solidFill>
              </a:rPr>
              <a:t>財務経理</a:t>
            </a:r>
          </a:p>
        </p:txBody>
      </p:sp>
      <p:sp>
        <p:nvSpPr>
          <p:cNvPr id="10" name="二等辺三角形 9">
            <a:extLst>
              <a:ext uri="{FF2B5EF4-FFF2-40B4-BE49-F238E27FC236}">
                <a16:creationId xmlns:a16="http://schemas.microsoft.com/office/drawing/2014/main" id="{24CA4DC4-3C87-4367-B7AD-1BCD18FCCA7A}"/>
              </a:ext>
            </a:extLst>
          </p:cNvPr>
          <p:cNvSpPr/>
          <p:nvPr/>
        </p:nvSpPr>
        <p:spPr>
          <a:xfrm>
            <a:off x="7784780" y="3155093"/>
            <a:ext cx="1559997" cy="2461221"/>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1" name="テキスト ボックス 10">
            <a:extLst>
              <a:ext uri="{FF2B5EF4-FFF2-40B4-BE49-F238E27FC236}">
                <a16:creationId xmlns:a16="http://schemas.microsoft.com/office/drawing/2014/main" id="{7881C185-4A13-4E2B-B2DA-957E60BD035B}"/>
              </a:ext>
            </a:extLst>
          </p:cNvPr>
          <p:cNvSpPr txBox="1"/>
          <p:nvPr/>
        </p:nvSpPr>
        <p:spPr>
          <a:xfrm>
            <a:off x="8242315" y="4457484"/>
            <a:ext cx="646331" cy="369332"/>
          </a:xfrm>
          <a:prstGeom prst="rect">
            <a:avLst/>
          </a:prstGeom>
          <a:noFill/>
        </p:spPr>
        <p:txBody>
          <a:bodyPr vert="horz" wrap="none" rtlCol="0">
            <a:spAutoFit/>
          </a:bodyPr>
          <a:lstStyle/>
          <a:p>
            <a:r>
              <a:rPr kumimoji="1" lang="ja-JP" altLang="en-US" b="1" dirty="0">
                <a:solidFill>
                  <a:schemeClr val="bg1"/>
                </a:solidFill>
              </a:rPr>
              <a:t>現場</a:t>
            </a:r>
          </a:p>
        </p:txBody>
      </p:sp>
      <p:sp>
        <p:nvSpPr>
          <p:cNvPr id="12" name="矢印: 右 11">
            <a:extLst>
              <a:ext uri="{FF2B5EF4-FFF2-40B4-BE49-F238E27FC236}">
                <a16:creationId xmlns:a16="http://schemas.microsoft.com/office/drawing/2014/main" id="{E7BCFA8E-AD45-4F45-850E-AB930F96CFC3}"/>
              </a:ext>
            </a:extLst>
          </p:cNvPr>
          <p:cNvSpPr/>
          <p:nvPr/>
        </p:nvSpPr>
        <p:spPr>
          <a:xfrm>
            <a:off x="6898478" y="3748747"/>
            <a:ext cx="768706" cy="667330"/>
          </a:xfrm>
          <a:prstGeom prst="rightArrow">
            <a:avLst>
              <a:gd name="adj1" fmla="val 72404"/>
              <a:gd name="adj2" fmla="val 4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F5D601E0-930C-48DE-8B6A-F063EDFC21C7}"/>
              </a:ext>
            </a:extLst>
          </p:cNvPr>
          <p:cNvSpPr/>
          <p:nvPr/>
        </p:nvSpPr>
        <p:spPr>
          <a:xfrm flipH="1">
            <a:off x="6861484" y="4565378"/>
            <a:ext cx="693910" cy="1015663"/>
          </a:xfrm>
          <a:prstGeom prst="rightArrow">
            <a:avLst>
              <a:gd name="adj1" fmla="val 73781"/>
              <a:gd name="adj2" fmla="val 46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68211C-FCC4-4EA2-AE2F-E1F535FC78CC}"/>
              </a:ext>
            </a:extLst>
          </p:cNvPr>
          <p:cNvSpPr txBox="1"/>
          <p:nvPr/>
        </p:nvSpPr>
        <p:spPr>
          <a:xfrm>
            <a:off x="885459" y="2208233"/>
            <a:ext cx="2723823" cy="369332"/>
          </a:xfrm>
          <a:prstGeom prst="rect">
            <a:avLst/>
          </a:prstGeom>
          <a:noFill/>
        </p:spPr>
        <p:txBody>
          <a:bodyPr wrap="none" rtlCol="0">
            <a:spAutoFit/>
          </a:bodyPr>
          <a:lstStyle/>
          <a:p>
            <a:pPr algn="ctr"/>
            <a:r>
              <a:rPr kumimoji="1" lang="ja-JP" altLang="en-US" b="1" u="sng" dirty="0"/>
              <a:t>従来の経営管理システム</a:t>
            </a:r>
            <a:endParaRPr kumimoji="1" lang="en-US" altLang="ja-JP" b="1" u="sng" dirty="0"/>
          </a:p>
        </p:txBody>
      </p:sp>
      <p:sp>
        <p:nvSpPr>
          <p:cNvPr id="15" name="テキスト ボックス 14">
            <a:extLst>
              <a:ext uri="{FF2B5EF4-FFF2-40B4-BE49-F238E27FC236}">
                <a16:creationId xmlns:a16="http://schemas.microsoft.com/office/drawing/2014/main" id="{0C11B23D-FB37-4C32-91AD-146FA0D65BFD}"/>
              </a:ext>
            </a:extLst>
          </p:cNvPr>
          <p:cNvSpPr txBox="1"/>
          <p:nvPr/>
        </p:nvSpPr>
        <p:spPr>
          <a:xfrm>
            <a:off x="5473382" y="2204864"/>
            <a:ext cx="3877985" cy="369332"/>
          </a:xfrm>
          <a:prstGeom prst="rect">
            <a:avLst/>
          </a:prstGeom>
          <a:noFill/>
        </p:spPr>
        <p:txBody>
          <a:bodyPr wrap="none" rtlCol="0">
            <a:spAutoFit/>
          </a:bodyPr>
          <a:lstStyle/>
          <a:p>
            <a:pPr algn="ctr"/>
            <a:r>
              <a:rPr lang="ja-JP" altLang="en-US" b="1" u="sng" dirty="0"/>
              <a:t>現場力を喚起する</a:t>
            </a:r>
            <a:r>
              <a:rPr kumimoji="1" lang="ja-JP" altLang="en-US" b="1" u="sng" dirty="0"/>
              <a:t>経営管理システム</a:t>
            </a:r>
          </a:p>
        </p:txBody>
      </p:sp>
      <p:sp>
        <p:nvSpPr>
          <p:cNvPr id="16" name="テキスト ボックス 15">
            <a:extLst>
              <a:ext uri="{FF2B5EF4-FFF2-40B4-BE49-F238E27FC236}">
                <a16:creationId xmlns:a16="http://schemas.microsoft.com/office/drawing/2014/main" id="{CEA103CB-BACE-4498-B790-A14E07C35BFA}"/>
              </a:ext>
            </a:extLst>
          </p:cNvPr>
          <p:cNvSpPr txBox="1"/>
          <p:nvPr/>
        </p:nvSpPr>
        <p:spPr>
          <a:xfrm>
            <a:off x="7919160" y="5930696"/>
            <a:ext cx="1441420" cy="738664"/>
          </a:xfrm>
          <a:prstGeom prst="rect">
            <a:avLst/>
          </a:prstGeom>
          <a:noFill/>
        </p:spPr>
        <p:txBody>
          <a:bodyPr wrap="none" rtlCol="0">
            <a:spAutoFit/>
          </a:bodyPr>
          <a:lstStyle/>
          <a:p>
            <a:pPr algn="ctr"/>
            <a:r>
              <a:rPr lang="ja-JP" altLang="en-US" sz="1400" b="1" dirty="0"/>
              <a:t>事業部門の</a:t>
            </a:r>
            <a:br>
              <a:rPr lang="en-US" altLang="ja-JP" sz="1400" b="1" dirty="0"/>
            </a:br>
            <a:r>
              <a:rPr lang="ja-JP" altLang="en-US" sz="1400" b="1" dirty="0"/>
              <a:t>自律的経営管理</a:t>
            </a:r>
            <a:br>
              <a:rPr lang="en-US" altLang="ja-JP" sz="1400" b="1" dirty="0"/>
            </a:br>
            <a:r>
              <a:rPr lang="ja-JP" altLang="en-US" sz="1400" b="1" dirty="0"/>
              <a:t>の促進／支援</a:t>
            </a:r>
            <a:endParaRPr kumimoji="1" lang="en-US" altLang="ja-JP" sz="1400" b="1" dirty="0"/>
          </a:p>
        </p:txBody>
      </p:sp>
      <p:sp>
        <p:nvSpPr>
          <p:cNvPr id="17" name="テキスト ボックス 16">
            <a:extLst>
              <a:ext uri="{FF2B5EF4-FFF2-40B4-BE49-F238E27FC236}">
                <a16:creationId xmlns:a16="http://schemas.microsoft.com/office/drawing/2014/main" id="{E2CB21BD-36EE-4FC7-9A60-5C578075B5C1}"/>
              </a:ext>
            </a:extLst>
          </p:cNvPr>
          <p:cNvSpPr txBox="1"/>
          <p:nvPr/>
        </p:nvSpPr>
        <p:spPr>
          <a:xfrm>
            <a:off x="244209" y="5930696"/>
            <a:ext cx="1540434" cy="738664"/>
          </a:xfrm>
          <a:prstGeom prst="rect">
            <a:avLst/>
          </a:prstGeom>
          <a:noFill/>
        </p:spPr>
        <p:txBody>
          <a:bodyPr wrap="square" rtlCol="0">
            <a:spAutoFit/>
          </a:bodyPr>
          <a:lstStyle/>
          <a:p>
            <a:pPr algn="ctr"/>
            <a:r>
              <a:rPr lang="ja-JP" altLang="en-US" sz="1400" b="1" dirty="0"/>
              <a:t>財務経理自身の</a:t>
            </a:r>
            <a:br>
              <a:rPr lang="en-US" altLang="ja-JP" sz="1400" b="1" dirty="0"/>
            </a:br>
            <a:r>
              <a:rPr lang="ja-JP" altLang="en-US" sz="1400" b="1" dirty="0"/>
              <a:t>業務効率化</a:t>
            </a:r>
            <a:br>
              <a:rPr lang="en-US" altLang="ja-JP" sz="1400" b="1" dirty="0"/>
            </a:br>
            <a:r>
              <a:rPr lang="ja-JP" altLang="en-US" sz="1400" b="1" dirty="0"/>
              <a:t>が</a:t>
            </a:r>
            <a:r>
              <a:rPr lang="ja-JP" altLang="en-US" sz="1400" b="1" dirty="0">
                <a:solidFill>
                  <a:srgbClr val="FF0000"/>
                </a:solidFill>
              </a:rPr>
              <a:t>主眼</a:t>
            </a:r>
            <a:endParaRPr kumimoji="1" lang="en-US" altLang="ja-JP" sz="1400" b="1" dirty="0">
              <a:solidFill>
                <a:srgbClr val="FF0000"/>
              </a:solidFill>
            </a:endParaRPr>
          </a:p>
        </p:txBody>
      </p:sp>
      <p:sp>
        <p:nvSpPr>
          <p:cNvPr id="18" name="テキスト ボックス 17">
            <a:extLst>
              <a:ext uri="{FF2B5EF4-FFF2-40B4-BE49-F238E27FC236}">
                <a16:creationId xmlns:a16="http://schemas.microsoft.com/office/drawing/2014/main" id="{14630381-B01A-45DA-ACB3-27E2147BF369}"/>
              </a:ext>
            </a:extLst>
          </p:cNvPr>
          <p:cNvSpPr txBox="1"/>
          <p:nvPr/>
        </p:nvSpPr>
        <p:spPr>
          <a:xfrm>
            <a:off x="5457056" y="5930696"/>
            <a:ext cx="1441421" cy="738664"/>
          </a:xfrm>
          <a:prstGeom prst="rect">
            <a:avLst/>
          </a:prstGeom>
          <a:noFill/>
        </p:spPr>
        <p:txBody>
          <a:bodyPr wrap="none" rtlCol="0">
            <a:spAutoFit/>
          </a:bodyPr>
          <a:lstStyle/>
          <a:p>
            <a:pPr algn="ctr"/>
            <a:r>
              <a:rPr lang="ja-JP" altLang="en-US" sz="1400" b="1" dirty="0"/>
              <a:t>財務経理自身の</a:t>
            </a:r>
            <a:br>
              <a:rPr lang="en-US" altLang="ja-JP" sz="1400" b="1" dirty="0"/>
            </a:br>
            <a:r>
              <a:rPr lang="ja-JP" altLang="en-US" sz="1400" b="1" dirty="0"/>
              <a:t>業務効率化</a:t>
            </a:r>
            <a:br>
              <a:rPr lang="en-US" altLang="ja-JP" sz="1400" b="1" dirty="0"/>
            </a:br>
            <a:r>
              <a:rPr lang="ja-JP" altLang="en-US" sz="1400" b="1" dirty="0"/>
              <a:t>は</a:t>
            </a:r>
            <a:r>
              <a:rPr lang="ja-JP" altLang="en-US" sz="1400" b="1" dirty="0">
                <a:solidFill>
                  <a:srgbClr val="FF0000"/>
                </a:solidFill>
              </a:rPr>
              <a:t>当然</a:t>
            </a:r>
            <a:endParaRPr kumimoji="1" lang="en-US" altLang="ja-JP" sz="1400" b="1" dirty="0">
              <a:solidFill>
                <a:srgbClr val="FF0000"/>
              </a:solidFill>
            </a:endParaRPr>
          </a:p>
        </p:txBody>
      </p:sp>
      <p:sp>
        <p:nvSpPr>
          <p:cNvPr id="19" name="テキスト ボックス 18">
            <a:extLst>
              <a:ext uri="{FF2B5EF4-FFF2-40B4-BE49-F238E27FC236}">
                <a16:creationId xmlns:a16="http://schemas.microsoft.com/office/drawing/2014/main" id="{6C7964CA-E820-4D19-AD9B-FBC4070B4864}"/>
              </a:ext>
            </a:extLst>
          </p:cNvPr>
          <p:cNvSpPr txBox="1"/>
          <p:nvPr/>
        </p:nvSpPr>
        <p:spPr>
          <a:xfrm>
            <a:off x="6198578" y="2554228"/>
            <a:ext cx="2159566" cy="738664"/>
          </a:xfrm>
          <a:prstGeom prst="rect">
            <a:avLst/>
          </a:prstGeom>
          <a:noFill/>
        </p:spPr>
        <p:txBody>
          <a:bodyPr wrap="none" rtlCol="0">
            <a:spAutoFit/>
          </a:bodyPr>
          <a:lstStyle/>
          <a:p>
            <a:pPr algn="ctr"/>
            <a:r>
              <a:rPr lang="ja-JP" altLang="en-US" sz="1400" b="1" dirty="0"/>
              <a:t>サマリーに加えて</a:t>
            </a:r>
            <a:br>
              <a:rPr lang="en-US" altLang="ja-JP" sz="1400" b="1" dirty="0"/>
            </a:br>
            <a:r>
              <a:rPr lang="ja-JP" altLang="en-US" sz="1400" b="1" dirty="0"/>
              <a:t>現場活動にフィットした</a:t>
            </a:r>
            <a:br>
              <a:rPr lang="en-US" altLang="ja-JP" sz="1400" b="1" dirty="0"/>
            </a:br>
            <a:r>
              <a:rPr lang="ja-JP" altLang="en-US" sz="1400" b="1" dirty="0"/>
              <a:t>詳細データを提供／収集</a:t>
            </a:r>
            <a:endParaRPr kumimoji="1" lang="en-US" altLang="ja-JP" sz="1400" b="1" dirty="0"/>
          </a:p>
        </p:txBody>
      </p:sp>
      <p:cxnSp>
        <p:nvCxnSpPr>
          <p:cNvPr id="20" name="直線矢印コネクタ 19">
            <a:extLst>
              <a:ext uri="{FF2B5EF4-FFF2-40B4-BE49-F238E27FC236}">
                <a16:creationId xmlns:a16="http://schemas.microsoft.com/office/drawing/2014/main" id="{05334B0C-652E-4E31-9C39-0CD173002B97}"/>
              </a:ext>
            </a:extLst>
          </p:cNvPr>
          <p:cNvCxnSpPr>
            <a:stCxn id="18" idx="0"/>
          </p:cNvCxnSpPr>
          <p:nvPr/>
        </p:nvCxnSpPr>
        <p:spPr>
          <a:xfrm flipH="1" flipV="1">
            <a:off x="6177766" y="5367498"/>
            <a:ext cx="1" cy="563198"/>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D7F7419-14A2-4B43-94D8-D9B960494F71}"/>
              </a:ext>
            </a:extLst>
          </p:cNvPr>
          <p:cNvCxnSpPr>
            <a:cxnSpLocks/>
            <a:stCxn id="16" idx="0"/>
            <a:endCxn id="10" idx="3"/>
          </p:cNvCxnSpPr>
          <p:nvPr/>
        </p:nvCxnSpPr>
        <p:spPr>
          <a:xfrm flipH="1" flipV="1">
            <a:off x="8564779" y="5616314"/>
            <a:ext cx="0" cy="314382"/>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396612A-356A-44CF-960F-ED269D4BD3DD}"/>
              </a:ext>
            </a:extLst>
          </p:cNvPr>
          <p:cNvCxnSpPr>
            <a:cxnSpLocks/>
          </p:cNvCxnSpPr>
          <p:nvPr/>
        </p:nvCxnSpPr>
        <p:spPr>
          <a:xfrm flipH="1">
            <a:off x="7278361" y="3276922"/>
            <a:ext cx="134013" cy="198735"/>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95DD2CE-DEE5-4016-869C-08FB0CD4910A}"/>
              </a:ext>
            </a:extLst>
          </p:cNvPr>
          <p:cNvSpPr txBox="1"/>
          <p:nvPr/>
        </p:nvSpPr>
        <p:spPr>
          <a:xfrm>
            <a:off x="985693" y="2753702"/>
            <a:ext cx="1980029" cy="523220"/>
          </a:xfrm>
          <a:prstGeom prst="rect">
            <a:avLst/>
          </a:prstGeom>
          <a:noFill/>
        </p:spPr>
        <p:txBody>
          <a:bodyPr wrap="none" rtlCol="0">
            <a:spAutoFit/>
          </a:bodyPr>
          <a:lstStyle/>
          <a:p>
            <a:pPr algn="ctr"/>
            <a:r>
              <a:rPr lang="ja-JP" altLang="en-US" sz="1400" dirty="0"/>
              <a:t>財務会計色の濃い</a:t>
            </a:r>
            <a:br>
              <a:rPr lang="en-US" altLang="ja-JP" sz="1400" dirty="0"/>
            </a:br>
            <a:r>
              <a:rPr lang="ja-JP" altLang="en-US" sz="1400" dirty="0"/>
              <a:t>サマリーデータを収集</a:t>
            </a:r>
            <a:endParaRPr kumimoji="1" lang="en-US" altLang="ja-JP" sz="1400" dirty="0"/>
          </a:p>
        </p:txBody>
      </p:sp>
      <p:cxnSp>
        <p:nvCxnSpPr>
          <p:cNvPr id="24" name="直線矢印コネクタ 23">
            <a:extLst>
              <a:ext uri="{FF2B5EF4-FFF2-40B4-BE49-F238E27FC236}">
                <a16:creationId xmlns:a16="http://schemas.microsoft.com/office/drawing/2014/main" id="{F9F903BF-26B4-4509-999D-6C9D1A468CE9}"/>
              </a:ext>
            </a:extLst>
          </p:cNvPr>
          <p:cNvCxnSpPr>
            <a:cxnSpLocks/>
            <a:stCxn id="23" idx="2"/>
          </p:cNvCxnSpPr>
          <p:nvPr/>
        </p:nvCxnSpPr>
        <p:spPr>
          <a:xfrm flipH="1">
            <a:off x="1955395" y="3276922"/>
            <a:ext cx="20313" cy="360084"/>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A72C687B-54CA-4B1C-8AB4-4D1598A34FD4}"/>
              </a:ext>
            </a:extLst>
          </p:cNvPr>
          <p:cNvCxnSpPr/>
          <p:nvPr/>
        </p:nvCxnSpPr>
        <p:spPr>
          <a:xfrm flipV="1">
            <a:off x="1011955" y="5367498"/>
            <a:ext cx="0" cy="563198"/>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C5A3BF5-8CC3-4246-9374-FE90C8E8445B}"/>
              </a:ext>
            </a:extLst>
          </p:cNvPr>
          <p:cNvSpPr txBox="1"/>
          <p:nvPr/>
        </p:nvSpPr>
        <p:spPr>
          <a:xfrm>
            <a:off x="2094304" y="5930696"/>
            <a:ext cx="2365236" cy="738664"/>
          </a:xfrm>
          <a:prstGeom prst="rect">
            <a:avLst/>
          </a:prstGeom>
          <a:noFill/>
        </p:spPr>
        <p:txBody>
          <a:bodyPr wrap="square" rtlCol="0">
            <a:spAutoFit/>
          </a:bodyPr>
          <a:lstStyle/>
          <a:p>
            <a:pPr algn="ctr"/>
            <a:r>
              <a:rPr lang="ja-JP" altLang="en-US" sz="1400" dirty="0"/>
              <a:t>予算などの入力が役割</a:t>
            </a:r>
            <a:endParaRPr lang="en-US" altLang="ja-JP" sz="1400" dirty="0"/>
          </a:p>
          <a:p>
            <a:pPr algn="ctr"/>
            <a:r>
              <a:rPr lang="ja-JP" altLang="en-US" sz="1400" dirty="0"/>
              <a:t>入力データの作成プロセスはスコープ外</a:t>
            </a:r>
            <a:endParaRPr kumimoji="1" lang="en-US" altLang="ja-JP" sz="1400" dirty="0"/>
          </a:p>
        </p:txBody>
      </p:sp>
      <p:cxnSp>
        <p:nvCxnSpPr>
          <p:cNvPr id="27" name="直線矢印コネクタ 26">
            <a:extLst>
              <a:ext uri="{FF2B5EF4-FFF2-40B4-BE49-F238E27FC236}">
                <a16:creationId xmlns:a16="http://schemas.microsoft.com/office/drawing/2014/main" id="{8FD20E56-D877-4C0C-B08D-C0AAAB054A71}"/>
              </a:ext>
            </a:extLst>
          </p:cNvPr>
          <p:cNvCxnSpPr>
            <a:cxnSpLocks/>
            <a:stCxn id="26" idx="0"/>
          </p:cNvCxnSpPr>
          <p:nvPr/>
        </p:nvCxnSpPr>
        <p:spPr>
          <a:xfrm flipH="1" flipV="1">
            <a:off x="3269576" y="5618000"/>
            <a:ext cx="7346" cy="312696"/>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CDBA584-0507-4E3A-BC37-15E7C1663824}"/>
              </a:ext>
            </a:extLst>
          </p:cNvPr>
          <p:cNvCxnSpPr>
            <a:cxnSpLocks/>
          </p:cNvCxnSpPr>
          <p:nvPr/>
        </p:nvCxnSpPr>
        <p:spPr>
          <a:xfrm>
            <a:off x="4880992" y="2060848"/>
            <a:ext cx="0" cy="4533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コンテンツ プレースホルダー 2">
            <a:extLst>
              <a:ext uri="{FF2B5EF4-FFF2-40B4-BE49-F238E27FC236}">
                <a16:creationId xmlns:a16="http://schemas.microsoft.com/office/drawing/2014/main" id="{E5367001-81EA-4352-8FA4-D1A29E2EE15D}"/>
              </a:ext>
            </a:extLst>
          </p:cNvPr>
          <p:cNvSpPr txBox="1">
            <a:spLocks/>
          </p:cNvSpPr>
          <p:nvPr/>
        </p:nvSpPr>
        <p:spPr>
          <a:xfrm>
            <a:off x="142056" y="1124744"/>
            <a:ext cx="9635480" cy="5472608"/>
          </a:xfrm>
          <a:prstGeom prst="rect">
            <a:avLst/>
          </a:prstGeom>
        </p:spPr>
        <p:txBody>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事業活動は現場で起きます。現場の自律的な経営管理を</a:t>
            </a:r>
            <a:r>
              <a:rPr lang="en-US" altLang="ja-JP" dirty="0"/>
              <a:t>IT</a:t>
            </a:r>
            <a:r>
              <a:rPr lang="ja-JP" altLang="en-US" dirty="0"/>
              <a:t>で支援し、事業最前線のひとびとの知識とデータを経営トップにまでつなぐことで、組織全体の経営管理力が高まる。これが</a:t>
            </a:r>
            <a:r>
              <a:rPr lang="ja-JP" altLang="en-US" b="1" dirty="0"/>
              <a:t>現場⼒を喚起する経営管理</a:t>
            </a:r>
            <a:r>
              <a:rPr lang="ja-JP" altLang="en-US" dirty="0"/>
              <a:t>の基本的な考えです。</a:t>
            </a:r>
          </a:p>
        </p:txBody>
      </p:sp>
      <p:sp>
        <p:nvSpPr>
          <p:cNvPr id="29" name="テキスト ボックス 28">
            <a:extLst>
              <a:ext uri="{FF2B5EF4-FFF2-40B4-BE49-F238E27FC236}">
                <a16:creationId xmlns:a16="http://schemas.microsoft.com/office/drawing/2014/main" id="{CF60B93F-76FA-48EB-80C4-5643184FA840}"/>
              </a:ext>
            </a:extLst>
          </p:cNvPr>
          <p:cNvSpPr txBox="1"/>
          <p:nvPr/>
        </p:nvSpPr>
        <p:spPr>
          <a:xfrm>
            <a:off x="8345720" y="3483714"/>
            <a:ext cx="400110" cy="630942"/>
          </a:xfrm>
          <a:prstGeom prst="rect">
            <a:avLst/>
          </a:prstGeom>
          <a:noFill/>
        </p:spPr>
        <p:txBody>
          <a:bodyPr vert="eaVert" wrap="none" rtlCol="0">
            <a:spAutoFit/>
          </a:bodyPr>
          <a:lstStyle/>
          <a:p>
            <a:pPr algn="ctr"/>
            <a:r>
              <a:rPr lang="ja-JP" altLang="en-US" sz="1400" dirty="0">
                <a:solidFill>
                  <a:schemeClr val="bg1"/>
                </a:solidFill>
              </a:rPr>
              <a:t>経営層</a:t>
            </a:r>
            <a:endParaRPr kumimoji="1" lang="en-US" altLang="ja-JP" sz="1400" dirty="0">
              <a:solidFill>
                <a:schemeClr val="bg1"/>
              </a:solidFill>
            </a:endParaRPr>
          </a:p>
        </p:txBody>
      </p:sp>
      <p:sp>
        <p:nvSpPr>
          <p:cNvPr id="30" name="テキスト ボックス 29">
            <a:extLst>
              <a:ext uri="{FF2B5EF4-FFF2-40B4-BE49-F238E27FC236}">
                <a16:creationId xmlns:a16="http://schemas.microsoft.com/office/drawing/2014/main" id="{47D43400-CB89-4114-8154-97FAC4351289}"/>
              </a:ext>
            </a:extLst>
          </p:cNvPr>
          <p:cNvSpPr txBox="1"/>
          <p:nvPr/>
        </p:nvSpPr>
        <p:spPr>
          <a:xfrm>
            <a:off x="7835487" y="5249976"/>
            <a:ext cx="1441420" cy="307777"/>
          </a:xfrm>
          <a:prstGeom prst="rect">
            <a:avLst/>
          </a:prstGeom>
          <a:noFill/>
        </p:spPr>
        <p:txBody>
          <a:bodyPr wrap="none" rtlCol="0">
            <a:spAutoFit/>
          </a:bodyPr>
          <a:lstStyle/>
          <a:p>
            <a:pPr algn="ctr"/>
            <a:r>
              <a:rPr lang="ja-JP" altLang="en-US" sz="1400" dirty="0">
                <a:solidFill>
                  <a:schemeClr val="bg1"/>
                </a:solidFill>
              </a:rPr>
              <a:t>各部署・子会社</a:t>
            </a:r>
            <a:endParaRPr kumimoji="1" lang="en-US" altLang="ja-JP" sz="1400" dirty="0">
              <a:solidFill>
                <a:schemeClr val="bg1"/>
              </a:solidFill>
            </a:endParaRPr>
          </a:p>
        </p:txBody>
      </p:sp>
    </p:spTree>
    <p:extLst>
      <p:ext uri="{BB962C8B-B14F-4D97-AF65-F5344CB8AC3E}">
        <p14:creationId xmlns:p14="http://schemas.microsoft.com/office/powerpoint/2010/main" val="4189665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57AF1-426C-4C82-AB2F-AD4D8B2D912D}"/>
              </a:ext>
            </a:extLst>
          </p:cNvPr>
          <p:cNvSpPr>
            <a:spLocks noGrp="1"/>
          </p:cNvSpPr>
          <p:nvPr>
            <p:ph type="title"/>
          </p:nvPr>
        </p:nvSpPr>
        <p:spPr/>
        <p:txBody>
          <a:bodyPr/>
          <a:lstStyle/>
          <a:p>
            <a:r>
              <a:rPr kumimoji="1" lang="ja-JP" altLang="en-US" dirty="0"/>
              <a:t>現場力を喚起する経営管理の実現事例</a:t>
            </a:r>
          </a:p>
        </p:txBody>
      </p:sp>
      <p:graphicFrame>
        <p:nvGraphicFramePr>
          <p:cNvPr id="4" name="表 4">
            <a:extLst>
              <a:ext uri="{FF2B5EF4-FFF2-40B4-BE49-F238E27FC236}">
                <a16:creationId xmlns:a16="http://schemas.microsoft.com/office/drawing/2014/main" id="{8F93AB59-723B-4AA1-820C-527C69BA97F4}"/>
              </a:ext>
            </a:extLst>
          </p:cNvPr>
          <p:cNvGraphicFramePr>
            <a:graphicFrameLocks noGrp="1"/>
          </p:cNvGraphicFramePr>
          <p:nvPr>
            <p:extLst>
              <p:ext uri="{D42A27DB-BD31-4B8C-83A1-F6EECF244321}">
                <p14:modId xmlns:p14="http://schemas.microsoft.com/office/powerpoint/2010/main" val="4060543201"/>
              </p:ext>
            </p:extLst>
          </p:nvPr>
        </p:nvGraphicFramePr>
        <p:xfrm>
          <a:off x="704528" y="3284275"/>
          <a:ext cx="8496944" cy="1432560"/>
        </p:xfrm>
        <a:graphic>
          <a:graphicData uri="http://schemas.openxmlformats.org/drawingml/2006/table">
            <a:tbl>
              <a:tblPr>
                <a:tableStyleId>{5C22544A-7EE6-4342-B048-85BDC9FD1C3A}</a:tableStyleId>
              </a:tblPr>
              <a:tblGrid>
                <a:gridCol w="1656184">
                  <a:extLst>
                    <a:ext uri="{9D8B030D-6E8A-4147-A177-3AD203B41FA5}">
                      <a16:colId xmlns:a16="http://schemas.microsoft.com/office/drawing/2014/main" val="1124751211"/>
                    </a:ext>
                  </a:extLst>
                </a:gridCol>
                <a:gridCol w="2592288">
                  <a:extLst>
                    <a:ext uri="{9D8B030D-6E8A-4147-A177-3AD203B41FA5}">
                      <a16:colId xmlns:a16="http://schemas.microsoft.com/office/drawing/2014/main" val="1432186342"/>
                    </a:ext>
                  </a:extLst>
                </a:gridCol>
                <a:gridCol w="1656184">
                  <a:extLst>
                    <a:ext uri="{9D8B030D-6E8A-4147-A177-3AD203B41FA5}">
                      <a16:colId xmlns:a16="http://schemas.microsoft.com/office/drawing/2014/main" val="3866617999"/>
                    </a:ext>
                  </a:extLst>
                </a:gridCol>
                <a:gridCol w="2592288">
                  <a:extLst>
                    <a:ext uri="{9D8B030D-6E8A-4147-A177-3AD203B41FA5}">
                      <a16:colId xmlns:a16="http://schemas.microsoft.com/office/drawing/2014/main" val="1519845600"/>
                    </a:ext>
                  </a:extLst>
                </a:gridCol>
              </a:tblGrid>
              <a:tr h="144016">
                <a:tc>
                  <a:txBody>
                    <a:bodyPr/>
                    <a:lstStyle/>
                    <a:p>
                      <a:r>
                        <a:rPr kumimoji="1" lang="ja-JP" altLang="en-US" sz="1400" dirty="0"/>
                        <a:t>お客様</a:t>
                      </a:r>
                    </a:p>
                  </a:txBody>
                  <a:tcPr>
                    <a:solidFill>
                      <a:schemeClr val="accent5">
                        <a:lumMod val="40000"/>
                        <a:lumOff val="60000"/>
                      </a:schemeClr>
                    </a:solidFill>
                  </a:tcPr>
                </a:tc>
                <a:tc gridSpan="3">
                  <a:txBody>
                    <a:bodyPr/>
                    <a:lstStyle/>
                    <a:p>
                      <a:r>
                        <a:rPr kumimoji="1" lang="ja-JP" altLang="en-US" sz="1400" dirty="0"/>
                        <a:t>電子部品製造業（売上高：＞</a:t>
                      </a:r>
                      <a:r>
                        <a:rPr kumimoji="1" lang="en-US" altLang="ja-JP" sz="1400" dirty="0"/>
                        <a:t>1</a:t>
                      </a:r>
                      <a:r>
                        <a:rPr kumimoji="1" lang="ja-JP" altLang="en-US" sz="1400" dirty="0"/>
                        <a:t>兆円、人員規模：＞</a:t>
                      </a:r>
                      <a:r>
                        <a:rPr kumimoji="1" lang="en-US" altLang="ja-JP" sz="1400" dirty="0"/>
                        <a:t>N</a:t>
                      </a:r>
                      <a:r>
                        <a:rPr kumimoji="1" lang="ja-JP" altLang="en-US" sz="1400" dirty="0"/>
                        <a:t>万人）</a:t>
                      </a:r>
                    </a:p>
                  </a:txBody>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158451433"/>
                  </a:ext>
                </a:extLst>
              </a:tr>
              <a:tr h="144016">
                <a:tc>
                  <a:txBody>
                    <a:bodyPr/>
                    <a:lstStyle/>
                    <a:p>
                      <a:r>
                        <a:rPr kumimoji="1" lang="ja-JP" altLang="en-US" sz="1400" dirty="0"/>
                        <a:t>適用領域</a:t>
                      </a:r>
                    </a:p>
                  </a:txBody>
                  <a:tcPr>
                    <a:solidFill>
                      <a:schemeClr val="accent5">
                        <a:lumMod val="40000"/>
                        <a:lumOff val="60000"/>
                      </a:schemeClr>
                    </a:solidFill>
                  </a:tcPr>
                </a:tc>
                <a:tc gridSpan="3">
                  <a:txBody>
                    <a:bodyPr/>
                    <a:lstStyle/>
                    <a:p>
                      <a:r>
                        <a:rPr kumimoji="1" lang="ja-JP" altLang="en-US" sz="1400" dirty="0"/>
                        <a:t>グローバル設備投資管理（投資計画策定、発注／検収実績との突合）</a:t>
                      </a:r>
                    </a:p>
                  </a:txBody>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1310942393"/>
                  </a:ext>
                </a:extLst>
              </a:tr>
              <a:tr h="144016">
                <a:tc>
                  <a:txBody>
                    <a:bodyPr/>
                    <a:lstStyle/>
                    <a:p>
                      <a:r>
                        <a:rPr kumimoji="1" lang="ja-JP" altLang="en-US" sz="1400" dirty="0"/>
                        <a:t>狙い</a:t>
                      </a:r>
                    </a:p>
                  </a:txBody>
                  <a:tcPr>
                    <a:solidFill>
                      <a:schemeClr val="accent5">
                        <a:lumMod val="40000"/>
                        <a:lumOff val="60000"/>
                      </a:schemeClr>
                    </a:solidFill>
                  </a:tcPr>
                </a:tc>
                <a:tc>
                  <a:txBody>
                    <a:bodyPr/>
                    <a:lstStyle/>
                    <a:p>
                      <a:r>
                        <a:rPr kumimoji="1" lang="ja-JP" altLang="en-US" sz="1400" dirty="0"/>
                        <a:t>・投資進捗状況の把握</a:t>
                      </a:r>
                      <a:endParaRPr kumimoji="1" lang="en-US" altLang="ja-JP" sz="1400" dirty="0"/>
                    </a:p>
                    <a:p>
                      <a:r>
                        <a:rPr kumimoji="1" lang="ja-JP" altLang="en-US" sz="1400" dirty="0"/>
                        <a:t>・個社管理基盤の提供</a:t>
                      </a:r>
                    </a:p>
                  </a:txBody>
                  <a:tcPr/>
                </a:tc>
                <a:tc>
                  <a:txBody>
                    <a:bodyPr/>
                    <a:lstStyle/>
                    <a:p>
                      <a:r>
                        <a:rPr kumimoji="1" lang="ja-JP" altLang="en-US" sz="1400" dirty="0"/>
                        <a:t>開発体制</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本社経理 </a:t>
                      </a:r>
                      <a:r>
                        <a:rPr kumimoji="1" lang="en-US" altLang="ja-JP" sz="1400" dirty="0"/>
                        <a:t>3</a:t>
                      </a:r>
                      <a:r>
                        <a:rPr kumimoji="1" lang="ja-JP" altLang="en-US" sz="1400" dirty="0"/>
                        <a:t>名、ベンダー </a:t>
                      </a:r>
                      <a:r>
                        <a:rPr kumimoji="1" lang="en-US" altLang="ja-JP" sz="1400" dirty="0"/>
                        <a:t>3</a:t>
                      </a:r>
                      <a:r>
                        <a:rPr kumimoji="1" lang="ja-JP" altLang="en-US" sz="1400" dirty="0"/>
                        <a:t>名</a:t>
                      </a:r>
                    </a:p>
                  </a:txBody>
                  <a:tcPr/>
                </a:tc>
                <a:extLst>
                  <a:ext uri="{0D108BD9-81ED-4DB2-BD59-A6C34878D82A}">
                    <a16:rowId xmlns:a16="http://schemas.microsoft.com/office/drawing/2014/main" val="2860760406"/>
                  </a:ext>
                </a:extLst>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ユーザ数</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約</a:t>
                      </a:r>
                      <a:r>
                        <a:rPr kumimoji="1" lang="en-US" altLang="ja-JP" sz="1400" dirty="0"/>
                        <a:t>2,000</a:t>
                      </a:r>
                      <a:r>
                        <a:rPr kumimoji="1" lang="ja-JP" altLang="en-US" sz="1400" dirty="0"/>
                        <a:t>名</a:t>
                      </a:r>
                    </a:p>
                  </a:txBody>
                  <a:tcPr/>
                </a:tc>
                <a:tc>
                  <a:txBody>
                    <a:bodyPr/>
                    <a:lstStyle/>
                    <a:p>
                      <a:r>
                        <a:rPr kumimoji="1" lang="ja-JP" altLang="en-US" sz="1400" dirty="0"/>
                        <a:t>開発期間</a:t>
                      </a:r>
                    </a:p>
                  </a:txBody>
                  <a:tcPr>
                    <a:solidFill>
                      <a:schemeClr val="accent5">
                        <a:lumMod val="40000"/>
                        <a:lumOff val="60000"/>
                      </a:schemeClr>
                    </a:solidFill>
                  </a:tcPr>
                </a:tc>
                <a:tc>
                  <a:txBody>
                    <a:bodyPr/>
                    <a:lstStyle/>
                    <a:p>
                      <a:r>
                        <a:rPr kumimoji="1" lang="en-US" altLang="ja-JP" sz="1400" dirty="0"/>
                        <a:t>6</a:t>
                      </a:r>
                      <a:r>
                        <a:rPr kumimoji="1" lang="ja-JP" altLang="en-US" sz="1400" dirty="0"/>
                        <a:t>カ月（第</a:t>
                      </a:r>
                      <a:r>
                        <a:rPr kumimoji="1" lang="en-US" altLang="ja-JP" sz="1400" dirty="0"/>
                        <a:t>1</a:t>
                      </a:r>
                      <a:r>
                        <a:rPr kumimoji="1" lang="ja-JP" altLang="en-US" sz="1400" dirty="0"/>
                        <a:t>フェーズ）</a:t>
                      </a:r>
                    </a:p>
                  </a:txBody>
                  <a:tcPr/>
                </a:tc>
                <a:extLst>
                  <a:ext uri="{0D108BD9-81ED-4DB2-BD59-A6C34878D82A}">
                    <a16:rowId xmlns:a16="http://schemas.microsoft.com/office/drawing/2014/main" val="101836433"/>
                  </a:ext>
                </a:extLst>
              </a:tr>
            </a:tbl>
          </a:graphicData>
        </a:graphic>
      </p:graphicFrame>
      <p:sp>
        <p:nvSpPr>
          <p:cNvPr id="5" name="テキスト ボックス 4">
            <a:extLst>
              <a:ext uri="{FF2B5EF4-FFF2-40B4-BE49-F238E27FC236}">
                <a16:creationId xmlns:a16="http://schemas.microsoft.com/office/drawing/2014/main" id="{F963A0C4-8512-4452-8A02-6A4E7F91BFEE}"/>
              </a:ext>
            </a:extLst>
          </p:cNvPr>
          <p:cNvSpPr txBox="1"/>
          <p:nvPr/>
        </p:nvSpPr>
        <p:spPr>
          <a:xfrm>
            <a:off x="632520" y="2996598"/>
            <a:ext cx="6552728" cy="369332"/>
          </a:xfrm>
          <a:prstGeom prst="rect">
            <a:avLst/>
          </a:prstGeom>
          <a:noFill/>
        </p:spPr>
        <p:txBody>
          <a:bodyPr wrap="square" rtlCol="0">
            <a:spAutoFit/>
          </a:bodyPr>
          <a:lstStyle/>
          <a:p>
            <a:r>
              <a:rPr kumimoji="1" lang="ja-JP" altLang="en-US" b="1" dirty="0">
                <a:solidFill>
                  <a:srgbClr val="002060"/>
                </a:solidFill>
              </a:rPr>
              <a:t>■トランザクションベースド・プランニング</a:t>
            </a:r>
          </a:p>
        </p:txBody>
      </p:sp>
      <p:graphicFrame>
        <p:nvGraphicFramePr>
          <p:cNvPr id="6" name="表 4">
            <a:extLst>
              <a:ext uri="{FF2B5EF4-FFF2-40B4-BE49-F238E27FC236}">
                <a16:creationId xmlns:a16="http://schemas.microsoft.com/office/drawing/2014/main" id="{286CA494-CB32-464A-9EB9-CEF5C6BCA302}"/>
              </a:ext>
            </a:extLst>
          </p:cNvPr>
          <p:cNvGraphicFramePr>
            <a:graphicFrameLocks noGrp="1"/>
          </p:cNvGraphicFramePr>
          <p:nvPr>
            <p:extLst>
              <p:ext uri="{D42A27DB-BD31-4B8C-83A1-F6EECF244321}">
                <p14:modId xmlns:p14="http://schemas.microsoft.com/office/powerpoint/2010/main" val="1239020226"/>
              </p:ext>
            </p:extLst>
          </p:nvPr>
        </p:nvGraphicFramePr>
        <p:xfrm>
          <a:off x="704528" y="5092784"/>
          <a:ext cx="8496944" cy="1432560"/>
        </p:xfrm>
        <a:graphic>
          <a:graphicData uri="http://schemas.openxmlformats.org/drawingml/2006/table">
            <a:tbl>
              <a:tblPr>
                <a:tableStyleId>{5C22544A-7EE6-4342-B048-85BDC9FD1C3A}</a:tableStyleId>
              </a:tblPr>
              <a:tblGrid>
                <a:gridCol w="1656184">
                  <a:extLst>
                    <a:ext uri="{9D8B030D-6E8A-4147-A177-3AD203B41FA5}">
                      <a16:colId xmlns:a16="http://schemas.microsoft.com/office/drawing/2014/main" val="1124751211"/>
                    </a:ext>
                  </a:extLst>
                </a:gridCol>
                <a:gridCol w="2592288">
                  <a:extLst>
                    <a:ext uri="{9D8B030D-6E8A-4147-A177-3AD203B41FA5}">
                      <a16:colId xmlns:a16="http://schemas.microsoft.com/office/drawing/2014/main" val="1432186342"/>
                    </a:ext>
                  </a:extLst>
                </a:gridCol>
                <a:gridCol w="1656184">
                  <a:extLst>
                    <a:ext uri="{9D8B030D-6E8A-4147-A177-3AD203B41FA5}">
                      <a16:colId xmlns:a16="http://schemas.microsoft.com/office/drawing/2014/main" val="3866617999"/>
                    </a:ext>
                  </a:extLst>
                </a:gridCol>
                <a:gridCol w="2592288">
                  <a:extLst>
                    <a:ext uri="{9D8B030D-6E8A-4147-A177-3AD203B41FA5}">
                      <a16:colId xmlns:a16="http://schemas.microsoft.com/office/drawing/2014/main" val="1519845600"/>
                    </a:ext>
                  </a:extLst>
                </a:gridCol>
              </a:tblGrid>
              <a:tr h="144016">
                <a:tc>
                  <a:txBody>
                    <a:bodyPr/>
                    <a:lstStyle/>
                    <a:p>
                      <a:r>
                        <a:rPr kumimoji="1" lang="ja-JP" altLang="en-US" sz="1400" dirty="0"/>
                        <a:t>お客様</a:t>
                      </a:r>
                    </a:p>
                  </a:txBody>
                  <a:tcPr>
                    <a:solidFill>
                      <a:schemeClr val="accent5">
                        <a:lumMod val="40000"/>
                        <a:lumOff val="60000"/>
                      </a:schemeClr>
                    </a:solidFill>
                  </a:tcPr>
                </a:tc>
                <a:tc gridSpan="3">
                  <a:txBody>
                    <a:bodyPr/>
                    <a:lstStyle/>
                    <a:p>
                      <a:r>
                        <a:rPr kumimoji="1" lang="ja-JP" altLang="en-US" sz="1400" dirty="0"/>
                        <a:t>電気機器製造業（売上高：＞</a:t>
                      </a:r>
                      <a:r>
                        <a:rPr kumimoji="1" lang="en-US" altLang="ja-JP" sz="1400" dirty="0"/>
                        <a:t>N</a:t>
                      </a:r>
                      <a:r>
                        <a:rPr kumimoji="1" lang="ja-JP" altLang="en-US" sz="1400" dirty="0"/>
                        <a:t>百億円、人員規模：＞</a:t>
                      </a:r>
                      <a:r>
                        <a:rPr kumimoji="1" lang="en-US" altLang="ja-JP" sz="1400" dirty="0"/>
                        <a:t>N</a:t>
                      </a:r>
                      <a:r>
                        <a:rPr kumimoji="1" lang="ja-JP" altLang="en-US" sz="1400" dirty="0"/>
                        <a:t>千人）</a:t>
                      </a:r>
                    </a:p>
                  </a:txBody>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158451433"/>
                  </a:ext>
                </a:extLst>
              </a:tr>
              <a:tr h="144016">
                <a:tc>
                  <a:txBody>
                    <a:bodyPr/>
                    <a:lstStyle/>
                    <a:p>
                      <a:r>
                        <a:rPr kumimoji="1" lang="ja-JP" altLang="en-US" sz="1400" dirty="0"/>
                        <a:t>適用領域</a:t>
                      </a:r>
                    </a:p>
                  </a:txBody>
                  <a:tcPr>
                    <a:solidFill>
                      <a:schemeClr val="accent5">
                        <a:lumMod val="40000"/>
                        <a:lumOff val="60000"/>
                      </a:schemeClr>
                    </a:solidFill>
                  </a:tcPr>
                </a:tc>
                <a:tc gridSpan="3">
                  <a:txBody>
                    <a:bodyPr/>
                    <a:lstStyle/>
                    <a:p>
                      <a:r>
                        <a:rPr kumimoji="1" lang="ja-JP" altLang="en-US" sz="1400" dirty="0"/>
                        <a:t>連結ベース管理会計（個社独自科目／</a:t>
                      </a:r>
                      <a:r>
                        <a:rPr kumimoji="1" lang="en-US" altLang="ja-JP" sz="1400" dirty="0"/>
                        <a:t>IF</a:t>
                      </a:r>
                      <a:r>
                        <a:rPr kumimoji="1" lang="ja-JP" altLang="en-US" sz="1400" dirty="0"/>
                        <a:t>を含む）</a:t>
                      </a:r>
                    </a:p>
                  </a:txBody>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1310942393"/>
                  </a:ext>
                </a:extLst>
              </a:tr>
              <a:tr h="144016">
                <a:tc>
                  <a:txBody>
                    <a:bodyPr/>
                    <a:lstStyle/>
                    <a:p>
                      <a:r>
                        <a:rPr kumimoji="1" lang="ja-JP" altLang="en-US" sz="1400" dirty="0"/>
                        <a:t>狙い</a:t>
                      </a:r>
                    </a:p>
                  </a:txBody>
                  <a:tcPr>
                    <a:solidFill>
                      <a:schemeClr val="accent5">
                        <a:lumMod val="40000"/>
                        <a:lumOff val="60000"/>
                      </a:schemeClr>
                    </a:solidFill>
                  </a:tcPr>
                </a:tc>
                <a:tc>
                  <a:txBody>
                    <a:bodyPr/>
                    <a:lstStyle/>
                    <a:p>
                      <a:r>
                        <a:rPr kumimoji="1" lang="ja-JP" altLang="en-US" sz="1400" dirty="0"/>
                        <a:t>・案件別管理による活動制御</a:t>
                      </a:r>
                      <a:endParaRPr kumimoji="1" lang="en-US" altLang="ja-JP" sz="1400" dirty="0"/>
                    </a:p>
                    <a:p>
                      <a:r>
                        <a:rPr kumimoji="1" lang="ja-JP" altLang="en-US" sz="1400" dirty="0"/>
                        <a:t>・個社管理基盤の提供</a:t>
                      </a:r>
                    </a:p>
                  </a:txBody>
                  <a:tcPr/>
                </a:tc>
                <a:tc>
                  <a:txBody>
                    <a:bodyPr/>
                    <a:lstStyle/>
                    <a:p>
                      <a:r>
                        <a:rPr kumimoji="1" lang="ja-JP" altLang="en-US" sz="1400" dirty="0"/>
                        <a:t>開発体制</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業務部門 </a:t>
                      </a:r>
                      <a:r>
                        <a:rPr kumimoji="1" lang="en-US" altLang="ja-JP" sz="1400" dirty="0"/>
                        <a:t>2</a:t>
                      </a:r>
                      <a:r>
                        <a:rPr kumimoji="1" lang="ja-JP" altLang="en-US" sz="1400" dirty="0"/>
                        <a:t>名、</a:t>
                      </a:r>
                      <a:r>
                        <a:rPr kumimoji="1" lang="en-US" altLang="ja-JP" sz="1400" dirty="0"/>
                        <a:t>IT</a:t>
                      </a:r>
                      <a:r>
                        <a:rPr kumimoji="1" lang="ja-JP" altLang="en-US" sz="1400" dirty="0"/>
                        <a:t>部門 </a:t>
                      </a:r>
                      <a:r>
                        <a:rPr kumimoji="1" lang="en-US" altLang="ja-JP" sz="1400" dirty="0"/>
                        <a:t>2</a:t>
                      </a:r>
                      <a:r>
                        <a:rPr kumimoji="1" lang="ja-JP" altLang="en-US" sz="1400" dirty="0"/>
                        <a:t>名、ベンダー </a:t>
                      </a:r>
                      <a:r>
                        <a:rPr kumimoji="1" lang="en-US" altLang="ja-JP" sz="1400" dirty="0"/>
                        <a:t>3</a:t>
                      </a:r>
                      <a:r>
                        <a:rPr kumimoji="1" lang="ja-JP" altLang="en-US" sz="1400" dirty="0"/>
                        <a:t>名</a:t>
                      </a:r>
                    </a:p>
                  </a:txBody>
                  <a:tcPr/>
                </a:tc>
                <a:extLst>
                  <a:ext uri="{0D108BD9-81ED-4DB2-BD59-A6C34878D82A}">
                    <a16:rowId xmlns:a16="http://schemas.microsoft.com/office/drawing/2014/main" val="2860760406"/>
                  </a:ext>
                </a:extLst>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ユーザ数</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約</a:t>
                      </a:r>
                      <a:r>
                        <a:rPr kumimoji="1" lang="en-US" altLang="ja-JP" sz="1400" dirty="0"/>
                        <a:t>1,000</a:t>
                      </a:r>
                      <a:r>
                        <a:rPr kumimoji="1" lang="ja-JP" altLang="en-US" sz="1400" dirty="0"/>
                        <a:t>名</a:t>
                      </a:r>
                    </a:p>
                  </a:txBody>
                  <a:tcPr/>
                </a:tc>
                <a:tc>
                  <a:txBody>
                    <a:bodyPr/>
                    <a:lstStyle/>
                    <a:p>
                      <a:r>
                        <a:rPr kumimoji="1" lang="ja-JP" altLang="en-US" sz="1400" dirty="0"/>
                        <a:t>開発期間</a:t>
                      </a:r>
                    </a:p>
                  </a:txBody>
                  <a:tcPr>
                    <a:solidFill>
                      <a:schemeClr val="accent5">
                        <a:lumMod val="40000"/>
                        <a:lumOff val="60000"/>
                      </a:schemeClr>
                    </a:solidFill>
                  </a:tcPr>
                </a:tc>
                <a:tc>
                  <a:txBody>
                    <a:bodyPr/>
                    <a:lstStyle/>
                    <a:p>
                      <a:r>
                        <a:rPr kumimoji="1" lang="en-US" altLang="ja-JP" sz="1400" dirty="0"/>
                        <a:t>2</a:t>
                      </a:r>
                      <a:r>
                        <a:rPr kumimoji="1" lang="ja-JP" altLang="en-US" sz="1400" dirty="0"/>
                        <a:t>カ月（第</a:t>
                      </a:r>
                      <a:r>
                        <a:rPr kumimoji="1" lang="en-US" altLang="ja-JP" sz="1400" dirty="0"/>
                        <a:t>1</a:t>
                      </a:r>
                      <a:r>
                        <a:rPr kumimoji="1" lang="ja-JP" altLang="en-US" sz="1400" dirty="0"/>
                        <a:t>フェーズ）</a:t>
                      </a:r>
                    </a:p>
                  </a:txBody>
                  <a:tcPr/>
                </a:tc>
                <a:extLst>
                  <a:ext uri="{0D108BD9-81ED-4DB2-BD59-A6C34878D82A}">
                    <a16:rowId xmlns:a16="http://schemas.microsoft.com/office/drawing/2014/main" val="101836433"/>
                  </a:ext>
                </a:extLst>
              </a:tr>
            </a:tbl>
          </a:graphicData>
        </a:graphic>
      </p:graphicFrame>
      <p:sp>
        <p:nvSpPr>
          <p:cNvPr id="7" name="テキスト ボックス 6">
            <a:extLst>
              <a:ext uri="{FF2B5EF4-FFF2-40B4-BE49-F238E27FC236}">
                <a16:creationId xmlns:a16="http://schemas.microsoft.com/office/drawing/2014/main" id="{69237B9D-8103-4052-9DC0-D7A6033E83D3}"/>
              </a:ext>
            </a:extLst>
          </p:cNvPr>
          <p:cNvSpPr txBox="1"/>
          <p:nvPr/>
        </p:nvSpPr>
        <p:spPr>
          <a:xfrm>
            <a:off x="632520" y="4817746"/>
            <a:ext cx="6552728" cy="369332"/>
          </a:xfrm>
          <a:prstGeom prst="rect">
            <a:avLst/>
          </a:prstGeom>
          <a:noFill/>
        </p:spPr>
        <p:txBody>
          <a:bodyPr wrap="square" rtlCol="0">
            <a:spAutoFit/>
          </a:bodyPr>
          <a:lstStyle/>
          <a:p>
            <a:r>
              <a:rPr kumimoji="1" lang="ja-JP" altLang="en-US" b="1" dirty="0">
                <a:solidFill>
                  <a:srgbClr val="002060"/>
                </a:solidFill>
              </a:rPr>
              <a:t>■自律と統合のグループ経営管理</a:t>
            </a:r>
          </a:p>
        </p:txBody>
      </p:sp>
      <p:graphicFrame>
        <p:nvGraphicFramePr>
          <p:cNvPr id="8" name="表 4">
            <a:extLst>
              <a:ext uri="{FF2B5EF4-FFF2-40B4-BE49-F238E27FC236}">
                <a16:creationId xmlns:a16="http://schemas.microsoft.com/office/drawing/2014/main" id="{4A3F7E89-BD48-4FBF-A38D-5603226290A6}"/>
              </a:ext>
            </a:extLst>
          </p:cNvPr>
          <p:cNvGraphicFramePr>
            <a:graphicFrameLocks noGrp="1"/>
          </p:cNvGraphicFramePr>
          <p:nvPr>
            <p:extLst>
              <p:ext uri="{D42A27DB-BD31-4B8C-83A1-F6EECF244321}">
                <p14:modId xmlns:p14="http://schemas.microsoft.com/office/powerpoint/2010/main" val="1341458233"/>
              </p:ext>
            </p:extLst>
          </p:nvPr>
        </p:nvGraphicFramePr>
        <p:xfrm>
          <a:off x="701878" y="1467390"/>
          <a:ext cx="8496944" cy="1432560"/>
        </p:xfrm>
        <a:graphic>
          <a:graphicData uri="http://schemas.openxmlformats.org/drawingml/2006/table">
            <a:tbl>
              <a:tblPr>
                <a:tableStyleId>{5C22544A-7EE6-4342-B048-85BDC9FD1C3A}</a:tableStyleId>
              </a:tblPr>
              <a:tblGrid>
                <a:gridCol w="1656184">
                  <a:extLst>
                    <a:ext uri="{9D8B030D-6E8A-4147-A177-3AD203B41FA5}">
                      <a16:colId xmlns:a16="http://schemas.microsoft.com/office/drawing/2014/main" val="1124751211"/>
                    </a:ext>
                  </a:extLst>
                </a:gridCol>
                <a:gridCol w="2592288">
                  <a:extLst>
                    <a:ext uri="{9D8B030D-6E8A-4147-A177-3AD203B41FA5}">
                      <a16:colId xmlns:a16="http://schemas.microsoft.com/office/drawing/2014/main" val="1432186342"/>
                    </a:ext>
                  </a:extLst>
                </a:gridCol>
                <a:gridCol w="1656184">
                  <a:extLst>
                    <a:ext uri="{9D8B030D-6E8A-4147-A177-3AD203B41FA5}">
                      <a16:colId xmlns:a16="http://schemas.microsoft.com/office/drawing/2014/main" val="3866617999"/>
                    </a:ext>
                  </a:extLst>
                </a:gridCol>
                <a:gridCol w="2592288">
                  <a:extLst>
                    <a:ext uri="{9D8B030D-6E8A-4147-A177-3AD203B41FA5}">
                      <a16:colId xmlns:a16="http://schemas.microsoft.com/office/drawing/2014/main" val="1519845600"/>
                    </a:ext>
                  </a:extLst>
                </a:gridCol>
              </a:tblGrid>
              <a:tr h="144016">
                <a:tc>
                  <a:txBody>
                    <a:bodyPr/>
                    <a:lstStyle/>
                    <a:p>
                      <a:r>
                        <a:rPr kumimoji="1" lang="ja-JP" altLang="en-US" sz="1400" dirty="0"/>
                        <a:t>お客様</a:t>
                      </a:r>
                    </a:p>
                  </a:txBody>
                  <a:tcPr>
                    <a:solidFill>
                      <a:schemeClr val="accent5">
                        <a:lumMod val="40000"/>
                        <a:lumOff val="60000"/>
                      </a:schemeClr>
                    </a:solidFill>
                  </a:tcPr>
                </a:tc>
                <a:tc gridSpan="3">
                  <a:txBody>
                    <a:bodyPr/>
                    <a:lstStyle/>
                    <a:p>
                      <a:r>
                        <a:rPr kumimoji="1" lang="ja-JP" altLang="en-US" sz="1400" dirty="0"/>
                        <a:t>ホテル・施設運営事業</a:t>
                      </a:r>
                      <a:r>
                        <a:rPr kumimoji="1" lang="zh-TW" altLang="en-US" sz="1400" dirty="0"/>
                        <a:t>（売上高：＞</a:t>
                      </a:r>
                      <a:r>
                        <a:rPr kumimoji="1" lang="en-US" altLang="ja-JP" sz="1400" dirty="0"/>
                        <a:t>N</a:t>
                      </a:r>
                      <a:r>
                        <a:rPr kumimoji="1" lang="ja-JP" altLang="en-US" sz="1400" dirty="0"/>
                        <a:t>百億</a:t>
                      </a:r>
                      <a:r>
                        <a:rPr kumimoji="1" lang="zh-TW" altLang="en-US" sz="1400" dirty="0"/>
                        <a:t>円、人員規模：＞</a:t>
                      </a:r>
                      <a:r>
                        <a:rPr kumimoji="1" lang="en-US" altLang="zh-TW" sz="1400" dirty="0"/>
                        <a:t>N</a:t>
                      </a:r>
                      <a:r>
                        <a:rPr kumimoji="1" lang="ja-JP" altLang="en-US" sz="1400" dirty="0"/>
                        <a:t>千</a:t>
                      </a:r>
                      <a:r>
                        <a:rPr kumimoji="1" lang="zh-TW" altLang="en-US" sz="1400" dirty="0"/>
                        <a:t>人）</a:t>
                      </a:r>
                    </a:p>
                  </a:txBody>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158451433"/>
                  </a:ext>
                </a:extLst>
              </a:tr>
              <a:tr h="144016">
                <a:tc>
                  <a:txBody>
                    <a:bodyPr/>
                    <a:lstStyle/>
                    <a:p>
                      <a:r>
                        <a:rPr kumimoji="1" lang="ja-JP" altLang="en-US" sz="1400" dirty="0"/>
                        <a:t>適用領域</a:t>
                      </a:r>
                    </a:p>
                  </a:txBody>
                  <a:tcPr>
                    <a:solidFill>
                      <a:schemeClr val="accent5">
                        <a:lumMod val="40000"/>
                        <a:lumOff val="60000"/>
                      </a:schemeClr>
                    </a:solidFill>
                  </a:tcPr>
                </a:tc>
                <a:tc gridSpan="3">
                  <a:txBody>
                    <a:bodyPr/>
                    <a:lstStyle/>
                    <a:p>
                      <a:r>
                        <a:rPr kumimoji="1" lang="ja-JP" altLang="en-US" sz="1400" dirty="0"/>
                        <a:t>月次決算報告／予算・見通業務／運用報告業務</a:t>
                      </a:r>
                    </a:p>
                  </a:txBody>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1310942393"/>
                  </a:ext>
                </a:extLst>
              </a:tr>
              <a:tr h="144016">
                <a:tc>
                  <a:txBody>
                    <a:bodyPr/>
                    <a:lstStyle/>
                    <a:p>
                      <a:r>
                        <a:rPr kumimoji="1" lang="ja-JP" altLang="en-US" sz="1400" dirty="0"/>
                        <a:t>狙い</a:t>
                      </a:r>
                    </a:p>
                  </a:txBody>
                  <a:tcPr>
                    <a:solidFill>
                      <a:schemeClr val="accent5">
                        <a:lumMod val="40000"/>
                        <a:lumOff val="60000"/>
                      </a:schemeClr>
                    </a:solidFill>
                  </a:tcPr>
                </a:tc>
                <a:tc>
                  <a:txBody>
                    <a:bodyPr/>
                    <a:lstStyle/>
                    <a:p>
                      <a:r>
                        <a:rPr kumimoji="1" lang="ja-JP" altLang="en-US" sz="1400" dirty="0"/>
                        <a:t>・エクセルメタボ脱却</a:t>
                      </a:r>
                      <a:endParaRPr kumimoji="1" lang="en-US" altLang="ja-JP" sz="1400" dirty="0"/>
                    </a:p>
                    <a:p>
                      <a:r>
                        <a:rPr kumimoji="1" lang="ja-JP" altLang="en-US" sz="1400" dirty="0"/>
                        <a:t>・未来予測強化</a:t>
                      </a:r>
                    </a:p>
                  </a:txBody>
                  <a:tcPr/>
                </a:tc>
                <a:tc>
                  <a:txBody>
                    <a:bodyPr/>
                    <a:lstStyle/>
                    <a:p>
                      <a:r>
                        <a:rPr kumimoji="1" lang="ja-JP" altLang="en-US" sz="1400" dirty="0"/>
                        <a:t>開発体制</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経企 </a:t>
                      </a:r>
                      <a:r>
                        <a:rPr kumimoji="1" lang="en-US" altLang="ja-JP" sz="1400" dirty="0"/>
                        <a:t>2</a:t>
                      </a:r>
                      <a:r>
                        <a:rPr kumimoji="1" lang="ja-JP" altLang="en-US" sz="1400" dirty="0"/>
                        <a:t>名、情シス </a:t>
                      </a:r>
                      <a:r>
                        <a:rPr kumimoji="1" lang="en-US" altLang="ja-JP" sz="1400" dirty="0"/>
                        <a:t>1</a:t>
                      </a:r>
                      <a:r>
                        <a:rPr kumimoji="1" lang="ja-JP" altLang="en-US" sz="1400" dirty="0"/>
                        <a:t>名、ベンダー </a:t>
                      </a:r>
                      <a:r>
                        <a:rPr kumimoji="1" lang="en-US" altLang="ja-JP" sz="1400" dirty="0"/>
                        <a:t>2</a:t>
                      </a:r>
                      <a:r>
                        <a:rPr kumimoji="1" lang="ja-JP" altLang="en-US" sz="1400" dirty="0"/>
                        <a:t>名</a:t>
                      </a:r>
                    </a:p>
                  </a:txBody>
                  <a:tcPr/>
                </a:tc>
                <a:extLst>
                  <a:ext uri="{0D108BD9-81ED-4DB2-BD59-A6C34878D82A}">
                    <a16:rowId xmlns:a16="http://schemas.microsoft.com/office/drawing/2014/main" val="2860760406"/>
                  </a:ext>
                </a:extLst>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ユーザ数</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約</a:t>
                      </a:r>
                      <a:r>
                        <a:rPr kumimoji="1" lang="en-US" altLang="ja-JP" sz="1400" dirty="0"/>
                        <a:t>300</a:t>
                      </a:r>
                      <a:r>
                        <a:rPr kumimoji="1" lang="ja-JP" altLang="en-US" sz="1400" dirty="0"/>
                        <a:t>名</a:t>
                      </a:r>
                    </a:p>
                  </a:txBody>
                  <a:tcPr/>
                </a:tc>
                <a:tc>
                  <a:txBody>
                    <a:bodyPr/>
                    <a:lstStyle/>
                    <a:p>
                      <a:r>
                        <a:rPr kumimoji="1" lang="ja-JP" altLang="en-US" sz="1400" dirty="0"/>
                        <a:t>開発期間</a:t>
                      </a:r>
                    </a:p>
                  </a:txBody>
                  <a:tcPr>
                    <a:solidFill>
                      <a:schemeClr val="accent5">
                        <a:lumMod val="40000"/>
                        <a:lumOff val="60000"/>
                      </a:schemeClr>
                    </a:solidFill>
                  </a:tcPr>
                </a:tc>
                <a:tc>
                  <a:txBody>
                    <a:bodyPr/>
                    <a:lstStyle/>
                    <a:p>
                      <a:r>
                        <a:rPr kumimoji="1" lang="en-US" altLang="ja-JP" sz="1400" dirty="0"/>
                        <a:t>3</a:t>
                      </a:r>
                      <a:r>
                        <a:rPr kumimoji="1" lang="ja-JP" altLang="en-US" sz="1400" dirty="0"/>
                        <a:t>カ月（第</a:t>
                      </a:r>
                      <a:r>
                        <a:rPr kumimoji="1" lang="en-US" altLang="ja-JP" sz="1400" dirty="0"/>
                        <a:t>1</a:t>
                      </a:r>
                      <a:r>
                        <a:rPr kumimoji="1" lang="ja-JP" altLang="en-US" sz="1400" dirty="0"/>
                        <a:t>フェーズ）</a:t>
                      </a:r>
                    </a:p>
                  </a:txBody>
                  <a:tcPr/>
                </a:tc>
                <a:extLst>
                  <a:ext uri="{0D108BD9-81ED-4DB2-BD59-A6C34878D82A}">
                    <a16:rowId xmlns:a16="http://schemas.microsoft.com/office/drawing/2014/main" val="101836433"/>
                  </a:ext>
                </a:extLst>
              </a:tr>
            </a:tbl>
          </a:graphicData>
        </a:graphic>
      </p:graphicFrame>
      <p:sp>
        <p:nvSpPr>
          <p:cNvPr id="9" name="テキスト ボックス 8">
            <a:extLst>
              <a:ext uri="{FF2B5EF4-FFF2-40B4-BE49-F238E27FC236}">
                <a16:creationId xmlns:a16="http://schemas.microsoft.com/office/drawing/2014/main" id="{4F9863E1-985D-4F39-A6DA-EDA8C53B7DB3}"/>
              </a:ext>
            </a:extLst>
          </p:cNvPr>
          <p:cNvSpPr txBox="1"/>
          <p:nvPr/>
        </p:nvSpPr>
        <p:spPr>
          <a:xfrm>
            <a:off x="629870" y="1170532"/>
            <a:ext cx="6552728" cy="369332"/>
          </a:xfrm>
          <a:prstGeom prst="rect">
            <a:avLst/>
          </a:prstGeom>
          <a:noFill/>
        </p:spPr>
        <p:txBody>
          <a:bodyPr wrap="square" rtlCol="0">
            <a:spAutoFit/>
          </a:bodyPr>
          <a:lstStyle/>
          <a:p>
            <a:r>
              <a:rPr kumimoji="1" lang="ja-JP" altLang="en-US" b="1" dirty="0">
                <a:solidFill>
                  <a:srgbClr val="002060"/>
                </a:solidFill>
              </a:rPr>
              <a:t>■未来志向の予算管理</a:t>
            </a:r>
          </a:p>
        </p:txBody>
      </p:sp>
    </p:spTree>
    <p:extLst>
      <p:ext uri="{BB962C8B-B14F-4D97-AF65-F5344CB8AC3E}">
        <p14:creationId xmlns:p14="http://schemas.microsoft.com/office/powerpoint/2010/main" val="1630534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71A0EF-68B6-40ED-BBC2-F603F9814F55}"/>
              </a:ext>
            </a:extLst>
          </p:cNvPr>
          <p:cNvSpPr>
            <a:spLocks noGrp="1"/>
          </p:cNvSpPr>
          <p:nvPr>
            <p:ph type="title"/>
          </p:nvPr>
        </p:nvSpPr>
        <p:spPr/>
        <p:txBody>
          <a:bodyPr/>
          <a:lstStyle/>
          <a:p>
            <a:r>
              <a:rPr kumimoji="1" lang="ja-JP" altLang="en-US" dirty="0"/>
              <a:t>フュージョンズのセミナー開催予定</a:t>
            </a:r>
          </a:p>
        </p:txBody>
      </p:sp>
      <p:sp>
        <p:nvSpPr>
          <p:cNvPr id="40" name="コンテンツ プレースホルダー 2">
            <a:extLst>
              <a:ext uri="{FF2B5EF4-FFF2-40B4-BE49-F238E27FC236}">
                <a16:creationId xmlns:a16="http://schemas.microsoft.com/office/drawing/2014/main" id="{BD36AECE-A202-4D62-A261-A6D465CD6E17}"/>
              </a:ext>
            </a:extLst>
          </p:cNvPr>
          <p:cNvSpPr txBox="1">
            <a:spLocks/>
          </p:cNvSpPr>
          <p:nvPr/>
        </p:nvSpPr>
        <p:spPr>
          <a:xfrm>
            <a:off x="128464" y="1124744"/>
            <a:ext cx="9720000" cy="5472000"/>
          </a:xfrm>
          <a:prstGeom prst="rect">
            <a:avLst/>
          </a:prstGeom>
        </p:spPr>
        <p:txBody>
          <a:bodyPr/>
          <a:lstStyle>
            <a:lvl1pPr marL="0" indent="0" algn="l" defTabSz="957263" rtl="0" eaLnBrk="1" fontAlgn="base" hangingPunct="1">
              <a:lnSpc>
                <a:spcPts val="2400"/>
              </a:lnSpc>
              <a:spcBef>
                <a:spcPts val="0"/>
              </a:spcBef>
              <a:spcAft>
                <a:spcPct val="0"/>
              </a:spcAft>
              <a:buClr>
                <a:srgbClr val="325CA2"/>
              </a:buClr>
              <a:buSzPct val="85000"/>
              <a:buFont typeface="Wingdings" pitchFamily="2" charset="2"/>
              <a:buNone/>
              <a:tabLst>
                <a:tab pos="190500" algn="l"/>
              </a:tabLst>
              <a:defRPr kumimoji="1" sz="1800">
                <a:solidFill>
                  <a:schemeClr val="tx1"/>
                </a:solidFill>
                <a:latin typeface="+mn-ea"/>
                <a:ea typeface="+mn-ea"/>
                <a:cs typeface="+mn-cs"/>
              </a:defRPr>
            </a:lvl1pPr>
            <a:lvl2pPr marL="381000" indent="0" algn="l" defTabSz="957263" rtl="0" eaLnBrk="1" fontAlgn="base" hangingPunct="1">
              <a:lnSpc>
                <a:spcPts val="2400"/>
              </a:lnSpc>
              <a:spcBef>
                <a:spcPts val="0"/>
              </a:spcBef>
              <a:spcAft>
                <a:spcPct val="0"/>
              </a:spcAft>
              <a:buClr>
                <a:srgbClr val="325CA2"/>
              </a:buClr>
              <a:buSzPct val="80000"/>
              <a:buFont typeface="Wingdings" pitchFamily="2" charset="2"/>
              <a:buNone/>
              <a:tabLst>
                <a:tab pos="190500" algn="l"/>
              </a:tabLst>
              <a:defRPr kumimoji="1" sz="1600">
                <a:solidFill>
                  <a:schemeClr val="tx1"/>
                </a:solidFill>
                <a:latin typeface="+mn-ea"/>
                <a:ea typeface="+mn-ea"/>
              </a:defRPr>
            </a:lvl2pPr>
            <a:lvl3pPr marL="673100" indent="0" algn="l" defTabSz="957263" rtl="0" eaLnBrk="1" fontAlgn="base" hangingPunct="1">
              <a:lnSpc>
                <a:spcPts val="2400"/>
              </a:lnSpc>
              <a:spcBef>
                <a:spcPts val="0"/>
              </a:spcBef>
              <a:spcAft>
                <a:spcPct val="0"/>
              </a:spcAft>
              <a:buClr>
                <a:srgbClr val="325CA2"/>
              </a:buClr>
              <a:buFont typeface="HGPｺﾞｼｯｸE" pitchFamily="50" charset="-128"/>
              <a:buNone/>
              <a:tabLst>
                <a:tab pos="190500" algn="l"/>
              </a:tabLst>
              <a:defRPr kumimoji="1" sz="1200">
                <a:solidFill>
                  <a:schemeClr val="tx1"/>
                </a:solidFill>
                <a:latin typeface="+mn-ea"/>
                <a:ea typeface="+mn-ea"/>
              </a:defRPr>
            </a:lvl3pPr>
            <a:lvl4pPr marL="952500" indent="0" algn="l" defTabSz="957263" rtl="0" eaLnBrk="1" fontAlgn="base" hangingPunct="1">
              <a:lnSpc>
                <a:spcPts val="2400"/>
              </a:lnSpc>
              <a:spcBef>
                <a:spcPts val="0"/>
              </a:spcBef>
              <a:spcAft>
                <a:spcPct val="0"/>
              </a:spcAft>
              <a:buClr>
                <a:srgbClr val="325CA2"/>
              </a:buClr>
              <a:buSzPct val="70000"/>
              <a:buFont typeface="Wingdings" pitchFamily="2" charset="2"/>
              <a:buNone/>
              <a:tabLst>
                <a:tab pos="190500" algn="l"/>
              </a:tabLst>
              <a:defRPr kumimoji="1" sz="1100">
                <a:solidFill>
                  <a:schemeClr val="tx1"/>
                </a:solidFill>
                <a:latin typeface="+mn-ea"/>
                <a:ea typeface="+mn-ea"/>
              </a:defRPr>
            </a:lvl4pPr>
            <a:lvl5pPr marL="1244600" indent="0" algn="l" defTabSz="957263" rtl="0" eaLnBrk="1" fontAlgn="base" hangingPunct="1">
              <a:lnSpc>
                <a:spcPts val="2400"/>
              </a:lnSpc>
              <a:spcBef>
                <a:spcPts val="0"/>
              </a:spcBef>
              <a:spcAft>
                <a:spcPct val="0"/>
              </a:spcAft>
              <a:buClr>
                <a:srgbClr val="325CA2"/>
              </a:buClr>
              <a:buFont typeface="HGPｺﾞｼｯｸE" pitchFamily="50" charset="-128"/>
              <a:buNone/>
              <a:tabLst>
                <a:tab pos="190500" algn="l"/>
              </a:tabLst>
              <a:defRPr kumimoji="1" sz="1100">
                <a:solidFill>
                  <a:schemeClr val="tx1"/>
                </a:solidFill>
                <a:latin typeface="+mn-ea"/>
                <a:ea typeface="+mn-ea"/>
              </a:defRPr>
            </a:lvl5pPr>
            <a:lvl6pPr marL="1789113" indent="-87313" algn="l" defTabSz="957263" rtl="0" eaLnBrk="1" fontAlgn="base" hangingPunct="1">
              <a:spcBef>
                <a:spcPct val="20000"/>
              </a:spcBef>
              <a:spcAft>
                <a:spcPct val="0"/>
              </a:spcAft>
              <a:buClr>
                <a:schemeClr val="accent2"/>
              </a:buClr>
              <a:buFont typeface="HGPｺﾞｼｯｸE" pitchFamily="50" charset="-128"/>
              <a:buChar char="-"/>
              <a:tabLst>
                <a:tab pos="190500" algn="l"/>
              </a:tabLst>
              <a:defRPr kumimoji="1" sz="1400">
                <a:solidFill>
                  <a:schemeClr val="tx1"/>
                </a:solidFill>
                <a:latin typeface="+mn-lt"/>
                <a:ea typeface="+mn-ea"/>
              </a:defRPr>
            </a:lvl6pPr>
            <a:lvl7pPr marL="2246313" indent="-87313" algn="l" defTabSz="957263" rtl="0" eaLnBrk="1" fontAlgn="base" hangingPunct="1">
              <a:spcBef>
                <a:spcPct val="20000"/>
              </a:spcBef>
              <a:spcAft>
                <a:spcPct val="0"/>
              </a:spcAft>
              <a:buClr>
                <a:schemeClr val="accent2"/>
              </a:buClr>
              <a:buFont typeface="HGPｺﾞｼｯｸE" pitchFamily="50" charset="-128"/>
              <a:buChar char="-"/>
              <a:tabLst>
                <a:tab pos="190500" algn="l"/>
              </a:tabLst>
              <a:defRPr kumimoji="1" sz="1400">
                <a:solidFill>
                  <a:schemeClr val="tx1"/>
                </a:solidFill>
                <a:latin typeface="+mn-lt"/>
                <a:ea typeface="+mn-ea"/>
              </a:defRPr>
            </a:lvl7pPr>
            <a:lvl8pPr marL="2703513" indent="-87313" algn="l" defTabSz="957263" rtl="0" eaLnBrk="1" fontAlgn="base" hangingPunct="1">
              <a:spcBef>
                <a:spcPct val="20000"/>
              </a:spcBef>
              <a:spcAft>
                <a:spcPct val="0"/>
              </a:spcAft>
              <a:buClr>
                <a:schemeClr val="accent2"/>
              </a:buClr>
              <a:buFont typeface="HGPｺﾞｼｯｸE" pitchFamily="50" charset="-128"/>
              <a:buChar char="-"/>
              <a:tabLst>
                <a:tab pos="190500" algn="l"/>
              </a:tabLst>
              <a:defRPr kumimoji="1" sz="1400">
                <a:solidFill>
                  <a:schemeClr val="tx1"/>
                </a:solidFill>
                <a:latin typeface="+mn-lt"/>
                <a:ea typeface="+mn-ea"/>
              </a:defRPr>
            </a:lvl8pPr>
            <a:lvl9pPr marL="3160713" indent="-87313" algn="l" defTabSz="957263" rtl="0" eaLnBrk="1" fontAlgn="base" hangingPunct="1">
              <a:spcBef>
                <a:spcPct val="20000"/>
              </a:spcBef>
              <a:spcAft>
                <a:spcPct val="0"/>
              </a:spcAft>
              <a:buClr>
                <a:schemeClr val="accent2"/>
              </a:buClr>
              <a:buFont typeface="HGPｺﾞｼｯｸE" pitchFamily="50" charset="-128"/>
              <a:buChar char="-"/>
              <a:tabLst>
                <a:tab pos="190500" algn="l"/>
              </a:tabLst>
              <a:defRPr kumimoji="1" sz="1400">
                <a:solidFill>
                  <a:schemeClr val="tx1"/>
                </a:solidFill>
                <a:latin typeface="+mn-lt"/>
                <a:ea typeface="+mn-ea"/>
              </a:defRPr>
            </a:lvl9pPr>
          </a:lstStyle>
          <a:p>
            <a:r>
              <a:rPr lang="en-US" altLang="ja-JP" kern="0" dirty="0" err="1"/>
              <a:t>fusion_place</a:t>
            </a:r>
            <a:r>
              <a:rPr lang="ja-JP" altLang="en-US" kern="0" dirty="0"/>
              <a:t>に関する様々なセミナーをオンライン</a:t>
            </a:r>
            <a:r>
              <a:rPr lang="en-US" altLang="ja-JP" kern="0" dirty="0"/>
              <a:t>(Zoom</a:t>
            </a:r>
            <a:r>
              <a:rPr lang="ja-JP" altLang="en-US" kern="0" dirty="0"/>
              <a:t>ウェビナー</a:t>
            </a:r>
            <a:r>
              <a:rPr lang="en-US" altLang="ja-JP" kern="0" dirty="0"/>
              <a:t>)</a:t>
            </a:r>
            <a:r>
              <a:rPr lang="ja-JP" altLang="en-US" kern="0" dirty="0"/>
              <a:t>で開催しています。無料でご参加いただけます。ぜひ気軽にご参加下さい。</a:t>
            </a:r>
          </a:p>
        </p:txBody>
      </p:sp>
      <p:sp>
        <p:nvSpPr>
          <p:cNvPr id="27" name="テキスト ボックス 26">
            <a:extLst>
              <a:ext uri="{FF2B5EF4-FFF2-40B4-BE49-F238E27FC236}">
                <a16:creationId xmlns:a16="http://schemas.microsoft.com/office/drawing/2014/main" id="{75DE0391-FD42-4E29-99E6-3B73DB547D06}"/>
              </a:ext>
            </a:extLst>
          </p:cNvPr>
          <p:cNvSpPr txBox="1"/>
          <p:nvPr/>
        </p:nvSpPr>
        <p:spPr>
          <a:xfrm>
            <a:off x="357489" y="2204062"/>
            <a:ext cx="2186046" cy="684000"/>
          </a:xfrm>
          <a:prstGeom prst="rect">
            <a:avLst/>
          </a:prstGeom>
          <a:solidFill>
            <a:srgbClr val="325CA2"/>
          </a:solidFill>
        </p:spPr>
        <p:txBody>
          <a:bodyPr wrap="square" rtlCol="0" anchor="ctr">
            <a:noAutofit/>
          </a:bodyPr>
          <a:lstStyle/>
          <a:p>
            <a:pPr algn="ctr"/>
            <a:r>
              <a:rPr lang="en-US" altLang="ja-JP" sz="1600" b="1" dirty="0" err="1">
                <a:solidFill>
                  <a:schemeClr val="bg1"/>
                </a:solidFill>
                <a:latin typeface="+mj-ea"/>
                <a:ea typeface="+mj-ea"/>
              </a:rPr>
              <a:t>fusion_place</a:t>
            </a:r>
            <a:endParaRPr lang="en-US" altLang="ja-JP" sz="1600" b="1" dirty="0">
              <a:solidFill>
                <a:schemeClr val="bg1"/>
              </a:solidFill>
              <a:latin typeface="+mj-ea"/>
              <a:ea typeface="+mj-ea"/>
            </a:endParaRPr>
          </a:p>
          <a:p>
            <a:pPr algn="ctr"/>
            <a:r>
              <a:rPr lang="ja-JP" altLang="en-US" sz="1600" b="1" dirty="0">
                <a:solidFill>
                  <a:schemeClr val="bg1"/>
                </a:solidFill>
                <a:latin typeface="+mj-ea"/>
                <a:ea typeface="+mj-ea"/>
              </a:rPr>
              <a:t>紹介セミナー</a:t>
            </a:r>
            <a:endParaRPr kumimoji="1" lang="ja-JP" altLang="en-US" sz="1600" b="1" dirty="0">
              <a:solidFill>
                <a:schemeClr val="bg1"/>
              </a:solidFill>
              <a:latin typeface="+mj-ea"/>
              <a:ea typeface="+mj-ea"/>
            </a:endParaRPr>
          </a:p>
        </p:txBody>
      </p:sp>
      <p:sp>
        <p:nvSpPr>
          <p:cNvPr id="29" name="テキスト ボックス 28">
            <a:extLst>
              <a:ext uri="{FF2B5EF4-FFF2-40B4-BE49-F238E27FC236}">
                <a16:creationId xmlns:a16="http://schemas.microsoft.com/office/drawing/2014/main" id="{598B43D3-B9FA-46F2-AD16-8A34F8EF2BB5}"/>
              </a:ext>
            </a:extLst>
          </p:cNvPr>
          <p:cNvSpPr txBox="1"/>
          <p:nvPr/>
        </p:nvSpPr>
        <p:spPr>
          <a:xfrm>
            <a:off x="2605851" y="2204062"/>
            <a:ext cx="4814847" cy="684000"/>
          </a:xfrm>
          <a:prstGeom prst="rect">
            <a:avLst/>
          </a:prstGeom>
          <a:solidFill>
            <a:schemeClr val="accent1">
              <a:lumMod val="20000"/>
              <a:lumOff val="80000"/>
            </a:schemeClr>
          </a:solidFill>
        </p:spPr>
        <p:txBody>
          <a:bodyPr wrap="square" rtlCol="0" anchor="ctr">
            <a:noAutofit/>
          </a:bodyPr>
          <a:lstStyle/>
          <a:p>
            <a:pPr>
              <a:lnSpc>
                <a:spcPct val="110000"/>
              </a:lnSpc>
            </a:pPr>
            <a:r>
              <a:rPr kumimoji="1" lang="ja-JP" altLang="en-US" sz="1200" dirty="0">
                <a:solidFill>
                  <a:srgbClr val="002060"/>
                </a:solidFill>
                <a:latin typeface="+mj-ea"/>
                <a:ea typeface="+mj-ea"/>
              </a:rPr>
              <a:t>経営管理の本質的な業務ニーズを最先端のソフトウェア技術で実現した</a:t>
            </a:r>
            <a:r>
              <a:rPr kumimoji="1" lang="en-US" altLang="ja-JP" sz="1200" dirty="0" err="1">
                <a:solidFill>
                  <a:srgbClr val="002060"/>
                </a:solidFill>
                <a:latin typeface="+mj-ea"/>
                <a:ea typeface="+mj-ea"/>
              </a:rPr>
              <a:t>fusion_place</a:t>
            </a:r>
            <a:r>
              <a:rPr kumimoji="1" lang="ja-JP" altLang="en-US" sz="1200" dirty="0">
                <a:solidFill>
                  <a:srgbClr val="002060"/>
                </a:solidFill>
                <a:latin typeface="+mj-ea"/>
                <a:ea typeface="+mj-ea"/>
              </a:rPr>
              <a:t>の機能と特長を、デモンストレーションを中心にご紹介いたします。</a:t>
            </a:r>
          </a:p>
        </p:txBody>
      </p:sp>
      <p:sp>
        <p:nvSpPr>
          <p:cNvPr id="31" name="テキスト ボックス 30">
            <a:extLst>
              <a:ext uri="{FF2B5EF4-FFF2-40B4-BE49-F238E27FC236}">
                <a16:creationId xmlns:a16="http://schemas.microsoft.com/office/drawing/2014/main" id="{9BDEE859-52D8-4E29-878F-6A0B1C858DA7}"/>
              </a:ext>
            </a:extLst>
          </p:cNvPr>
          <p:cNvSpPr txBox="1"/>
          <p:nvPr/>
        </p:nvSpPr>
        <p:spPr>
          <a:xfrm>
            <a:off x="7458424" y="2204062"/>
            <a:ext cx="2103088" cy="684000"/>
          </a:xfrm>
          <a:prstGeom prst="rect">
            <a:avLst/>
          </a:prstGeom>
          <a:solidFill>
            <a:schemeClr val="accent1">
              <a:lumMod val="20000"/>
              <a:lumOff val="80000"/>
            </a:schemeClr>
          </a:solidFill>
        </p:spPr>
        <p:txBody>
          <a:bodyPr wrap="square" rIns="0" rtlCol="0" anchor="ctr">
            <a:noAutofit/>
          </a:bodyPr>
          <a:lstStyle/>
          <a:p>
            <a:pPr>
              <a:lnSpc>
                <a:spcPct val="120000"/>
              </a:lnSpc>
            </a:pPr>
            <a:r>
              <a:rPr lang="en-US" altLang="ja-JP" sz="1200" dirty="0">
                <a:solidFill>
                  <a:srgbClr val="002060"/>
                </a:solidFill>
                <a:latin typeface="+mj-ea"/>
                <a:ea typeface="+mj-ea"/>
              </a:rPr>
              <a:t>5</a:t>
            </a:r>
            <a:r>
              <a:rPr lang="ja-JP" altLang="en-US" sz="1200" dirty="0">
                <a:solidFill>
                  <a:srgbClr val="002060"/>
                </a:solidFill>
                <a:latin typeface="+mj-ea"/>
                <a:ea typeface="+mj-ea"/>
              </a:rPr>
              <a:t>月</a:t>
            </a:r>
            <a:r>
              <a:rPr lang="en-US" altLang="ja-JP" sz="1200" dirty="0">
                <a:solidFill>
                  <a:srgbClr val="002060"/>
                </a:solidFill>
                <a:latin typeface="+mj-ea"/>
                <a:ea typeface="+mj-ea"/>
              </a:rPr>
              <a:t>11</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水</a:t>
            </a:r>
            <a:r>
              <a:rPr lang="en-US" altLang="ja-JP" sz="1200" dirty="0">
                <a:solidFill>
                  <a:srgbClr val="002060"/>
                </a:solidFill>
                <a:latin typeface="+mj-ea"/>
                <a:ea typeface="+mj-ea"/>
              </a:rPr>
              <a:t>)(</a:t>
            </a:r>
            <a:r>
              <a:rPr lang="ja-JP" altLang="en-US" sz="1200" dirty="0">
                <a:solidFill>
                  <a:srgbClr val="002060"/>
                </a:solidFill>
                <a:latin typeface="+mj-ea"/>
                <a:ea typeface="+mj-ea"/>
              </a:rPr>
              <a:t>グループ経営</a:t>
            </a:r>
            <a:r>
              <a:rPr lang="en-US" altLang="ja-JP" sz="1200" dirty="0">
                <a:solidFill>
                  <a:srgbClr val="002060"/>
                </a:solidFill>
                <a:latin typeface="+mj-ea"/>
                <a:ea typeface="+mj-ea"/>
              </a:rPr>
              <a:t>)</a:t>
            </a:r>
          </a:p>
          <a:p>
            <a:pPr>
              <a:lnSpc>
                <a:spcPct val="120000"/>
              </a:lnSpc>
            </a:pPr>
            <a:r>
              <a:rPr lang="en-US" altLang="ja-JP" sz="1200" dirty="0">
                <a:solidFill>
                  <a:srgbClr val="002060"/>
                </a:solidFill>
                <a:latin typeface="+mj-ea"/>
                <a:ea typeface="+mj-ea"/>
              </a:rPr>
              <a:t>6</a:t>
            </a:r>
            <a:r>
              <a:rPr lang="ja-JP" altLang="en-US" sz="1200" dirty="0">
                <a:solidFill>
                  <a:srgbClr val="002060"/>
                </a:solidFill>
                <a:latin typeface="+mj-ea"/>
                <a:ea typeface="+mj-ea"/>
              </a:rPr>
              <a:t>月</a:t>
            </a:r>
            <a:r>
              <a:rPr lang="en-US" altLang="ja-JP" sz="1200" dirty="0">
                <a:solidFill>
                  <a:srgbClr val="002060"/>
                </a:solidFill>
                <a:latin typeface="+mj-ea"/>
                <a:ea typeface="+mj-ea"/>
              </a:rPr>
              <a:t>1</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水</a:t>
            </a:r>
            <a:r>
              <a:rPr lang="en-US" altLang="ja-JP" sz="1200" dirty="0">
                <a:solidFill>
                  <a:srgbClr val="002060"/>
                </a:solidFill>
                <a:latin typeface="+mj-ea"/>
                <a:ea typeface="+mj-ea"/>
              </a:rPr>
              <a:t>)</a:t>
            </a:r>
            <a:endParaRPr lang="en-US" altLang="ja-JP" sz="1200" dirty="0">
              <a:solidFill>
                <a:srgbClr val="FF0000"/>
              </a:solidFill>
              <a:latin typeface="+mj-ea"/>
              <a:ea typeface="+mj-ea"/>
            </a:endParaRPr>
          </a:p>
        </p:txBody>
      </p:sp>
      <p:sp>
        <p:nvSpPr>
          <p:cNvPr id="33" name="テキスト ボックス 32">
            <a:extLst>
              <a:ext uri="{FF2B5EF4-FFF2-40B4-BE49-F238E27FC236}">
                <a16:creationId xmlns:a16="http://schemas.microsoft.com/office/drawing/2014/main" id="{2F6CE052-FB36-4C29-ADE4-1A7CB6FD2A9E}"/>
              </a:ext>
            </a:extLst>
          </p:cNvPr>
          <p:cNvSpPr txBox="1"/>
          <p:nvPr/>
        </p:nvSpPr>
        <p:spPr>
          <a:xfrm>
            <a:off x="2605852" y="1916832"/>
            <a:ext cx="4805388" cy="252000"/>
          </a:xfrm>
          <a:prstGeom prst="rect">
            <a:avLst/>
          </a:prstGeom>
          <a:solidFill>
            <a:schemeClr val="bg1">
              <a:lumMod val="85000"/>
            </a:schemeClr>
          </a:solidFill>
        </p:spPr>
        <p:txBody>
          <a:bodyPr wrap="square" rtlCol="0" anchor="ctr">
            <a:noAutofit/>
          </a:bodyPr>
          <a:lstStyle/>
          <a:p>
            <a:pPr>
              <a:lnSpc>
                <a:spcPct val="120000"/>
              </a:lnSpc>
            </a:pPr>
            <a:r>
              <a:rPr kumimoji="1" lang="ja-JP" altLang="en-US" sz="1400" dirty="0">
                <a:solidFill>
                  <a:srgbClr val="002060"/>
                </a:solidFill>
                <a:latin typeface="+mj-ea"/>
                <a:ea typeface="+mj-ea"/>
              </a:rPr>
              <a:t>概要</a:t>
            </a:r>
          </a:p>
        </p:txBody>
      </p:sp>
      <p:sp>
        <p:nvSpPr>
          <p:cNvPr id="35" name="テキスト ボックス 34">
            <a:extLst>
              <a:ext uri="{FF2B5EF4-FFF2-40B4-BE49-F238E27FC236}">
                <a16:creationId xmlns:a16="http://schemas.microsoft.com/office/drawing/2014/main" id="{6318E6D8-E63F-4044-BC7C-530D285E8228}"/>
              </a:ext>
            </a:extLst>
          </p:cNvPr>
          <p:cNvSpPr txBox="1"/>
          <p:nvPr/>
        </p:nvSpPr>
        <p:spPr>
          <a:xfrm>
            <a:off x="7458424" y="1916832"/>
            <a:ext cx="2103088" cy="252000"/>
          </a:xfrm>
          <a:prstGeom prst="rect">
            <a:avLst/>
          </a:prstGeom>
          <a:solidFill>
            <a:schemeClr val="bg1">
              <a:lumMod val="85000"/>
            </a:schemeClr>
          </a:solidFill>
        </p:spPr>
        <p:txBody>
          <a:bodyPr wrap="square" rtlCol="0" anchor="ctr">
            <a:noAutofit/>
          </a:bodyPr>
          <a:lstStyle/>
          <a:p>
            <a:pPr>
              <a:lnSpc>
                <a:spcPct val="120000"/>
              </a:lnSpc>
            </a:pPr>
            <a:r>
              <a:rPr kumimoji="1" lang="ja-JP" altLang="en-US" sz="1400" dirty="0">
                <a:solidFill>
                  <a:srgbClr val="002060"/>
                </a:solidFill>
                <a:latin typeface="+mj-ea"/>
                <a:ea typeface="+mj-ea"/>
              </a:rPr>
              <a:t>開催日</a:t>
            </a:r>
            <a:endParaRPr kumimoji="1" lang="en-US" altLang="ja-JP" sz="1400" dirty="0">
              <a:solidFill>
                <a:srgbClr val="002060"/>
              </a:solidFill>
              <a:latin typeface="+mj-ea"/>
              <a:ea typeface="+mj-ea"/>
            </a:endParaRPr>
          </a:p>
        </p:txBody>
      </p:sp>
      <p:sp>
        <p:nvSpPr>
          <p:cNvPr id="37" name="テキスト ボックス 36">
            <a:extLst>
              <a:ext uri="{FF2B5EF4-FFF2-40B4-BE49-F238E27FC236}">
                <a16:creationId xmlns:a16="http://schemas.microsoft.com/office/drawing/2014/main" id="{167CF2D1-388C-4639-9190-2A083A9E1B6A}"/>
              </a:ext>
            </a:extLst>
          </p:cNvPr>
          <p:cNvSpPr txBox="1"/>
          <p:nvPr/>
        </p:nvSpPr>
        <p:spPr>
          <a:xfrm>
            <a:off x="357487" y="3660761"/>
            <a:ext cx="2186047" cy="684000"/>
          </a:xfrm>
          <a:prstGeom prst="rect">
            <a:avLst/>
          </a:prstGeom>
          <a:solidFill>
            <a:srgbClr val="00B050"/>
          </a:solidFill>
        </p:spPr>
        <p:txBody>
          <a:bodyPr wrap="square" lIns="36000" rIns="36000" rtlCol="0" anchor="ctr">
            <a:noAutofit/>
          </a:bodyPr>
          <a:lstStyle/>
          <a:p>
            <a:pPr algn="ctr"/>
            <a:r>
              <a:rPr lang="ja-JP" altLang="en-US" sz="1600" b="1" dirty="0">
                <a:solidFill>
                  <a:schemeClr val="bg1"/>
                </a:solidFill>
                <a:latin typeface="+mj-ea"/>
                <a:ea typeface="+mj-ea"/>
              </a:rPr>
              <a:t>現場力を喚起する</a:t>
            </a:r>
          </a:p>
          <a:p>
            <a:pPr algn="ctr"/>
            <a:r>
              <a:rPr lang="ja-JP" altLang="en-US" sz="1600" b="1" dirty="0">
                <a:solidFill>
                  <a:schemeClr val="bg1"/>
                </a:solidFill>
                <a:latin typeface="+mj-ea"/>
                <a:ea typeface="+mj-ea"/>
              </a:rPr>
              <a:t>経営管理</a:t>
            </a:r>
          </a:p>
        </p:txBody>
      </p:sp>
      <p:sp>
        <p:nvSpPr>
          <p:cNvPr id="39" name="テキスト ボックス 38">
            <a:extLst>
              <a:ext uri="{FF2B5EF4-FFF2-40B4-BE49-F238E27FC236}">
                <a16:creationId xmlns:a16="http://schemas.microsoft.com/office/drawing/2014/main" id="{D8084F09-F881-4C03-B848-40111C019B19}"/>
              </a:ext>
            </a:extLst>
          </p:cNvPr>
          <p:cNvSpPr txBox="1"/>
          <p:nvPr/>
        </p:nvSpPr>
        <p:spPr>
          <a:xfrm>
            <a:off x="2605851" y="3660761"/>
            <a:ext cx="4814847" cy="684000"/>
          </a:xfrm>
          <a:prstGeom prst="rect">
            <a:avLst/>
          </a:prstGeom>
          <a:solidFill>
            <a:schemeClr val="accent6">
              <a:lumMod val="20000"/>
              <a:lumOff val="80000"/>
            </a:schemeClr>
          </a:solidFill>
        </p:spPr>
        <p:txBody>
          <a:bodyPr wrap="square" rtlCol="0" anchor="ctr">
            <a:noAutofit/>
          </a:bodyPr>
          <a:lstStyle/>
          <a:p>
            <a:pPr>
              <a:lnSpc>
                <a:spcPct val="110000"/>
              </a:lnSpc>
            </a:pPr>
            <a:r>
              <a:rPr kumimoji="1" lang="ja-JP" altLang="en-US" sz="1200" dirty="0">
                <a:solidFill>
                  <a:srgbClr val="002060"/>
                </a:solidFill>
                <a:latin typeface="+mj-ea"/>
                <a:ea typeface="+mj-ea"/>
              </a:rPr>
              <a:t>フュージョンズが考える経営管理</a:t>
            </a:r>
            <a:r>
              <a:rPr kumimoji="1" lang="en-US" altLang="ja-JP" sz="1200" dirty="0">
                <a:solidFill>
                  <a:srgbClr val="002060"/>
                </a:solidFill>
                <a:latin typeface="+mj-ea"/>
                <a:ea typeface="+mj-ea"/>
              </a:rPr>
              <a:t>DX</a:t>
            </a:r>
            <a:r>
              <a:rPr kumimoji="1" lang="ja-JP" altLang="en-US" sz="1200" dirty="0">
                <a:solidFill>
                  <a:srgbClr val="002060"/>
                </a:solidFill>
                <a:latin typeface="+mj-ea"/>
                <a:ea typeface="+mj-ea"/>
              </a:rPr>
              <a:t>は「現場力を喚起する経営管理」。現場をエンパワーし未来の予測と活動の制御を可能にするための考え方と取り組みをご紹介いたします。</a:t>
            </a:r>
          </a:p>
        </p:txBody>
      </p:sp>
      <p:sp>
        <p:nvSpPr>
          <p:cNvPr id="41" name="テキスト ボックス 40">
            <a:extLst>
              <a:ext uri="{FF2B5EF4-FFF2-40B4-BE49-F238E27FC236}">
                <a16:creationId xmlns:a16="http://schemas.microsoft.com/office/drawing/2014/main" id="{1C8498E4-631C-4DCE-98AB-9C88729174ED}"/>
              </a:ext>
            </a:extLst>
          </p:cNvPr>
          <p:cNvSpPr txBox="1"/>
          <p:nvPr/>
        </p:nvSpPr>
        <p:spPr>
          <a:xfrm>
            <a:off x="7458424" y="3660761"/>
            <a:ext cx="2103088" cy="684000"/>
          </a:xfrm>
          <a:prstGeom prst="rect">
            <a:avLst/>
          </a:prstGeom>
          <a:solidFill>
            <a:schemeClr val="accent6">
              <a:lumMod val="20000"/>
              <a:lumOff val="80000"/>
            </a:schemeClr>
          </a:solidFill>
        </p:spPr>
        <p:txBody>
          <a:bodyPr wrap="square" rIns="0" rtlCol="0" anchor="ctr">
            <a:noAutofit/>
          </a:bodyPr>
          <a:lstStyle/>
          <a:p>
            <a:r>
              <a:rPr lang="en-US" altLang="ja-JP" sz="1200" dirty="0">
                <a:solidFill>
                  <a:srgbClr val="002060"/>
                </a:solidFill>
                <a:latin typeface="+mj-ea"/>
                <a:ea typeface="+mj-ea"/>
              </a:rPr>
              <a:t>4</a:t>
            </a:r>
            <a:r>
              <a:rPr lang="ja-JP" altLang="en-US" sz="1200" dirty="0">
                <a:solidFill>
                  <a:srgbClr val="002060"/>
                </a:solidFill>
                <a:latin typeface="+mj-ea"/>
                <a:ea typeface="+mj-ea"/>
              </a:rPr>
              <a:t>月</a:t>
            </a:r>
            <a:r>
              <a:rPr lang="en-US" altLang="ja-JP" sz="1200" dirty="0">
                <a:solidFill>
                  <a:srgbClr val="002060"/>
                </a:solidFill>
                <a:latin typeface="+mj-ea"/>
                <a:ea typeface="+mj-ea"/>
              </a:rPr>
              <a:t>27</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水</a:t>
            </a:r>
            <a:r>
              <a:rPr lang="en-US" altLang="ja-JP" sz="1200" dirty="0">
                <a:solidFill>
                  <a:srgbClr val="002060"/>
                </a:solidFill>
                <a:latin typeface="+mj-ea"/>
                <a:ea typeface="+mj-ea"/>
              </a:rPr>
              <a:t>)</a:t>
            </a:r>
            <a:r>
              <a:rPr lang="ja-JP" altLang="en-US" sz="1200" dirty="0">
                <a:solidFill>
                  <a:srgbClr val="002060"/>
                </a:solidFill>
                <a:latin typeface="+mj-ea"/>
                <a:ea typeface="+mj-ea"/>
              </a:rPr>
              <a:t> </a:t>
            </a:r>
            <a:r>
              <a:rPr lang="ja-JP" altLang="en-US" sz="1200" b="1" dirty="0">
                <a:solidFill>
                  <a:srgbClr val="FF0000"/>
                </a:solidFill>
                <a:latin typeface="+mj-ea"/>
                <a:ea typeface="+mj-ea"/>
              </a:rPr>
              <a:t>本日</a:t>
            </a:r>
            <a:endParaRPr lang="en-US" altLang="ja-JP" sz="1200" b="1" dirty="0">
              <a:solidFill>
                <a:srgbClr val="FF0000"/>
              </a:solidFill>
              <a:latin typeface="+mj-ea"/>
              <a:ea typeface="+mj-ea"/>
            </a:endParaRPr>
          </a:p>
          <a:p>
            <a:r>
              <a:rPr lang="en-US" altLang="ja-JP" sz="1200" dirty="0">
                <a:solidFill>
                  <a:srgbClr val="002060"/>
                </a:solidFill>
                <a:latin typeface="+mj-ea"/>
                <a:ea typeface="+mj-ea"/>
              </a:rPr>
              <a:t>6</a:t>
            </a:r>
            <a:r>
              <a:rPr lang="ja-JP" altLang="en-US" sz="1200" dirty="0">
                <a:solidFill>
                  <a:srgbClr val="002060"/>
                </a:solidFill>
                <a:latin typeface="+mj-ea"/>
                <a:ea typeface="+mj-ea"/>
              </a:rPr>
              <a:t>月</a:t>
            </a:r>
            <a:r>
              <a:rPr lang="en-US" altLang="ja-JP" sz="1200" dirty="0">
                <a:solidFill>
                  <a:srgbClr val="002060"/>
                </a:solidFill>
                <a:latin typeface="+mj-ea"/>
                <a:ea typeface="+mj-ea"/>
              </a:rPr>
              <a:t>15</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水</a:t>
            </a:r>
            <a:r>
              <a:rPr lang="en-US" altLang="ja-JP" sz="1200" dirty="0">
                <a:solidFill>
                  <a:srgbClr val="002060"/>
                </a:solidFill>
                <a:latin typeface="+mj-ea"/>
                <a:ea typeface="+mj-ea"/>
              </a:rPr>
              <a:t>)</a:t>
            </a:r>
            <a:endParaRPr lang="en-US" altLang="ja-JP" sz="1200" dirty="0">
              <a:solidFill>
                <a:srgbClr val="FF0000"/>
              </a:solidFill>
              <a:latin typeface="+mj-ea"/>
              <a:ea typeface="+mj-ea"/>
            </a:endParaRPr>
          </a:p>
        </p:txBody>
      </p:sp>
      <p:sp>
        <p:nvSpPr>
          <p:cNvPr id="42" name="テキスト ボックス 41">
            <a:extLst>
              <a:ext uri="{FF2B5EF4-FFF2-40B4-BE49-F238E27FC236}">
                <a16:creationId xmlns:a16="http://schemas.microsoft.com/office/drawing/2014/main" id="{E0C127C9-D9AC-4AA8-97D1-1CE50FE269F6}"/>
              </a:ext>
            </a:extLst>
          </p:cNvPr>
          <p:cNvSpPr txBox="1"/>
          <p:nvPr/>
        </p:nvSpPr>
        <p:spPr>
          <a:xfrm>
            <a:off x="357488" y="4385093"/>
            <a:ext cx="2186046" cy="904276"/>
          </a:xfrm>
          <a:prstGeom prst="rect">
            <a:avLst/>
          </a:prstGeom>
          <a:solidFill>
            <a:srgbClr val="00B050"/>
          </a:solidFill>
        </p:spPr>
        <p:txBody>
          <a:bodyPr wrap="square" lIns="36000" rIns="36000" rtlCol="0" anchor="ctr">
            <a:noAutofit/>
          </a:bodyPr>
          <a:lstStyle/>
          <a:p>
            <a:pPr algn="ctr"/>
            <a:r>
              <a:rPr lang="ja-JP" altLang="en-US" sz="1600" b="1" dirty="0">
                <a:solidFill>
                  <a:schemeClr val="bg1"/>
                </a:solidFill>
                <a:latin typeface="+mj-ea"/>
                <a:ea typeface="+mj-ea"/>
              </a:rPr>
              <a:t>自律と統合の</a:t>
            </a:r>
          </a:p>
          <a:p>
            <a:pPr algn="ctr"/>
            <a:r>
              <a:rPr lang="ja-JP" altLang="en-US" sz="1600" b="1" dirty="0">
                <a:solidFill>
                  <a:schemeClr val="bg1"/>
                </a:solidFill>
                <a:latin typeface="+mj-ea"/>
                <a:ea typeface="+mj-ea"/>
              </a:rPr>
              <a:t>グループ経営管理</a:t>
            </a:r>
          </a:p>
        </p:txBody>
      </p:sp>
      <p:sp>
        <p:nvSpPr>
          <p:cNvPr id="43" name="テキスト ボックス 42">
            <a:extLst>
              <a:ext uri="{FF2B5EF4-FFF2-40B4-BE49-F238E27FC236}">
                <a16:creationId xmlns:a16="http://schemas.microsoft.com/office/drawing/2014/main" id="{9AF21152-03A2-42CD-ADCE-721FD82CFA56}"/>
              </a:ext>
            </a:extLst>
          </p:cNvPr>
          <p:cNvSpPr txBox="1"/>
          <p:nvPr/>
        </p:nvSpPr>
        <p:spPr>
          <a:xfrm>
            <a:off x="2607180" y="4385093"/>
            <a:ext cx="4803933" cy="904276"/>
          </a:xfrm>
          <a:prstGeom prst="rect">
            <a:avLst/>
          </a:prstGeom>
          <a:solidFill>
            <a:schemeClr val="accent6">
              <a:lumMod val="20000"/>
              <a:lumOff val="80000"/>
            </a:schemeClr>
          </a:solidFill>
        </p:spPr>
        <p:txBody>
          <a:bodyPr wrap="square" rIns="36000" rtlCol="0" anchor="ctr">
            <a:noAutofit/>
          </a:bodyPr>
          <a:lstStyle/>
          <a:p>
            <a:pPr>
              <a:lnSpc>
                <a:spcPct val="110000"/>
              </a:lnSpc>
            </a:pPr>
            <a:r>
              <a:rPr kumimoji="1" lang="ja-JP" altLang="en-US" sz="1200" dirty="0">
                <a:solidFill>
                  <a:srgbClr val="002060"/>
                </a:solidFill>
                <a:latin typeface="+mj-ea"/>
                <a:ea typeface="+mj-ea"/>
              </a:rPr>
              <a:t>～ 子会社の自律を促進して連結経営もスムーズに！～</a:t>
            </a:r>
          </a:p>
          <a:p>
            <a:pPr>
              <a:lnSpc>
                <a:spcPct val="110000"/>
              </a:lnSpc>
            </a:pPr>
            <a:r>
              <a:rPr kumimoji="1" lang="ja-JP" altLang="en-US" sz="1200" dirty="0">
                <a:solidFill>
                  <a:srgbClr val="002060"/>
                </a:solidFill>
                <a:latin typeface="+mj-ea"/>
                <a:ea typeface="+mj-ea"/>
              </a:rPr>
              <a:t>アジャイルなグループ経営管理のためには、本社主導の標準化・見える化とともに、各社の自律的管理を支えるシステムが必要です。２つの要求を実現するアプローチを事例とともにご紹介いたします</a:t>
            </a:r>
            <a:r>
              <a:rPr kumimoji="1" lang="en-US" altLang="ja-JP" sz="1200" dirty="0">
                <a:solidFill>
                  <a:srgbClr val="002060"/>
                </a:solidFill>
                <a:latin typeface="+mj-ea"/>
                <a:ea typeface="+mj-ea"/>
              </a:rPr>
              <a:t>｡</a:t>
            </a:r>
          </a:p>
        </p:txBody>
      </p:sp>
      <p:sp>
        <p:nvSpPr>
          <p:cNvPr id="44" name="テキスト ボックス 43">
            <a:extLst>
              <a:ext uri="{FF2B5EF4-FFF2-40B4-BE49-F238E27FC236}">
                <a16:creationId xmlns:a16="http://schemas.microsoft.com/office/drawing/2014/main" id="{BC9569D4-4ECF-408B-B787-578981C8F569}"/>
              </a:ext>
            </a:extLst>
          </p:cNvPr>
          <p:cNvSpPr txBox="1"/>
          <p:nvPr/>
        </p:nvSpPr>
        <p:spPr>
          <a:xfrm>
            <a:off x="7458424" y="4385093"/>
            <a:ext cx="2103088" cy="904276"/>
          </a:xfrm>
          <a:prstGeom prst="rect">
            <a:avLst/>
          </a:prstGeom>
          <a:solidFill>
            <a:schemeClr val="accent6">
              <a:lumMod val="20000"/>
              <a:lumOff val="80000"/>
            </a:schemeClr>
          </a:solidFill>
        </p:spPr>
        <p:txBody>
          <a:bodyPr wrap="square" rIns="0" rtlCol="0" anchor="ctr">
            <a:noAutofit/>
          </a:bodyPr>
          <a:lstStyle/>
          <a:p>
            <a:pPr>
              <a:lnSpc>
                <a:spcPct val="120000"/>
              </a:lnSpc>
            </a:pPr>
            <a:r>
              <a:rPr lang="en-US" altLang="ja-JP" sz="1200" dirty="0">
                <a:solidFill>
                  <a:srgbClr val="002060"/>
                </a:solidFill>
                <a:latin typeface="+mj-ea"/>
                <a:ea typeface="+mj-ea"/>
              </a:rPr>
              <a:t>5</a:t>
            </a:r>
            <a:r>
              <a:rPr lang="ja-JP" altLang="en-US" sz="1200" dirty="0">
                <a:solidFill>
                  <a:srgbClr val="002060"/>
                </a:solidFill>
                <a:latin typeface="+mj-ea"/>
                <a:ea typeface="+mj-ea"/>
              </a:rPr>
              <a:t>月</a:t>
            </a:r>
            <a:r>
              <a:rPr lang="en-US" altLang="ja-JP" sz="1200" dirty="0">
                <a:solidFill>
                  <a:srgbClr val="002060"/>
                </a:solidFill>
                <a:latin typeface="+mj-ea"/>
                <a:ea typeface="+mj-ea"/>
              </a:rPr>
              <a:t>25</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水</a:t>
            </a:r>
            <a:r>
              <a:rPr lang="en-US" altLang="ja-JP" sz="1200" dirty="0">
                <a:solidFill>
                  <a:srgbClr val="002060"/>
                </a:solidFill>
                <a:latin typeface="+mj-ea"/>
                <a:ea typeface="+mj-ea"/>
              </a:rPr>
              <a:t>)</a:t>
            </a:r>
          </a:p>
        </p:txBody>
      </p:sp>
      <p:sp>
        <p:nvSpPr>
          <p:cNvPr id="45" name="テキスト ボックス 44">
            <a:extLst>
              <a:ext uri="{FF2B5EF4-FFF2-40B4-BE49-F238E27FC236}">
                <a16:creationId xmlns:a16="http://schemas.microsoft.com/office/drawing/2014/main" id="{F01D2CFF-03A1-49CA-9B4A-361A4EBF7303}"/>
              </a:ext>
            </a:extLst>
          </p:cNvPr>
          <p:cNvSpPr txBox="1"/>
          <p:nvPr/>
        </p:nvSpPr>
        <p:spPr>
          <a:xfrm>
            <a:off x="357488" y="2933496"/>
            <a:ext cx="2186046" cy="684000"/>
          </a:xfrm>
          <a:prstGeom prst="rect">
            <a:avLst/>
          </a:prstGeom>
          <a:solidFill>
            <a:srgbClr val="325CA2"/>
          </a:solidFill>
        </p:spPr>
        <p:txBody>
          <a:bodyPr wrap="square" lIns="36000" rIns="36000" rtlCol="0" anchor="ctr">
            <a:noAutofit/>
          </a:bodyPr>
          <a:lstStyle/>
          <a:p>
            <a:pPr algn="ctr"/>
            <a:r>
              <a:rPr lang="ja-JP" altLang="en-US" sz="1600" b="1" dirty="0">
                <a:solidFill>
                  <a:schemeClr val="bg1"/>
                </a:solidFill>
                <a:latin typeface="+mj-ea"/>
                <a:ea typeface="+mj-ea"/>
              </a:rPr>
              <a:t>触ってみるのが一番！</a:t>
            </a:r>
            <a:endParaRPr lang="en-US" altLang="ja-JP" sz="1600" b="1" dirty="0">
              <a:solidFill>
                <a:schemeClr val="bg1"/>
              </a:solidFill>
              <a:latin typeface="+mj-ea"/>
              <a:ea typeface="+mj-ea"/>
            </a:endParaRPr>
          </a:p>
          <a:p>
            <a:pPr algn="ctr"/>
            <a:r>
              <a:rPr lang="ja-JP" altLang="en-US" sz="1600" b="1" dirty="0">
                <a:solidFill>
                  <a:schemeClr val="bg1"/>
                </a:solidFill>
                <a:latin typeface="+mj-ea"/>
                <a:ea typeface="+mj-ea"/>
              </a:rPr>
              <a:t>ハンズオンセミナー</a:t>
            </a:r>
            <a:endParaRPr kumimoji="1" lang="ja-JP" altLang="en-US" sz="1600" b="1" dirty="0">
              <a:solidFill>
                <a:schemeClr val="bg1"/>
              </a:solidFill>
              <a:latin typeface="+mj-ea"/>
              <a:ea typeface="+mj-ea"/>
            </a:endParaRPr>
          </a:p>
        </p:txBody>
      </p:sp>
      <p:sp>
        <p:nvSpPr>
          <p:cNvPr id="46" name="テキスト ボックス 45">
            <a:extLst>
              <a:ext uri="{FF2B5EF4-FFF2-40B4-BE49-F238E27FC236}">
                <a16:creationId xmlns:a16="http://schemas.microsoft.com/office/drawing/2014/main" id="{C54BE5D0-B96F-4BF3-BFEC-ED73D66584C8}"/>
              </a:ext>
            </a:extLst>
          </p:cNvPr>
          <p:cNvSpPr txBox="1"/>
          <p:nvPr/>
        </p:nvSpPr>
        <p:spPr>
          <a:xfrm>
            <a:off x="2605851" y="2933496"/>
            <a:ext cx="4814847" cy="684000"/>
          </a:xfrm>
          <a:prstGeom prst="rect">
            <a:avLst/>
          </a:prstGeom>
          <a:solidFill>
            <a:schemeClr val="accent1">
              <a:lumMod val="20000"/>
              <a:lumOff val="80000"/>
            </a:schemeClr>
          </a:solidFill>
        </p:spPr>
        <p:txBody>
          <a:bodyPr wrap="square" rtlCol="0" anchor="ctr">
            <a:noAutofit/>
          </a:bodyPr>
          <a:lstStyle/>
          <a:p>
            <a:pPr>
              <a:lnSpc>
                <a:spcPct val="110000"/>
              </a:lnSpc>
            </a:pPr>
            <a:r>
              <a:rPr kumimoji="1" lang="ja-JP" altLang="en-US" sz="1200" dirty="0">
                <a:solidFill>
                  <a:srgbClr val="002060"/>
                </a:solidFill>
                <a:latin typeface="+mj-ea"/>
                <a:ea typeface="+mj-ea"/>
              </a:rPr>
              <a:t>実際に</a:t>
            </a:r>
            <a:r>
              <a:rPr kumimoji="1" lang="en-US" altLang="ja-JP" sz="1200" dirty="0" err="1">
                <a:solidFill>
                  <a:srgbClr val="002060"/>
                </a:solidFill>
                <a:latin typeface="+mj-ea"/>
                <a:ea typeface="+mj-ea"/>
              </a:rPr>
              <a:t>fusion_place</a:t>
            </a:r>
            <a:r>
              <a:rPr kumimoji="1" lang="ja-JP" altLang="en-US" sz="1200" dirty="0">
                <a:solidFill>
                  <a:srgbClr val="002060"/>
                </a:solidFill>
                <a:latin typeface="+mj-ea"/>
                <a:ea typeface="+mj-ea"/>
              </a:rPr>
              <a:t>クラウドに接続し</a:t>
            </a:r>
            <a:r>
              <a:rPr kumimoji="1" lang="en-US" altLang="ja-JP" sz="1200" dirty="0">
                <a:solidFill>
                  <a:srgbClr val="002060"/>
                </a:solidFill>
                <a:latin typeface="+mj-ea"/>
                <a:ea typeface="+mj-ea"/>
              </a:rPr>
              <a:t>､</a:t>
            </a:r>
            <a:r>
              <a:rPr kumimoji="1" lang="ja-JP" altLang="en-US" sz="1200" dirty="0">
                <a:solidFill>
                  <a:srgbClr val="002060"/>
                </a:solidFill>
                <a:latin typeface="+mj-ea"/>
                <a:ea typeface="+mj-ea"/>
              </a:rPr>
              <a:t>操作を通じて</a:t>
            </a:r>
            <a:r>
              <a:rPr kumimoji="1" lang="en-US" altLang="ja-JP" sz="1200" dirty="0">
                <a:solidFill>
                  <a:srgbClr val="002060"/>
                </a:solidFill>
                <a:latin typeface="+mj-ea"/>
                <a:ea typeface="+mj-ea"/>
              </a:rPr>
              <a:t>､Excel</a:t>
            </a:r>
            <a:r>
              <a:rPr kumimoji="1" lang="ja-JP" altLang="en-US" sz="1200" dirty="0">
                <a:solidFill>
                  <a:srgbClr val="002060"/>
                </a:solidFill>
                <a:latin typeface="+mj-ea"/>
                <a:ea typeface="+mj-ea"/>
              </a:rPr>
              <a:t>メタボの解消から本格的予算管理システムの実現までをご体験頂けます</a:t>
            </a:r>
            <a:r>
              <a:rPr kumimoji="1" lang="en-US" altLang="ja-JP" sz="1200" dirty="0">
                <a:solidFill>
                  <a:srgbClr val="002060"/>
                </a:solidFill>
                <a:latin typeface="+mj-ea"/>
                <a:ea typeface="+mj-ea"/>
              </a:rPr>
              <a:t>｡</a:t>
            </a:r>
          </a:p>
          <a:p>
            <a:pPr>
              <a:lnSpc>
                <a:spcPct val="110000"/>
              </a:lnSpc>
            </a:pPr>
            <a:r>
              <a:rPr kumimoji="1" lang="ja-JP" altLang="en-US" sz="1200" dirty="0">
                <a:solidFill>
                  <a:srgbClr val="002060"/>
                </a:solidFill>
                <a:latin typeface="+mj-ea"/>
                <a:ea typeface="+mj-ea"/>
              </a:rPr>
              <a:t>また</a:t>
            </a:r>
            <a:r>
              <a:rPr kumimoji="1" lang="en-US" altLang="ja-JP" sz="1200" dirty="0">
                <a:solidFill>
                  <a:srgbClr val="002060"/>
                </a:solidFill>
                <a:latin typeface="+mj-ea"/>
                <a:ea typeface="+mj-ea"/>
              </a:rPr>
              <a:t>､</a:t>
            </a:r>
            <a:r>
              <a:rPr kumimoji="1" lang="ja-JP" altLang="en-US" sz="1200" dirty="0">
                <a:solidFill>
                  <a:srgbClr val="002060"/>
                </a:solidFill>
                <a:latin typeface="+mj-ea"/>
                <a:ea typeface="+mj-ea"/>
              </a:rPr>
              <a:t>弊社コンサルタントに直接ご質問いただけるよい機会です</a:t>
            </a:r>
            <a:r>
              <a:rPr kumimoji="1" lang="en-US" altLang="ja-JP" sz="1200" dirty="0">
                <a:solidFill>
                  <a:srgbClr val="002060"/>
                </a:solidFill>
                <a:latin typeface="+mj-ea"/>
                <a:ea typeface="+mj-ea"/>
              </a:rPr>
              <a:t>｡</a:t>
            </a:r>
            <a:endParaRPr kumimoji="1" lang="ja-JP" altLang="en-US" sz="1200" dirty="0">
              <a:solidFill>
                <a:srgbClr val="002060"/>
              </a:solidFill>
              <a:latin typeface="+mj-ea"/>
              <a:ea typeface="+mj-ea"/>
            </a:endParaRPr>
          </a:p>
        </p:txBody>
      </p:sp>
      <p:sp>
        <p:nvSpPr>
          <p:cNvPr id="47" name="テキスト ボックス 46">
            <a:extLst>
              <a:ext uri="{FF2B5EF4-FFF2-40B4-BE49-F238E27FC236}">
                <a16:creationId xmlns:a16="http://schemas.microsoft.com/office/drawing/2014/main" id="{CA2836C0-B7F2-4FFB-9D1B-0CA616328EDF}"/>
              </a:ext>
            </a:extLst>
          </p:cNvPr>
          <p:cNvSpPr txBox="1"/>
          <p:nvPr/>
        </p:nvSpPr>
        <p:spPr>
          <a:xfrm>
            <a:off x="7458424" y="2933496"/>
            <a:ext cx="2103088" cy="684000"/>
          </a:xfrm>
          <a:prstGeom prst="rect">
            <a:avLst/>
          </a:prstGeom>
          <a:solidFill>
            <a:schemeClr val="accent1">
              <a:lumMod val="20000"/>
              <a:lumOff val="80000"/>
            </a:schemeClr>
          </a:solidFill>
        </p:spPr>
        <p:txBody>
          <a:bodyPr wrap="square" rIns="0" rtlCol="0" anchor="ctr">
            <a:noAutofit/>
          </a:bodyPr>
          <a:lstStyle/>
          <a:p>
            <a:pPr>
              <a:lnSpc>
                <a:spcPct val="120000"/>
              </a:lnSpc>
            </a:pPr>
            <a:r>
              <a:rPr lang="en-US" altLang="ja-JP" sz="1200" dirty="0">
                <a:solidFill>
                  <a:srgbClr val="002060"/>
                </a:solidFill>
                <a:latin typeface="+mj-ea"/>
                <a:ea typeface="+mj-ea"/>
              </a:rPr>
              <a:t>5</a:t>
            </a:r>
            <a:r>
              <a:rPr lang="ja-JP" altLang="en-US" sz="1200" dirty="0">
                <a:solidFill>
                  <a:srgbClr val="002060"/>
                </a:solidFill>
                <a:latin typeface="+mj-ea"/>
                <a:ea typeface="+mj-ea"/>
              </a:rPr>
              <a:t>月</a:t>
            </a:r>
            <a:r>
              <a:rPr lang="en-US" altLang="ja-JP" sz="1200" dirty="0">
                <a:solidFill>
                  <a:srgbClr val="002060"/>
                </a:solidFill>
                <a:latin typeface="+mj-ea"/>
                <a:ea typeface="+mj-ea"/>
              </a:rPr>
              <a:t>13</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金</a:t>
            </a:r>
            <a:r>
              <a:rPr lang="en-US" altLang="ja-JP" sz="1200" dirty="0">
                <a:solidFill>
                  <a:srgbClr val="002060"/>
                </a:solidFill>
                <a:latin typeface="+mj-ea"/>
                <a:ea typeface="+mj-ea"/>
              </a:rPr>
              <a:t>)</a:t>
            </a:r>
          </a:p>
          <a:p>
            <a:pPr>
              <a:lnSpc>
                <a:spcPct val="120000"/>
              </a:lnSpc>
            </a:pPr>
            <a:r>
              <a:rPr lang="en-US" altLang="ja-JP" sz="1200" dirty="0">
                <a:solidFill>
                  <a:srgbClr val="002060"/>
                </a:solidFill>
                <a:latin typeface="+mj-ea"/>
                <a:ea typeface="+mj-ea"/>
              </a:rPr>
              <a:t>6</a:t>
            </a:r>
            <a:r>
              <a:rPr lang="ja-JP" altLang="en-US" sz="1200" dirty="0">
                <a:solidFill>
                  <a:srgbClr val="002060"/>
                </a:solidFill>
                <a:latin typeface="+mj-ea"/>
                <a:ea typeface="+mj-ea"/>
              </a:rPr>
              <a:t>月</a:t>
            </a:r>
            <a:r>
              <a:rPr lang="en-US" altLang="ja-JP" sz="1200" dirty="0">
                <a:solidFill>
                  <a:srgbClr val="002060"/>
                </a:solidFill>
                <a:latin typeface="+mj-ea"/>
                <a:ea typeface="+mj-ea"/>
              </a:rPr>
              <a:t>9</a:t>
            </a:r>
            <a:r>
              <a:rPr lang="ja-JP" altLang="en-US" sz="1200" dirty="0">
                <a:solidFill>
                  <a:srgbClr val="002060"/>
                </a:solidFill>
                <a:latin typeface="+mj-ea"/>
                <a:ea typeface="+mj-ea"/>
              </a:rPr>
              <a:t>日</a:t>
            </a:r>
            <a:r>
              <a:rPr lang="en-US" altLang="ja-JP" sz="1200" dirty="0">
                <a:solidFill>
                  <a:srgbClr val="002060"/>
                </a:solidFill>
                <a:latin typeface="+mj-ea"/>
                <a:ea typeface="+mj-ea"/>
              </a:rPr>
              <a:t>(</a:t>
            </a:r>
            <a:r>
              <a:rPr lang="ja-JP" altLang="en-US" sz="1200" dirty="0">
                <a:solidFill>
                  <a:srgbClr val="002060"/>
                </a:solidFill>
                <a:latin typeface="+mj-ea"/>
                <a:ea typeface="+mj-ea"/>
              </a:rPr>
              <a:t>木</a:t>
            </a:r>
            <a:r>
              <a:rPr lang="en-US" altLang="ja-JP" sz="1200" dirty="0">
                <a:solidFill>
                  <a:srgbClr val="002060"/>
                </a:solidFill>
                <a:latin typeface="+mj-ea"/>
                <a:ea typeface="+mj-ea"/>
              </a:rPr>
              <a:t>)</a:t>
            </a:r>
            <a:endParaRPr lang="en-US" altLang="ja-JP" sz="1200" dirty="0">
              <a:solidFill>
                <a:srgbClr val="FF0000"/>
              </a:solidFill>
              <a:latin typeface="+mj-ea"/>
              <a:ea typeface="+mj-ea"/>
            </a:endParaRPr>
          </a:p>
        </p:txBody>
      </p:sp>
      <p:sp>
        <p:nvSpPr>
          <p:cNvPr id="51" name="テキスト ボックス 50">
            <a:extLst>
              <a:ext uri="{FF2B5EF4-FFF2-40B4-BE49-F238E27FC236}">
                <a16:creationId xmlns:a16="http://schemas.microsoft.com/office/drawing/2014/main" id="{8E757C29-ACEB-4B1A-AB2D-75B37C531A68}"/>
              </a:ext>
            </a:extLst>
          </p:cNvPr>
          <p:cNvSpPr txBox="1"/>
          <p:nvPr/>
        </p:nvSpPr>
        <p:spPr>
          <a:xfrm>
            <a:off x="2599012" y="5329701"/>
            <a:ext cx="4803933" cy="684000"/>
          </a:xfrm>
          <a:prstGeom prst="rect">
            <a:avLst/>
          </a:prstGeom>
          <a:solidFill>
            <a:schemeClr val="accent4">
              <a:lumMod val="20000"/>
              <a:lumOff val="80000"/>
            </a:schemeClr>
          </a:solidFill>
        </p:spPr>
        <p:txBody>
          <a:bodyPr wrap="square" rtlCol="0" anchor="ctr">
            <a:noAutofit/>
          </a:bodyPr>
          <a:lstStyle/>
          <a:p>
            <a:pPr>
              <a:lnSpc>
                <a:spcPct val="110000"/>
              </a:lnSpc>
            </a:pPr>
            <a:r>
              <a:rPr kumimoji="1" lang="en-US" altLang="ja-JP" sz="1200" dirty="0">
                <a:solidFill>
                  <a:srgbClr val="002060"/>
                </a:solidFill>
                <a:latin typeface="+mj-ea"/>
                <a:ea typeface="+mj-ea"/>
              </a:rPr>
              <a:t>【</a:t>
            </a:r>
            <a:r>
              <a:rPr kumimoji="1" lang="ja-JP" altLang="en-US" sz="1200" dirty="0">
                <a:solidFill>
                  <a:srgbClr val="002060"/>
                </a:solidFill>
                <a:latin typeface="+mj-ea"/>
                <a:ea typeface="+mj-ea"/>
              </a:rPr>
              <a:t>オプテージ様＆フュージョンズ共催</a:t>
            </a:r>
            <a:r>
              <a:rPr kumimoji="1" lang="en-US" altLang="ja-JP" sz="1200" dirty="0">
                <a:solidFill>
                  <a:srgbClr val="002060"/>
                </a:solidFill>
                <a:latin typeface="+mj-ea"/>
                <a:ea typeface="+mj-ea"/>
              </a:rPr>
              <a:t>】</a:t>
            </a:r>
          </a:p>
          <a:p>
            <a:pPr>
              <a:lnSpc>
                <a:spcPct val="110000"/>
              </a:lnSpc>
            </a:pPr>
            <a:r>
              <a:rPr kumimoji="1" lang="ja-JP" altLang="en-US" sz="1200" dirty="0">
                <a:solidFill>
                  <a:srgbClr val="002060"/>
                </a:solidFill>
                <a:latin typeface="+mj-ea"/>
                <a:ea typeface="+mj-ea"/>
              </a:rPr>
              <a:t>経営層から現場まで、営業／製造／管理部門をつなぐ経営管理を実現した事例をご紹介いたします。</a:t>
            </a:r>
          </a:p>
        </p:txBody>
      </p:sp>
      <p:sp>
        <p:nvSpPr>
          <p:cNvPr id="52" name="テキスト ボックス 51">
            <a:extLst>
              <a:ext uri="{FF2B5EF4-FFF2-40B4-BE49-F238E27FC236}">
                <a16:creationId xmlns:a16="http://schemas.microsoft.com/office/drawing/2014/main" id="{93591F3B-AD7E-48E6-9068-C857A9AEE99C}"/>
              </a:ext>
            </a:extLst>
          </p:cNvPr>
          <p:cNvSpPr txBox="1"/>
          <p:nvPr/>
        </p:nvSpPr>
        <p:spPr>
          <a:xfrm>
            <a:off x="357488" y="5329701"/>
            <a:ext cx="2186046" cy="684000"/>
          </a:xfrm>
          <a:prstGeom prst="rect">
            <a:avLst/>
          </a:prstGeom>
          <a:solidFill>
            <a:schemeClr val="accent4"/>
          </a:solidFill>
        </p:spPr>
        <p:txBody>
          <a:bodyPr wrap="square" lIns="36000" rIns="36000" rtlCol="0" anchor="ctr">
            <a:noAutofit/>
          </a:bodyPr>
          <a:lstStyle/>
          <a:p>
            <a:pPr algn="ctr"/>
            <a:r>
              <a:rPr lang="ja-JP" altLang="en-US" sz="1600" b="1" dirty="0">
                <a:solidFill>
                  <a:schemeClr val="bg1"/>
                </a:solidFill>
                <a:latin typeface="+mj-ea"/>
                <a:ea typeface="+mj-ea"/>
              </a:rPr>
              <a:t>一気通貫で行う</a:t>
            </a:r>
          </a:p>
          <a:p>
            <a:pPr algn="ctr"/>
            <a:r>
              <a:rPr lang="ja-JP" altLang="en-US" sz="1600" b="1" dirty="0">
                <a:solidFill>
                  <a:schemeClr val="bg1"/>
                </a:solidFill>
                <a:latin typeface="+mj-ea"/>
                <a:ea typeface="+mj-ea"/>
              </a:rPr>
              <a:t>経営管理事例</a:t>
            </a:r>
          </a:p>
        </p:txBody>
      </p:sp>
      <p:sp>
        <p:nvSpPr>
          <p:cNvPr id="53" name="テキスト ボックス 52">
            <a:extLst>
              <a:ext uri="{FF2B5EF4-FFF2-40B4-BE49-F238E27FC236}">
                <a16:creationId xmlns:a16="http://schemas.microsoft.com/office/drawing/2014/main" id="{BD2783E0-0E92-4E41-9387-3865B1662941}"/>
              </a:ext>
            </a:extLst>
          </p:cNvPr>
          <p:cNvSpPr txBox="1"/>
          <p:nvPr/>
        </p:nvSpPr>
        <p:spPr>
          <a:xfrm>
            <a:off x="7458424" y="5329701"/>
            <a:ext cx="2103088" cy="684000"/>
          </a:xfrm>
          <a:prstGeom prst="rect">
            <a:avLst/>
          </a:prstGeom>
          <a:solidFill>
            <a:schemeClr val="accent4">
              <a:lumMod val="20000"/>
              <a:lumOff val="80000"/>
            </a:schemeClr>
          </a:solidFill>
        </p:spPr>
        <p:txBody>
          <a:bodyPr wrap="square" rIns="0" rtlCol="0" anchor="ctr">
            <a:noAutofit/>
          </a:bodyPr>
          <a:lstStyle/>
          <a:p>
            <a:pPr>
              <a:lnSpc>
                <a:spcPct val="120000"/>
              </a:lnSpc>
            </a:pPr>
            <a:r>
              <a:rPr lang="en-US" altLang="ja-JP" sz="1200" i="1" dirty="0">
                <a:solidFill>
                  <a:srgbClr val="002060"/>
                </a:solidFill>
                <a:latin typeface="+mj-ea"/>
                <a:ea typeface="+mj-ea"/>
              </a:rPr>
              <a:t>6</a:t>
            </a:r>
            <a:r>
              <a:rPr lang="ja-JP" altLang="en-US" sz="1200" i="1" dirty="0">
                <a:solidFill>
                  <a:srgbClr val="002060"/>
                </a:solidFill>
                <a:latin typeface="+mj-ea"/>
                <a:ea typeface="+mj-ea"/>
              </a:rPr>
              <a:t>月開催予定</a:t>
            </a:r>
            <a:endParaRPr lang="en-US" altLang="ja-JP" sz="1200" i="1" dirty="0">
              <a:solidFill>
                <a:srgbClr val="002060"/>
              </a:solidFill>
              <a:latin typeface="+mj-ea"/>
              <a:ea typeface="+mj-ea"/>
            </a:endParaRPr>
          </a:p>
        </p:txBody>
      </p:sp>
      <p:sp>
        <p:nvSpPr>
          <p:cNvPr id="21" name="四角形: 角を丸くする 20">
            <a:extLst>
              <a:ext uri="{FF2B5EF4-FFF2-40B4-BE49-F238E27FC236}">
                <a16:creationId xmlns:a16="http://schemas.microsoft.com/office/drawing/2014/main" id="{5C2C7D44-48CD-4D08-AACD-71F221CB1AC9}"/>
              </a:ext>
            </a:extLst>
          </p:cNvPr>
          <p:cNvSpPr/>
          <p:nvPr/>
        </p:nvSpPr>
        <p:spPr>
          <a:xfrm>
            <a:off x="2217312" y="6152222"/>
            <a:ext cx="5544000" cy="306000"/>
          </a:xfrm>
          <a:prstGeom prst="roundRect">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rgbClr val="FCF600"/>
                </a:solidFill>
              </a:rPr>
              <a:t>詳細とお申込み</a:t>
            </a:r>
            <a:r>
              <a:rPr kumimoji="1" lang="ja-JP" altLang="en-US" sz="1600" b="1" dirty="0">
                <a:solidFill>
                  <a:srgbClr val="FCF600"/>
                </a:solidFill>
              </a:rPr>
              <a:t>▶　 </a:t>
            </a:r>
            <a:r>
              <a:rPr lang="en-US" altLang="ja-JP" sz="1600" b="1" dirty="0">
                <a:solidFill>
                  <a:schemeClr val="bg1"/>
                </a:solidFill>
                <a:latin typeface="Segoe UI" panose="020B0502040204020203" pitchFamily="34" charset="0"/>
                <a:ea typeface="BIZ UDゴシック" panose="020B0400000000000000" pitchFamily="49" charset="-128"/>
                <a:cs typeface="Segoe UI" panose="020B0502040204020203" pitchFamily="34" charset="0"/>
              </a:rPr>
              <a:t>https://fusions.co.jp/events/</a:t>
            </a:r>
            <a:r>
              <a:rPr kumimoji="1" lang="ja-JP" altLang="en-US" sz="1600" b="1" dirty="0">
                <a:solidFill>
                  <a:srgbClr val="FCF600"/>
                </a:solidFill>
              </a:rPr>
              <a:t>                                          </a:t>
            </a:r>
            <a:endParaRPr kumimoji="1" lang="en-US" altLang="ja-JP" sz="1600" b="1" dirty="0">
              <a:solidFill>
                <a:schemeClr val="bg1">
                  <a:lumMod val="95000"/>
                </a:schemeClr>
              </a:solidFill>
            </a:endParaRPr>
          </a:p>
        </p:txBody>
      </p:sp>
    </p:spTree>
    <p:extLst>
      <p:ext uri="{BB962C8B-B14F-4D97-AF65-F5344CB8AC3E}">
        <p14:creationId xmlns:p14="http://schemas.microsoft.com/office/powerpoint/2010/main" val="3133601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59196-4A1C-40AA-958A-CDE6217EB4DF}"/>
              </a:ext>
            </a:extLst>
          </p:cNvPr>
          <p:cNvSpPr>
            <a:spLocks noGrp="1"/>
          </p:cNvSpPr>
          <p:nvPr>
            <p:ph type="title"/>
          </p:nvPr>
        </p:nvSpPr>
        <p:spPr>
          <a:xfrm>
            <a:off x="-15552" y="3224957"/>
            <a:ext cx="9505056" cy="1362075"/>
          </a:xfrm>
        </p:spPr>
        <p:txBody>
          <a:bodyPr/>
          <a:lstStyle/>
          <a:p>
            <a:r>
              <a:rPr lang="en-US" altLang="ja-JP" cap="none" dirty="0"/>
              <a:t>Appendix</a:t>
            </a:r>
            <a:r>
              <a:rPr lang="ja-JP" altLang="en-US" cap="none" dirty="0"/>
              <a:t>：</a:t>
            </a:r>
            <a:r>
              <a:rPr lang="en-US" altLang="ja-JP" cap="none" dirty="0"/>
              <a:t>fusion_place</a:t>
            </a:r>
            <a:r>
              <a:rPr lang="ja-JP" altLang="en-US" cap="none" dirty="0"/>
              <a:t> のテクノロジー</a:t>
            </a:r>
            <a:endParaRPr kumimoji="1" lang="ja-JP" altLang="en-US" dirty="0"/>
          </a:p>
        </p:txBody>
      </p:sp>
    </p:spTree>
    <p:extLst>
      <p:ext uri="{BB962C8B-B14F-4D97-AF65-F5344CB8AC3E}">
        <p14:creationId xmlns:p14="http://schemas.microsoft.com/office/powerpoint/2010/main" val="1646236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BD162-AF8D-4030-A05C-6E6AC2300206}"/>
              </a:ext>
            </a:extLst>
          </p:cNvPr>
          <p:cNvSpPr>
            <a:spLocks noGrp="1"/>
          </p:cNvSpPr>
          <p:nvPr>
            <p:ph type="title"/>
          </p:nvPr>
        </p:nvSpPr>
        <p:spPr/>
        <p:txBody>
          <a:bodyPr/>
          <a:lstStyle/>
          <a:p>
            <a:r>
              <a:rPr lang="ja-JP" altLang="en-US" dirty="0"/>
              <a:t>① ひとつのツール</a:t>
            </a:r>
            <a:endParaRPr kumimoji="1" lang="ja-JP" altLang="en-US" dirty="0"/>
          </a:p>
        </p:txBody>
      </p:sp>
      <p:sp>
        <p:nvSpPr>
          <p:cNvPr id="4" name="コンテンツ プレースホルダー 2">
            <a:extLst>
              <a:ext uri="{FF2B5EF4-FFF2-40B4-BE49-F238E27FC236}">
                <a16:creationId xmlns:a16="http://schemas.microsoft.com/office/drawing/2014/main" id="{F75A59B3-9A81-4ECB-89C8-4BB023AEB9DD}"/>
              </a:ext>
            </a:extLst>
          </p:cNvPr>
          <p:cNvSpPr txBox="1">
            <a:spLocks/>
          </p:cNvSpPr>
          <p:nvPr/>
        </p:nvSpPr>
        <p:spPr>
          <a:xfrm>
            <a:off x="142056" y="1124744"/>
            <a:ext cx="9635480" cy="5472608"/>
          </a:xfrm>
          <a:prstGeom prst="rect">
            <a:avLst/>
          </a:prstGeom>
        </p:spPr>
        <p:txBody>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様々な事業／部門の特性に応じた経営管理モデルを構築し、ひとつのプラットフォーム上に統合できます</a:t>
            </a:r>
          </a:p>
        </p:txBody>
      </p:sp>
      <p:graphicFrame>
        <p:nvGraphicFramePr>
          <p:cNvPr id="3" name="表 27">
            <a:extLst>
              <a:ext uri="{FF2B5EF4-FFF2-40B4-BE49-F238E27FC236}">
                <a16:creationId xmlns:a16="http://schemas.microsoft.com/office/drawing/2014/main" id="{FD7FF46A-1111-4939-85F1-F327BC802D8E}"/>
              </a:ext>
            </a:extLst>
          </p:cNvPr>
          <p:cNvGraphicFramePr>
            <a:graphicFrameLocks noGrp="1"/>
          </p:cNvGraphicFramePr>
          <p:nvPr>
            <p:extLst>
              <p:ext uri="{D42A27DB-BD31-4B8C-83A1-F6EECF244321}">
                <p14:modId xmlns:p14="http://schemas.microsoft.com/office/powerpoint/2010/main" val="301001904"/>
              </p:ext>
            </p:extLst>
          </p:nvPr>
        </p:nvGraphicFramePr>
        <p:xfrm>
          <a:off x="639316" y="1988840"/>
          <a:ext cx="8640960" cy="2471484"/>
        </p:xfrm>
        <a:graphic>
          <a:graphicData uri="http://schemas.openxmlformats.org/drawingml/2006/table">
            <a:tbl>
              <a:tblPr bandRow="1">
                <a:tableStyleId>{5C22544A-7EE6-4342-B048-85BDC9FD1C3A}</a:tableStyleId>
              </a:tblPr>
              <a:tblGrid>
                <a:gridCol w="2520280">
                  <a:extLst>
                    <a:ext uri="{9D8B030D-6E8A-4147-A177-3AD203B41FA5}">
                      <a16:colId xmlns:a16="http://schemas.microsoft.com/office/drawing/2014/main" val="1670925660"/>
                    </a:ext>
                  </a:extLst>
                </a:gridCol>
                <a:gridCol w="6120680">
                  <a:extLst>
                    <a:ext uri="{9D8B030D-6E8A-4147-A177-3AD203B41FA5}">
                      <a16:colId xmlns:a16="http://schemas.microsoft.com/office/drawing/2014/main" val="4183475876"/>
                    </a:ext>
                  </a:extLst>
                </a:gridCol>
              </a:tblGrid>
              <a:tr h="617871">
                <a:tc>
                  <a:txBody>
                    <a:bodyPr/>
                    <a:lstStyle/>
                    <a:p>
                      <a:pPr>
                        <a:lnSpc>
                          <a:spcPct val="110000"/>
                        </a:lnSpc>
                      </a:pPr>
                      <a:r>
                        <a:rPr kumimoji="1" lang="ja-JP" altLang="en-US" sz="1400" b="1" dirty="0">
                          <a:latin typeface="+mj-ea"/>
                          <a:ea typeface="+mj-ea"/>
                        </a:rPr>
                        <a:t>レゴブロック・アプローチ</a:t>
                      </a:r>
                    </a:p>
                  </a:txBody>
                  <a:tcPr marL="72000" marR="72000" marT="36000" marB="36000" anchor="ctr"/>
                </a:tc>
                <a:tc>
                  <a:txBody>
                    <a:bodyPr/>
                    <a:lstStyle/>
                    <a:p>
                      <a:pPr>
                        <a:lnSpc>
                          <a:spcPct val="120000"/>
                        </a:lnSpc>
                      </a:pPr>
                      <a:r>
                        <a:rPr kumimoji="1" lang="ja-JP" altLang="en-US" sz="1400" dirty="0">
                          <a:latin typeface="+mj-ea"/>
                          <a:ea typeface="+mj-ea"/>
                        </a:rPr>
                        <a:t>経営管理という業務領域の知識を整理し、共通性／再利用性の高い部品を抽出して提供。レゴブロックを組み立てるように経営管理モデルを構築</a:t>
                      </a:r>
                    </a:p>
                  </a:txBody>
                  <a:tcPr marL="72000" marR="72000" marT="36000" marB="36000" anchor="ctr"/>
                </a:tc>
                <a:extLst>
                  <a:ext uri="{0D108BD9-81ED-4DB2-BD59-A6C34878D82A}">
                    <a16:rowId xmlns:a16="http://schemas.microsoft.com/office/drawing/2014/main" val="786718070"/>
                  </a:ext>
                </a:extLst>
              </a:tr>
              <a:tr h="617871">
                <a:tc>
                  <a:txBody>
                    <a:bodyPr/>
                    <a:lstStyle/>
                    <a:p>
                      <a:pPr>
                        <a:lnSpc>
                          <a:spcPct val="110000"/>
                        </a:lnSpc>
                      </a:pPr>
                      <a:r>
                        <a:rPr kumimoji="1" lang="ja-JP" altLang="en-US" sz="1400" b="1" dirty="0">
                          <a:latin typeface="+mj-ea"/>
                          <a:ea typeface="+mj-ea"/>
                        </a:rPr>
                        <a:t>適切な部品化</a:t>
                      </a:r>
                    </a:p>
                  </a:txBody>
                  <a:tcPr marL="72000" marR="72000" marT="36000" marB="36000" anchor="ctr"/>
                </a:tc>
                <a:tc>
                  <a:txBody>
                    <a:bodyPr/>
                    <a:lstStyle/>
                    <a:p>
                      <a:pPr>
                        <a:lnSpc>
                          <a:spcPct val="120000"/>
                        </a:lnSpc>
                      </a:pPr>
                      <a:r>
                        <a:rPr kumimoji="1" lang="ja-JP" altLang="en-US" sz="1400" dirty="0">
                          <a:latin typeface="+mj-ea"/>
                          <a:ea typeface="+mj-ea"/>
                        </a:rPr>
                        <a:t>「関心の分離」というパラダイムに従った部品化により、例えば画面の変更がデータモデルに波及するような、不必要な関連付けを排除</a:t>
                      </a:r>
                    </a:p>
                  </a:txBody>
                  <a:tcPr marL="72000" marR="72000" marT="36000" marB="36000" anchor="ctr"/>
                </a:tc>
                <a:extLst>
                  <a:ext uri="{0D108BD9-81ED-4DB2-BD59-A6C34878D82A}">
                    <a16:rowId xmlns:a16="http://schemas.microsoft.com/office/drawing/2014/main" val="3828115336"/>
                  </a:ext>
                </a:extLst>
              </a:tr>
              <a:tr h="617871">
                <a:tc>
                  <a:txBody>
                    <a:bodyPr/>
                    <a:lstStyle/>
                    <a:p>
                      <a:pPr>
                        <a:lnSpc>
                          <a:spcPct val="110000"/>
                        </a:lnSpc>
                      </a:pPr>
                      <a:r>
                        <a:rPr kumimoji="1" lang="ja-JP" altLang="en-US" sz="1400" b="1" dirty="0">
                          <a:latin typeface="+mj-ea"/>
                          <a:ea typeface="+mj-ea"/>
                        </a:rPr>
                        <a:t>キューブの分割と結合</a:t>
                      </a:r>
                    </a:p>
                  </a:txBody>
                  <a:tcPr marL="72000" marR="72000" marT="36000" marB="36000" anchor="ctr"/>
                </a:tc>
                <a:tc>
                  <a:txBody>
                    <a:bodyPr/>
                    <a:lstStyle/>
                    <a:p>
                      <a:pPr>
                        <a:lnSpc>
                          <a:spcPct val="120000"/>
                        </a:lnSpc>
                      </a:pPr>
                      <a:r>
                        <a:rPr kumimoji="1" lang="ja-JP" altLang="en-US" sz="1400" dirty="0">
                          <a:latin typeface="+mj-ea"/>
                          <a:ea typeface="+mj-ea"/>
                        </a:rPr>
                        <a:t>共通の集計軸を複数キューブ間で共有可能。要約キューブをブレークダウンする詳細キューブを後から追加でき、段階的なシステム拡張が容易</a:t>
                      </a:r>
                    </a:p>
                  </a:txBody>
                  <a:tcPr marL="72000" marR="72000" marT="36000" marB="36000" anchor="ctr"/>
                </a:tc>
                <a:extLst>
                  <a:ext uri="{0D108BD9-81ED-4DB2-BD59-A6C34878D82A}">
                    <a16:rowId xmlns:a16="http://schemas.microsoft.com/office/drawing/2014/main" val="2413573761"/>
                  </a:ext>
                </a:extLst>
              </a:tr>
              <a:tr h="617871">
                <a:tc>
                  <a:txBody>
                    <a:bodyPr/>
                    <a:lstStyle/>
                    <a:p>
                      <a:pPr>
                        <a:lnSpc>
                          <a:spcPct val="110000"/>
                        </a:lnSpc>
                      </a:pPr>
                      <a:r>
                        <a:rPr kumimoji="1" lang="ja-JP" altLang="en-US" sz="1400" b="1" dirty="0">
                          <a:latin typeface="+mj-ea"/>
                          <a:ea typeface="+mj-ea"/>
                        </a:rPr>
                        <a:t>ノーコード／ローコード開発</a:t>
                      </a:r>
                    </a:p>
                  </a:txBody>
                  <a:tcPr marL="72000" marR="72000" marT="36000" marB="36000" anchor="ctr"/>
                </a:tc>
                <a:tc>
                  <a:txBody>
                    <a:bodyPr/>
                    <a:lstStyle/>
                    <a:p>
                      <a:pPr>
                        <a:lnSpc>
                          <a:spcPct val="120000"/>
                        </a:lnSpc>
                      </a:pPr>
                      <a:r>
                        <a:rPr kumimoji="1" lang="ja-JP" altLang="en-US" sz="1400" kern="1200" dirty="0">
                          <a:solidFill>
                            <a:schemeClr val="dk1"/>
                          </a:solidFill>
                          <a:latin typeface="+mj-ea"/>
                          <a:ea typeface="+mn-ea"/>
                          <a:cs typeface="+mn-cs"/>
                        </a:rPr>
                        <a:t>単純な部品を組み合わせる接着剤</a:t>
                      </a:r>
                      <a:r>
                        <a:rPr kumimoji="1" lang="ja-JP" altLang="en-US" sz="1400" dirty="0">
                          <a:latin typeface="+mj-ea"/>
                          <a:ea typeface="+mj-ea"/>
                        </a:rPr>
                        <a:t>「スクリプト」「トリガー」</a:t>
                      </a:r>
                      <a:r>
                        <a:rPr kumimoji="1" lang="ja-JP" altLang="en-US" sz="1400" kern="1200" dirty="0">
                          <a:solidFill>
                            <a:schemeClr val="dk1"/>
                          </a:solidFill>
                          <a:latin typeface="+mj-ea"/>
                          <a:ea typeface="+mn-ea"/>
                          <a:cs typeface="+mn-cs"/>
                        </a:rPr>
                        <a:t>が要されており</a:t>
                      </a:r>
                      <a:r>
                        <a:rPr kumimoji="1" lang="ja-JP" altLang="en-US" sz="1400" dirty="0">
                          <a:latin typeface="+mj-ea"/>
                          <a:ea typeface="+mj-ea"/>
                        </a:rPr>
                        <a:t>、複雑な処理もシンプルに実現。要件変更への対応も容易に</a:t>
                      </a:r>
                    </a:p>
                  </a:txBody>
                  <a:tcPr marL="72000" marR="72000" marT="36000" marB="36000" anchor="ctr"/>
                </a:tc>
                <a:extLst>
                  <a:ext uri="{0D108BD9-81ED-4DB2-BD59-A6C34878D82A}">
                    <a16:rowId xmlns:a16="http://schemas.microsoft.com/office/drawing/2014/main" val="3080991469"/>
                  </a:ext>
                </a:extLst>
              </a:tr>
            </a:tbl>
          </a:graphicData>
        </a:graphic>
      </p:graphicFrame>
      <p:sp>
        <p:nvSpPr>
          <p:cNvPr id="28" name="テキスト ボックス 27">
            <a:extLst>
              <a:ext uri="{FF2B5EF4-FFF2-40B4-BE49-F238E27FC236}">
                <a16:creationId xmlns:a16="http://schemas.microsoft.com/office/drawing/2014/main" id="{98B3DF8A-701F-43C1-B1DD-0273F335C5AC}"/>
              </a:ext>
            </a:extLst>
          </p:cNvPr>
          <p:cNvSpPr txBox="1"/>
          <p:nvPr/>
        </p:nvSpPr>
        <p:spPr>
          <a:xfrm>
            <a:off x="578962" y="4803528"/>
            <a:ext cx="8761668" cy="1269578"/>
          </a:xfrm>
          <a:prstGeom prst="rect">
            <a:avLst/>
          </a:prstGeom>
          <a:noFill/>
        </p:spPr>
        <p:txBody>
          <a:bodyPr wrap="square" rtlCol="0">
            <a:spAutoFit/>
          </a:bodyPr>
          <a:lstStyle/>
          <a:p>
            <a:pPr marL="266700" indent="-266700" algn="ctr">
              <a:lnSpc>
                <a:spcPct val="130000"/>
              </a:lnSpc>
            </a:pPr>
            <a:r>
              <a:rPr kumimoji="1" lang="ja-JP" altLang="en-US" sz="2000" b="1" dirty="0">
                <a:solidFill>
                  <a:srgbClr val="0070C0"/>
                </a:solidFill>
                <a:latin typeface="+mn-ea"/>
              </a:rPr>
              <a:t>→ 機能部門・事業部門ごとの多様な業務にフィットした経営管理モデルを、ユーザー自身がレゴブロックを組み立てるようにして構築でき、</a:t>
            </a:r>
            <a:br>
              <a:rPr kumimoji="1" lang="en-US" altLang="ja-JP" sz="2000" b="1" dirty="0">
                <a:solidFill>
                  <a:srgbClr val="0070C0"/>
                </a:solidFill>
                <a:latin typeface="+mn-ea"/>
              </a:rPr>
            </a:br>
            <a:r>
              <a:rPr kumimoji="1" lang="ja-JP" altLang="en-US" sz="2000" b="1" dirty="0">
                <a:solidFill>
                  <a:srgbClr val="0070C0"/>
                </a:solidFill>
                <a:latin typeface="+mn-ea"/>
              </a:rPr>
              <a:t>時々刻々と変化する経営管理ニーズにもタイムリーに適応できます</a:t>
            </a:r>
          </a:p>
        </p:txBody>
      </p:sp>
    </p:spTree>
    <p:extLst>
      <p:ext uri="{BB962C8B-B14F-4D97-AF65-F5344CB8AC3E}">
        <p14:creationId xmlns:p14="http://schemas.microsoft.com/office/powerpoint/2010/main" val="3528717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BD162-AF8D-4030-A05C-6E6AC2300206}"/>
              </a:ext>
            </a:extLst>
          </p:cNvPr>
          <p:cNvSpPr>
            <a:spLocks noGrp="1"/>
          </p:cNvSpPr>
          <p:nvPr>
            <p:ph type="title"/>
          </p:nvPr>
        </p:nvSpPr>
        <p:spPr/>
        <p:txBody>
          <a:bodyPr/>
          <a:lstStyle/>
          <a:p>
            <a:r>
              <a:rPr lang="ja-JP" altLang="en-US" dirty="0"/>
              <a:t>②</a:t>
            </a:r>
            <a:r>
              <a:rPr kumimoji="1" lang="ja-JP" altLang="en-US" dirty="0"/>
              <a:t> 多次元／詳細データ</a:t>
            </a:r>
          </a:p>
        </p:txBody>
      </p:sp>
      <p:sp>
        <p:nvSpPr>
          <p:cNvPr id="4" name="コンテンツ プレースホルダー 2">
            <a:extLst>
              <a:ext uri="{FF2B5EF4-FFF2-40B4-BE49-F238E27FC236}">
                <a16:creationId xmlns:a16="http://schemas.microsoft.com/office/drawing/2014/main" id="{F75A59B3-9A81-4ECB-89C8-4BB023AEB9DD}"/>
              </a:ext>
            </a:extLst>
          </p:cNvPr>
          <p:cNvSpPr txBox="1">
            <a:spLocks/>
          </p:cNvSpPr>
          <p:nvPr/>
        </p:nvSpPr>
        <p:spPr>
          <a:xfrm>
            <a:off x="142056" y="1124744"/>
            <a:ext cx="9635480" cy="5472608"/>
          </a:xfrm>
          <a:prstGeom prst="rect">
            <a:avLst/>
          </a:prstGeom>
        </p:spPr>
        <p:txBody>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多次元分析と詳細データを統合するオンメモリ多次元データベースを備えています</a:t>
            </a:r>
          </a:p>
        </p:txBody>
      </p:sp>
      <p:graphicFrame>
        <p:nvGraphicFramePr>
          <p:cNvPr id="3" name="表 27">
            <a:extLst>
              <a:ext uri="{FF2B5EF4-FFF2-40B4-BE49-F238E27FC236}">
                <a16:creationId xmlns:a16="http://schemas.microsoft.com/office/drawing/2014/main" id="{FD7FF46A-1111-4939-85F1-F327BC802D8E}"/>
              </a:ext>
            </a:extLst>
          </p:cNvPr>
          <p:cNvGraphicFramePr>
            <a:graphicFrameLocks noGrp="1"/>
          </p:cNvGraphicFramePr>
          <p:nvPr>
            <p:extLst>
              <p:ext uri="{D42A27DB-BD31-4B8C-83A1-F6EECF244321}">
                <p14:modId xmlns:p14="http://schemas.microsoft.com/office/powerpoint/2010/main" val="3767639019"/>
              </p:ext>
            </p:extLst>
          </p:nvPr>
        </p:nvGraphicFramePr>
        <p:xfrm>
          <a:off x="639316" y="1556792"/>
          <a:ext cx="8640960" cy="2471484"/>
        </p:xfrm>
        <a:graphic>
          <a:graphicData uri="http://schemas.openxmlformats.org/drawingml/2006/table">
            <a:tbl>
              <a:tblPr bandRow="1">
                <a:tableStyleId>{5C22544A-7EE6-4342-B048-85BDC9FD1C3A}</a:tableStyleId>
              </a:tblPr>
              <a:tblGrid>
                <a:gridCol w="2520280">
                  <a:extLst>
                    <a:ext uri="{9D8B030D-6E8A-4147-A177-3AD203B41FA5}">
                      <a16:colId xmlns:a16="http://schemas.microsoft.com/office/drawing/2014/main" val="1670925660"/>
                    </a:ext>
                  </a:extLst>
                </a:gridCol>
                <a:gridCol w="6120680">
                  <a:extLst>
                    <a:ext uri="{9D8B030D-6E8A-4147-A177-3AD203B41FA5}">
                      <a16:colId xmlns:a16="http://schemas.microsoft.com/office/drawing/2014/main" val="4183475876"/>
                    </a:ext>
                  </a:extLst>
                </a:gridCol>
              </a:tblGrid>
              <a:tr h="617871">
                <a:tc>
                  <a:txBody>
                    <a:bodyPr/>
                    <a:lstStyle/>
                    <a:p>
                      <a:pPr>
                        <a:lnSpc>
                          <a:spcPct val="110000"/>
                        </a:lnSpc>
                      </a:pPr>
                      <a:r>
                        <a:rPr kumimoji="1" lang="ja-JP" altLang="en-US" sz="1400" b="1" dirty="0">
                          <a:latin typeface="+mj-ea"/>
                          <a:ea typeface="+mj-ea"/>
                        </a:rPr>
                        <a:t>多次元アーキテクチャ</a:t>
                      </a:r>
                    </a:p>
                  </a:txBody>
                  <a:tcPr marL="72000" marR="72000" marT="36000" marB="36000" anchor="ctr"/>
                </a:tc>
                <a:tc>
                  <a:txBody>
                    <a:bodyPr/>
                    <a:lstStyle/>
                    <a:p>
                      <a:pPr>
                        <a:lnSpc>
                          <a:spcPct val="120000"/>
                        </a:lnSpc>
                      </a:pPr>
                      <a:r>
                        <a:rPr kumimoji="1" lang="ja-JP" altLang="en-US" sz="1400" dirty="0">
                          <a:latin typeface="+mj-ea"/>
                          <a:ea typeface="+mj-ea"/>
                        </a:rPr>
                        <a:t>集計軸が増えると処理が著しく遅くなるリレーショナル</a:t>
                      </a:r>
                      <a:r>
                        <a:rPr kumimoji="1" lang="en-US" altLang="ja-JP" sz="1400" dirty="0">
                          <a:latin typeface="+mj-ea"/>
                          <a:ea typeface="+mj-ea"/>
                        </a:rPr>
                        <a:t>DB</a:t>
                      </a:r>
                      <a:r>
                        <a:rPr kumimoji="1" lang="ja-JP" altLang="en-US" sz="1400" dirty="0">
                          <a:latin typeface="+mj-ea"/>
                          <a:ea typeface="+mj-ea"/>
                        </a:rPr>
                        <a:t>ではなく、多軸集計の得意な多次元データベースを独自開発</a:t>
                      </a:r>
                    </a:p>
                  </a:txBody>
                  <a:tcPr marL="72000" marR="72000" marT="36000" marB="36000" anchor="ctr"/>
                </a:tc>
                <a:extLst>
                  <a:ext uri="{0D108BD9-81ED-4DB2-BD59-A6C34878D82A}">
                    <a16:rowId xmlns:a16="http://schemas.microsoft.com/office/drawing/2014/main" val="786718070"/>
                  </a:ext>
                </a:extLst>
              </a:tr>
              <a:tr h="617871">
                <a:tc>
                  <a:txBody>
                    <a:bodyPr/>
                    <a:lstStyle/>
                    <a:p>
                      <a:pPr>
                        <a:lnSpc>
                          <a:spcPct val="110000"/>
                        </a:lnSpc>
                      </a:pPr>
                      <a:r>
                        <a:rPr kumimoji="1" lang="ja-JP" altLang="en-US" sz="1400" b="1" dirty="0">
                          <a:latin typeface="+mj-ea"/>
                          <a:ea typeface="+mj-ea"/>
                        </a:rPr>
                        <a:t>超高速リアルタイム集計</a:t>
                      </a:r>
                    </a:p>
                  </a:txBody>
                  <a:tcPr marL="72000" marR="72000" marT="36000" marB="36000" anchor="ctr"/>
                </a:tc>
                <a:tc>
                  <a:txBody>
                    <a:bodyPr/>
                    <a:lstStyle/>
                    <a:p>
                      <a:pPr>
                        <a:lnSpc>
                          <a:spcPct val="120000"/>
                        </a:lnSpc>
                      </a:pPr>
                      <a:r>
                        <a:rPr lang="ja-JP" altLang="en-US" sz="1400" dirty="0"/>
                        <a:t>オンデマンド集計技術により、常に最新データにもとづくリアルタイム集計を実現。事前集計は不要</a:t>
                      </a:r>
                      <a:endParaRPr kumimoji="1" lang="ja-JP" altLang="en-US" sz="1400" dirty="0">
                        <a:latin typeface="+mj-ea"/>
                        <a:ea typeface="+mj-ea"/>
                      </a:endParaRPr>
                    </a:p>
                  </a:txBody>
                  <a:tcPr marL="72000" marR="72000" marT="36000" marB="36000" anchor="ctr"/>
                </a:tc>
                <a:extLst>
                  <a:ext uri="{0D108BD9-81ED-4DB2-BD59-A6C34878D82A}">
                    <a16:rowId xmlns:a16="http://schemas.microsoft.com/office/drawing/2014/main" val="3828115336"/>
                  </a:ext>
                </a:extLst>
              </a:tr>
              <a:tr h="617871">
                <a:tc>
                  <a:txBody>
                    <a:bodyPr/>
                    <a:lstStyle/>
                    <a:p>
                      <a:pPr>
                        <a:lnSpc>
                          <a:spcPct val="110000"/>
                        </a:lnSpc>
                      </a:pPr>
                      <a:r>
                        <a:rPr kumimoji="1" lang="ja-JP" altLang="en-US" sz="1400" b="1" dirty="0">
                          <a:latin typeface="+mj-ea"/>
                          <a:ea typeface="+mj-ea"/>
                        </a:rPr>
                        <a:t>メモリ最適化技術</a:t>
                      </a:r>
                    </a:p>
                  </a:txBody>
                  <a:tcPr marL="72000" marR="72000" marT="36000" marB="36000" anchor="ctr"/>
                </a:tc>
                <a:tc>
                  <a:txBody>
                    <a:bodyPr/>
                    <a:lstStyle/>
                    <a:p>
                      <a:pPr>
                        <a:lnSpc>
                          <a:spcPct val="120000"/>
                        </a:lnSpc>
                      </a:pPr>
                      <a:r>
                        <a:rPr kumimoji="1" lang="ja-JP" altLang="en-US" sz="1400" dirty="0">
                          <a:latin typeface="+mj-ea"/>
                          <a:ea typeface="+mj-ea"/>
                        </a:rPr>
                        <a:t>データ爆発を回避する技術により、大容量対応とシンプルなサーバ構成を両立</a:t>
                      </a:r>
                    </a:p>
                  </a:txBody>
                  <a:tcPr marL="72000" marR="72000" marT="36000" marB="36000" anchor="ctr"/>
                </a:tc>
                <a:extLst>
                  <a:ext uri="{0D108BD9-81ED-4DB2-BD59-A6C34878D82A}">
                    <a16:rowId xmlns:a16="http://schemas.microsoft.com/office/drawing/2014/main" val="2413573761"/>
                  </a:ext>
                </a:extLst>
              </a:tr>
              <a:tr h="617871">
                <a:tc>
                  <a:txBody>
                    <a:bodyPr/>
                    <a:lstStyle/>
                    <a:p>
                      <a:pPr>
                        <a:lnSpc>
                          <a:spcPct val="110000"/>
                        </a:lnSpc>
                      </a:pPr>
                      <a:r>
                        <a:rPr kumimoji="1" lang="ja-JP" altLang="en-US" sz="1400" b="1" dirty="0">
                          <a:latin typeface="+mj-ea"/>
                          <a:ea typeface="+mj-ea"/>
                        </a:rPr>
                        <a:t>非数値対応</a:t>
                      </a:r>
                    </a:p>
                  </a:txBody>
                  <a:tcPr marL="72000" marR="72000" marT="36000" marB="36000" anchor="ctr"/>
                </a:tc>
                <a:tc>
                  <a:txBody>
                    <a:bodyPr/>
                    <a:lstStyle/>
                    <a:p>
                      <a:pPr>
                        <a:lnSpc>
                          <a:spcPct val="120000"/>
                        </a:lnSpc>
                      </a:pPr>
                      <a:r>
                        <a:rPr kumimoji="1" lang="ja-JP" altLang="en-US" sz="1400" dirty="0">
                          <a:latin typeface="+mj-ea"/>
                          <a:ea typeface="+mj-ea"/>
                        </a:rPr>
                        <a:t>テキストやコード値なども</a:t>
                      </a:r>
                      <a:r>
                        <a:rPr kumimoji="1" lang="ja-JP" altLang="en-US" sz="1400" kern="1200" dirty="0">
                          <a:solidFill>
                            <a:schemeClr val="dk1"/>
                          </a:solidFill>
                          <a:latin typeface="+mj-ea"/>
                          <a:ea typeface="+mn-ea"/>
                          <a:cs typeface="+mn-cs"/>
                        </a:rPr>
                        <a:t>キューブに</a:t>
                      </a:r>
                      <a:r>
                        <a:rPr kumimoji="1" lang="ja-JP" altLang="en-US" sz="1400" dirty="0">
                          <a:latin typeface="+mj-ea"/>
                          <a:ea typeface="+mj-ea"/>
                        </a:rPr>
                        <a:t>保持。非数値データを含む詳細データもキューブに保持して高速に多次元アクセス可能</a:t>
                      </a:r>
                    </a:p>
                  </a:txBody>
                  <a:tcPr marL="72000" marR="72000" marT="36000" marB="36000" anchor="ctr"/>
                </a:tc>
                <a:extLst>
                  <a:ext uri="{0D108BD9-81ED-4DB2-BD59-A6C34878D82A}">
                    <a16:rowId xmlns:a16="http://schemas.microsoft.com/office/drawing/2014/main" val="3080991469"/>
                  </a:ext>
                </a:extLst>
              </a:tr>
            </a:tbl>
          </a:graphicData>
        </a:graphic>
      </p:graphicFrame>
      <p:sp>
        <p:nvSpPr>
          <p:cNvPr id="28" name="テキスト ボックス 27">
            <a:extLst>
              <a:ext uri="{FF2B5EF4-FFF2-40B4-BE49-F238E27FC236}">
                <a16:creationId xmlns:a16="http://schemas.microsoft.com/office/drawing/2014/main" id="{98B3DF8A-701F-43C1-B1DD-0273F335C5AC}"/>
              </a:ext>
            </a:extLst>
          </p:cNvPr>
          <p:cNvSpPr txBox="1"/>
          <p:nvPr/>
        </p:nvSpPr>
        <p:spPr>
          <a:xfrm>
            <a:off x="606911" y="4178155"/>
            <a:ext cx="4310300" cy="2232150"/>
          </a:xfrm>
          <a:prstGeom prst="rect">
            <a:avLst/>
          </a:prstGeom>
          <a:noFill/>
        </p:spPr>
        <p:txBody>
          <a:bodyPr wrap="square" rtlCol="0">
            <a:spAutoFit/>
          </a:bodyPr>
          <a:lstStyle/>
          <a:p>
            <a:pPr marL="266700" indent="-266700">
              <a:lnSpc>
                <a:spcPct val="130000"/>
              </a:lnSpc>
            </a:pPr>
            <a:r>
              <a:rPr kumimoji="1" lang="ja-JP" altLang="en-US" b="1" dirty="0">
                <a:solidFill>
                  <a:srgbClr val="0070C0"/>
                </a:solidFill>
                <a:latin typeface="+mn-ea"/>
              </a:rPr>
              <a:t>→ 現場の経営管理で重要なトランザクションレベルの詳細データを統合</a:t>
            </a:r>
            <a:r>
              <a:rPr lang="ja-JP" altLang="en-US" b="1" dirty="0">
                <a:solidFill>
                  <a:srgbClr val="0070C0"/>
                </a:solidFill>
                <a:latin typeface="+mn-ea"/>
              </a:rPr>
              <a:t>。</a:t>
            </a:r>
            <a:br>
              <a:rPr lang="en-US" altLang="ja-JP" b="1" dirty="0">
                <a:solidFill>
                  <a:srgbClr val="0070C0"/>
                </a:solidFill>
                <a:latin typeface="+mn-ea"/>
              </a:rPr>
            </a:br>
            <a:r>
              <a:rPr kumimoji="1" lang="ja-JP" altLang="en-US" b="1" dirty="0">
                <a:solidFill>
                  <a:srgbClr val="0070C0"/>
                </a:solidFill>
                <a:latin typeface="+mn-ea"/>
              </a:rPr>
              <a:t>詳細レベル予実対比により、</a:t>
            </a:r>
            <a:br>
              <a:rPr kumimoji="1" lang="en-US" altLang="ja-JP" b="1" dirty="0">
                <a:solidFill>
                  <a:srgbClr val="0070C0"/>
                </a:solidFill>
                <a:latin typeface="+mn-ea"/>
              </a:rPr>
            </a:br>
            <a:r>
              <a:rPr kumimoji="1" lang="ja-JP" altLang="en-US" b="1" dirty="0">
                <a:solidFill>
                  <a:srgbClr val="0070C0"/>
                </a:solidFill>
                <a:latin typeface="+mn-ea"/>
              </a:rPr>
              <a:t>経理／企画だけでなく現場の予算管理、見込の精度アップを支えるシステムを実現します</a:t>
            </a:r>
          </a:p>
        </p:txBody>
      </p:sp>
      <p:grpSp>
        <p:nvGrpSpPr>
          <p:cNvPr id="48" name="グループ化 47">
            <a:extLst>
              <a:ext uri="{FF2B5EF4-FFF2-40B4-BE49-F238E27FC236}">
                <a16:creationId xmlns:a16="http://schemas.microsoft.com/office/drawing/2014/main" id="{E6824DD5-BA05-4B24-A943-9CB0FA254EFF}"/>
              </a:ext>
            </a:extLst>
          </p:cNvPr>
          <p:cNvGrpSpPr/>
          <p:nvPr/>
        </p:nvGrpSpPr>
        <p:grpSpPr>
          <a:xfrm>
            <a:off x="5712473" y="4469937"/>
            <a:ext cx="3278642" cy="1983862"/>
            <a:chOff x="5611542" y="1805179"/>
            <a:chExt cx="3278642" cy="1983862"/>
          </a:xfrm>
        </p:grpSpPr>
        <p:pic>
          <p:nvPicPr>
            <p:cNvPr id="49" name="図 48">
              <a:extLst>
                <a:ext uri="{FF2B5EF4-FFF2-40B4-BE49-F238E27FC236}">
                  <a16:creationId xmlns:a16="http://schemas.microsoft.com/office/drawing/2014/main" id="{5200DD1A-DFB3-4A4A-BADB-9B4694F27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030" y="1805179"/>
              <a:ext cx="1691163" cy="1777409"/>
            </a:xfrm>
            <a:prstGeom prst="rect">
              <a:avLst/>
            </a:prstGeom>
          </p:spPr>
        </p:pic>
        <p:sp>
          <p:nvSpPr>
            <p:cNvPr id="50" name="コンテンツ プレースホルダー 2">
              <a:extLst>
                <a:ext uri="{FF2B5EF4-FFF2-40B4-BE49-F238E27FC236}">
                  <a16:creationId xmlns:a16="http://schemas.microsoft.com/office/drawing/2014/main" id="{503B7B03-B57A-4851-B66E-7FE4625CD39B}"/>
                </a:ext>
              </a:extLst>
            </p:cNvPr>
            <p:cNvSpPr txBox="1">
              <a:spLocks/>
            </p:cNvSpPr>
            <p:nvPr/>
          </p:nvSpPr>
          <p:spPr>
            <a:xfrm rot="929392">
              <a:off x="7577490" y="3444146"/>
              <a:ext cx="780014" cy="189623"/>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200" dirty="0"/>
                <a:t>和食器</a:t>
              </a:r>
              <a:endParaRPr lang="en-US" altLang="ja-JP" sz="1200" dirty="0"/>
            </a:p>
          </p:txBody>
        </p:sp>
        <p:sp>
          <p:nvSpPr>
            <p:cNvPr id="51" name="コンテンツ プレースホルダー 2">
              <a:extLst>
                <a:ext uri="{FF2B5EF4-FFF2-40B4-BE49-F238E27FC236}">
                  <a16:creationId xmlns:a16="http://schemas.microsoft.com/office/drawing/2014/main" id="{99A8AA34-7A6C-4E54-A17B-9BC88FA9ABF1}"/>
                </a:ext>
              </a:extLst>
            </p:cNvPr>
            <p:cNvSpPr txBox="1">
              <a:spLocks/>
            </p:cNvSpPr>
            <p:nvPr/>
          </p:nvSpPr>
          <p:spPr>
            <a:xfrm rot="877313">
              <a:off x="7213185" y="3496170"/>
              <a:ext cx="695597" cy="292871"/>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200" dirty="0"/>
                <a:t>洋食器</a:t>
              </a:r>
              <a:endParaRPr lang="en-US" altLang="ja-JP" sz="1200" dirty="0"/>
            </a:p>
          </p:txBody>
        </p:sp>
        <p:sp>
          <p:nvSpPr>
            <p:cNvPr id="52" name="コンテンツ プレースホルダー 2">
              <a:extLst>
                <a:ext uri="{FF2B5EF4-FFF2-40B4-BE49-F238E27FC236}">
                  <a16:creationId xmlns:a16="http://schemas.microsoft.com/office/drawing/2014/main" id="{9BE598B6-AC7A-44AD-85E7-AC43B44A9BEF}"/>
                </a:ext>
              </a:extLst>
            </p:cNvPr>
            <p:cNvSpPr txBox="1">
              <a:spLocks/>
            </p:cNvSpPr>
            <p:nvPr/>
          </p:nvSpPr>
          <p:spPr>
            <a:xfrm rot="830322">
              <a:off x="6772419" y="3602392"/>
              <a:ext cx="971150" cy="179666"/>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200" dirty="0"/>
                <a:t>ガラス食器</a:t>
              </a:r>
              <a:endParaRPr lang="en-US" altLang="ja-JP" sz="1200" dirty="0"/>
            </a:p>
          </p:txBody>
        </p:sp>
        <p:sp>
          <p:nvSpPr>
            <p:cNvPr id="53" name="コンテンツ プレースホルダー 2">
              <a:extLst>
                <a:ext uri="{FF2B5EF4-FFF2-40B4-BE49-F238E27FC236}">
                  <a16:creationId xmlns:a16="http://schemas.microsoft.com/office/drawing/2014/main" id="{C0EB28F0-51FA-4FA6-84D9-B258079F00BF}"/>
                </a:ext>
              </a:extLst>
            </p:cNvPr>
            <p:cNvSpPr txBox="1">
              <a:spLocks/>
            </p:cNvSpPr>
            <p:nvPr/>
          </p:nvSpPr>
          <p:spPr>
            <a:xfrm rot="20998146">
              <a:off x="5959692" y="3531339"/>
              <a:ext cx="786127" cy="171883"/>
            </a:xfrm>
            <a:prstGeom prst="rect">
              <a:avLst/>
            </a:prstGeom>
          </p:spPr>
          <p:txBody>
            <a:bodyPr vert="horz" lIns="3600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200" dirty="0"/>
                <a:t>六本木店</a:t>
              </a:r>
              <a:endParaRPr lang="en-US" altLang="ja-JP" sz="1200" dirty="0"/>
            </a:p>
          </p:txBody>
        </p:sp>
        <p:sp>
          <p:nvSpPr>
            <p:cNvPr id="54" name="コンテンツ プレースホルダー 2">
              <a:extLst>
                <a:ext uri="{FF2B5EF4-FFF2-40B4-BE49-F238E27FC236}">
                  <a16:creationId xmlns:a16="http://schemas.microsoft.com/office/drawing/2014/main" id="{CBEE408B-0DDC-481E-99EE-B481E4C4535C}"/>
                </a:ext>
              </a:extLst>
            </p:cNvPr>
            <p:cNvSpPr txBox="1">
              <a:spLocks/>
            </p:cNvSpPr>
            <p:nvPr/>
          </p:nvSpPr>
          <p:spPr>
            <a:xfrm rot="20967399">
              <a:off x="5709186" y="3355458"/>
              <a:ext cx="780013" cy="212521"/>
            </a:xfrm>
            <a:prstGeom prst="rect">
              <a:avLst/>
            </a:prstGeom>
          </p:spPr>
          <p:txBody>
            <a:bodyPr vert="horz" lIns="3600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200" dirty="0"/>
                <a:t>代官山店</a:t>
              </a:r>
              <a:endParaRPr lang="en-US" altLang="ja-JP" sz="1200" dirty="0"/>
            </a:p>
          </p:txBody>
        </p:sp>
        <p:sp>
          <p:nvSpPr>
            <p:cNvPr id="55" name="コンテンツ プレースホルダー 2">
              <a:extLst>
                <a:ext uri="{FF2B5EF4-FFF2-40B4-BE49-F238E27FC236}">
                  <a16:creationId xmlns:a16="http://schemas.microsoft.com/office/drawing/2014/main" id="{9D65CEE3-A6EA-4B73-868D-F666C473C3FD}"/>
                </a:ext>
              </a:extLst>
            </p:cNvPr>
            <p:cNvSpPr txBox="1">
              <a:spLocks/>
            </p:cNvSpPr>
            <p:nvPr/>
          </p:nvSpPr>
          <p:spPr>
            <a:xfrm rot="21070666">
              <a:off x="5611542" y="3188633"/>
              <a:ext cx="615477" cy="162756"/>
            </a:xfrm>
            <a:prstGeom prst="rect">
              <a:avLst/>
            </a:prstGeom>
          </p:spPr>
          <p:txBody>
            <a:bodyPr vert="horz" lIns="3600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200" dirty="0"/>
                <a:t>横浜店</a:t>
              </a:r>
              <a:endParaRPr lang="en-US" altLang="ja-JP" sz="1200" dirty="0"/>
            </a:p>
          </p:txBody>
        </p:sp>
        <p:sp>
          <p:nvSpPr>
            <p:cNvPr id="56" name="コンテンツ プレースホルダー 2">
              <a:extLst>
                <a:ext uri="{FF2B5EF4-FFF2-40B4-BE49-F238E27FC236}">
                  <a16:creationId xmlns:a16="http://schemas.microsoft.com/office/drawing/2014/main" id="{D546F61D-555A-4129-A702-FF2B6B7F6FF1}"/>
                </a:ext>
              </a:extLst>
            </p:cNvPr>
            <p:cNvSpPr txBox="1">
              <a:spLocks/>
            </p:cNvSpPr>
            <p:nvPr/>
          </p:nvSpPr>
          <p:spPr>
            <a:xfrm>
              <a:off x="7788305" y="3088485"/>
              <a:ext cx="630777" cy="258367"/>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en-US" altLang="ja-JP" sz="1200" dirty="0"/>
                <a:t>6</a:t>
              </a:r>
              <a:r>
                <a:rPr lang="ja-JP" altLang="en-US" sz="1200" dirty="0"/>
                <a:t>月</a:t>
              </a:r>
              <a:endParaRPr lang="en-US" altLang="ja-JP" sz="1200" dirty="0"/>
            </a:p>
          </p:txBody>
        </p:sp>
        <p:sp>
          <p:nvSpPr>
            <p:cNvPr id="57" name="コンテンツ プレースホルダー 2">
              <a:extLst>
                <a:ext uri="{FF2B5EF4-FFF2-40B4-BE49-F238E27FC236}">
                  <a16:creationId xmlns:a16="http://schemas.microsoft.com/office/drawing/2014/main" id="{89DC4A52-741D-4DC6-B67C-44F075CBCAC8}"/>
                </a:ext>
              </a:extLst>
            </p:cNvPr>
            <p:cNvSpPr txBox="1">
              <a:spLocks/>
            </p:cNvSpPr>
            <p:nvPr/>
          </p:nvSpPr>
          <p:spPr>
            <a:xfrm>
              <a:off x="7788305" y="2678223"/>
              <a:ext cx="630777" cy="258367"/>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en-US" altLang="ja-JP" sz="1200" dirty="0"/>
                <a:t>5</a:t>
              </a:r>
              <a:r>
                <a:rPr lang="ja-JP" altLang="en-US" sz="1200" dirty="0"/>
                <a:t>月</a:t>
              </a:r>
              <a:endParaRPr lang="en-US" altLang="ja-JP" sz="1200" dirty="0"/>
            </a:p>
          </p:txBody>
        </p:sp>
        <p:sp>
          <p:nvSpPr>
            <p:cNvPr id="58" name="コンテンツ プレースホルダー 2">
              <a:extLst>
                <a:ext uri="{FF2B5EF4-FFF2-40B4-BE49-F238E27FC236}">
                  <a16:creationId xmlns:a16="http://schemas.microsoft.com/office/drawing/2014/main" id="{E745F364-9C02-441B-AB36-8429E24D1457}"/>
                </a:ext>
              </a:extLst>
            </p:cNvPr>
            <p:cNvSpPr txBox="1">
              <a:spLocks/>
            </p:cNvSpPr>
            <p:nvPr/>
          </p:nvSpPr>
          <p:spPr>
            <a:xfrm>
              <a:off x="7788305" y="2275289"/>
              <a:ext cx="630777" cy="258367"/>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en-US" altLang="ja-JP" sz="1200" dirty="0"/>
                <a:t>4</a:t>
              </a:r>
              <a:r>
                <a:rPr lang="ja-JP" altLang="en-US" sz="1200" dirty="0"/>
                <a:t>月</a:t>
              </a:r>
              <a:endParaRPr lang="en-US" altLang="ja-JP" sz="1200" dirty="0"/>
            </a:p>
          </p:txBody>
        </p:sp>
        <p:cxnSp>
          <p:nvCxnSpPr>
            <p:cNvPr id="59" name="直線矢印コネクタ 58">
              <a:extLst>
                <a:ext uri="{FF2B5EF4-FFF2-40B4-BE49-F238E27FC236}">
                  <a16:creationId xmlns:a16="http://schemas.microsoft.com/office/drawing/2014/main" id="{09DFEA7F-DE9B-4B3E-A0C2-086CB060A4D5}"/>
                </a:ext>
              </a:extLst>
            </p:cNvPr>
            <p:cNvCxnSpPr/>
            <p:nvPr/>
          </p:nvCxnSpPr>
          <p:spPr>
            <a:xfrm>
              <a:off x="6750960" y="2610457"/>
              <a:ext cx="0" cy="790485"/>
            </a:xfrm>
            <a:prstGeom prst="straightConnector1">
              <a:avLst/>
            </a:prstGeom>
            <a:ln w="44450">
              <a:headEnd type="triangle"/>
              <a:tailEnd type="none"/>
            </a:ln>
          </p:spPr>
          <p:style>
            <a:lnRef idx="3">
              <a:schemeClr val="accent2"/>
            </a:lnRef>
            <a:fillRef idx="0">
              <a:schemeClr val="accent2"/>
            </a:fillRef>
            <a:effectRef idx="2">
              <a:schemeClr val="accent2"/>
            </a:effectRef>
            <a:fontRef idx="minor">
              <a:schemeClr val="tx1"/>
            </a:fontRef>
          </p:style>
        </p:cxnSp>
        <p:cxnSp>
          <p:nvCxnSpPr>
            <p:cNvPr id="60" name="直線矢印コネクタ 59">
              <a:extLst>
                <a:ext uri="{FF2B5EF4-FFF2-40B4-BE49-F238E27FC236}">
                  <a16:creationId xmlns:a16="http://schemas.microsoft.com/office/drawing/2014/main" id="{BDCC5938-87EA-4532-AE74-AFDC3FD8AA93}"/>
                </a:ext>
              </a:extLst>
            </p:cNvPr>
            <p:cNvCxnSpPr>
              <a:cxnSpLocks/>
            </p:cNvCxnSpPr>
            <p:nvPr/>
          </p:nvCxnSpPr>
          <p:spPr>
            <a:xfrm flipV="1">
              <a:off x="6852074" y="3317298"/>
              <a:ext cx="898233" cy="166853"/>
            </a:xfrm>
            <a:prstGeom prst="straightConnector1">
              <a:avLst/>
            </a:prstGeom>
            <a:ln w="44450">
              <a:tailEnd type="triangle"/>
            </a:ln>
          </p:spPr>
          <p:style>
            <a:lnRef idx="3">
              <a:schemeClr val="accent1"/>
            </a:lnRef>
            <a:fillRef idx="0">
              <a:schemeClr val="accent1"/>
            </a:fillRef>
            <a:effectRef idx="2">
              <a:schemeClr val="accent1"/>
            </a:effectRef>
            <a:fontRef idx="minor">
              <a:schemeClr val="tx1"/>
            </a:fontRef>
          </p:style>
        </p:cxnSp>
        <p:cxnSp>
          <p:nvCxnSpPr>
            <p:cNvPr id="61" name="直線矢印コネクタ 60">
              <a:extLst>
                <a:ext uri="{FF2B5EF4-FFF2-40B4-BE49-F238E27FC236}">
                  <a16:creationId xmlns:a16="http://schemas.microsoft.com/office/drawing/2014/main" id="{8A745BC2-C81C-4558-9293-6D0E8CB66F0C}"/>
                </a:ext>
              </a:extLst>
            </p:cNvPr>
            <p:cNvCxnSpPr>
              <a:cxnSpLocks/>
            </p:cNvCxnSpPr>
            <p:nvPr/>
          </p:nvCxnSpPr>
          <p:spPr>
            <a:xfrm flipH="1" flipV="1">
              <a:off x="6157995" y="3142667"/>
              <a:ext cx="519845" cy="346188"/>
            </a:xfrm>
            <a:prstGeom prst="straightConnector1">
              <a:avLst/>
            </a:prstGeom>
            <a:ln w="44450">
              <a:tailEnd type="triangle"/>
            </a:ln>
          </p:spPr>
          <p:style>
            <a:lnRef idx="3">
              <a:schemeClr val="accent6"/>
            </a:lnRef>
            <a:fillRef idx="0">
              <a:schemeClr val="accent6"/>
            </a:fillRef>
            <a:effectRef idx="2">
              <a:schemeClr val="accent6"/>
            </a:effectRef>
            <a:fontRef idx="minor">
              <a:schemeClr val="tx1"/>
            </a:fontRef>
          </p:style>
        </p:cxnSp>
        <p:sp>
          <p:nvSpPr>
            <p:cNvPr id="62" name="コンテンツ プレースホルダー 2">
              <a:extLst>
                <a:ext uri="{FF2B5EF4-FFF2-40B4-BE49-F238E27FC236}">
                  <a16:creationId xmlns:a16="http://schemas.microsoft.com/office/drawing/2014/main" id="{3CCF6C60-5FF8-4548-A52E-CBB33A936BFB}"/>
                </a:ext>
              </a:extLst>
            </p:cNvPr>
            <p:cNvSpPr txBox="1">
              <a:spLocks/>
            </p:cNvSpPr>
            <p:nvPr/>
          </p:nvSpPr>
          <p:spPr>
            <a:xfrm rot="2107668">
              <a:off x="6043872" y="2961174"/>
              <a:ext cx="750634" cy="249395"/>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sz="1600" b="1" dirty="0">
                  <a:solidFill>
                    <a:schemeClr val="accent6"/>
                  </a:solidFill>
                </a:rPr>
                <a:t>店舗</a:t>
              </a:r>
              <a:endParaRPr lang="en-US" altLang="ja-JP" sz="1600" b="1" dirty="0">
                <a:solidFill>
                  <a:schemeClr val="accent6"/>
                </a:solidFill>
              </a:endParaRPr>
            </a:p>
          </p:txBody>
        </p:sp>
        <p:sp>
          <p:nvSpPr>
            <p:cNvPr id="63" name="コンテンツ プレースホルダー 2">
              <a:extLst>
                <a:ext uri="{FF2B5EF4-FFF2-40B4-BE49-F238E27FC236}">
                  <a16:creationId xmlns:a16="http://schemas.microsoft.com/office/drawing/2014/main" id="{3306662B-08AA-4B45-9F45-9A1DBAB9503E}"/>
                </a:ext>
              </a:extLst>
            </p:cNvPr>
            <p:cNvSpPr txBox="1">
              <a:spLocks/>
            </p:cNvSpPr>
            <p:nvPr/>
          </p:nvSpPr>
          <p:spPr>
            <a:xfrm rot="21070402">
              <a:off x="7005483" y="3104533"/>
              <a:ext cx="750634" cy="249395"/>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sz="1600" b="1" dirty="0">
                  <a:solidFill>
                    <a:schemeClr val="accent1"/>
                  </a:solidFill>
                </a:rPr>
                <a:t>商品</a:t>
              </a:r>
              <a:endParaRPr lang="en-US" altLang="ja-JP" sz="1600" b="1" dirty="0">
                <a:solidFill>
                  <a:schemeClr val="accent1"/>
                </a:solidFill>
              </a:endParaRPr>
            </a:p>
          </p:txBody>
        </p:sp>
        <p:sp>
          <p:nvSpPr>
            <p:cNvPr id="64" name="コンテンツ プレースホルダー 2">
              <a:extLst>
                <a:ext uri="{FF2B5EF4-FFF2-40B4-BE49-F238E27FC236}">
                  <a16:creationId xmlns:a16="http://schemas.microsoft.com/office/drawing/2014/main" id="{26893DD7-AADE-43E3-B68C-47817A10A4A8}"/>
                </a:ext>
              </a:extLst>
            </p:cNvPr>
            <p:cNvSpPr txBox="1">
              <a:spLocks/>
            </p:cNvSpPr>
            <p:nvPr/>
          </p:nvSpPr>
          <p:spPr>
            <a:xfrm>
              <a:off x="6364938" y="2358188"/>
              <a:ext cx="750634" cy="249395"/>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sz="1600" b="1" dirty="0">
                  <a:solidFill>
                    <a:schemeClr val="accent2"/>
                  </a:solidFill>
                </a:rPr>
                <a:t>期間</a:t>
              </a:r>
              <a:endParaRPr lang="en-US" altLang="ja-JP" sz="1600" b="1" dirty="0">
                <a:solidFill>
                  <a:schemeClr val="accent2"/>
                </a:solidFill>
              </a:endParaRPr>
            </a:p>
          </p:txBody>
        </p:sp>
        <p:sp>
          <p:nvSpPr>
            <p:cNvPr id="65" name="テキスト ボックス 64">
              <a:extLst>
                <a:ext uri="{FF2B5EF4-FFF2-40B4-BE49-F238E27FC236}">
                  <a16:creationId xmlns:a16="http://schemas.microsoft.com/office/drawing/2014/main" id="{82E6A1AB-94EE-4363-9361-26D9DADA19CD}"/>
                </a:ext>
              </a:extLst>
            </p:cNvPr>
            <p:cNvSpPr txBox="1"/>
            <p:nvPr/>
          </p:nvSpPr>
          <p:spPr>
            <a:xfrm>
              <a:off x="7362754" y="2276684"/>
              <a:ext cx="621930" cy="233909"/>
            </a:xfrm>
            <a:prstGeom prst="rect">
              <a:avLst/>
            </a:prstGeom>
            <a:noFill/>
          </p:spPr>
          <p:txBody>
            <a:bodyPr wrap="square" rtlCol="0">
              <a:spAutoFit/>
            </a:bodyPr>
            <a:lstStyle/>
            <a:p>
              <a:r>
                <a:rPr kumimoji="1" lang="en-US" altLang="ja-JP" sz="1200" dirty="0">
                  <a:solidFill>
                    <a:srgbClr val="FF0000"/>
                  </a:solidFill>
                </a:rPr>
                <a:t>1,000</a:t>
              </a:r>
              <a:endParaRPr kumimoji="1" lang="ja-JP" altLang="en-US" sz="1200" dirty="0">
                <a:solidFill>
                  <a:srgbClr val="FF0000"/>
                </a:solidFill>
              </a:endParaRPr>
            </a:p>
          </p:txBody>
        </p:sp>
        <p:sp>
          <p:nvSpPr>
            <p:cNvPr id="66" name="テキスト ボックス 65">
              <a:extLst>
                <a:ext uri="{FF2B5EF4-FFF2-40B4-BE49-F238E27FC236}">
                  <a16:creationId xmlns:a16="http://schemas.microsoft.com/office/drawing/2014/main" id="{ACFF45F4-A181-4FA9-97E3-47BE503BCC76}"/>
                </a:ext>
              </a:extLst>
            </p:cNvPr>
            <p:cNvSpPr txBox="1"/>
            <p:nvPr/>
          </p:nvSpPr>
          <p:spPr>
            <a:xfrm>
              <a:off x="7820192" y="1858163"/>
              <a:ext cx="1069992" cy="350864"/>
            </a:xfrm>
            <a:prstGeom prst="rect">
              <a:avLst/>
            </a:prstGeom>
            <a:noFill/>
          </p:spPr>
          <p:txBody>
            <a:bodyPr wrap="square" rtlCol="0">
              <a:spAutoFit/>
            </a:bodyPr>
            <a:lstStyle/>
            <a:p>
              <a:r>
                <a:rPr lang="ja-JP" altLang="en-US" sz="1050" dirty="0">
                  <a:solidFill>
                    <a:schemeClr val="tx2"/>
                  </a:solidFill>
                </a:rPr>
                <a:t>六本木店、</a:t>
              </a:r>
              <a:r>
                <a:rPr lang="en-US" altLang="ja-JP" sz="1050" dirty="0">
                  <a:solidFill>
                    <a:schemeClr val="tx2"/>
                  </a:solidFill>
                </a:rPr>
                <a:t>4</a:t>
              </a:r>
              <a:r>
                <a:rPr lang="ja-JP" altLang="en-US" sz="1050" dirty="0">
                  <a:solidFill>
                    <a:schemeClr val="tx2"/>
                  </a:solidFill>
                </a:rPr>
                <a:t>月、和食器の金額</a:t>
              </a:r>
              <a:endParaRPr kumimoji="1" lang="ja-JP" altLang="en-US" sz="1050" dirty="0">
                <a:solidFill>
                  <a:schemeClr val="tx2"/>
                </a:solidFill>
              </a:endParaRPr>
            </a:p>
          </p:txBody>
        </p:sp>
        <p:sp>
          <p:nvSpPr>
            <p:cNvPr id="67" name="フリーフォーム: 図形 66">
              <a:extLst>
                <a:ext uri="{FF2B5EF4-FFF2-40B4-BE49-F238E27FC236}">
                  <a16:creationId xmlns:a16="http://schemas.microsoft.com/office/drawing/2014/main" id="{F5F6E35B-DBE9-42D6-862A-B76E293FDB5F}"/>
                </a:ext>
              </a:extLst>
            </p:cNvPr>
            <p:cNvSpPr/>
            <p:nvPr/>
          </p:nvSpPr>
          <p:spPr>
            <a:xfrm>
              <a:off x="7643026" y="2025788"/>
              <a:ext cx="213263" cy="227970"/>
            </a:xfrm>
            <a:custGeom>
              <a:avLst/>
              <a:gdLst>
                <a:gd name="connsiteX0" fmla="*/ 0 w 252549"/>
                <a:gd name="connsiteY0" fmla="*/ 269966 h 269966"/>
                <a:gd name="connsiteX1" fmla="*/ 0 w 252549"/>
                <a:gd name="connsiteY1" fmla="*/ 269966 h 269966"/>
                <a:gd name="connsiteX2" fmla="*/ 130629 w 252549"/>
                <a:gd name="connsiteY2" fmla="*/ 0 h 269966"/>
                <a:gd name="connsiteX3" fmla="*/ 252549 w 252549"/>
                <a:gd name="connsiteY3" fmla="*/ 0 h 269966"/>
              </a:gdLst>
              <a:ahLst/>
              <a:cxnLst>
                <a:cxn ang="0">
                  <a:pos x="connsiteX0" y="connsiteY0"/>
                </a:cxn>
                <a:cxn ang="0">
                  <a:pos x="connsiteX1" y="connsiteY1"/>
                </a:cxn>
                <a:cxn ang="0">
                  <a:pos x="connsiteX2" y="connsiteY2"/>
                </a:cxn>
                <a:cxn ang="0">
                  <a:pos x="connsiteX3" y="connsiteY3"/>
                </a:cxn>
              </a:cxnLst>
              <a:rect l="l" t="t" r="r" b="b"/>
              <a:pathLst>
                <a:path w="252549" h="269966">
                  <a:moveTo>
                    <a:pt x="0" y="269966"/>
                  </a:moveTo>
                  <a:lnTo>
                    <a:pt x="0" y="269966"/>
                  </a:lnTo>
                  <a:lnTo>
                    <a:pt x="130629" y="0"/>
                  </a:lnTo>
                  <a:lnTo>
                    <a:pt x="252549" y="0"/>
                  </a:lnTo>
                </a:path>
              </a:pathLst>
            </a:custGeom>
            <a:noFill/>
            <a:ln w="9525">
              <a:solidFill>
                <a:schemeClr val="tx2"/>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コンテンツ プレースホルダー 2">
            <a:extLst>
              <a:ext uri="{FF2B5EF4-FFF2-40B4-BE49-F238E27FC236}">
                <a16:creationId xmlns:a16="http://schemas.microsoft.com/office/drawing/2014/main" id="{3ACB9A04-6A29-4F94-86AF-FA118735366E}"/>
              </a:ext>
            </a:extLst>
          </p:cNvPr>
          <p:cNvSpPr txBox="1">
            <a:spLocks/>
          </p:cNvSpPr>
          <p:nvPr/>
        </p:nvSpPr>
        <p:spPr>
          <a:xfrm>
            <a:off x="5503932" y="4164845"/>
            <a:ext cx="3487183" cy="305092"/>
          </a:xfrm>
          <a:prstGeom prst="rect">
            <a:avLst/>
          </a:prstGeom>
        </p:spPr>
        <p:txBody>
          <a:bodyPr vert="horz" lIns="91440" tIns="45720" rIns="91440" bIns="45720" rtlCol="0">
            <a:noAutofit/>
          </a:bodyPr>
          <a:lstStyle>
            <a:lvl1pPr marL="182563" indent="-182563" algn="l" defTabSz="914400" rtl="0" eaLnBrk="1" latinLnBrk="0" hangingPunct="1">
              <a:spcBef>
                <a:spcPct val="20000"/>
              </a:spcBef>
              <a:buClr>
                <a:schemeClr val="tx2"/>
              </a:buClr>
              <a:buFont typeface="Wingdings" panose="05000000000000000000" pitchFamily="2" charset="2"/>
              <a:buChar char="n"/>
              <a:defRPr kumimoji="1" sz="2000" kern="1200">
                <a:solidFill>
                  <a:schemeClr val="tx1"/>
                </a:solidFill>
                <a:latin typeface="メイリオ" pitchFamily="50" charset="-128"/>
                <a:ea typeface="メイリオ" pitchFamily="50" charset="-128"/>
                <a:cs typeface="メイリオ" pitchFamily="50" charset="-128"/>
              </a:defRPr>
            </a:lvl1pPr>
            <a:lvl2pPr marL="628650" indent="-1714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3150" indent="-158750" algn="l" defTabSz="914400" rtl="0" eaLnBrk="1" latinLnBrk="0" hangingPunct="1">
              <a:spcBef>
                <a:spcPct val="20000"/>
              </a:spcBef>
              <a:buClr>
                <a:schemeClr val="tx2"/>
              </a:buClr>
              <a:buSzPct val="70000"/>
              <a:buFont typeface="Wingdings" panose="05000000000000000000" pitchFamily="2" charset="2"/>
              <a:buChar char="l"/>
              <a:defRPr kumimoji="1" sz="1600" kern="1200">
                <a:solidFill>
                  <a:schemeClr val="tx1"/>
                </a:solidFill>
                <a:latin typeface="メイリオ" pitchFamily="50" charset="-128"/>
                <a:ea typeface="メイリオ" pitchFamily="50" charset="-128"/>
                <a:cs typeface="メイリオ" pitchFamily="50" charset="-128"/>
              </a:defRPr>
            </a:lvl3pPr>
            <a:lvl4pPr marL="1431925" indent="-60325" algn="l" defTabSz="914400" rtl="0" eaLnBrk="1" latinLnBrk="0" hangingPunct="1">
              <a:spcBef>
                <a:spcPct val="20000"/>
              </a:spcBef>
              <a:buClr>
                <a:schemeClr val="tx2"/>
              </a:buClr>
              <a:buSzPct val="60000"/>
              <a:buFont typeface="Wingdings" panose="05000000000000000000" pitchFamily="2" charset="2"/>
              <a:buChar char="l"/>
              <a:defRPr kumimoji="1" sz="1400" kern="1200">
                <a:solidFill>
                  <a:schemeClr val="tx1"/>
                </a:solidFill>
                <a:latin typeface="メイリオ" pitchFamily="50" charset="-128"/>
                <a:ea typeface="メイリオ" pitchFamily="50" charset="-128"/>
                <a:cs typeface="メイリオ" pitchFamily="50" charset="-128"/>
              </a:defRPr>
            </a:lvl4pPr>
            <a:lvl5pPr marL="1884363" indent="-555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多次元データベースのイメージ</a:t>
            </a:r>
            <a:endParaRPr lang="en-US" altLang="ja-JP" sz="1600" dirty="0"/>
          </a:p>
        </p:txBody>
      </p:sp>
    </p:spTree>
    <p:extLst>
      <p:ext uri="{BB962C8B-B14F-4D97-AF65-F5344CB8AC3E}">
        <p14:creationId xmlns:p14="http://schemas.microsoft.com/office/powerpoint/2010/main" val="1434032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BD162-AF8D-4030-A05C-6E6AC2300206}"/>
              </a:ext>
            </a:extLst>
          </p:cNvPr>
          <p:cNvSpPr>
            <a:spLocks noGrp="1"/>
          </p:cNvSpPr>
          <p:nvPr>
            <p:ph type="title"/>
          </p:nvPr>
        </p:nvSpPr>
        <p:spPr/>
        <p:txBody>
          <a:bodyPr/>
          <a:lstStyle/>
          <a:p>
            <a:r>
              <a:rPr lang="ja-JP" altLang="en-US" dirty="0"/>
              <a:t>③ ワークプレース</a:t>
            </a:r>
            <a:endParaRPr kumimoji="1" lang="ja-JP" altLang="en-US" dirty="0"/>
          </a:p>
        </p:txBody>
      </p:sp>
      <p:sp>
        <p:nvSpPr>
          <p:cNvPr id="4" name="コンテンツ プレースホルダー 2">
            <a:extLst>
              <a:ext uri="{FF2B5EF4-FFF2-40B4-BE49-F238E27FC236}">
                <a16:creationId xmlns:a16="http://schemas.microsoft.com/office/drawing/2014/main" id="{F75A59B3-9A81-4ECB-89C8-4BB023AEB9DD}"/>
              </a:ext>
            </a:extLst>
          </p:cNvPr>
          <p:cNvSpPr txBox="1">
            <a:spLocks/>
          </p:cNvSpPr>
          <p:nvPr/>
        </p:nvSpPr>
        <p:spPr>
          <a:xfrm>
            <a:off x="135260" y="1151895"/>
            <a:ext cx="9635480" cy="5472608"/>
          </a:xfrm>
          <a:prstGeom prst="rect">
            <a:avLst/>
          </a:prstGeom>
        </p:spPr>
        <p:txBody>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経理・企画にとどまらず、すべての利用部門のユーザーをエンパワーするという思想でデザインされたツールです</a:t>
            </a:r>
          </a:p>
        </p:txBody>
      </p:sp>
      <p:graphicFrame>
        <p:nvGraphicFramePr>
          <p:cNvPr id="3" name="表 27">
            <a:extLst>
              <a:ext uri="{FF2B5EF4-FFF2-40B4-BE49-F238E27FC236}">
                <a16:creationId xmlns:a16="http://schemas.microsoft.com/office/drawing/2014/main" id="{FD7FF46A-1111-4939-85F1-F327BC802D8E}"/>
              </a:ext>
            </a:extLst>
          </p:cNvPr>
          <p:cNvGraphicFramePr>
            <a:graphicFrameLocks noGrp="1"/>
          </p:cNvGraphicFramePr>
          <p:nvPr>
            <p:extLst>
              <p:ext uri="{D42A27DB-BD31-4B8C-83A1-F6EECF244321}">
                <p14:modId xmlns:p14="http://schemas.microsoft.com/office/powerpoint/2010/main" val="2425330454"/>
              </p:ext>
            </p:extLst>
          </p:nvPr>
        </p:nvGraphicFramePr>
        <p:xfrm>
          <a:off x="639316" y="1988840"/>
          <a:ext cx="8640960" cy="2471484"/>
        </p:xfrm>
        <a:graphic>
          <a:graphicData uri="http://schemas.openxmlformats.org/drawingml/2006/table">
            <a:tbl>
              <a:tblPr bandRow="1">
                <a:tableStyleId>{5C22544A-7EE6-4342-B048-85BDC9FD1C3A}</a:tableStyleId>
              </a:tblPr>
              <a:tblGrid>
                <a:gridCol w="2520280">
                  <a:extLst>
                    <a:ext uri="{9D8B030D-6E8A-4147-A177-3AD203B41FA5}">
                      <a16:colId xmlns:a16="http://schemas.microsoft.com/office/drawing/2014/main" val="1670925660"/>
                    </a:ext>
                  </a:extLst>
                </a:gridCol>
                <a:gridCol w="6120680">
                  <a:extLst>
                    <a:ext uri="{9D8B030D-6E8A-4147-A177-3AD203B41FA5}">
                      <a16:colId xmlns:a16="http://schemas.microsoft.com/office/drawing/2014/main" val="4183475876"/>
                    </a:ext>
                  </a:extLst>
                </a:gridCol>
              </a:tblGrid>
              <a:tr h="617871">
                <a:tc>
                  <a:txBody>
                    <a:bodyPr/>
                    <a:lstStyle/>
                    <a:p>
                      <a:pPr>
                        <a:lnSpc>
                          <a:spcPct val="110000"/>
                        </a:lnSpc>
                      </a:pPr>
                      <a:r>
                        <a:rPr kumimoji="1" lang="ja-JP" altLang="en-US" sz="1400" b="1" dirty="0">
                          <a:latin typeface="+mj-ea"/>
                          <a:ea typeface="+mj-ea"/>
                        </a:rPr>
                        <a:t>部署ごとのワークスペース</a:t>
                      </a:r>
                    </a:p>
                  </a:txBody>
                  <a:tcPr marL="72000" marR="72000" marT="36000" marB="36000" anchor="ctr"/>
                </a:tc>
                <a:tc>
                  <a:txBody>
                    <a:bodyPr/>
                    <a:lstStyle/>
                    <a:p>
                      <a:pPr>
                        <a:lnSpc>
                          <a:spcPct val="120000"/>
                        </a:lnSpc>
                      </a:pPr>
                      <a:r>
                        <a:rPr kumimoji="1" lang="ja-JP" altLang="en-US" sz="1400" dirty="0">
                          <a:latin typeface="+mj-ea"/>
                          <a:ea typeface="+mj-ea"/>
                        </a:rPr>
                        <a:t>各部署の手元資料と連携できるプライベートな作業領域を提供。中間部門では提出データだけでなく集計値を確認し承認可能</a:t>
                      </a:r>
                    </a:p>
                  </a:txBody>
                  <a:tcPr marL="72000" marR="72000" marT="36000" marB="36000" anchor="ctr"/>
                </a:tc>
                <a:extLst>
                  <a:ext uri="{0D108BD9-81ED-4DB2-BD59-A6C34878D82A}">
                    <a16:rowId xmlns:a16="http://schemas.microsoft.com/office/drawing/2014/main" val="786718070"/>
                  </a:ext>
                </a:extLst>
              </a:tr>
              <a:tr h="617871">
                <a:tc>
                  <a:txBody>
                    <a:bodyPr/>
                    <a:lstStyle/>
                    <a:p>
                      <a:pPr>
                        <a:lnSpc>
                          <a:spcPct val="110000"/>
                        </a:lnSpc>
                      </a:pPr>
                      <a:r>
                        <a:rPr kumimoji="1" lang="ja-JP" altLang="en-US" sz="1400" b="1" dirty="0">
                          <a:latin typeface="+mj-ea"/>
                          <a:ea typeface="+mj-ea"/>
                        </a:rPr>
                        <a:t>異種データ間ドリルダウン</a:t>
                      </a:r>
                    </a:p>
                  </a:txBody>
                  <a:tcPr marL="72000" marR="72000" marT="36000" marB="36000" anchor="ctr"/>
                </a:tc>
                <a:tc>
                  <a:txBody>
                    <a:bodyPr/>
                    <a:lstStyle/>
                    <a:p>
                      <a:pPr>
                        <a:lnSpc>
                          <a:spcPct val="120000"/>
                        </a:lnSpc>
                      </a:pPr>
                      <a:r>
                        <a:rPr kumimoji="1" lang="ja-JP" altLang="en-US" sz="1400" dirty="0">
                          <a:latin typeface="+mj-ea"/>
                          <a:ea typeface="+mj-ea"/>
                        </a:rPr>
                        <a:t>現場部署に伝票明細を含むデータを共有し、集計結果から関連性をたどり、詳細データまでドリルダウンできる強力な分析ツールを提供</a:t>
                      </a:r>
                    </a:p>
                  </a:txBody>
                  <a:tcPr marL="72000" marR="72000" marT="36000" marB="36000" anchor="ctr"/>
                </a:tc>
                <a:extLst>
                  <a:ext uri="{0D108BD9-81ED-4DB2-BD59-A6C34878D82A}">
                    <a16:rowId xmlns:a16="http://schemas.microsoft.com/office/drawing/2014/main" val="3828115336"/>
                  </a:ext>
                </a:extLst>
              </a:tr>
              <a:tr h="617871">
                <a:tc>
                  <a:txBody>
                    <a:bodyPr/>
                    <a:lstStyle/>
                    <a:p>
                      <a:pPr>
                        <a:lnSpc>
                          <a:spcPct val="110000"/>
                        </a:lnSpc>
                      </a:pPr>
                      <a:r>
                        <a:rPr kumimoji="1" lang="ja-JP" altLang="en-US" sz="1400" b="1" dirty="0">
                          <a:latin typeface="+mj-ea"/>
                          <a:ea typeface="+mj-ea"/>
                        </a:rPr>
                        <a:t>レイアウト自由な</a:t>
                      </a:r>
                      <a:r>
                        <a:rPr kumimoji="1" lang="en-US" altLang="ja-JP" sz="1400" b="1" dirty="0">
                          <a:latin typeface="+mj-ea"/>
                          <a:ea typeface="+mj-ea"/>
                        </a:rPr>
                        <a:t>Excel</a:t>
                      </a:r>
                      <a:r>
                        <a:rPr kumimoji="1" lang="ja-JP" altLang="en-US" sz="1400" b="1" dirty="0">
                          <a:latin typeface="+mj-ea"/>
                          <a:ea typeface="+mj-ea"/>
                        </a:rPr>
                        <a:t>連携</a:t>
                      </a:r>
                    </a:p>
                  </a:txBody>
                  <a:tcPr marL="72000" marR="72000" marT="36000" marB="36000" anchor="ctr"/>
                </a:tc>
                <a:tc>
                  <a:txBody>
                    <a:bodyPr/>
                    <a:lstStyle/>
                    <a:p>
                      <a:pPr>
                        <a:lnSpc>
                          <a:spcPct val="120000"/>
                        </a:lnSpc>
                      </a:pPr>
                      <a:r>
                        <a:rPr kumimoji="1" lang="ja-JP" altLang="en-US" sz="1400" dirty="0">
                          <a:latin typeface="+mj-ea"/>
                          <a:ea typeface="+mj-ea"/>
                        </a:rPr>
                        <a:t>簡易な設定で、自由なレイアウトの</a:t>
                      </a:r>
                      <a:r>
                        <a:rPr kumimoji="1" lang="en-US" altLang="ja-JP" sz="1400" dirty="0">
                          <a:latin typeface="+mj-ea"/>
                          <a:ea typeface="+mj-ea"/>
                        </a:rPr>
                        <a:t>Excel</a:t>
                      </a:r>
                      <a:r>
                        <a:rPr kumimoji="1" lang="ja-JP" altLang="en-US" sz="1400" dirty="0">
                          <a:latin typeface="+mj-ea"/>
                          <a:ea typeface="+mj-ea"/>
                        </a:rPr>
                        <a:t>シートと多次元</a:t>
                      </a:r>
                      <a:r>
                        <a:rPr kumimoji="1" lang="en-US" altLang="ja-JP" sz="1400" dirty="0">
                          <a:latin typeface="+mj-ea"/>
                          <a:ea typeface="+mj-ea"/>
                        </a:rPr>
                        <a:t>DB</a:t>
                      </a:r>
                      <a:r>
                        <a:rPr kumimoji="1" lang="ja-JP" altLang="en-US" sz="1400" dirty="0">
                          <a:latin typeface="+mj-ea"/>
                          <a:ea typeface="+mj-ea"/>
                        </a:rPr>
                        <a:t>を双方向でリンク。現場部署のレポーティングニーズに容易に対応</a:t>
                      </a:r>
                    </a:p>
                  </a:txBody>
                  <a:tcPr marL="72000" marR="72000" marT="36000" marB="36000" anchor="ctr"/>
                </a:tc>
                <a:extLst>
                  <a:ext uri="{0D108BD9-81ED-4DB2-BD59-A6C34878D82A}">
                    <a16:rowId xmlns:a16="http://schemas.microsoft.com/office/drawing/2014/main" val="2413573761"/>
                  </a:ext>
                </a:extLst>
              </a:tr>
              <a:tr h="617871">
                <a:tc>
                  <a:txBody>
                    <a:bodyPr/>
                    <a:lstStyle/>
                    <a:p>
                      <a:pPr>
                        <a:lnSpc>
                          <a:spcPct val="110000"/>
                        </a:lnSpc>
                      </a:pPr>
                      <a:r>
                        <a:rPr kumimoji="1" lang="ja-JP" altLang="en-US" sz="1400" b="1" dirty="0">
                          <a:latin typeface="+mj-ea"/>
                          <a:ea typeface="+mj-ea"/>
                        </a:rPr>
                        <a:t>バージョン管理・変更点対比</a:t>
                      </a:r>
                    </a:p>
                  </a:txBody>
                  <a:tcPr marL="72000" marR="72000" marT="36000" marB="36000" anchor="ctr"/>
                </a:tc>
                <a:tc>
                  <a:txBody>
                    <a:bodyPr/>
                    <a:lstStyle/>
                    <a:p>
                      <a:pPr>
                        <a:lnSpc>
                          <a:spcPct val="120000"/>
                        </a:lnSpc>
                      </a:pPr>
                      <a:r>
                        <a:rPr kumimoji="1" lang="ja-JP" altLang="en-US" sz="1400" dirty="0">
                          <a:latin typeface="+mj-ea"/>
                          <a:ea typeface="+mj-ea"/>
                        </a:rPr>
                        <a:t>独自技術で多次元</a:t>
                      </a:r>
                      <a:r>
                        <a:rPr kumimoji="1" lang="en-US" altLang="ja-JP" sz="1400" dirty="0">
                          <a:latin typeface="+mj-ea"/>
                          <a:ea typeface="+mj-ea"/>
                        </a:rPr>
                        <a:t>DB</a:t>
                      </a:r>
                      <a:r>
                        <a:rPr kumimoji="1" lang="ja-JP" altLang="en-US" sz="1400" dirty="0">
                          <a:latin typeface="+mj-ea"/>
                          <a:ea typeface="+mj-ea"/>
                        </a:rPr>
                        <a:t>のバージョン管理を実現。任意の時点でスナップショットを保存し、バージョン間の差分をビジュアルに確認</a:t>
                      </a:r>
                    </a:p>
                  </a:txBody>
                  <a:tcPr marL="72000" marR="72000" marT="36000" marB="36000" anchor="ctr"/>
                </a:tc>
                <a:extLst>
                  <a:ext uri="{0D108BD9-81ED-4DB2-BD59-A6C34878D82A}">
                    <a16:rowId xmlns:a16="http://schemas.microsoft.com/office/drawing/2014/main" val="3080991469"/>
                  </a:ext>
                </a:extLst>
              </a:tr>
            </a:tbl>
          </a:graphicData>
        </a:graphic>
      </p:graphicFrame>
      <p:sp>
        <p:nvSpPr>
          <p:cNvPr id="28" name="テキスト ボックス 27">
            <a:extLst>
              <a:ext uri="{FF2B5EF4-FFF2-40B4-BE49-F238E27FC236}">
                <a16:creationId xmlns:a16="http://schemas.microsoft.com/office/drawing/2014/main" id="{98B3DF8A-701F-43C1-B1DD-0273F335C5AC}"/>
              </a:ext>
            </a:extLst>
          </p:cNvPr>
          <p:cNvSpPr txBox="1"/>
          <p:nvPr/>
        </p:nvSpPr>
        <p:spPr>
          <a:xfrm>
            <a:off x="578962" y="4803528"/>
            <a:ext cx="8761668" cy="1269578"/>
          </a:xfrm>
          <a:prstGeom prst="rect">
            <a:avLst/>
          </a:prstGeom>
          <a:noFill/>
        </p:spPr>
        <p:txBody>
          <a:bodyPr wrap="square" rtlCol="0">
            <a:spAutoFit/>
          </a:bodyPr>
          <a:lstStyle/>
          <a:p>
            <a:pPr marL="266700" indent="-266700" algn="ctr">
              <a:lnSpc>
                <a:spcPct val="130000"/>
              </a:lnSpc>
            </a:pPr>
            <a:r>
              <a:rPr kumimoji="1" lang="ja-JP" altLang="en-US" sz="2000" b="1" dirty="0">
                <a:solidFill>
                  <a:srgbClr val="0070C0"/>
                </a:solidFill>
                <a:latin typeface="+mn-ea"/>
              </a:rPr>
              <a:t>→ 今後の見通しを把握し活動を制御できる立場にある現場部署を、</a:t>
            </a:r>
            <a:endParaRPr kumimoji="1" lang="en-US" altLang="ja-JP" sz="2000" b="1" dirty="0">
              <a:solidFill>
                <a:srgbClr val="0070C0"/>
              </a:solidFill>
              <a:latin typeface="+mn-ea"/>
            </a:endParaRPr>
          </a:p>
          <a:p>
            <a:pPr marL="266700" indent="-266700" algn="ctr">
              <a:lnSpc>
                <a:spcPct val="130000"/>
              </a:lnSpc>
            </a:pPr>
            <a:r>
              <a:rPr kumimoji="1" lang="ja-JP" altLang="en-US" sz="2000" b="1" dirty="0">
                <a:solidFill>
                  <a:srgbClr val="0070C0"/>
                </a:solidFill>
                <a:latin typeface="+mn-ea"/>
              </a:rPr>
              <a:t>ワークスペースと強力な道具で支援することができ、</a:t>
            </a:r>
            <a:endParaRPr kumimoji="1" lang="en-US" altLang="ja-JP" sz="2000" b="1" dirty="0">
              <a:solidFill>
                <a:srgbClr val="0070C0"/>
              </a:solidFill>
              <a:latin typeface="+mn-ea"/>
            </a:endParaRPr>
          </a:p>
          <a:p>
            <a:pPr marL="266700" indent="-266700" algn="ctr">
              <a:lnSpc>
                <a:spcPct val="130000"/>
              </a:lnSpc>
            </a:pPr>
            <a:r>
              <a:rPr kumimoji="1" lang="ja-JP" altLang="en-US" sz="2000" b="1" dirty="0">
                <a:solidFill>
                  <a:srgbClr val="0070C0"/>
                </a:solidFill>
                <a:latin typeface="+mn-ea"/>
              </a:rPr>
              <a:t>現場力を喚起する経営管理を実現します</a:t>
            </a:r>
          </a:p>
        </p:txBody>
      </p:sp>
    </p:spTree>
    <p:extLst>
      <p:ext uri="{BB962C8B-B14F-4D97-AF65-F5344CB8AC3E}">
        <p14:creationId xmlns:p14="http://schemas.microsoft.com/office/powerpoint/2010/main" val="2105402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77918EF-A376-4222-A03B-2487B752CC5C}"/>
              </a:ext>
            </a:extLst>
          </p:cNvPr>
          <p:cNvSpPr/>
          <p:nvPr/>
        </p:nvSpPr>
        <p:spPr>
          <a:xfrm>
            <a:off x="344488" y="5661025"/>
            <a:ext cx="9505776" cy="461665"/>
          </a:xfrm>
          <a:prstGeom prst="rect">
            <a:avLst/>
          </a:prstGeom>
        </p:spPr>
        <p:txBody>
          <a:bodyPr wrap="square">
            <a:spAutoFit/>
          </a:bodyPr>
          <a:lstStyle/>
          <a:p>
            <a:r>
              <a:rPr lang="en-US" altLang="ja-JP" sz="800" dirty="0">
                <a:solidFill>
                  <a:schemeClr val="tx1">
                    <a:lumMod val="50000"/>
                    <a:lumOff val="50000"/>
                  </a:schemeClr>
                </a:solidFill>
                <a:latin typeface="+mn-ea"/>
                <a:ea typeface="+mn-ea"/>
              </a:rPr>
              <a:t>fusion_place</a:t>
            </a:r>
            <a:r>
              <a:rPr lang="ja-JP" altLang="ja-JP" sz="800" dirty="0">
                <a:solidFill>
                  <a:schemeClr val="tx1">
                    <a:lumMod val="50000"/>
                    <a:lumOff val="50000"/>
                  </a:schemeClr>
                </a:solidFill>
                <a:latin typeface="+mn-ea"/>
                <a:ea typeface="+mn-ea"/>
              </a:rPr>
              <a:t>は株式会社フュージョンズ及びその供給元の商標又は登録商標です。</a:t>
            </a:r>
            <a:endParaRPr lang="en-US" altLang="ja-JP" sz="800" dirty="0">
              <a:solidFill>
                <a:schemeClr val="tx1">
                  <a:lumMod val="50000"/>
                  <a:lumOff val="50000"/>
                </a:schemeClr>
              </a:solidFill>
              <a:latin typeface="+mn-ea"/>
              <a:ea typeface="+mn-ea"/>
            </a:endParaRPr>
          </a:p>
          <a:p>
            <a:r>
              <a:rPr lang="ja-JP" altLang="en-US" sz="800" dirty="0">
                <a:solidFill>
                  <a:schemeClr val="tx1">
                    <a:lumMod val="50000"/>
                    <a:lumOff val="50000"/>
                  </a:schemeClr>
                </a:solidFill>
                <a:latin typeface="+mn-ea"/>
                <a:ea typeface="+mn-ea"/>
              </a:rPr>
              <a:t>本資料</a:t>
            </a:r>
            <a:r>
              <a:rPr lang="en-US" altLang="ja-JP" sz="800" dirty="0">
                <a:solidFill>
                  <a:schemeClr val="tx1">
                    <a:lumMod val="50000"/>
                    <a:lumOff val="50000"/>
                  </a:schemeClr>
                </a:solidFill>
                <a:latin typeface="+mn-ea"/>
                <a:ea typeface="+mn-ea"/>
              </a:rPr>
              <a:t>(</a:t>
            </a:r>
            <a:r>
              <a:rPr lang="ja-JP" altLang="en-US" sz="800" dirty="0">
                <a:solidFill>
                  <a:schemeClr val="tx1">
                    <a:lumMod val="50000"/>
                    <a:lumOff val="50000"/>
                  </a:schemeClr>
                </a:solidFill>
                <a:latin typeface="+mn-ea"/>
                <a:ea typeface="+mn-ea"/>
              </a:rPr>
              <a:t>添付資料を含む</a:t>
            </a:r>
            <a:r>
              <a:rPr lang="en-US" altLang="ja-JP" sz="800" dirty="0">
                <a:solidFill>
                  <a:schemeClr val="tx1">
                    <a:lumMod val="50000"/>
                    <a:lumOff val="50000"/>
                  </a:schemeClr>
                </a:solidFill>
                <a:latin typeface="+mn-ea"/>
                <a:ea typeface="+mn-ea"/>
              </a:rPr>
              <a:t>)</a:t>
            </a:r>
            <a:r>
              <a:rPr lang="ja-JP" altLang="en-US" sz="800" dirty="0">
                <a:solidFill>
                  <a:schemeClr val="tx1">
                    <a:lumMod val="50000"/>
                    <a:lumOff val="50000"/>
                  </a:schemeClr>
                </a:solidFill>
                <a:latin typeface="+mn-ea"/>
                <a:ea typeface="+mn-ea"/>
              </a:rPr>
              <a:t>に掲載されている情報は全て、株式会社フュージョンズ及びその供給元の知的財産です。</a:t>
            </a:r>
            <a:r>
              <a:rPr lang="ja-JP" altLang="ja-JP" sz="800" dirty="0">
                <a:solidFill>
                  <a:schemeClr val="tx1">
                    <a:lumMod val="50000"/>
                    <a:lumOff val="50000"/>
                  </a:schemeClr>
                </a:solidFill>
                <a:latin typeface="+mn-ea"/>
                <a:ea typeface="+mn-ea"/>
              </a:rPr>
              <a:t>コンテンツの複製、社外への公開、社内利用への転用等の二次利用は</a:t>
            </a:r>
            <a:r>
              <a:rPr lang="ja-JP" altLang="en-US" sz="800" dirty="0">
                <a:solidFill>
                  <a:schemeClr val="tx1">
                    <a:lumMod val="50000"/>
                    <a:lumOff val="50000"/>
                  </a:schemeClr>
                </a:solidFill>
                <a:latin typeface="+mn-ea"/>
                <a:ea typeface="+mn-ea"/>
              </a:rPr>
              <a:t>全て</a:t>
            </a:r>
            <a:r>
              <a:rPr lang="ja-JP" altLang="ja-JP" sz="800" dirty="0">
                <a:solidFill>
                  <a:schemeClr val="tx1">
                    <a:lumMod val="50000"/>
                    <a:lumOff val="50000"/>
                  </a:schemeClr>
                </a:solidFill>
                <a:latin typeface="+mn-ea"/>
                <a:ea typeface="+mn-ea"/>
              </a:rPr>
              <a:t>、株式会社フュージョンズ及びその供給元の許諾</a:t>
            </a:r>
            <a:r>
              <a:rPr lang="ja-JP" altLang="en-US" sz="800" dirty="0">
                <a:solidFill>
                  <a:schemeClr val="tx1">
                    <a:lumMod val="50000"/>
                    <a:lumOff val="50000"/>
                  </a:schemeClr>
                </a:solidFill>
                <a:latin typeface="+mn-ea"/>
                <a:ea typeface="+mn-ea"/>
              </a:rPr>
              <a:t>を</a:t>
            </a:r>
            <a:r>
              <a:rPr lang="ja-JP" altLang="ja-JP" sz="800" dirty="0">
                <a:solidFill>
                  <a:schemeClr val="tx1">
                    <a:lumMod val="50000"/>
                    <a:lumOff val="50000"/>
                  </a:schemeClr>
                </a:solidFill>
                <a:latin typeface="+mn-ea"/>
                <a:ea typeface="+mn-ea"/>
              </a:rPr>
              <a:t>必要と</a:t>
            </a:r>
            <a:r>
              <a:rPr lang="ja-JP" altLang="en-US" sz="800" dirty="0">
                <a:solidFill>
                  <a:schemeClr val="tx1">
                    <a:lumMod val="50000"/>
                    <a:lumOff val="50000"/>
                  </a:schemeClr>
                </a:solidFill>
                <a:latin typeface="+mn-ea"/>
                <a:ea typeface="+mn-ea"/>
              </a:rPr>
              <a:t>する旨、ご理解をお願いし</a:t>
            </a:r>
            <a:r>
              <a:rPr lang="ja-JP" altLang="ja-JP" sz="800" dirty="0">
                <a:solidFill>
                  <a:schemeClr val="tx1">
                    <a:lumMod val="50000"/>
                    <a:lumOff val="50000"/>
                  </a:schemeClr>
                </a:solidFill>
                <a:latin typeface="+mn-ea"/>
                <a:ea typeface="+mn-ea"/>
              </a:rPr>
              <a:t>ます。</a:t>
            </a:r>
          </a:p>
        </p:txBody>
      </p:sp>
      <p:pic>
        <p:nvPicPr>
          <p:cNvPr id="12" name="図 11" descr="アイコン&#10;&#10;自動的に生成された説明">
            <a:extLst>
              <a:ext uri="{FF2B5EF4-FFF2-40B4-BE49-F238E27FC236}">
                <a16:creationId xmlns:a16="http://schemas.microsoft.com/office/drawing/2014/main" id="{6A0F6FEC-837F-47CF-A671-9B2B33314A7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4528" y="2992527"/>
            <a:ext cx="5730213" cy="1074415"/>
          </a:xfrm>
          <a:prstGeom prst="rect">
            <a:avLst/>
          </a:prstGeom>
        </p:spPr>
      </p:pic>
      <p:pic>
        <p:nvPicPr>
          <p:cNvPr id="13" name="図 12" descr="ダイアグラム, 設計図&#10;&#10;自動的に生成された説明">
            <a:extLst>
              <a:ext uri="{FF2B5EF4-FFF2-40B4-BE49-F238E27FC236}">
                <a16:creationId xmlns:a16="http://schemas.microsoft.com/office/drawing/2014/main" id="{C27DB31A-22E3-493F-9313-EA49FE6FE7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09184" y="2132856"/>
            <a:ext cx="2793755" cy="2793755"/>
          </a:xfrm>
          <a:prstGeom prst="rect">
            <a:avLst/>
          </a:prstGeom>
        </p:spPr>
      </p:pic>
    </p:spTree>
    <p:extLst>
      <p:ext uri="{BB962C8B-B14F-4D97-AF65-F5344CB8AC3E}">
        <p14:creationId xmlns:p14="http://schemas.microsoft.com/office/powerpoint/2010/main" val="192302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EBD65-1EE4-4529-8B09-5261C22EF045}"/>
              </a:ext>
            </a:extLst>
          </p:cNvPr>
          <p:cNvSpPr>
            <a:spLocks noGrp="1"/>
          </p:cNvSpPr>
          <p:nvPr>
            <p:ph type="title"/>
          </p:nvPr>
        </p:nvSpPr>
        <p:spPr/>
        <p:txBody>
          <a:bodyPr/>
          <a:lstStyle/>
          <a:p>
            <a:r>
              <a:rPr kumimoji="1" lang="ja-JP" altLang="en-US" dirty="0"/>
              <a:t>１．</a:t>
            </a:r>
            <a:r>
              <a:rPr kumimoji="1" lang="ja-JP" altLang="en-US" dirty="0">
                <a:latin typeface="+mj-ea"/>
                <a:ea typeface="+mj-ea"/>
              </a:rPr>
              <a:t>現場力を喚起する経営管理：</a:t>
            </a:r>
            <a:r>
              <a:rPr kumimoji="1" lang="ja-JP" altLang="en-US" dirty="0"/>
              <a:t>基本</a:t>
            </a:r>
            <a:r>
              <a:rPr lang="ja-JP" altLang="en-US" dirty="0"/>
              <a:t>的な考え</a:t>
            </a:r>
            <a:r>
              <a:rPr kumimoji="1" lang="ja-JP" altLang="en-US" dirty="0"/>
              <a:t>（</a:t>
            </a:r>
            <a:r>
              <a:rPr kumimoji="1" lang="en-US" altLang="ja-JP" dirty="0"/>
              <a:t>2/2)</a:t>
            </a:r>
            <a:endParaRPr kumimoji="1" lang="ja-JP" altLang="en-US" dirty="0"/>
          </a:p>
        </p:txBody>
      </p:sp>
      <p:sp>
        <p:nvSpPr>
          <p:cNvPr id="4" name="正方形/長方形 3">
            <a:extLst>
              <a:ext uri="{FF2B5EF4-FFF2-40B4-BE49-F238E27FC236}">
                <a16:creationId xmlns:a16="http://schemas.microsoft.com/office/drawing/2014/main" id="{B7703220-C380-4880-A975-09863F134D5A}"/>
              </a:ext>
            </a:extLst>
          </p:cNvPr>
          <p:cNvSpPr/>
          <p:nvPr/>
        </p:nvSpPr>
        <p:spPr>
          <a:xfrm>
            <a:off x="702988" y="3739372"/>
            <a:ext cx="622624" cy="144749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bg1"/>
                </a:solidFill>
              </a:rPr>
              <a:t>財務経理</a:t>
            </a:r>
          </a:p>
        </p:txBody>
      </p:sp>
      <p:sp>
        <p:nvSpPr>
          <p:cNvPr id="5" name="二等辺三角形 4">
            <a:extLst>
              <a:ext uri="{FF2B5EF4-FFF2-40B4-BE49-F238E27FC236}">
                <a16:creationId xmlns:a16="http://schemas.microsoft.com/office/drawing/2014/main" id="{B9FDC825-2202-4D3C-BE35-D7AC9230F922}"/>
              </a:ext>
            </a:extLst>
          </p:cNvPr>
          <p:cNvSpPr/>
          <p:nvPr/>
        </p:nvSpPr>
        <p:spPr>
          <a:xfrm>
            <a:off x="2470177" y="3155095"/>
            <a:ext cx="1559997" cy="246122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CB76792-16EC-4434-9BDE-4D574CFE132A}"/>
              </a:ext>
            </a:extLst>
          </p:cNvPr>
          <p:cNvSpPr txBox="1"/>
          <p:nvPr/>
        </p:nvSpPr>
        <p:spPr>
          <a:xfrm>
            <a:off x="2927712" y="4457484"/>
            <a:ext cx="646331" cy="369332"/>
          </a:xfrm>
          <a:prstGeom prst="rect">
            <a:avLst/>
          </a:prstGeom>
          <a:noFill/>
        </p:spPr>
        <p:txBody>
          <a:bodyPr vert="horz" wrap="none" rtlCol="0">
            <a:spAutoFit/>
          </a:bodyPr>
          <a:lstStyle/>
          <a:p>
            <a:r>
              <a:rPr kumimoji="1" lang="ja-JP" altLang="en-US" b="1" dirty="0"/>
              <a:t>現場</a:t>
            </a:r>
          </a:p>
        </p:txBody>
      </p:sp>
      <p:sp>
        <p:nvSpPr>
          <p:cNvPr id="7" name="矢印: 右 6">
            <a:extLst>
              <a:ext uri="{FF2B5EF4-FFF2-40B4-BE49-F238E27FC236}">
                <a16:creationId xmlns:a16="http://schemas.microsoft.com/office/drawing/2014/main" id="{2F71EEC9-747E-45D0-B2D5-2A2F7A380B8A}"/>
              </a:ext>
            </a:extLst>
          </p:cNvPr>
          <p:cNvSpPr/>
          <p:nvPr/>
        </p:nvSpPr>
        <p:spPr>
          <a:xfrm>
            <a:off x="1698018" y="3947158"/>
            <a:ext cx="694010" cy="304711"/>
          </a:xfrm>
          <a:prstGeom prst="rightArrow">
            <a:avLst>
              <a:gd name="adj1" fmla="val 50000"/>
              <a:gd name="adj2" fmla="val 84894"/>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C0C9F456-3E38-4124-B56F-4691A8CD017F}"/>
              </a:ext>
            </a:extLst>
          </p:cNvPr>
          <p:cNvSpPr/>
          <p:nvPr/>
        </p:nvSpPr>
        <p:spPr>
          <a:xfrm flipH="1">
            <a:off x="1699504" y="4463118"/>
            <a:ext cx="653045" cy="533222"/>
          </a:xfrm>
          <a:prstGeom prst="rightArrow">
            <a:avLst>
              <a:gd name="adj1" fmla="val 50000"/>
              <a:gd name="adj2" fmla="val 47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231D64F-9BCB-43F1-BE25-08C655979EB6}"/>
              </a:ext>
            </a:extLst>
          </p:cNvPr>
          <p:cNvSpPr/>
          <p:nvPr/>
        </p:nvSpPr>
        <p:spPr>
          <a:xfrm>
            <a:off x="5866454" y="3739372"/>
            <a:ext cx="622624" cy="144749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bg1"/>
                </a:solidFill>
              </a:rPr>
              <a:t>財務経理</a:t>
            </a:r>
          </a:p>
        </p:txBody>
      </p:sp>
      <p:sp>
        <p:nvSpPr>
          <p:cNvPr id="10" name="二等辺三角形 9">
            <a:extLst>
              <a:ext uri="{FF2B5EF4-FFF2-40B4-BE49-F238E27FC236}">
                <a16:creationId xmlns:a16="http://schemas.microsoft.com/office/drawing/2014/main" id="{24CA4DC4-3C87-4367-B7AD-1BCD18FCCA7A}"/>
              </a:ext>
            </a:extLst>
          </p:cNvPr>
          <p:cNvSpPr/>
          <p:nvPr/>
        </p:nvSpPr>
        <p:spPr>
          <a:xfrm>
            <a:off x="7784780" y="3155093"/>
            <a:ext cx="1559997" cy="2461221"/>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1" name="テキスト ボックス 10">
            <a:extLst>
              <a:ext uri="{FF2B5EF4-FFF2-40B4-BE49-F238E27FC236}">
                <a16:creationId xmlns:a16="http://schemas.microsoft.com/office/drawing/2014/main" id="{7881C185-4A13-4E2B-B2DA-957E60BD035B}"/>
              </a:ext>
            </a:extLst>
          </p:cNvPr>
          <p:cNvSpPr txBox="1"/>
          <p:nvPr/>
        </p:nvSpPr>
        <p:spPr>
          <a:xfrm>
            <a:off x="8242315" y="4457484"/>
            <a:ext cx="646331" cy="369332"/>
          </a:xfrm>
          <a:prstGeom prst="rect">
            <a:avLst/>
          </a:prstGeom>
          <a:noFill/>
        </p:spPr>
        <p:txBody>
          <a:bodyPr vert="horz" wrap="none" rtlCol="0">
            <a:spAutoFit/>
          </a:bodyPr>
          <a:lstStyle/>
          <a:p>
            <a:r>
              <a:rPr kumimoji="1" lang="ja-JP" altLang="en-US" b="1" dirty="0">
                <a:solidFill>
                  <a:schemeClr val="bg1"/>
                </a:solidFill>
              </a:rPr>
              <a:t>現場</a:t>
            </a:r>
          </a:p>
        </p:txBody>
      </p:sp>
      <p:sp>
        <p:nvSpPr>
          <p:cNvPr id="12" name="矢印: 右 11">
            <a:extLst>
              <a:ext uri="{FF2B5EF4-FFF2-40B4-BE49-F238E27FC236}">
                <a16:creationId xmlns:a16="http://schemas.microsoft.com/office/drawing/2014/main" id="{E7BCFA8E-AD45-4F45-850E-AB930F96CFC3}"/>
              </a:ext>
            </a:extLst>
          </p:cNvPr>
          <p:cNvSpPr/>
          <p:nvPr/>
        </p:nvSpPr>
        <p:spPr>
          <a:xfrm>
            <a:off x="6898478" y="3748747"/>
            <a:ext cx="768706" cy="667330"/>
          </a:xfrm>
          <a:prstGeom prst="rightArrow">
            <a:avLst>
              <a:gd name="adj1" fmla="val 72404"/>
              <a:gd name="adj2" fmla="val 4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F5D601E0-930C-48DE-8B6A-F063EDFC21C7}"/>
              </a:ext>
            </a:extLst>
          </p:cNvPr>
          <p:cNvSpPr/>
          <p:nvPr/>
        </p:nvSpPr>
        <p:spPr>
          <a:xfrm flipH="1">
            <a:off x="6861484" y="4565378"/>
            <a:ext cx="693910" cy="1015663"/>
          </a:xfrm>
          <a:prstGeom prst="rightArrow">
            <a:avLst>
              <a:gd name="adj1" fmla="val 73781"/>
              <a:gd name="adj2" fmla="val 46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68211C-FCC4-4EA2-AE2F-E1F535FC78CC}"/>
              </a:ext>
            </a:extLst>
          </p:cNvPr>
          <p:cNvSpPr txBox="1"/>
          <p:nvPr/>
        </p:nvSpPr>
        <p:spPr>
          <a:xfrm>
            <a:off x="885459" y="2195572"/>
            <a:ext cx="2723823" cy="369332"/>
          </a:xfrm>
          <a:prstGeom prst="rect">
            <a:avLst/>
          </a:prstGeom>
          <a:noFill/>
        </p:spPr>
        <p:txBody>
          <a:bodyPr wrap="none" rtlCol="0">
            <a:spAutoFit/>
          </a:bodyPr>
          <a:lstStyle/>
          <a:p>
            <a:pPr algn="ctr"/>
            <a:r>
              <a:rPr kumimoji="1" lang="ja-JP" altLang="en-US" b="1" u="sng" dirty="0"/>
              <a:t>従来の経営管理システム</a:t>
            </a:r>
            <a:endParaRPr kumimoji="1" lang="en-US" altLang="ja-JP" b="1" u="sng" dirty="0"/>
          </a:p>
        </p:txBody>
      </p:sp>
      <p:sp>
        <p:nvSpPr>
          <p:cNvPr id="15" name="テキスト ボックス 14">
            <a:extLst>
              <a:ext uri="{FF2B5EF4-FFF2-40B4-BE49-F238E27FC236}">
                <a16:creationId xmlns:a16="http://schemas.microsoft.com/office/drawing/2014/main" id="{0C11B23D-FB37-4C32-91AD-146FA0D65BFD}"/>
              </a:ext>
            </a:extLst>
          </p:cNvPr>
          <p:cNvSpPr txBox="1"/>
          <p:nvPr/>
        </p:nvSpPr>
        <p:spPr>
          <a:xfrm>
            <a:off x="5473382" y="2192203"/>
            <a:ext cx="3877985" cy="369332"/>
          </a:xfrm>
          <a:prstGeom prst="rect">
            <a:avLst/>
          </a:prstGeom>
          <a:noFill/>
        </p:spPr>
        <p:txBody>
          <a:bodyPr wrap="none" rtlCol="0">
            <a:spAutoFit/>
          </a:bodyPr>
          <a:lstStyle/>
          <a:p>
            <a:pPr algn="ctr"/>
            <a:r>
              <a:rPr lang="ja-JP" altLang="en-US" b="1" u="sng" dirty="0"/>
              <a:t>現場力を喚起する</a:t>
            </a:r>
            <a:r>
              <a:rPr kumimoji="1" lang="ja-JP" altLang="en-US" b="1" u="sng" dirty="0"/>
              <a:t>経営管理システム</a:t>
            </a:r>
          </a:p>
        </p:txBody>
      </p:sp>
      <p:sp>
        <p:nvSpPr>
          <p:cNvPr id="16" name="テキスト ボックス 15">
            <a:extLst>
              <a:ext uri="{FF2B5EF4-FFF2-40B4-BE49-F238E27FC236}">
                <a16:creationId xmlns:a16="http://schemas.microsoft.com/office/drawing/2014/main" id="{CEA103CB-BACE-4498-B790-A14E07C35BFA}"/>
              </a:ext>
            </a:extLst>
          </p:cNvPr>
          <p:cNvSpPr txBox="1"/>
          <p:nvPr/>
        </p:nvSpPr>
        <p:spPr>
          <a:xfrm>
            <a:off x="7919160" y="5930696"/>
            <a:ext cx="1441420" cy="738664"/>
          </a:xfrm>
          <a:prstGeom prst="rect">
            <a:avLst/>
          </a:prstGeom>
          <a:noFill/>
        </p:spPr>
        <p:txBody>
          <a:bodyPr wrap="none" rtlCol="0">
            <a:spAutoFit/>
          </a:bodyPr>
          <a:lstStyle/>
          <a:p>
            <a:pPr algn="ctr"/>
            <a:r>
              <a:rPr lang="ja-JP" altLang="en-US" sz="1400" b="1" dirty="0"/>
              <a:t>事業部門の</a:t>
            </a:r>
            <a:br>
              <a:rPr lang="en-US" altLang="ja-JP" sz="1400" b="1" dirty="0"/>
            </a:br>
            <a:r>
              <a:rPr lang="ja-JP" altLang="en-US" sz="1400" b="1" dirty="0"/>
              <a:t>自律的経営管理</a:t>
            </a:r>
            <a:br>
              <a:rPr lang="en-US" altLang="ja-JP" sz="1400" b="1" dirty="0"/>
            </a:br>
            <a:r>
              <a:rPr lang="ja-JP" altLang="en-US" sz="1400" b="1" dirty="0"/>
              <a:t>の促進／支援</a:t>
            </a:r>
            <a:endParaRPr kumimoji="1" lang="en-US" altLang="ja-JP" sz="1400" b="1" dirty="0"/>
          </a:p>
        </p:txBody>
      </p:sp>
      <p:sp>
        <p:nvSpPr>
          <p:cNvPr id="17" name="テキスト ボックス 16">
            <a:extLst>
              <a:ext uri="{FF2B5EF4-FFF2-40B4-BE49-F238E27FC236}">
                <a16:creationId xmlns:a16="http://schemas.microsoft.com/office/drawing/2014/main" id="{E2CB21BD-36EE-4FC7-9A60-5C578075B5C1}"/>
              </a:ext>
            </a:extLst>
          </p:cNvPr>
          <p:cNvSpPr txBox="1"/>
          <p:nvPr/>
        </p:nvSpPr>
        <p:spPr>
          <a:xfrm>
            <a:off x="244209" y="5930696"/>
            <a:ext cx="1540434" cy="738664"/>
          </a:xfrm>
          <a:prstGeom prst="rect">
            <a:avLst/>
          </a:prstGeom>
          <a:noFill/>
        </p:spPr>
        <p:txBody>
          <a:bodyPr wrap="square" rtlCol="0">
            <a:spAutoFit/>
          </a:bodyPr>
          <a:lstStyle/>
          <a:p>
            <a:pPr algn="ctr"/>
            <a:r>
              <a:rPr lang="ja-JP" altLang="en-US" sz="1400" b="1" dirty="0"/>
              <a:t>財務経理自身の</a:t>
            </a:r>
            <a:br>
              <a:rPr lang="en-US" altLang="ja-JP" sz="1400" b="1" dirty="0"/>
            </a:br>
            <a:r>
              <a:rPr lang="ja-JP" altLang="en-US" sz="1400" b="1" dirty="0"/>
              <a:t>業務効率化</a:t>
            </a:r>
            <a:br>
              <a:rPr lang="en-US" altLang="ja-JP" sz="1400" b="1" dirty="0"/>
            </a:br>
            <a:r>
              <a:rPr lang="ja-JP" altLang="en-US" sz="1400" b="1" dirty="0"/>
              <a:t>が</a:t>
            </a:r>
            <a:r>
              <a:rPr lang="ja-JP" altLang="en-US" sz="1400" b="1" dirty="0">
                <a:solidFill>
                  <a:srgbClr val="FF0000"/>
                </a:solidFill>
              </a:rPr>
              <a:t>主眼</a:t>
            </a:r>
            <a:endParaRPr kumimoji="1" lang="en-US" altLang="ja-JP" sz="1400" b="1" dirty="0">
              <a:solidFill>
                <a:srgbClr val="FF0000"/>
              </a:solidFill>
            </a:endParaRPr>
          </a:p>
        </p:txBody>
      </p:sp>
      <p:sp>
        <p:nvSpPr>
          <p:cNvPr id="18" name="テキスト ボックス 17">
            <a:extLst>
              <a:ext uri="{FF2B5EF4-FFF2-40B4-BE49-F238E27FC236}">
                <a16:creationId xmlns:a16="http://schemas.microsoft.com/office/drawing/2014/main" id="{14630381-B01A-45DA-ACB3-27E2147BF369}"/>
              </a:ext>
            </a:extLst>
          </p:cNvPr>
          <p:cNvSpPr txBox="1"/>
          <p:nvPr/>
        </p:nvSpPr>
        <p:spPr>
          <a:xfrm>
            <a:off x="5457056" y="5930696"/>
            <a:ext cx="1441421" cy="738664"/>
          </a:xfrm>
          <a:prstGeom prst="rect">
            <a:avLst/>
          </a:prstGeom>
          <a:noFill/>
        </p:spPr>
        <p:txBody>
          <a:bodyPr wrap="none" rtlCol="0">
            <a:spAutoFit/>
          </a:bodyPr>
          <a:lstStyle/>
          <a:p>
            <a:pPr algn="ctr"/>
            <a:r>
              <a:rPr lang="ja-JP" altLang="en-US" sz="1400" b="1" dirty="0"/>
              <a:t>財務経理自身の</a:t>
            </a:r>
            <a:br>
              <a:rPr lang="en-US" altLang="ja-JP" sz="1400" b="1" dirty="0"/>
            </a:br>
            <a:r>
              <a:rPr lang="ja-JP" altLang="en-US" sz="1400" b="1" dirty="0"/>
              <a:t>業務効率化</a:t>
            </a:r>
            <a:br>
              <a:rPr lang="en-US" altLang="ja-JP" sz="1400" b="1" dirty="0"/>
            </a:br>
            <a:r>
              <a:rPr lang="ja-JP" altLang="en-US" sz="1400" b="1" dirty="0"/>
              <a:t>は</a:t>
            </a:r>
            <a:r>
              <a:rPr lang="ja-JP" altLang="en-US" sz="1400" b="1" dirty="0">
                <a:solidFill>
                  <a:srgbClr val="FF0000"/>
                </a:solidFill>
              </a:rPr>
              <a:t>当然</a:t>
            </a:r>
            <a:endParaRPr kumimoji="1" lang="en-US" altLang="ja-JP" sz="1400" b="1" dirty="0">
              <a:solidFill>
                <a:srgbClr val="FF0000"/>
              </a:solidFill>
            </a:endParaRPr>
          </a:p>
        </p:txBody>
      </p:sp>
      <p:sp>
        <p:nvSpPr>
          <p:cNvPr id="19" name="テキスト ボックス 18">
            <a:extLst>
              <a:ext uri="{FF2B5EF4-FFF2-40B4-BE49-F238E27FC236}">
                <a16:creationId xmlns:a16="http://schemas.microsoft.com/office/drawing/2014/main" id="{6C7964CA-E820-4D19-AD9B-FBC4070B4864}"/>
              </a:ext>
            </a:extLst>
          </p:cNvPr>
          <p:cNvSpPr txBox="1"/>
          <p:nvPr/>
        </p:nvSpPr>
        <p:spPr>
          <a:xfrm>
            <a:off x="6198578" y="2554228"/>
            <a:ext cx="2159566" cy="738664"/>
          </a:xfrm>
          <a:prstGeom prst="rect">
            <a:avLst/>
          </a:prstGeom>
          <a:noFill/>
        </p:spPr>
        <p:txBody>
          <a:bodyPr wrap="none" rtlCol="0">
            <a:spAutoFit/>
          </a:bodyPr>
          <a:lstStyle/>
          <a:p>
            <a:pPr algn="ctr"/>
            <a:r>
              <a:rPr lang="ja-JP" altLang="en-US" sz="1400" b="1" dirty="0"/>
              <a:t>サマリーに加えて</a:t>
            </a:r>
            <a:br>
              <a:rPr lang="en-US" altLang="ja-JP" sz="1400" b="1" dirty="0"/>
            </a:br>
            <a:r>
              <a:rPr lang="ja-JP" altLang="en-US" sz="1400" b="1" dirty="0"/>
              <a:t>現場活動にフィットした</a:t>
            </a:r>
            <a:br>
              <a:rPr lang="en-US" altLang="ja-JP" sz="1400" b="1" dirty="0"/>
            </a:br>
            <a:r>
              <a:rPr lang="ja-JP" altLang="en-US" sz="1400" b="1" dirty="0"/>
              <a:t>詳細データを提供／収集</a:t>
            </a:r>
            <a:endParaRPr kumimoji="1" lang="en-US" altLang="ja-JP" sz="1400" b="1" dirty="0"/>
          </a:p>
        </p:txBody>
      </p:sp>
      <p:cxnSp>
        <p:nvCxnSpPr>
          <p:cNvPr id="20" name="直線矢印コネクタ 19">
            <a:extLst>
              <a:ext uri="{FF2B5EF4-FFF2-40B4-BE49-F238E27FC236}">
                <a16:creationId xmlns:a16="http://schemas.microsoft.com/office/drawing/2014/main" id="{05334B0C-652E-4E31-9C39-0CD173002B97}"/>
              </a:ext>
            </a:extLst>
          </p:cNvPr>
          <p:cNvCxnSpPr>
            <a:stCxn id="18" idx="0"/>
          </p:cNvCxnSpPr>
          <p:nvPr/>
        </p:nvCxnSpPr>
        <p:spPr>
          <a:xfrm flipH="1" flipV="1">
            <a:off x="6177766" y="5367498"/>
            <a:ext cx="1" cy="563198"/>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D7F7419-14A2-4B43-94D8-D9B960494F71}"/>
              </a:ext>
            </a:extLst>
          </p:cNvPr>
          <p:cNvCxnSpPr>
            <a:cxnSpLocks/>
            <a:stCxn id="16" idx="0"/>
            <a:endCxn id="10" idx="3"/>
          </p:cNvCxnSpPr>
          <p:nvPr/>
        </p:nvCxnSpPr>
        <p:spPr>
          <a:xfrm flipH="1" flipV="1">
            <a:off x="8564779" y="5616314"/>
            <a:ext cx="0" cy="314382"/>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396612A-356A-44CF-960F-ED269D4BD3DD}"/>
              </a:ext>
            </a:extLst>
          </p:cNvPr>
          <p:cNvCxnSpPr>
            <a:cxnSpLocks/>
          </p:cNvCxnSpPr>
          <p:nvPr/>
        </p:nvCxnSpPr>
        <p:spPr>
          <a:xfrm flipH="1">
            <a:off x="7278361" y="3276922"/>
            <a:ext cx="134013" cy="198735"/>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95DD2CE-DEE5-4016-869C-08FB0CD4910A}"/>
              </a:ext>
            </a:extLst>
          </p:cNvPr>
          <p:cNvSpPr txBox="1"/>
          <p:nvPr/>
        </p:nvSpPr>
        <p:spPr>
          <a:xfrm>
            <a:off x="985693" y="2753702"/>
            <a:ext cx="1980029" cy="523220"/>
          </a:xfrm>
          <a:prstGeom prst="rect">
            <a:avLst/>
          </a:prstGeom>
          <a:noFill/>
        </p:spPr>
        <p:txBody>
          <a:bodyPr wrap="none" rtlCol="0">
            <a:spAutoFit/>
          </a:bodyPr>
          <a:lstStyle/>
          <a:p>
            <a:pPr algn="ctr"/>
            <a:r>
              <a:rPr lang="ja-JP" altLang="en-US" sz="1400" dirty="0"/>
              <a:t>財務会計色の濃い</a:t>
            </a:r>
            <a:br>
              <a:rPr lang="en-US" altLang="ja-JP" sz="1400" dirty="0"/>
            </a:br>
            <a:r>
              <a:rPr lang="ja-JP" altLang="en-US" sz="1400" dirty="0"/>
              <a:t>サマリーデータを収集</a:t>
            </a:r>
            <a:endParaRPr kumimoji="1" lang="en-US" altLang="ja-JP" sz="1400" dirty="0"/>
          </a:p>
        </p:txBody>
      </p:sp>
      <p:cxnSp>
        <p:nvCxnSpPr>
          <p:cNvPr id="24" name="直線矢印コネクタ 23">
            <a:extLst>
              <a:ext uri="{FF2B5EF4-FFF2-40B4-BE49-F238E27FC236}">
                <a16:creationId xmlns:a16="http://schemas.microsoft.com/office/drawing/2014/main" id="{F9F903BF-26B4-4509-999D-6C9D1A468CE9}"/>
              </a:ext>
            </a:extLst>
          </p:cNvPr>
          <p:cNvCxnSpPr>
            <a:cxnSpLocks/>
            <a:stCxn id="23" idx="2"/>
          </p:cNvCxnSpPr>
          <p:nvPr/>
        </p:nvCxnSpPr>
        <p:spPr>
          <a:xfrm flipH="1">
            <a:off x="1955395" y="3276922"/>
            <a:ext cx="20313" cy="360084"/>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A72C687B-54CA-4B1C-8AB4-4D1598A34FD4}"/>
              </a:ext>
            </a:extLst>
          </p:cNvPr>
          <p:cNvCxnSpPr/>
          <p:nvPr/>
        </p:nvCxnSpPr>
        <p:spPr>
          <a:xfrm flipV="1">
            <a:off x="1011955" y="5367498"/>
            <a:ext cx="0" cy="563198"/>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C5A3BF5-8CC3-4246-9374-FE90C8E8445B}"/>
              </a:ext>
            </a:extLst>
          </p:cNvPr>
          <p:cNvSpPr txBox="1"/>
          <p:nvPr/>
        </p:nvSpPr>
        <p:spPr>
          <a:xfrm>
            <a:off x="2094304" y="5930696"/>
            <a:ext cx="2365236" cy="738664"/>
          </a:xfrm>
          <a:prstGeom prst="rect">
            <a:avLst/>
          </a:prstGeom>
          <a:noFill/>
        </p:spPr>
        <p:txBody>
          <a:bodyPr wrap="square" rtlCol="0">
            <a:spAutoFit/>
          </a:bodyPr>
          <a:lstStyle/>
          <a:p>
            <a:pPr algn="ctr"/>
            <a:r>
              <a:rPr lang="ja-JP" altLang="en-US" sz="1400" dirty="0"/>
              <a:t>予算などの入力が役割</a:t>
            </a:r>
            <a:endParaRPr lang="en-US" altLang="ja-JP" sz="1400" dirty="0"/>
          </a:p>
          <a:p>
            <a:pPr algn="ctr"/>
            <a:r>
              <a:rPr lang="ja-JP" altLang="en-US" sz="1400" dirty="0"/>
              <a:t>入力データの作成プロセスはスコープ外</a:t>
            </a:r>
            <a:endParaRPr kumimoji="1" lang="en-US" altLang="ja-JP" sz="1400" dirty="0"/>
          </a:p>
        </p:txBody>
      </p:sp>
      <p:cxnSp>
        <p:nvCxnSpPr>
          <p:cNvPr id="27" name="直線矢印コネクタ 26">
            <a:extLst>
              <a:ext uri="{FF2B5EF4-FFF2-40B4-BE49-F238E27FC236}">
                <a16:creationId xmlns:a16="http://schemas.microsoft.com/office/drawing/2014/main" id="{8FD20E56-D877-4C0C-B08D-C0AAAB054A71}"/>
              </a:ext>
            </a:extLst>
          </p:cNvPr>
          <p:cNvCxnSpPr>
            <a:cxnSpLocks/>
            <a:stCxn id="26" idx="0"/>
          </p:cNvCxnSpPr>
          <p:nvPr/>
        </p:nvCxnSpPr>
        <p:spPr>
          <a:xfrm flipH="1" flipV="1">
            <a:off x="3269576" y="5618000"/>
            <a:ext cx="7346" cy="312696"/>
          </a:xfrm>
          <a:prstGeom prst="straightConnector1">
            <a:avLst/>
          </a:prstGeom>
          <a:ln w="12700">
            <a:tailEnd type="oval" w="lg" len="lg"/>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CDBA584-0507-4E3A-BC37-15E7C1663824}"/>
              </a:ext>
            </a:extLst>
          </p:cNvPr>
          <p:cNvCxnSpPr>
            <a:cxnSpLocks/>
          </p:cNvCxnSpPr>
          <p:nvPr/>
        </p:nvCxnSpPr>
        <p:spPr>
          <a:xfrm>
            <a:off x="4880992" y="2087963"/>
            <a:ext cx="0" cy="45786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コンテンツ プレースホルダー 2">
            <a:extLst>
              <a:ext uri="{FF2B5EF4-FFF2-40B4-BE49-F238E27FC236}">
                <a16:creationId xmlns:a16="http://schemas.microsoft.com/office/drawing/2014/main" id="{E5367001-81EA-4352-8FA4-D1A29E2EE15D}"/>
              </a:ext>
            </a:extLst>
          </p:cNvPr>
          <p:cNvSpPr txBox="1">
            <a:spLocks/>
          </p:cNvSpPr>
          <p:nvPr/>
        </p:nvSpPr>
        <p:spPr>
          <a:xfrm>
            <a:off x="142056" y="1124744"/>
            <a:ext cx="9635480" cy="5472608"/>
          </a:xfrm>
          <a:prstGeom prst="rect">
            <a:avLst/>
          </a:prstGeom>
        </p:spPr>
        <p:txBody>
          <a:bodyPr/>
          <a:lstStyle>
            <a:lvl1pPr marL="342900" indent="-342900" algn="l" defTabSz="914400" rtl="0" eaLnBrk="1" latinLnBrk="0" hangingPunct="1">
              <a:spcBef>
                <a:spcPct val="20000"/>
              </a:spcBef>
              <a:buClr>
                <a:schemeClr val="tx2"/>
              </a:buClr>
              <a:buFont typeface="Wingdings" panose="05000000000000000000" pitchFamily="2" charset="2"/>
              <a:buChar char="u"/>
              <a:defRPr kumimoji="1" sz="20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2"/>
              </a:buClr>
              <a:buFont typeface="Wingdings" panose="05000000000000000000" pitchFamily="2" charset="2"/>
              <a:buChar char="n"/>
              <a:defRPr kumimoji="1" sz="1800" kern="1200">
                <a:solidFill>
                  <a:schemeClr val="tx1"/>
                </a:solidFill>
                <a:latin typeface="メイリオ" pitchFamily="50" charset="-128"/>
                <a:ea typeface="メイリオ" pitchFamily="50" charset="-128"/>
                <a:cs typeface="メイリオ" pitchFamily="50" charset="-128"/>
              </a:defRPr>
            </a:lvl2pPr>
            <a:lvl3pPr marL="1071563" indent="-157163" algn="l" defTabSz="914400" rtl="0" eaLnBrk="1" latinLnBrk="0" hangingPunct="1">
              <a:spcBef>
                <a:spcPct val="20000"/>
              </a:spcBef>
              <a:buClr>
                <a:schemeClr val="tx2"/>
              </a:buClr>
              <a:buFont typeface="Arial" pitchFamily="34" charset="0"/>
              <a:buChar char="•"/>
              <a:defRPr kumimoji="1" sz="1600" kern="1200">
                <a:solidFill>
                  <a:schemeClr val="tx1"/>
                </a:solidFill>
                <a:latin typeface="メイリオ" pitchFamily="50" charset="-128"/>
                <a:ea typeface="メイリオ" pitchFamily="50" charset="-128"/>
                <a:cs typeface="メイリオ" pitchFamily="50" charset="-128"/>
              </a:defRPr>
            </a:lvl3pPr>
            <a:lvl4pPr marL="1528763" indent="-1571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4pPr>
            <a:lvl5pPr marL="1973263" indent="-144463" algn="l" defTabSz="914400" rtl="0" eaLnBrk="1" latinLnBrk="0" hangingPunct="1">
              <a:spcBef>
                <a:spcPct val="20000"/>
              </a:spcBef>
              <a:buClr>
                <a:schemeClr val="tx2"/>
              </a:buClr>
              <a:buFont typeface="Arial" pitchFamily="34" charset="0"/>
              <a:buChar char="•"/>
              <a:defRPr kumimoji="1" sz="14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r>
              <a:rPr lang="ja-JP" altLang="en-US" b="1" dirty="0"/>
              <a:t>現場⼒を喚起する経営管理</a:t>
            </a:r>
            <a:r>
              <a:rPr lang="ja-JP" altLang="en-US" dirty="0"/>
              <a:t>では、事業現場の自律的経営管理を</a:t>
            </a:r>
            <a:r>
              <a:rPr lang="en-US" altLang="ja-JP" dirty="0"/>
              <a:t>IT</a:t>
            </a:r>
            <a:r>
              <a:rPr lang="ja-JP" altLang="en-US" dirty="0"/>
              <a:t>で支援します。経営管理システムが支援する対象は、財務経理にとどまらず、事業現場のすべての層のマネージャーと経理担当者に広がります。</a:t>
            </a:r>
          </a:p>
        </p:txBody>
      </p:sp>
      <p:sp>
        <p:nvSpPr>
          <p:cNvPr id="29" name="テキスト ボックス 28">
            <a:extLst>
              <a:ext uri="{FF2B5EF4-FFF2-40B4-BE49-F238E27FC236}">
                <a16:creationId xmlns:a16="http://schemas.microsoft.com/office/drawing/2014/main" id="{CF60B93F-76FA-48EB-80C4-5643184FA840}"/>
              </a:ext>
            </a:extLst>
          </p:cNvPr>
          <p:cNvSpPr txBox="1"/>
          <p:nvPr/>
        </p:nvSpPr>
        <p:spPr>
          <a:xfrm>
            <a:off x="8345720" y="3483714"/>
            <a:ext cx="400110" cy="630942"/>
          </a:xfrm>
          <a:prstGeom prst="rect">
            <a:avLst/>
          </a:prstGeom>
          <a:noFill/>
        </p:spPr>
        <p:txBody>
          <a:bodyPr vert="eaVert" wrap="none" rtlCol="0">
            <a:spAutoFit/>
          </a:bodyPr>
          <a:lstStyle/>
          <a:p>
            <a:pPr algn="ctr"/>
            <a:r>
              <a:rPr lang="ja-JP" altLang="en-US" sz="1400" dirty="0">
                <a:solidFill>
                  <a:schemeClr val="bg1"/>
                </a:solidFill>
              </a:rPr>
              <a:t>経営層</a:t>
            </a:r>
            <a:endParaRPr kumimoji="1" lang="en-US" altLang="ja-JP" sz="1400" dirty="0">
              <a:solidFill>
                <a:schemeClr val="bg1"/>
              </a:solidFill>
            </a:endParaRPr>
          </a:p>
        </p:txBody>
      </p:sp>
      <p:sp>
        <p:nvSpPr>
          <p:cNvPr id="30" name="テキスト ボックス 29">
            <a:extLst>
              <a:ext uri="{FF2B5EF4-FFF2-40B4-BE49-F238E27FC236}">
                <a16:creationId xmlns:a16="http://schemas.microsoft.com/office/drawing/2014/main" id="{47D43400-CB89-4114-8154-97FAC4351289}"/>
              </a:ext>
            </a:extLst>
          </p:cNvPr>
          <p:cNvSpPr txBox="1"/>
          <p:nvPr/>
        </p:nvSpPr>
        <p:spPr>
          <a:xfrm>
            <a:off x="7835487" y="5249976"/>
            <a:ext cx="1441420" cy="307777"/>
          </a:xfrm>
          <a:prstGeom prst="rect">
            <a:avLst/>
          </a:prstGeom>
          <a:noFill/>
        </p:spPr>
        <p:txBody>
          <a:bodyPr wrap="none" rtlCol="0">
            <a:spAutoFit/>
          </a:bodyPr>
          <a:lstStyle/>
          <a:p>
            <a:pPr algn="ctr"/>
            <a:r>
              <a:rPr lang="ja-JP" altLang="en-US" sz="1400" dirty="0">
                <a:solidFill>
                  <a:schemeClr val="bg1"/>
                </a:solidFill>
              </a:rPr>
              <a:t>各部署・子会社</a:t>
            </a:r>
            <a:endParaRPr kumimoji="1" lang="en-US" altLang="ja-JP" sz="1400" dirty="0">
              <a:solidFill>
                <a:schemeClr val="bg1"/>
              </a:solidFill>
            </a:endParaRPr>
          </a:p>
        </p:txBody>
      </p:sp>
      <p:sp>
        <p:nvSpPr>
          <p:cNvPr id="32" name="正方形/長方形 31">
            <a:extLst>
              <a:ext uri="{FF2B5EF4-FFF2-40B4-BE49-F238E27FC236}">
                <a16:creationId xmlns:a16="http://schemas.microsoft.com/office/drawing/2014/main" id="{DB4148D0-10F9-448D-96A9-3BD751C1960E}"/>
              </a:ext>
            </a:extLst>
          </p:cNvPr>
          <p:cNvSpPr/>
          <p:nvPr/>
        </p:nvSpPr>
        <p:spPr>
          <a:xfrm>
            <a:off x="429651" y="3569960"/>
            <a:ext cx="3800896" cy="1697433"/>
          </a:xfrm>
          <a:prstGeom prst="rect">
            <a:avLst/>
          </a:prstGeom>
          <a:solidFill>
            <a:schemeClr val="bg1">
              <a:alpha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a:t>
            </a:r>
            <a:r>
              <a:rPr lang="ja-JP" altLang="en-US" b="1" dirty="0">
                <a:solidFill>
                  <a:schemeClr val="tx1"/>
                </a:solidFill>
              </a:rPr>
              <a:t>対象ユーザー</a:t>
            </a:r>
            <a:r>
              <a:rPr lang="en-US" altLang="ja-JP" b="1" dirty="0">
                <a:solidFill>
                  <a:schemeClr val="tx1"/>
                </a:solidFill>
              </a:rPr>
              <a:t>》</a:t>
            </a:r>
          </a:p>
          <a:p>
            <a:pPr algn="ctr"/>
            <a:endParaRPr lang="en-US" altLang="ja-JP" b="1" dirty="0">
              <a:solidFill>
                <a:schemeClr val="tx1"/>
              </a:solidFill>
            </a:endParaRPr>
          </a:p>
          <a:p>
            <a:pPr algn="ctr"/>
            <a:r>
              <a:rPr lang="ja-JP" altLang="en-US" sz="2800" b="1" dirty="0">
                <a:solidFill>
                  <a:schemeClr val="tx1"/>
                </a:solidFill>
              </a:rPr>
              <a:t>数名から二、三百名</a:t>
            </a:r>
            <a:br>
              <a:rPr lang="en-US" altLang="ja-JP" b="1" dirty="0">
                <a:solidFill>
                  <a:schemeClr val="tx1"/>
                </a:solidFill>
              </a:rPr>
            </a:br>
            <a:r>
              <a:rPr lang="ja-JP" altLang="en-US" b="1" dirty="0">
                <a:solidFill>
                  <a:schemeClr val="tx1"/>
                </a:solidFill>
              </a:rPr>
              <a:t>財務経理のひとびと</a:t>
            </a:r>
            <a:endParaRPr lang="en-US" altLang="ja-JP" b="1" dirty="0">
              <a:solidFill>
                <a:schemeClr val="tx1"/>
              </a:solidFill>
            </a:endParaRPr>
          </a:p>
          <a:p>
            <a:pPr algn="ctr"/>
            <a:endParaRPr lang="en-US" altLang="ja-JP" b="1" dirty="0">
              <a:solidFill>
                <a:schemeClr val="tx1"/>
              </a:solidFill>
            </a:endParaRPr>
          </a:p>
        </p:txBody>
      </p:sp>
      <p:sp>
        <p:nvSpPr>
          <p:cNvPr id="33" name="正方形/長方形 32">
            <a:extLst>
              <a:ext uri="{FF2B5EF4-FFF2-40B4-BE49-F238E27FC236}">
                <a16:creationId xmlns:a16="http://schemas.microsoft.com/office/drawing/2014/main" id="{FF392189-8261-40C9-9BBE-DBF7F0148695}"/>
              </a:ext>
            </a:extLst>
          </p:cNvPr>
          <p:cNvSpPr/>
          <p:nvPr/>
        </p:nvSpPr>
        <p:spPr>
          <a:xfrm>
            <a:off x="5688768" y="3569960"/>
            <a:ext cx="3800896" cy="1697433"/>
          </a:xfrm>
          <a:prstGeom prst="rect">
            <a:avLst/>
          </a:prstGeom>
          <a:solidFill>
            <a:schemeClr val="bg1">
              <a:alpha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a:t>
            </a:r>
            <a:r>
              <a:rPr lang="ja-JP" altLang="en-US" b="1" dirty="0">
                <a:solidFill>
                  <a:schemeClr val="tx1"/>
                </a:solidFill>
              </a:rPr>
              <a:t>対象ユーザー</a:t>
            </a:r>
            <a:r>
              <a:rPr lang="en-US" altLang="ja-JP" b="1" dirty="0">
                <a:solidFill>
                  <a:schemeClr val="tx1"/>
                </a:solidFill>
              </a:rPr>
              <a:t>》</a:t>
            </a:r>
          </a:p>
          <a:p>
            <a:pPr algn="ctr"/>
            <a:endParaRPr lang="en-US" altLang="ja-JP" b="1" dirty="0">
              <a:solidFill>
                <a:schemeClr val="tx1"/>
              </a:solidFill>
            </a:endParaRPr>
          </a:p>
          <a:p>
            <a:pPr algn="ctr"/>
            <a:r>
              <a:rPr lang="ja-JP" altLang="en-US" sz="2800" b="1" dirty="0">
                <a:solidFill>
                  <a:schemeClr val="tx1"/>
                </a:solidFill>
              </a:rPr>
              <a:t>数百名から数千名</a:t>
            </a:r>
            <a:br>
              <a:rPr lang="en-US" altLang="ja-JP" b="1" dirty="0">
                <a:solidFill>
                  <a:schemeClr val="tx1"/>
                </a:solidFill>
              </a:rPr>
            </a:br>
            <a:r>
              <a:rPr lang="ja-JP" altLang="en-US" b="1" dirty="0">
                <a:solidFill>
                  <a:schemeClr val="tx1"/>
                </a:solidFill>
              </a:rPr>
              <a:t>財務経理に加えて</a:t>
            </a:r>
            <a:endParaRPr lang="en-US" altLang="ja-JP" b="1" dirty="0">
              <a:solidFill>
                <a:schemeClr val="tx1"/>
              </a:solidFill>
            </a:endParaRPr>
          </a:p>
          <a:p>
            <a:pPr algn="ctr"/>
            <a:r>
              <a:rPr lang="ja-JP" altLang="en-US" b="1" dirty="0">
                <a:solidFill>
                  <a:schemeClr val="tx1"/>
                </a:solidFill>
              </a:rPr>
              <a:t>事業現場のひとびと</a:t>
            </a:r>
            <a:endParaRPr lang="en-US" altLang="ja-JP" b="1" dirty="0">
              <a:solidFill>
                <a:schemeClr val="tx1"/>
              </a:solidFill>
            </a:endParaRPr>
          </a:p>
        </p:txBody>
      </p:sp>
    </p:spTree>
    <p:extLst>
      <p:ext uri="{BB962C8B-B14F-4D97-AF65-F5344CB8AC3E}">
        <p14:creationId xmlns:p14="http://schemas.microsoft.com/office/powerpoint/2010/main" val="111719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24225-5042-4089-AE18-EBDC5C3C0DBD}"/>
              </a:ext>
            </a:extLst>
          </p:cNvPr>
          <p:cNvSpPr>
            <a:spLocks noGrp="1"/>
          </p:cNvSpPr>
          <p:nvPr>
            <p:ph type="title"/>
          </p:nvPr>
        </p:nvSpPr>
        <p:spPr/>
        <p:txBody>
          <a:bodyPr/>
          <a:lstStyle/>
          <a:p>
            <a:r>
              <a:rPr lang="ja-JP" altLang="en-US" dirty="0"/>
              <a:t>２．</a:t>
            </a:r>
            <a:r>
              <a:rPr kumimoji="1" lang="ja-JP" altLang="en-US" dirty="0">
                <a:latin typeface="+mj-ea"/>
                <a:ea typeface="+mj-ea"/>
              </a:rPr>
              <a:t>管理会計の再設計：如何にして現場力を喚起するか</a:t>
            </a:r>
            <a:endParaRPr kumimoji="1" lang="ja-JP" altLang="en-US" dirty="0"/>
          </a:p>
        </p:txBody>
      </p:sp>
      <p:sp>
        <p:nvSpPr>
          <p:cNvPr id="3" name="コンテンツ プレースホルダー 2">
            <a:extLst>
              <a:ext uri="{FF2B5EF4-FFF2-40B4-BE49-F238E27FC236}">
                <a16:creationId xmlns:a16="http://schemas.microsoft.com/office/drawing/2014/main" id="{D5C83C1A-314B-40BD-A669-826D72762C07}"/>
              </a:ext>
            </a:extLst>
          </p:cNvPr>
          <p:cNvSpPr>
            <a:spLocks noGrp="1"/>
          </p:cNvSpPr>
          <p:nvPr>
            <p:ph idx="1"/>
          </p:nvPr>
        </p:nvSpPr>
        <p:spPr>
          <a:xfrm>
            <a:off x="214064" y="1052736"/>
            <a:ext cx="9635480" cy="5472608"/>
          </a:xfrm>
        </p:spPr>
        <p:txBody>
          <a:bodyPr/>
          <a:lstStyle/>
          <a:p>
            <a:pPr marL="0" indent="0">
              <a:lnSpc>
                <a:spcPts val="2800"/>
              </a:lnSpc>
              <a:buNone/>
            </a:pPr>
            <a:r>
              <a:rPr lang="ja-JP" altLang="en-US" dirty="0"/>
              <a:t>この四半世紀、財務報告が複雑化し、管理会計</a:t>
            </a:r>
            <a:r>
              <a:rPr lang="en-US" altLang="ja-JP" baseline="30000" dirty="0"/>
              <a:t>*1</a:t>
            </a:r>
            <a:r>
              <a:rPr lang="ja-JP" altLang="en-US" dirty="0"/>
              <a:t>はそれに引きずられてきました。この流れが一段落した今、</a:t>
            </a:r>
            <a:r>
              <a:rPr lang="ja-JP" altLang="en-US" b="1" dirty="0"/>
              <a:t>財務報告への過度の従属を是正して管理会計を再設計</a:t>
            </a:r>
            <a:r>
              <a:rPr lang="ja-JP" altLang="en-US" dirty="0"/>
              <a:t>すべきです。再設計された管理会計が「現場力を喚起する経営管理」を支えます。</a:t>
            </a:r>
            <a:endParaRPr kumimoji="1" lang="ja-JP" altLang="en-US" dirty="0"/>
          </a:p>
        </p:txBody>
      </p:sp>
      <p:sp>
        <p:nvSpPr>
          <p:cNvPr id="15" name="テキスト ボックス 14">
            <a:extLst>
              <a:ext uri="{FF2B5EF4-FFF2-40B4-BE49-F238E27FC236}">
                <a16:creationId xmlns:a16="http://schemas.microsoft.com/office/drawing/2014/main" id="{02A708DA-696C-482F-AF94-B04B164AD5CB}"/>
              </a:ext>
            </a:extLst>
          </p:cNvPr>
          <p:cNvSpPr txBox="1"/>
          <p:nvPr/>
        </p:nvSpPr>
        <p:spPr>
          <a:xfrm>
            <a:off x="452500" y="4264784"/>
            <a:ext cx="9001000" cy="1900520"/>
          </a:xfrm>
          <a:prstGeom prst="rect">
            <a:avLst/>
          </a:prstGeom>
          <a:solidFill>
            <a:schemeClr val="accent5">
              <a:lumMod val="20000"/>
              <a:lumOff val="80000"/>
            </a:schemeClr>
          </a:solidFill>
          <a:ln w="19050">
            <a:solidFill>
              <a:srgbClr val="325CA2"/>
            </a:solidFill>
          </a:ln>
        </p:spPr>
        <p:txBody>
          <a:bodyPr wrap="square" lIns="36000" rIns="36000">
            <a:spAutoFit/>
          </a:bodyPr>
          <a:lstStyle/>
          <a:p>
            <a:pPr marL="449263" lvl="1" indent="-268288">
              <a:lnSpc>
                <a:spcPct val="150000"/>
              </a:lnSpc>
              <a:buFont typeface="Arial" panose="020B0604020202020204" pitchFamily="34" charset="0"/>
              <a:buChar char="•"/>
            </a:pPr>
            <a:r>
              <a:rPr lang="ja-JP" altLang="en-US" sz="2000" b="1" dirty="0">
                <a:solidFill>
                  <a:srgbClr val="002060"/>
                </a:solidFill>
                <a:latin typeface="+mj-ea"/>
                <a:ea typeface="+mj-ea"/>
              </a:rPr>
              <a:t>財務の視点</a:t>
            </a:r>
            <a:r>
              <a:rPr lang="en-US" altLang="ja-JP" sz="2000" dirty="0">
                <a:solidFill>
                  <a:srgbClr val="002060"/>
                </a:solidFill>
                <a:latin typeface="+mj-ea"/>
                <a:ea typeface="+mj-ea"/>
              </a:rPr>
              <a:t>			</a:t>
            </a:r>
            <a:r>
              <a:rPr lang="ja-JP" altLang="en-US" sz="2000" dirty="0">
                <a:solidFill>
                  <a:srgbClr val="002060"/>
                </a:solidFill>
                <a:latin typeface="+mj-ea"/>
                <a:ea typeface="+mj-ea"/>
              </a:rPr>
              <a:t>から、</a:t>
            </a:r>
            <a:r>
              <a:rPr lang="en-US" altLang="ja-JP" sz="2000" dirty="0">
                <a:solidFill>
                  <a:srgbClr val="002060"/>
                </a:solidFill>
                <a:latin typeface="+mj-ea"/>
                <a:ea typeface="+mj-ea"/>
              </a:rPr>
              <a:t>	</a:t>
            </a:r>
            <a:r>
              <a:rPr lang="ja-JP" altLang="en-US" sz="2000" b="1" dirty="0">
                <a:solidFill>
                  <a:srgbClr val="002060"/>
                </a:solidFill>
                <a:latin typeface="+mj-ea"/>
                <a:ea typeface="+mj-ea"/>
              </a:rPr>
              <a:t>事業の視点</a:t>
            </a:r>
            <a:r>
              <a:rPr lang="en-US" altLang="ja-JP" sz="2000" dirty="0">
                <a:solidFill>
                  <a:srgbClr val="002060"/>
                </a:solidFill>
                <a:latin typeface="+mj-ea"/>
                <a:ea typeface="+mj-ea"/>
              </a:rPr>
              <a:t>			</a:t>
            </a:r>
            <a:r>
              <a:rPr lang="ja-JP" altLang="en-US" sz="2000" dirty="0">
                <a:solidFill>
                  <a:srgbClr val="002060"/>
                </a:solidFill>
                <a:latin typeface="+mj-ea"/>
                <a:ea typeface="+mj-ea"/>
              </a:rPr>
              <a:t>へ</a:t>
            </a:r>
          </a:p>
          <a:p>
            <a:pPr marL="449263" lvl="1" indent="-268288">
              <a:lnSpc>
                <a:spcPct val="150000"/>
              </a:lnSpc>
              <a:buFont typeface="Arial" panose="020B0604020202020204" pitchFamily="34" charset="0"/>
              <a:buChar char="•"/>
            </a:pPr>
            <a:r>
              <a:rPr lang="ja-JP" altLang="en-US" sz="2000" b="1" dirty="0">
                <a:solidFill>
                  <a:srgbClr val="002060"/>
                </a:solidFill>
                <a:latin typeface="+mj-ea"/>
                <a:ea typeface="+mj-ea"/>
              </a:rPr>
              <a:t>業績評価重視</a:t>
            </a:r>
            <a:r>
              <a:rPr lang="ja-JP" altLang="en-US" sz="2000" dirty="0">
                <a:solidFill>
                  <a:srgbClr val="002060"/>
                </a:solidFill>
                <a:latin typeface="+mj-ea"/>
                <a:ea typeface="+mj-ea"/>
              </a:rPr>
              <a:t>	</a:t>
            </a:r>
            <a:r>
              <a:rPr lang="en-US" altLang="ja-JP" sz="2000" dirty="0">
                <a:solidFill>
                  <a:srgbClr val="002060"/>
                </a:solidFill>
                <a:latin typeface="+mj-ea"/>
                <a:ea typeface="+mj-ea"/>
              </a:rPr>
              <a:t>	</a:t>
            </a:r>
            <a:r>
              <a:rPr lang="ja-JP" altLang="en-US" sz="2000" dirty="0">
                <a:solidFill>
                  <a:srgbClr val="002060"/>
                </a:solidFill>
                <a:latin typeface="+mj-ea"/>
                <a:ea typeface="+mj-ea"/>
              </a:rPr>
              <a:t>から、	</a:t>
            </a:r>
            <a:r>
              <a:rPr lang="ja-JP" altLang="en-US" sz="2000" b="1" dirty="0">
                <a:solidFill>
                  <a:srgbClr val="002060"/>
                </a:solidFill>
                <a:latin typeface="+mj-ea"/>
                <a:ea typeface="+mj-ea"/>
              </a:rPr>
              <a:t>見込重視、活動制御重視</a:t>
            </a:r>
            <a:r>
              <a:rPr lang="en-US" altLang="ja-JP" sz="2000" dirty="0">
                <a:solidFill>
                  <a:srgbClr val="002060"/>
                </a:solidFill>
                <a:latin typeface="+mj-ea"/>
                <a:ea typeface="+mj-ea"/>
              </a:rPr>
              <a:t>	</a:t>
            </a:r>
            <a:r>
              <a:rPr lang="ja-JP" altLang="en-US" sz="2000" dirty="0">
                <a:solidFill>
                  <a:srgbClr val="002060"/>
                </a:solidFill>
                <a:latin typeface="+mj-ea"/>
                <a:ea typeface="+mj-ea"/>
              </a:rPr>
              <a:t>へ</a:t>
            </a:r>
            <a:endParaRPr lang="en-US" altLang="ja-JP" sz="2000" dirty="0">
              <a:solidFill>
                <a:srgbClr val="002060"/>
              </a:solidFill>
              <a:latin typeface="+mj-ea"/>
              <a:ea typeface="+mj-ea"/>
            </a:endParaRPr>
          </a:p>
          <a:p>
            <a:pPr marL="449263" lvl="1" indent="-268288">
              <a:lnSpc>
                <a:spcPct val="150000"/>
              </a:lnSpc>
              <a:buFont typeface="Arial" panose="020B0604020202020204" pitchFamily="34" charset="0"/>
              <a:buChar char="•"/>
            </a:pPr>
            <a:r>
              <a:rPr lang="ja-JP" altLang="en-US" sz="2000" b="1" dirty="0">
                <a:solidFill>
                  <a:srgbClr val="002060"/>
                </a:solidFill>
                <a:latin typeface="+mj-ea"/>
                <a:ea typeface="+mj-ea"/>
              </a:rPr>
              <a:t>予算の集約の支援</a:t>
            </a:r>
            <a:r>
              <a:rPr lang="en-US" altLang="ja-JP" sz="2000" dirty="0">
                <a:solidFill>
                  <a:srgbClr val="002060"/>
                </a:solidFill>
                <a:latin typeface="+mj-ea"/>
                <a:ea typeface="+mj-ea"/>
              </a:rPr>
              <a:t>		</a:t>
            </a:r>
            <a:r>
              <a:rPr lang="ja-JP" altLang="en-US" sz="2000" dirty="0">
                <a:solidFill>
                  <a:srgbClr val="002060"/>
                </a:solidFill>
                <a:latin typeface="+mj-ea"/>
                <a:ea typeface="+mj-ea"/>
              </a:rPr>
              <a:t>から、</a:t>
            </a:r>
            <a:r>
              <a:rPr lang="en-US" altLang="ja-JP" sz="2000" dirty="0">
                <a:solidFill>
                  <a:srgbClr val="002060"/>
                </a:solidFill>
                <a:latin typeface="+mj-ea"/>
                <a:ea typeface="+mj-ea"/>
              </a:rPr>
              <a:t>	</a:t>
            </a:r>
            <a:r>
              <a:rPr lang="ja-JP" altLang="en-US" sz="2000" b="1" dirty="0">
                <a:solidFill>
                  <a:srgbClr val="002060"/>
                </a:solidFill>
                <a:latin typeface="+mj-ea"/>
                <a:ea typeface="+mj-ea"/>
              </a:rPr>
              <a:t>予算の立案自体の支援</a:t>
            </a:r>
            <a:r>
              <a:rPr lang="en-US" altLang="ja-JP" sz="2000" dirty="0">
                <a:solidFill>
                  <a:srgbClr val="002060"/>
                </a:solidFill>
                <a:latin typeface="+mj-ea"/>
                <a:ea typeface="+mj-ea"/>
              </a:rPr>
              <a:t>		</a:t>
            </a:r>
            <a:r>
              <a:rPr lang="ja-JP" altLang="en-US" sz="2000" dirty="0">
                <a:solidFill>
                  <a:srgbClr val="002060"/>
                </a:solidFill>
                <a:latin typeface="+mj-ea"/>
                <a:ea typeface="+mj-ea"/>
              </a:rPr>
              <a:t>へ</a:t>
            </a:r>
          </a:p>
          <a:p>
            <a:pPr marL="449263" lvl="1" indent="-268288">
              <a:lnSpc>
                <a:spcPct val="150000"/>
              </a:lnSpc>
              <a:buFont typeface="Arial" panose="020B0604020202020204" pitchFamily="34" charset="0"/>
              <a:buChar char="•"/>
            </a:pPr>
            <a:r>
              <a:rPr lang="ja-JP" altLang="en-US" sz="2000" b="1" dirty="0">
                <a:solidFill>
                  <a:srgbClr val="002060"/>
                </a:solidFill>
                <a:latin typeface="+mj-ea"/>
                <a:ea typeface="+mj-ea"/>
              </a:rPr>
              <a:t>財管一致</a:t>
            </a:r>
            <a:r>
              <a:rPr lang="ja-JP" altLang="en-US" sz="2000" dirty="0">
                <a:solidFill>
                  <a:srgbClr val="002060"/>
                </a:solidFill>
                <a:latin typeface="+mj-ea"/>
                <a:ea typeface="+mj-ea"/>
              </a:rPr>
              <a:t>		</a:t>
            </a:r>
            <a:r>
              <a:rPr lang="en-US" altLang="ja-JP" sz="2000" dirty="0">
                <a:solidFill>
                  <a:srgbClr val="002060"/>
                </a:solidFill>
                <a:latin typeface="+mj-ea"/>
                <a:ea typeface="+mj-ea"/>
              </a:rPr>
              <a:t>	</a:t>
            </a:r>
            <a:r>
              <a:rPr lang="ja-JP" altLang="en-US" sz="2000" dirty="0">
                <a:solidFill>
                  <a:srgbClr val="002060"/>
                </a:solidFill>
                <a:latin typeface="+mj-ea"/>
                <a:ea typeface="+mj-ea"/>
              </a:rPr>
              <a:t>から、	</a:t>
            </a:r>
            <a:r>
              <a:rPr lang="ja-JP" altLang="en-US" sz="2000" b="1" dirty="0">
                <a:solidFill>
                  <a:srgbClr val="002060"/>
                </a:solidFill>
                <a:latin typeface="+mj-ea"/>
                <a:ea typeface="+mj-ea"/>
              </a:rPr>
              <a:t>財管調和</a:t>
            </a:r>
            <a:r>
              <a:rPr lang="ja-JP" altLang="en-US" sz="2000" dirty="0">
                <a:solidFill>
                  <a:srgbClr val="002060"/>
                </a:solidFill>
                <a:latin typeface="+mj-ea"/>
                <a:ea typeface="+mj-ea"/>
              </a:rPr>
              <a:t>	　	</a:t>
            </a:r>
            <a:r>
              <a:rPr lang="en-US" altLang="ja-JP" sz="2000" dirty="0">
                <a:solidFill>
                  <a:srgbClr val="002060"/>
                </a:solidFill>
                <a:latin typeface="+mj-ea"/>
                <a:ea typeface="+mj-ea"/>
              </a:rPr>
              <a:t>	</a:t>
            </a:r>
            <a:r>
              <a:rPr lang="ja-JP" altLang="en-US" sz="2000" dirty="0">
                <a:solidFill>
                  <a:srgbClr val="002060"/>
                </a:solidFill>
                <a:latin typeface="+mj-ea"/>
                <a:ea typeface="+mj-ea"/>
              </a:rPr>
              <a:t>へ</a:t>
            </a:r>
          </a:p>
        </p:txBody>
      </p:sp>
      <p:sp>
        <p:nvSpPr>
          <p:cNvPr id="16" name="テキスト ボックス 15">
            <a:extLst>
              <a:ext uri="{FF2B5EF4-FFF2-40B4-BE49-F238E27FC236}">
                <a16:creationId xmlns:a16="http://schemas.microsoft.com/office/drawing/2014/main" id="{252922BB-24DF-4F9A-AC60-4A56A7321A42}"/>
              </a:ext>
            </a:extLst>
          </p:cNvPr>
          <p:cNvSpPr txBox="1"/>
          <p:nvPr/>
        </p:nvSpPr>
        <p:spPr>
          <a:xfrm>
            <a:off x="459644" y="2558564"/>
            <a:ext cx="9001000" cy="1008112"/>
          </a:xfrm>
          <a:prstGeom prst="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defPPr>
              <a:defRPr lang="ja-JP"/>
            </a:defPPr>
            <a:lvl1pPr algn="ctr">
              <a:defRPr>
                <a:solidFill>
                  <a:srgbClr val="00206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66700" indent="-266700" algn="l">
              <a:lnSpc>
                <a:spcPct val="150000"/>
              </a:lnSpc>
              <a:buFont typeface="+mj-ea"/>
              <a:buAutoNum type="circleNumDbPlain"/>
            </a:pPr>
            <a:r>
              <a:rPr lang="ja-JP" altLang="en-US" sz="2000" b="1" dirty="0">
                <a:latin typeface="+mj-ea"/>
                <a:ea typeface="+mj-ea"/>
              </a:rPr>
              <a:t>現場活動と財務成果を結びつけ、予測精度と施策の制御力を高める</a:t>
            </a:r>
            <a:endParaRPr lang="en-US" altLang="ja-JP" sz="2000" b="1" dirty="0">
              <a:latin typeface="+mj-ea"/>
              <a:ea typeface="+mj-ea"/>
            </a:endParaRPr>
          </a:p>
          <a:p>
            <a:pPr marL="266700" indent="-266700" algn="l">
              <a:lnSpc>
                <a:spcPct val="150000"/>
              </a:lnSpc>
              <a:buFont typeface="+mj-ea"/>
              <a:buAutoNum type="circleNumDbPlain"/>
            </a:pPr>
            <a:r>
              <a:rPr lang="ja-JP" altLang="en-US" sz="2000" b="1" dirty="0">
                <a:latin typeface="+mj-ea"/>
                <a:ea typeface="+mj-ea"/>
              </a:rPr>
              <a:t>現場の自律的経営管理を</a:t>
            </a:r>
            <a:r>
              <a:rPr lang="en-US" altLang="ja-JP" sz="2000" b="1" dirty="0">
                <a:latin typeface="+mj-ea"/>
                <a:ea typeface="+mj-ea"/>
              </a:rPr>
              <a:t>IT</a:t>
            </a:r>
            <a:r>
              <a:rPr lang="ja-JP" altLang="en-US" sz="2000" b="1" dirty="0">
                <a:latin typeface="+mj-ea"/>
                <a:ea typeface="+mj-ea"/>
              </a:rPr>
              <a:t>で支援し、変化に対応できる俊敏な組織を作る</a:t>
            </a:r>
            <a:endParaRPr lang="en-US" altLang="ja-JP" sz="2000" b="1" dirty="0">
              <a:latin typeface="+mj-ea"/>
              <a:ea typeface="+mj-ea"/>
            </a:endParaRPr>
          </a:p>
        </p:txBody>
      </p:sp>
      <p:sp>
        <p:nvSpPr>
          <p:cNvPr id="17" name="二等辺三角形 16">
            <a:extLst>
              <a:ext uri="{FF2B5EF4-FFF2-40B4-BE49-F238E27FC236}">
                <a16:creationId xmlns:a16="http://schemas.microsoft.com/office/drawing/2014/main" id="{86326CF2-FE6F-4704-BCA3-F02011E28D23}"/>
              </a:ext>
            </a:extLst>
          </p:cNvPr>
          <p:cNvSpPr/>
          <p:nvPr/>
        </p:nvSpPr>
        <p:spPr>
          <a:xfrm>
            <a:off x="3080792" y="3639845"/>
            <a:ext cx="3744416" cy="264899"/>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テキスト ボックス 10">
            <a:extLst>
              <a:ext uri="{FF2B5EF4-FFF2-40B4-BE49-F238E27FC236}">
                <a16:creationId xmlns:a16="http://schemas.microsoft.com/office/drawing/2014/main" id="{990CF79F-69F9-4A42-8880-217805D3E763}"/>
              </a:ext>
            </a:extLst>
          </p:cNvPr>
          <p:cNvSpPr txBox="1"/>
          <p:nvPr/>
        </p:nvSpPr>
        <p:spPr>
          <a:xfrm>
            <a:off x="214064" y="2206025"/>
            <a:ext cx="5963072" cy="430887"/>
          </a:xfrm>
          <a:prstGeom prst="rect">
            <a:avLst/>
          </a:prstGeom>
          <a:noFill/>
        </p:spPr>
        <p:txBody>
          <a:bodyPr wrap="square">
            <a:spAutoFit/>
          </a:bodyPr>
          <a:lstStyle/>
          <a:p>
            <a:pPr>
              <a:lnSpc>
                <a:spcPct val="150000"/>
              </a:lnSpc>
            </a:pPr>
            <a:r>
              <a:rPr lang="en-US" altLang="ja-JP" sz="1600" b="1" dirty="0">
                <a:solidFill>
                  <a:srgbClr val="002060"/>
                </a:solidFill>
                <a:effectLst/>
                <a:latin typeface="メイリオ" panose="020B0604030504040204" pitchFamily="50" charset="-128"/>
                <a:ea typeface="メイリオ" panose="020B0604030504040204" pitchFamily="50" charset="-128"/>
                <a:cs typeface="ＭＳ Ｐゴシック" panose="020B0600070205080204" pitchFamily="50" charset="-128"/>
              </a:rPr>
              <a:t>《</a:t>
            </a:r>
            <a:r>
              <a:rPr lang="ja-JP" altLang="en-US" sz="1600" b="1" dirty="0">
                <a:solidFill>
                  <a:srgbClr val="002060"/>
                </a:solidFill>
                <a:effectLst/>
                <a:latin typeface="メイリオ" panose="020B0604030504040204" pitchFamily="50" charset="-128"/>
                <a:ea typeface="メイリオ" panose="020B0604030504040204" pitchFamily="50" charset="-128"/>
                <a:cs typeface="ＭＳ Ｐゴシック" panose="020B0600070205080204" pitchFamily="50" charset="-128"/>
              </a:rPr>
              <a:t>実現</a:t>
            </a:r>
            <a:r>
              <a:rPr lang="ja-JP" altLang="en-US" sz="1600" b="1" dirty="0">
                <a:solidFill>
                  <a:srgbClr val="002060"/>
                </a:solidFill>
                <a:latin typeface="メイリオ" panose="020B0604030504040204" pitchFamily="50" charset="-128"/>
                <a:ea typeface="メイリオ" panose="020B0604030504040204" pitchFamily="50" charset="-128"/>
                <a:cs typeface="ＭＳ Ｐゴシック" panose="020B0600070205080204" pitchFamily="50" charset="-128"/>
              </a:rPr>
              <a:t>したいこと：現場力を喚起する経営管理</a:t>
            </a:r>
            <a:r>
              <a:rPr lang="en-US" altLang="ja-JP" sz="1600" b="1" dirty="0">
                <a:solidFill>
                  <a:srgbClr val="002060"/>
                </a:solidFill>
                <a:effectLst/>
                <a:latin typeface="メイリオ" panose="020B0604030504040204" pitchFamily="50" charset="-128"/>
                <a:ea typeface="メイリオ" panose="020B0604030504040204" pitchFamily="50" charset="-128"/>
                <a:cs typeface="ＭＳ Ｐゴシック" panose="020B0600070205080204" pitchFamily="50" charset="-128"/>
              </a:rPr>
              <a:t>》</a:t>
            </a:r>
            <a:endParaRPr lang="en-US" altLang="ja-JP" sz="1600" b="1" dirty="0">
              <a:solidFill>
                <a:srgbClr val="002060"/>
              </a:solidFill>
              <a:latin typeface="+mj-ea"/>
              <a:ea typeface="+mj-ea"/>
            </a:endParaRPr>
          </a:p>
        </p:txBody>
      </p:sp>
      <p:sp>
        <p:nvSpPr>
          <p:cNvPr id="12" name="テキスト ボックス 11">
            <a:extLst>
              <a:ext uri="{FF2B5EF4-FFF2-40B4-BE49-F238E27FC236}">
                <a16:creationId xmlns:a16="http://schemas.microsoft.com/office/drawing/2014/main" id="{05EB71D5-702E-4294-8A9E-A43839A76223}"/>
              </a:ext>
            </a:extLst>
          </p:cNvPr>
          <p:cNvSpPr txBox="1"/>
          <p:nvPr/>
        </p:nvSpPr>
        <p:spPr>
          <a:xfrm>
            <a:off x="214064" y="3882035"/>
            <a:ext cx="4954960" cy="430887"/>
          </a:xfrm>
          <a:prstGeom prst="rect">
            <a:avLst/>
          </a:prstGeom>
          <a:noFill/>
        </p:spPr>
        <p:txBody>
          <a:bodyPr wrap="square">
            <a:spAutoFit/>
          </a:bodyPr>
          <a:lstStyle/>
          <a:p>
            <a:pPr>
              <a:lnSpc>
                <a:spcPct val="150000"/>
              </a:lnSpc>
            </a:pPr>
            <a:r>
              <a:rPr lang="en-US" altLang="ja-JP" sz="1600" b="1" dirty="0">
                <a:solidFill>
                  <a:srgbClr val="002060"/>
                </a:solidFill>
                <a:effectLst/>
                <a:latin typeface="メイリオ" panose="020B0604030504040204" pitchFamily="50" charset="-128"/>
                <a:ea typeface="メイリオ" panose="020B0604030504040204" pitchFamily="50" charset="-128"/>
                <a:cs typeface="ＭＳ Ｐゴシック" panose="020B0600070205080204" pitchFamily="50" charset="-128"/>
              </a:rPr>
              <a:t>《</a:t>
            </a:r>
            <a:r>
              <a:rPr lang="ja-JP" altLang="en-US" sz="1600" b="1" dirty="0">
                <a:solidFill>
                  <a:srgbClr val="002060"/>
                </a:solidFill>
                <a:latin typeface="メイリオ" panose="020B0604030504040204" pitchFamily="50" charset="-128"/>
                <a:ea typeface="メイリオ" panose="020B0604030504040204" pitchFamily="50" charset="-128"/>
                <a:cs typeface="ＭＳ Ｐゴシック" panose="020B0600070205080204" pitchFamily="50" charset="-128"/>
              </a:rPr>
              <a:t>管理会計再設計：事業現場への回帰</a:t>
            </a:r>
            <a:r>
              <a:rPr lang="en-US" altLang="ja-JP" sz="1600" b="1" dirty="0">
                <a:solidFill>
                  <a:srgbClr val="002060"/>
                </a:solidFill>
                <a:effectLst/>
                <a:latin typeface="メイリオ" panose="020B0604030504040204" pitchFamily="50" charset="-128"/>
                <a:ea typeface="メイリオ" panose="020B0604030504040204" pitchFamily="50" charset="-128"/>
                <a:cs typeface="ＭＳ Ｐゴシック" panose="020B0600070205080204" pitchFamily="50" charset="-128"/>
              </a:rPr>
              <a:t>》</a:t>
            </a:r>
            <a:endParaRPr lang="en-US" altLang="ja-JP" sz="1600" b="1" dirty="0">
              <a:solidFill>
                <a:srgbClr val="002060"/>
              </a:solidFill>
              <a:latin typeface="+mj-ea"/>
              <a:ea typeface="+mj-ea"/>
            </a:endParaRPr>
          </a:p>
        </p:txBody>
      </p:sp>
      <p:sp>
        <p:nvSpPr>
          <p:cNvPr id="9" name="テキスト ボックス 8">
            <a:extLst>
              <a:ext uri="{FF2B5EF4-FFF2-40B4-BE49-F238E27FC236}">
                <a16:creationId xmlns:a16="http://schemas.microsoft.com/office/drawing/2014/main" id="{64B89346-2F90-44E9-88F4-D6FE069D38B1}"/>
              </a:ext>
            </a:extLst>
          </p:cNvPr>
          <p:cNvSpPr txBox="1"/>
          <p:nvPr/>
        </p:nvSpPr>
        <p:spPr>
          <a:xfrm>
            <a:off x="161873" y="6309320"/>
            <a:ext cx="6407523" cy="461665"/>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none" rtlCol="0">
            <a:spAutoFit/>
          </a:bodyPr>
          <a:lstStyle/>
          <a:p>
            <a:r>
              <a:rPr kumimoji="1" lang="en-US" altLang="ja-JP" sz="1200" dirty="0"/>
              <a:t>*1</a:t>
            </a:r>
            <a:r>
              <a:rPr kumimoji="1" lang="ja-JP" altLang="en-US" sz="1200" dirty="0"/>
              <a:t> 「経営管理」は</a:t>
            </a:r>
            <a:r>
              <a:rPr kumimoji="1" lang="en-US" altLang="ja-JP" sz="1200" dirty="0"/>
              <a:t>PDCA</a:t>
            </a:r>
            <a:r>
              <a:rPr kumimoji="1" lang="ja-JP" altLang="en-US" sz="1200" dirty="0"/>
              <a:t>と意思決定、そのための情報処理を「管理会計」と捉えています</a:t>
            </a:r>
            <a:endParaRPr kumimoji="1" lang="en-US" altLang="ja-JP" sz="1200" dirty="0"/>
          </a:p>
          <a:p>
            <a:endParaRPr kumimoji="1" lang="ja-JP" altLang="en-US" sz="1200" dirty="0"/>
          </a:p>
        </p:txBody>
      </p:sp>
    </p:spTree>
    <p:extLst>
      <p:ext uri="{BB962C8B-B14F-4D97-AF65-F5344CB8AC3E}">
        <p14:creationId xmlns:p14="http://schemas.microsoft.com/office/powerpoint/2010/main" val="294000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CD652F27-79AA-CA52-7FC6-8E447484E066}"/>
              </a:ext>
            </a:extLst>
          </p:cNvPr>
          <p:cNvSpPr/>
          <p:nvPr/>
        </p:nvSpPr>
        <p:spPr>
          <a:xfrm>
            <a:off x="396046" y="4797152"/>
            <a:ext cx="740530" cy="170204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altLang="ja-JP" sz="1400" dirty="0">
              <a:solidFill>
                <a:schemeClr val="tx1"/>
              </a:solidFill>
            </a:endParaRPr>
          </a:p>
          <a:p>
            <a:pPr algn="ctr"/>
            <a:r>
              <a:rPr lang="ja-JP" altLang="en-US" sz="1400" dirty="0">
                <a:solidFill>
                  <a:schemeClr val="tx1"/>
                </a:solidFill>
              </a:rPr>
              <a:t>グループ会社</a:t>
            </a:r>
            <a:endParaRPr kumimoji="1" lang="ja-JP" altLang="en-US" sz="1400" dirty="0">
              <a:solidFill>
                <a:schemeClr val="tx1"/>
              </a:solidFill>
            </a:endParaRPr>
          </a:p>
        </p:txBody>
      </p:sp>
      <p:sp>
        <p:nvSpPr>
          <p:cNvPr id="2" name="タイトル 1">
            <a:extLst>
              <a:ext uri="{FF2B5EF4-FFF2-40B4-BE49-F238E27FC236}">
                <a16:creationId xmlns:a16="http://schemas.microsoft.com/office/drawing/2014/main" id="{B7224225-5042-4089-AE18-EBDC5C3C0DBD}"/>
              </a:ext>
            </a:extLst>
          </p:cNvPr>
          <p:cNvSpPr>
            <a:spLocks noGrp="1"/>
          </p:cNvSpPr>
          <p:nvPr>
            <p:ph type="title"/>
          </p:nvPr>
        </p:nvSpPr>
        <p:spPr/>
        <p:txBody>
          <a:bodyPr/>
          <a:lstStyle/>
          <a:p>
            <a:r>
              <a:rPr lang="ja-JP" altLang="en-US" dirty="0"/>
              <a:t>３．現場力を喚起する経営管理：適用領域</a:t>
            </a:r>
            <a:endParaRPr kumimoji="1" lang="ja-JP" altLang="en-US" dirty="0"/>
          </a:p>
        </p:txBody>
      </p:sp>
      <p:sp>
        <p:nvSpPr>
          <p:cNvPr id="3" name="コンテンツ プレースホルダー 2">
            <a:extLst>
              <a:ext uri="{FF2B5EF4-FFF2-40B4-BE49-F238E27FC236}">
                <a16:creationId xmlns:a16="http://schemas.microsoft.com/office/drawing/2014/main" id="{D5C83C1A-314B-40BD-A669-826D72762C07}"/>
              </a:ext>
            </a:extLst>
          </p:cNvPr>
          <p:cNvSpPr>
            <a:spLocks noGrp="1"/>
          </p:cNvSpPr>
          <p:nvPr>
            <p:ph idx="1"/>
          </p:nvPr>
        </p:nvSpPr>
        <p:spPr/>
        <p:txBody>
          <a:bodyPr/>
          <a:lstStyle/>
          <a:p>
            <a:pPr marL="0" indent="0">
              <a:buNone/>
            </a:pPr>
            <a:r>
              <a:rPr lang="ja-JP" altLang="en-US" dirty="0"/>
              <a:t>現場とひとくちにいっても様々です。事業部門、機能部門とライン部門、そしてグループ会社のニーズは異なります。理念は共有しながらも、</a:t>
            </a:r>
            <a:r>
              <a:rPr kumimoji="1" lang="ja-JP" altLang="en-US" b="1" dirty="0"/>
              <a:t>様々な現場の特性に即した経営管理システム</a:t>
            </a:r>
            <a:r>
              <a:rPr kumimoji="1" lang="ja-JP" altLang="en-US" dirty="0"/>
              <a:t>の構築が必要です。</a:t>
            </a:r>
          </a:p>
          <a:p>
            <a:pPr marL="0" indent="0">
              <a:buNone/>
            </a:pPr>
            <a:endParaRPr kumimoji="1" lang="ja-JP" altLang="en-US" dirty="0"/>
          </a:p>
        </p:txBody>
      </p:sp>
      <p:sp>
        <p:nvSpPr>
          <p:cNvPr id="26" name="正方形/長方形 25">
            <a:extLst>
              <a:ext uri="{FF2B5EF4-FFF2-40B4-BE49-F238E27FC236}">
                <a16:creationId xmlns:a16="http://schemas.microsoft.com/office/drawing/2014/main" id="{74E81000-7BCB-4B48-81A0-D9B38AECABBA}"/>
              </a:ext>
            </a:extLst>
          </p:cNvPr>
          <p:cNvSpPr/>
          <p:nvPr/>
        </p:nvSpPr>
        <p:spPr>
          <a:xfrm>
            <a:off x="4376936" y="3578224"/>
            <a:ext cx="2717775" cy="2947120"/>
          </a:xfrm>
          <a:prstGeom prst="rect">
            <a:avLst/>
          </a:prstGeom>
          <a:solidFill>
            <a:schemeClr val="accent4">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1C06BA06-FACC-49B1-973A-26FA424C83C0}"/>
              </a:ext>
            </a:extLst>
          </p:cNvPr>
          <p:cNvSpPr/>
          <p:nvPr/>
        </p:nvSpPr>
        <p:spPr>
          <a:xfrm>
            <a:off x="1911279" y="5985344"/>
            <a:ext cx="1745576" cy="54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endParaRPr lang="en-US" altLang="ja-JP" sz="1400" dirty="0">
              <a:solidFill>
                <a:schemeClr val="tx1"/>
              </a:solidFill>
            </a:endParaRPr>
          </a:p>
          <a:p>
            <a:pPr algn="ctr"/>
            <a:r>
              <a:rPr lang="ja-JP" altLang="en-US" sz="1400" dirty="0">
                <a:solidFill>
                  <a:schemeClr val="tx1"/>
                </a:solidFill>
              </a:rPr>
              <a:t>（</a:t>
            </a:r>
            <a:r>
              <a:rPr lang="en-US" altLang="ja-JP" sz="1400" dirty="0">
                <a:solidFill>
                  <a:schemeClr val="tx1"/>
                </a:solidFill>
              </a:rPr>
              <a:t>R&amp;D</a:t>
            </a:r>
            <a:r>
              <a:rPr lang="ja-JP" altLang="en-US" sz="1400" dirty="0">
                <a:solidFill>
                  <a:schemeClr val="tx1"/>
                </a:solidFill>
              </a:rPr>
              <a:t>）</a:t>
            </a:r>
            <a:endParaRPr kumimoji="1" lang="ja-JP" altLang="en-US" sz="1400" dirty="0">
              <a:solidFill>
                <a:schemeClr val="tx1"/>
              </a:solidFill>
            </a:endParaRPr>
          </a:p>
        </p:txBody>
      </p:sp>
      <p:sp>
        <p:nvSpPr>
          <p:cNvPr id="39" name="正方形/長方形 38">
            <a:extLst>
              <a:ext uri="{FF2B5EF4-FFF2-40B4-BE49-F238E27FC236}">
                <a16:creationId xmlns:a16="http://schemas.microsoft.com/office/drawing/2014/main" id="{0FE88329-69C4-416C-8B1B-E68DCB6FC4E2}"/>
              </a:ext>
            </a:extLst>
          </p:cNvPr>
          <p:cNvSpPr/>
          <p:nvPr/>
        </p:nvSpPr>
        <p:spPr>
          <a:xfrm>
            <a:off x="1355665" y="5697312"/>
            <a:ext cx="1745576" cy="54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endParaRPr lang="en-US" altLang="ja-JP" sz="1400" dirty="0">
              <a:solidFill>
                <a:schemeClr val="tx1"/>
              </a:solidFill>
            </a:endParaRPr>
          </a:p>
          <a:p>
            <a:pPr algn="ctr"/>
            <a:r>
              <a:rPr lang="ja-JP" altLang="en-US" sz="1400" dirty="0">
                <a:solidFill>
                  <a:schemeClr val="tx1"/>
                </a:solidFill>
              </a:rPr>
              <a:t>（製造）</a:t>
            </a:r>
            <a:endParaRPr kumimoji="1" lang="ja-JP" altLang="en-US" sz="1400" dirty="0">
              <a:solidFill>
                <a:schemeClr val="tx1"/>
              </a:solidFill>
            </a:endParaRPr>
          </a:p>
        </p:txBody>
      </p:sp>
      <p:sp>
        <p:nvSpPr>
          <p:cNvPr id="40" name="正方形/長方形 39">
            <a:extLst>
              <a:ext uri="{FF2B5EF4-FFF2-40B4-BE49-F238E27FC236}">
                <a16:creationId xmlns:a16="http://schemas.microsoft.com/office/drawing/2014/main" id="{7B417510-28F2-4920-88BA-C3C4DB284042}"/>
              </a:ext>
            </a:extLst>
          </p:cNvPr>
          <p:cNvSpPr/>
          <p:nvPr/>
        </p:nvSpPr>
        <p:spPr>
          <a:xfrm>
            <a:off x="848544" y="2525780"/>
            <a:ext cx="2880320" cy="6871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1400" dirty="0">
                <a:solidFill>
                  <a:schemeClr val="tx1"/>
                </a:solidFill>
              </a:rPr>
              <a:t>コーポレート（財務経理）</a:t>
            </a:r>
            <a:endParaRPr kumimoji="1" lang="ja-JP" altLang="en-US" sz="1400" dirty="0">
              <a:solidFill>
                <a:schemeClr val="tx1"/>
              </a:solidFill>
            </a:endParaRPr>
          </a:p>
        </p:txBody>
      </p:sp>
      <p:sp>
        <p:nvSpPr>
          <p:cNvPr id="41" name="正方形/長方形 40">
            <a:extLst>
              <a:ext uri="{FF2B5EF4-FFF2-40B4-BE49-F238E27FC236}">
                <a16:creationId xmlns:a16="http://schemas.microsoft.com/office/drawing/2014/main" id="{4DD9031F-8BBF-42D9-836D-7D7D58E62682}"/>
              </a:ext>
            </a:extLst>
          </p:cNvPr>
          <p:cNvSpPr/>
          <p:nvPr/>
        </p:nvSpPr>
        <p:spPr>
          <a:xfrm>
            <a:off x="851955" y="3527155"/>
            <a:ext cx="740530" cy="170204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400" dirty="0">
                <a:solidFill>
                  <a:schemeClr val="tx1"/>
                </a:solidFill>
              </a:rPr>
              <a:t>クラウド事業部</a:t>
            </a:r>
            <a:endParaRPr kumimoji="1" lang="ja-JP" altLang="en-US" sz="1400" dirty="0">
              <a:solidFill>
                <a:schemeClr val="tx1"/>
              </a:solidFill>
            </a:endParaRPr>
          </a:p>
        </p:txBody>
      </p:sp>
      <p:sp>
        <p:nvSpPr>
          <p:cNvPr id="42" name="正方形/長方形 41">
            <a:extLst>
              <a:ext uri="{FF2B5EF4-FFF2-40B4-BE49-F238E27FC236}">
                <a16:creationId xmlns:a16="http://schemas.microsoft.com/office/drawing/2014/main" id="{DA20D11C-954C-4409-9C6E-04E79461C094}"/>
              </a:ext>
            </a:extLst>
          </p:cNvPr>
          <p:cNvSpPr/>
          <p:nvPr/>
        </p:nvSpPr>
        <p:spPr>
          <a:xfrm>
            <a:off x="1920144" y="3527155"/>
            <a:ext cx="740530" cy="170204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400" dirty="0">
                <a:solidFill>
                  <a:schemeClr val="tx1"/>
                </a:solidFill>
              </a:rPr>
              <a:t>コンサルティング</a:t>
            </a:r>
            <a:endParaRPr kumimoji="1" lang="en-US" altLang="ja-JP" sz="1400" dirty="0">
              <a:solidFill>
                <a:schemeClr val="tx1"/>
              </a:solidFill>
            </a:endParaRPr>
          </a:p>
          <a:p>
            <a:pPr algn="ctr"/>
            <a:r>
              <a:rPr kumimoji="1" lang="ja-JP" altLang="en-US" sz="1400" dirty="0">
                <a:solidFill>
                  <a:schemeClr val="tx1"/>
                </a:solidFill>
              </a:rPr>
              <a:t>事業部</a:t>
            </a:r>
          </a:p>
        </p:txBody>
      </p:sp>
      <p:sp>
        <p:nvSpPr>
          <p:cNvPr id="43" name="正方形/長方形 42">
            <a:extLst>
              <a:ext uri="{FF2B5EF4-FFF2-40B4-BE49-F238E27FC236}">
                <a16:creationId xmlns:a16="http://schemas.microsoft.com/office/drawing/2014/main" id="{2B8D3138-4D9E-4358-AB0F-650EE883EC40}"/>
              </a:ext>
            </a:extLst>
          </p:cNvPr>
          <p:cNvSpPr/>
          <p:nvPr/>
        </p:nvSpPr>
        <p:spPr>
          <a:xfrm>
            <a:off x="2988334" y="3527155"/>
            <a:ext cx="740530" cy="170204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400" dirty="0">
                <a:solidFill>
                  <a:schemeClr val="tx1"/>
                </a:solidFill>
              </a:rPr>
              <a:t>教育サービス</a:t>
            </a:r>
            <a:endParaRPr kumimoji="1" lang="en-US" altLang="ja-JP" sz="1400" dirty="0">
              <a:solidFill>
                <a:schemeClr val="tx1"/>
              </a:solidFill>
            </a:endParaRPr>
          </a:p>
          <a:p>
            <a:pPr algn="ctr"/>
            <a:r>
              <a:rPr lang="ja-JP" altLang="en-US" sz="1400" dirty="0">
                <a:solidFill>
                  <a:schemeClr val="tx1"/>
                </a:solidFill>
              </a:rPr>
              <a:t>事業部</a:t>
            </a:r>
            <a:endParaRPr kumimoji="1" lang="ja-JP" altLang="en-US" sz="1400" dirty="0">
              <a:solidFill>
                <a:schemeClr val="tx1"/>
              </a:solidFill>
            </a:endParaRPr>
          </a:p>
        </p:txBody>
      </p:sp>
      <p:sp>
        <p:nvSpPr>
          <p:cNvPr id="44" name="正方形/長方形 43">
            <a:extLst>
              <a:ext uri="{FF2B5EF4-FFF2-40B4-BE49-F238E27FC236}">
                <a16:creationId xmlns:a16="http://schemas.microsoft.com/office/drawing/2014/main" id="{D9F9546A-3693-4F6D-9A41-4B324BDF172A}"/>
              </a:ext>
            </a:extLst>
          </p:cNvPr>
          <p:cNvSpPr/>
          <p:nvPr/>
        </p:nvSpPr>
        <p:spPr>
          <a:xfrm>
            <a:off x="831159" y="5409280"/>
            <a:ext cx="1745576" cy="54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ja-JP" altLang="en-US" sz="1400" dirty="0">
                <a:solidFill>
                  <a:schemeClr val="tx1"/>
                </a:solidFill>
              </a:rPr>
              <a:t>現場部署</a:t>
            </a:r>
            <a:endParaRPr lang="en-US" altLang="ja-JP" sz="1400" dirty="0">
              <a:solidFill>
                <a:schemeClr val="tx1"/>
              </a:solidFill>
            </a:endParaRPr>
          </a:p>
          <a:p>
            <a:pPr algn="ctr"/>
            <a:r>
              <a:rPr lang="ja-JP" altLang="en-US" sz="1400" dirty="0">
                <a:solidFill>
                  <a:schemeClr val="tx1"/>
                </a:solidFill>
              </a:rPr>
              <a:t>（営業）</a:t>
            </a:r>
            <a:endParaRPr kumimoji="1" lang="ja-JP" altLang="en-US" sz="1400" dirty="0">
              <a:solidFill>
                <a:schemeClr val="tx1"/>
              </a:solidFill>
            </a:endParaRPr>
          </a:p>
        </p:txBody>
      </p:sp>
      <p:cxnSp>
        <p:nvCxnSpPr>
          <p:cNvPr id="45" name="直線コネクタ 44">
            <a:extLst>
              <a:ext uri="{FF2B5EF4-FFF2-40B4-BE49-F238E27FC236}">
                <a16:creationId xmlns:a16="http://schemas.microsoft.com/office/drawing/2014/main" id="{07729A07-792F-4DBD-9318-3AB7CD56957A}"/>
              </a:ext>
            </a:extLst>
          </p:cNvPr>
          <p:cNvCxnSpPr>
            <a:cxnSpLocks/>
          </p:cNvCxnSpPr>
          <p:nvPr/>
        </p:nvCxnSpPr>
        <p:spPr>
          <a:xfrm>
            <a:off x="4433229" y="3212976"/>
            <a:ext cx="241226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619D5965-6975-4924-B9F4-642EBF43743D}"/>
              </a:ext>
            </a:extLst>
          </p:cNvPr>
          <p:cNvCxnSpPr>
            <a:cxnSpLocks/>
          </p:cNvCxnSpPr>
          <p:nvPr/>
        </p:nvCxnSpPr>
        <p:spPr>
          <a:xfrm>
            <a:off x="4469233" y="5228429"/>
            <a:ext cx="2412268"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7B1F0242-6BD9-44B5-82C1-3723F538F6A6}"/>
              </a:ext>
            </a:extLst>
          </p:cNvPr>
          <p:cNvSpPr txBox="1"/>
          <p:nvPr/>
        </p:nvSpPr>
        <p:spPr>
          <a:xfrm>
            <a:off x="4376936" y="2381765"/>
            <a:ext cx="2787943" cy="369332"/>
          </a:xfrm>
          <a:prstGeom prst="rect">
            <a:avLst/>
          </a:prstGeom>
          <a:noFill/>
        </p:spPr>
        <p:txBody>
          <a:bodyPr wrap="square" rtlCol="0">
            <a:spAutoFit/>
          </a:bodyPr>
          <a:lstStyle/>
          <a:p>
            <a:r>
              <a:rPr kumimoji="1" lang="ja-JP" altLang="en-US" b="1" dirty="0"/>
              <a:t>統括</a:t>
            </a:r>
            <a:r>
              <a:rPr lang="ja-JP" altLang="en-US" b="1" dirty="0"/>
              <a:t>層</a:t>
            </a:r>
            <a:r>
              <a:rPr lang="en-US" altLang="ja-JP" b="1" dirty="0"/>
              <a:t>	</a:t>
            </a:r>
            <a:r>
              <a:rPr kumimoji="1" lang="ja-JP" altLang="en-US" b="1" dirty="0">
                <a:solidFill>
                  <a:srgbClr val="FF0000"/>
                </a:solidFill>
              </a:rPr>
              <a:t>（従来の焦点）</a:t>
            </a:r>
          </a:p>
        </p:txBody>
      </p:sp>
      <p:sp>
        <p:nvSpPr>
          <p:cNvPr id="48" name="二等辺三角形 47">
            <a:extLst>
              <a:ext uri="{FF2B5EF4-FFF2-40B4-BE49-F238E27FC236}">
                <a16:creationId xmlns:a16="http://schemas.microsoft.com/office/drawing/2014/main" id="{573B5897-A3B5-4E14-873B-78D42601A03E}"/>
              </a:ext>
            </a:extLst>
          </p:cNvPr>
          <p:cNvSpPr/>
          <p:nvPr/>
        </p:nvSpPr>
        <p:spPr>
          <a:xfrm>
            <a:off x="8563797" y="2742196"/>
            <a:ext cx="418456" cy="3773631"/>
          </a:xfrm>
          <a:prstGeom prst="triangle">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9" name="二等辺三角形 48">
            <a:extLst>
              <a:ext uri="{FF2B5EF4-FFF2-40B4-BE49-F238E27FC236}">
                <a16:creationId xmlns:a16="http://schemas.microsoft.com/office/drawing/2014/main" id="{8F91EDD5-AE4C-4016-A7E1-2329F3E016C6}"/>
              </a:ext>
            </a:extLst>
          </p:cNvPr>
          <p:cNvSpPr/>
          <p:nvPr/>
        </p:nvSpPr>
        <p:spPr>
          <a:xfrm flipV="1">
            <a:off x="7833320" y="2714910"/>
            <a:ext cx="449069" cy="3773631"/>
          </a:xfrm>
          <a:prstGeom prst="triangle">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テキスト ボックス 49">
            <a:extLst>
              <a:ext uri="{FF2B5EF4-FFF2-40B4-BE49-F238E27FC236}">
                <a16:creationId xmlns:a16="http://schemas.microsoft.com/office/drawing/2014/main" id="{981498FC-4046-4889-B6EF-BF99BCA8B79A}"/>
              </a:ext>
            </a:extLst>
          </p:cNvPr>
          <p:cNvSpPr txBox="1"/>
          <p:nvPr/>
        </p:nvSpPr>
        <p:spPr>
          <a:xfrm>
            <a:off x="7718683" y="2076905"/>
            <a:ext cx="1441420" cy="307777"/>
          </a:xfrm>
          <a:prstGeom prst="rect">
            <a:avLst/>
          </a:prstGeom>
          <a:noFill/>
        </p:spPr>
        <p:txBody>
          <a:bodyPr wrap="none" rtlCol="0">
            <a:spAutoFit/>
          </a:bodyPr>
          <a:lstStyle/>
          <a:p>
            <a:r>
              <a:rPr lang="ja-JP" altLang="en-US" sz="1400" b="1" dirty="0"/>
              <a:t>経営管理の視点</a:t>
            </a:r>
            <a:endParaRPr kumimoji="1" lang="ja-JP" altLang="en-US" sz="1400" b="1" dirty="0"/>
          </a:p>
        </p:txBody>
      </p:sp>
      <p:sp>
        <p:nvSpPr>
          <p:cNvPr id="51" name="テキスト ボックス 50">
            <a:extLst>
              <a:ext uri="{FF2B5EF4-FFF2-40B4-BE49-F238E27FC236}">
                <a16:creationId xmlns:a16="http://schemas.microsoft.com/office/drawing/2014/main" id="{F5B2E576-466A-4445-9CF0-AD1A16415C09}"/>
              </a:ext>
            </a:extLst>
          </p:cNvPr>
          <p:cNvSpPr txBox="1"/>
          <p:nvPr/>
        </p:nvSpPr>
        <p:spPr>
          <a:xfrm>
            <a:off x="7689304" y="2347915"/>
            <a:ext cx="723275" cy="307777"/>
          </a:xfrm>
          <a:prstGeom prst="rect">
            <a:avLst/>
          </a:prstGeom>
          <a:noFill/>
        </p:spPr>
        <p:txBody>
          <a:bodyPr wrap="none" rtlCol="0">
            <a:spAutoFit/>
          </a:bodyPr>
          <a:lstStyle/>
          <a:p>
            <a:r>
              <a:rPr kumimoji="1" lang="ja-JP" altLang="en-US" sz="1400" dirty="0"/>
              <a:t>財務的</a:t>
            </a:r>
          </a:p>
        </p:txBody>
      </p:sp>
      <p:sp>
        <p:nvSpPr>
          <p:cNvPr id="52" name="テキスト ボックス 51">
            <a:extLst>
              <a:ext uri="{FF2B5EF4-FFF2-40B4-BE49-F238E27FC236}">
                <a16:creationId xmlns:a16="http://schemas.microsoft.com/office/drawing/2014/main" id="{28B7B6B1-24BC-449A-8C45-E2A68F6DB9F5}"/>
              </a:ext>
            </a:extLst>
          </p:cNvPr>
          <p:cNvSpPr txBox="1"/>
          <p:nvPr/>
        </p:nvSpPr>
        <p:spPr>
          <a:xfrm>
            <a:off x="8478197" y="2362020"/>
            <a:ext cx="723275" cy="307777"/>
          </a:xfrm>
          <a:prstGeom prst="rect">
            <a:avLst/>
          </a:prstGeom>
          <a:noFill/>
        </p:spPr>
        <p:txBody>
          <a:bodyPr wrap="none" rtlCol="0">
            <a:spAutoFit/>
          </a:bodyPr>
          <a:lstStyle/>
          <a:p>
            <a:r>
              <a:rPr lang="ja-JP" altLang="en-US" sz="1400" dirty="0"/>
              <a:t>現場</a:t>
            </a:r>
            <a:r>
              <a:rPr kumimoji="1" lang="ja-JP" altLang="en-US" sz="1400" dirty="0"/>
              <a:t>的</a:t>
            </a:r>
          </a:p>
        </p:txBody>
      </p:sp>
      <p:sp>
        <p:nvSpPr>
          <p:cNvPr id="53" name="テキスト ボックス 52">
            <a:extLst>
              <a:ext uri="{FF2B5EF4-FFF2-40B4-BE49-F238E27FC236}">
                <a16:creationId xmlns:a16="http://schemas.microsoft.com/office/drawing/2014/main" id="{6C43876D-E61F-4EE0-A85D-9C86B70892AD}"/>
              </a:ext>
            </a:extLst>
          </p:cNvPr>
          <p:cNvSpPr txBox="1"/>
          <p:nvPr/>
        </p:nvSpPr>
        <p:spPr>
          <a:xfrm>
            <a:off x="4376936" y="3645024"/>
            <a:ext cx="3222062" cy="369332"/>
          </a:xfrm>
          <a:prstGeom prst="rect">
            <a:avLst/>
          </a:prstGeom>
          <a:noFill/>
        </p:spPr>
        <p:txBody>
          <a:bodyPr wrap="square" rtlCol="0">
            <a:spAutoFit/>
          </a:bodyPr>
          <a:lstStyle/>
          <a:p>
            <a:r>
              <a:rPr lang="ja-JP" altLang="en-US" b="1" dirty="0"/>
              <a:t>事業部門層</a:t>
            </a:r>
            <a:endParaRPr kumimoji="1" lang="ja-JP" altLang="en-US" dirty="0"/>
          </a:p>
        </p:txBody>
      </p:sp>
      <p:sp>
        <p:nvSpPr>
          <p:cNvPr id="54" name="テキスト ボックス 53">
            <a:extLst>
              <a:ext uri="{FF2B5EF4-FFF2-40B4-BE49-F238E27FC236}">
                <a16:creationId xmlns:a16="http://schemas.microsoft.com/office/drawing/2014/main" id="{997A47A1-6736-4DEF-9036-BF5CBB157E2E}"/>
              </a:ext>
            </a:extLst>
          </p:cNvPr>
          <p:cNvSpPr txBox="1"/>
          <p:nvPr/>
        </p:nvSpPr>
        <p:spPr>
          <a:xfrm>
            <a:off x="4391264" y="5406101"/>
            <a:ext cx="1338828" cy="369332"/>
          </a:xfrm>
          <a:prstGeom prst="rect">
            <a:avLst/>
          </a:prstGeom>
          <a:noFill/>
        </p:spPr>
        <p:txBody>
          <a:bodyPr wrap="none" rtlCol="0">
            <a:spAutoFit/>
          </a:bodyPr>
          <a:lstStyle/>
          <a:p>
            <a:r>
              <a:rPr kumimoji="1" lang="ja-JP" altLang="en-US" b="1" dirty="0"/>
              <a:t>業務遂行層</a:t>
            </a:r>
          </a:p>
        </p:txBody>
      </p:sp>
      <p:sp>
        <p:nvSpPr>
          <p:cNvPr id="55" name="テキスト ボックス 54">
            <a:extLst>
              <a:ext uri="{FF2B5EF4-FFF2-40B4-BE49-F238E27FC236}">
                <a16:creationId xmlns:a16="http://schemas.microsoft.com/office/drawing/2014/main" id="{30A668F5-60DB-47D1-A4D7-ACE02F36F0D4}"/>
              </a:ext>
            </a:extLst>
          </p:cNvPr>
          <p:cNvSpPr txBox="1"/>
          <p:nvPr/>
        </p:nvSpPr>
        <p:spPr>
          <a:xfrm>
            <a:off x="4601456" y="2636912"/>
            <a:ext cx="2133918" cy="584775"/>
          </a:xfrm>
          <a:prstGeom prst="rect">
            <a:avLst/>
          </a:prstGeom>
          <a:noFill/>
        </p:spPr>
        <p:txBody>
          <a:bodyPr wrap="none" rtlCol="0">
            <a:spAutoFit/>
          </a:bodyPr>
          <a:lstStyle/>
          <a:p>
            <a:r>
              <a:rPr lang="ja-JP" altLang="en-US" sz="1600" dirty="0"/>
              <a:t>・投資回収の視点</a:t>
            </a:r>
            <a:br>
              <a:rPr lang="en-US" altLang="ja-JP" sz="1600" dirty="0"/>
            </a:br>
            <a:r>
              <a:rPr lang="ja-JP" altLang="en-US" sz="1600" dirty="0"/>
              <a:t>・</a:t>
            </a:r>
            <a:r>
              <a:rPr kumimoji="1" lang="en-US" altLang="ja-JP" sz="1600" dirty="0"/>
              <a:t>ROIC</a:t>
            </a:r>
            <a:r>
              <a:rPr kumimoji="1" lang="ja-JP" altLang="en-US" sz="1600" dirty="0"/>
              <a:t>など財務指標</a:t>
            </a:r>
          </a:p>
        </p:txBody>
      </p:sp>
      <p:sp>
        <p:nvSpPr>
          <p:cNvPr id="56" name="テキスト ボックス 55">
            <a:extLst>
              <a:ext uri="{FF2B5EF4-FFF2-40B4-BE49-F238E27FC236}">
                <a16:creationId xmlns:a16="http://schemas.microsoft.com/office/drawing/2014/main" id="{96213754-1282-44CD-AE03-206316BF6120}"/>
              </a:ext>
            </a:extLst>
          </p:cNvPr>
          <p:cNvSpPr txBox="1"/>
          <p:nvPr/>
        </p:nvSpPr>
        <p:spPr>
          <a:xfrm>
            <a:off x="4601456" y="4007966"/>
            <a:ext cx="2236510" cy="1077218"/>
          </a:xfrm>
          <a:prstGeom prst="rect">
            <a:avLst/>
          </a:prstGeom>
          <a:noFill/>
        </p:spPr>
        <p:txBody>
          <a:bodyPr wrap="none" rtlCol="0">
            <a:spAutoFit/>
          </a:bodyPr>
          <a:lstStyle/>
          <a:p>
            <a:r>
              <a:rPr lang="ja-JP" altLang="en-US" sz="1600" dirty="0"/>
              <a:t>・事業状況の可視化</a:t>
            </a:r>
            <a:br>
              <a:rPr lang="en-US" altLang="ja-JP" sz="1600" dirty="0"/>
            </a:br>
            <a:r>
              <a:rPr lang="ja-JP" altLang="en-US" sz="1600" dirty="0"/>
              <a:t>・事業特性を反映した</a:t>
            </a:r>
            <a:br>
              <a:rPr lang="en-US" altLang="ja-JP" sz="1600" dirty="0"/>
            </a:br>
            <a:r>
              <a:rPr lang="ja-JP" altLang="en-US" sz="1600" dirty="0"/>
              <a:t>　非財務指標</a:t>
            </a:r>
            <a:endParaRPr lang="en-US" altLang="ja-JP" sz="1600" dirty="0"/>
          </a:p>
          <a:p>
            <a:r>
              <a:rPr lang="ja-JP" altLang="en-US" sz="1600" dirty="0"/>
              <a:t>・事業施策の予算化</a:t>
            </a:r>
            <a:endParaRPr kumimoji="1" lang="ja-JP" altLang="en-US" sz="1600" dirty="0"/>
          </a:p>
        </p:txBody>
      </p:sp>
      <p:sp>
        <p:nvSpPr>
          <p:cNvPr id="57" name="テキスト ボックス 56">
            <a:extLst>
              <a:ext uri="{FF2B5EF4-FFF2-40B4-BE49-F238E27FC236}">
                <a16:creationId xmlns:a16="http://schemas.microsoft.com/office/drawing/2014/main" id="{67BE2C1C-0E27-4EC4-98E5-4B974FAF3466}"/>
              </a:ext>
            </a:extLst>
          </p:cNvPr>
          <p:cNvSpPr txBox="1"/>
          <p:nvPr/>
        </p:nvSpPr>
        <p:spPr>
          <a:xfrm>
            <a:off x="4601456" y="5684833"/>
            <a:ext cx="2441694" cy="830997"/>
          </a:xfrm>
          <a:prstGeom prst="rect">
            <a:avLst/>
          </a:prstGeom>
          <a:noFill/>
        </p:spPr>
        <p:txBody>
          <a:bodyPr wrap="none" rtlCol="0">
            <a:spAutoFit/>
          </a:bodyPr>
          <a:lstStyle/>
          <a:p>
            <a:r>
              <a:rPr lang="ja-JP" altLang="en-US" sz="1600" dirty="0"/>
              <a:t>・機能に即した指標</a:t>
            </a:r>
            <a:br>
              <a:rPr lang="en-US" altLang="ja-JP" sz="1600" dirty="0"/>
            </a:br>
            <a:r>
              <a:rPr lang="ja-JP" altLang="en-US" sz="1600" dirty="0"/>
              <a:t>・活動に即した粒度</a:t>
            </a:r>
            <a:endParaRPr lang="en-US" altLang="ja-JP" sz="1600" dirty="0"/>
          </a:p>
          <a:p>
            <a:r>
              <a:rPr lang="ja-JP" altLang="en-US" sz="1600" dirty="0"/>
              <a:t>・業務データとの紐づけ</a:t>
            </a:r>
            <a:endParaRPr kumimoji="1" lang="ja-JP" altLang="en-US" sz="1600" dirty="0"/>
          </a:p>
        </p:txBody>
      </p:sp>
      <p:sp>
        <p:nvSpPr>
          <p:cNvPr id="58" name="テキスト ボックス 57">
            <a:extLst>
              <a:ext uri="{FF2B5EF4-FFF2-40B4-BE49-F238E27FC236}">
                <a16:creationId xmlns:a16="http://schemas.microsoft.com/office/drawing/2014/main" id="{5F6E3D15-B2F0-4FBC-92B2-5DBC835F5B72}"/>
              </a:ext>
            </a:extLst>
          </p:cNvPr>
          <p:cNvSpPr txBox="1"/>
          <p:nvPr/>
        </p:nvSpPr>
        <p:spPr>
          <a:xfrm>
            <a:off x="4376936" y="3284984"/>
            <a:ext cx="2723823" cy="369332"/>
          </a:xfrm>
          <a:prstGeom prst="rect">
            <a:avLst/>
          </a:prstGeom>
          <a:noFill/>
        </p:spPr>
        <p:txBody>
          <a:bodyPr wrap="none" rtlCol="0">
            <a:spAutoFit/>
          </a:bodyPr>
          <a:lstStyle/>
          <a:p>
            <a:r>
              <a:rPr lang="ja-JP" altLang="en-US" b="1" dirty="0"/>
              <a:t>現場</a:t>
            </a:r>
            <a:r>
              <a:rPr lang="en-US" altLang="ja-JP" b="1" dirty="0"/>
              <a:t>	</a:t>
            </a:r>
            <a:r>
              <a:rPr lang="ja-JP" altLang="en-US" b="1" dirty="0">
                <a:solidFill>
                  <a:srgbClr val="FF0000"/>
                </a:solidFill>
              </a:rPr>
              <a:t>（今後</a:t>
            </a:r>
            <a:r>
              <a:rPr kumimoji="1" lang="ja-JP" altLang="en-US" b="1" dirty="0">
                <a:solidFill>
                  <a:srgbClr val="FF0000"/>
                </a:solidFill>
              </a:rPr>
              <a:t>の焦点）</a:t>
            </a:r>
          </a:p>
        </p:txBody>
      </p:sp>
    </p:spTree>
    <p:extLst>
      <p:ext uri="{BB962C8B-B14F-4D97-AF65-F5344CB8AC3E}">
        <p14:creationId xmlns:p14="http://schemas.microsoft.com/office/powerpoint/2010/main" val="126905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9673C-535C-444F-9D5B-321B090510BF}"/>
              </a:ext>
            </a:extLst>
          </p:cNvPr>
          <p:cNvSpPr>
            <a:spLocks noGrp="1"/>
          </p:cNvSpPr>
          <p:nvPr>
            <p:ph type="title"/>
          </p:nvPr>
        </p:nvSpPr>
        <p:spPr/>
        <p:txBody>
          <a:bodyPr/>
          <a:lstStyle/>
          <a:p>
            <a:r>
              <a:rPr lang="ja-JP" altLang="en-US" dirty="0"/>
              <a:t>４．現場力を喚起する経営管理：個別テーマの例</a:t>
            </a:r>
            <a:endParaRPr kumimoji="1" lang="ja-JP" altLang="en-US" dirty="0"/>
          </a:p>
        </p:txBody>
      </p:sp>
      <p:sp>
        <p:nvSpPr>
          <p:cNvPr id="3" name="コンテンツ プレースホルダー 2">
            <a:extLst>
              <a:ext uri="{FF2B5EF4-FFF2-40B4-BE49-F238E27FC236}">
                <a16:creationId xmlns:a16="http://schemas.microsoft.com/office/drawing/2014/main" id="{9056B362-2B6B-4687-97C5-808E2A45DD44}"/>
              </a:ext>
            </a:extLst>
          </p:cNvPr>
          <p:cNvSpPr>
            <a:spLocks noGrp="1"/>
          </p:cNvSpPr>
          <p:nvPr>
            <p:ph idx="1"/>
          </p:nvPr>
        </p:nvSpPr>
        <p:spPr/>
        <p:txBody>
          <a:bodyPr/>
          <a:lstStyle/>
          <a:p>
            <a:pPr marL="0" indent="0">
              <a:buNone/>
            </a:pPr>
            <a:r>
              <a:rPr kumimoji="1" lang="ja-JP" altLang="en-US" dirty="0"/>
              <a:t>ひとつの理念のもとで、現場の特性に応じた様々なテーマへの取り組みを、状況と優先度に応じて実行することができます。現場力を喚起する経営管理は大きな取り組みですが、</a:t>
            </a:r>
            <a:r>
              <a:rPr kumimoji="1" lang="ja-JP" altLang="en-US" b="1" dirty="0"/>
              <a:t>オール・オア・ナッシング</a:t>
            </a:r>
            <a:r>
              <a:rPr kumimoji="1" lang="ja-JP" altLang="en-US" dirty="0"/>
              <a:t>ではありません。</a:t>
            </a:r>
          </a:p>
        </p:txBody>
      </p:sp>
      <p:sp>
        <p:nvSpPr>
          <p:cNvPr id="7" name="テキスト ボックス 6">
            <a:extLst>
              <a:ext uri="{FF2B5EF4-FFF2-40B4-BE49-F238E27FC236}">
                <a16:creationId xmlns:a16="http://schemas.microsoft.com/office/drawing/2014/main" id="{7323C3A5-D231-46DE-8574-C3CD7D6E3296}"/>
              </a:ext>
            </a:extLst>
          </p:cNvPr>
          <p:cNvSpPr txBox="1"/>
          <p:nvPr/>
        </p:nvSpPr>
        <p:spPr>
          <a:xfrm>
            <a:off x="198000" y="2298358"/>
            <a:ext cx="3672000" cy="338554"/>
          </a:xfrm>
          <a:prstGeom prst="rect">
            <a:avLst/>
          </a:prstGeom>
          <a:noFill/>
        </p:spPr>
        <p:txBody>
          <a:bodyPr wrap="square" rtlCol="0">
            <a:spAutoFit/>
          </a:bodyPr>
          <a:lstStyle/>
          <a:p>
            <a:pPr algn="ctr"/>
            <a:r>
              <a:rPr kumimoji="1" lang="ja-JP" altLang="en-US" sz="1600" b="1" dirty="0"/>
              <a:t>現場とは</a:t>
            </a:r>
            <a:r>
              <a:rPr kumimoji="1" lang="en-US" altLang="ja-JP" sz="1600" b="1" dirty="0"/>
              <a:t>…</a:t>
            </a:r>
            <a:endParaRPr kumimoji="1" lang="ja-JP" altLang="en-US" sz="1600" b="1" dirty="0"/>
          </a:p>
        </p:txBody>
      </p:sp>
      <p:sp>
        <p:nvSpPr>
          <p:cNvPr id="8" name="正方形/長方形 7">
            <a:extLst>
              <a:ext uri="{FF2B5EF4-FFF2-40B4-BE49-F238E27FC236}">
                <a16:creationId xmlns:a16="http://schemas.microsoft.com/office/drawing/2014/main" id="{D5EB21B8-C515-444D-8813-D3D7E2F85BE3}"/>
              </a:ext>
            </a:extLst>
          </p:cNvPr>
          <p:cNvSpPr/>
          <p:nvPr/>
        </p:nvSpPr>
        <p:spPr bwMode="auto">
          <a:xfrm>
            <a:off x="199277" y="2660692"/>
            <a:ext cx="3672000" cy="720080"/>
          </a:xfrm>
          <a:prstGeom prst="rect">
            <a:avLst/>
          </a:prstGeom>
          <a:solidFill>
            <a:schemeClr val="accent6">
              <a:lumMod val="20000"/>
              <a:lumOff val="80000"/>
            </a:schemeClr>
          </a:solidFill>
          <a:ln w="19050" cap="flat" cmpd="sng" algn="ctr">
            <a:solidFill>
              <a:srgbClr val="00B050"/>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b="1" dirty="0"/>
              <a:t> 経理／企画 </a:t>
            </a:r>
            <a:r>
              <a:rPr lang="ja-JP" altLang="en-US" sz="1400" dirty="0"/>
              <a:t>に対する </a:t>
            </a:r>
            <a:r>
              <a:rPr lang="ja-JP" altLang="en-US" sz="1400" b="1" dirty="0"/>
              <a:t>営業</a:t>
            </a:r>
            <a:r>
              <a:rPr lang="en-US" altLang="ja-JP" sz="1400" b="1" dirty="0"/>
              <a:t>/</a:t>
            </a:r>
            <a:r>
              <a:rPr lang="ja-JP" altLang="en-US" sz="1400" b="1" dirty="0"/>
              <a:t>製造</a:t>
            </a:r>
            <a:r>
              <a:rPr lang="en-US" altLang="ja-JP" sz="1400" b="1" dirty="0"/>
              <a:t>/</a:t>
            </a:r>
            <a:r>
              <a:rPr lang="ja-JP" altLang="en-US" sz="1400" b="1" dirty="0"/>
              <a:t>人事</a:t>
            </a:r>
            <a:r>
              <a:rPr lang="en-US" altLang="ja-JP" sz="1400" b="1" dirty="0"/>
              <a:t>/R&amp;D…</a:t>
            </a:r>
            <a:endParaRPr kumimoji="1" lang="ja-JP" altLang="en-US" sz="1400" b="1" i="0" u="none" strike="noStrike" cap="none" normalizeH="0" baseline="0" dirty="0">
              <a:ln>
                <a:noFill/>
              </a:ln>
              <a:solidFill>
                <a:schemeClr val="tx1"/>
              </a:solidFill>
              <a:effectLst/>
              <a:latin typeface="+mj-ea"/>
              <a:ea typeface="+mj-ea"/>
            </a:endParaRPr>
          </a:p>
        </p:txBody>
      </p:sp>
      <p:sp>
        <p:nvSpPr>
          <p:cNvPr id="9" name="正方形/長方形 8">
            <a:extLst>
              <a:ext uri="{FF2B5EF4-FFF2-40B4-BE49-F238E27FC236}">
                <a16:creationId xmlns:a16="http://schemas.microsoft.com/office/drawing/2014/main" id="{EE0F48B9-6FA9-4F48-9291-20620E84EE73}"/>
              </a:ext>
            </a:extLst>
          </p:cNvPr>
          <p:cNvSpPr/>
          <p:nvPr/>
        </p:nvSpPr>
        <p:spPr bwMode="auto">
          <a:xfrm>
            <a:off x="200472" y="5027671"/>
            <a:ext cx="3672000" cy="720080"/>
          </a:xfrm>
          <a:prstGeom prst="rect">
            <a:avLst/>
          </a:prstGeom>
          <a:solidFill>
            <a:schemeClr val="accent6">
              <a:lumMod val="20000"/>
              <a:lumOff val="80000"/>
            </a:schemeClr>
          </a:solidFill>
          <a:ln w="19050" cap="flat" cmpd="sng" algn="ctr">
            <a:solidFill>
              <a:srgbClr val="00B050"/>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b="1" dirty="0"/>
              <a:t>  親会社 </a:t>
            </a:r>
            <a:r>
              <a:rPr lang="ja-JP" altLang="en-US" sz="1400" dirty="0"/>
              <a:t>に対する </a:t>
            </a:r>
            <a:r>
              <a:rPr lang="ja-JP" altLang="en-US" sz="1400" b="1" dirty="0"/>
              <a:t>グループ会社</a:t>
            </a:r>
            <a:endParaRPr kumimoji="1" lang="ja-JP" altLang="en-US" sz="1400" b="1" i="0" u="none" strike="noStrike" cap="none" normalizeH="0" baseline="0" dirty="0">
              <a:ln>
                <a:noFill/>
              </a:ln>
              <a:solidFill>
                <a:schemeClr val="tx1"/>
              </a:solidFill>
              <a:effectLst/>
              <a:latin typeface="+mj-ea"/>
              <a:ea typeface="+mj-ea"/>
            </a:endParaRPr>
          </a:p>
        </p:txBody>
      </p:sp>
      <p:sp>
        <p:nvSpPr>
          <p:cNvPr id="10" name="正方形/長方形 9">
            <a:extLst>
              <a:ext uri="{FF2B5EF4-FFF2-40B4-BE49-F238E27FC236}">
                <a16:creationId xmlns:a16="http://schemas.microsoft.com/office/drawing/2014/main" id="{3082A130-12F1-42DA-B989-1B95F4396547}"/>
              </a:ext>
            </a:extLst>
          </p:cNvPr>
          <p:cNvSpPr/>
          <p:nvPr/>
        </p:nvSpPr>
        <p:spPr bwMode="auto">
          <a:xfrm>
            <a:off x="199277" y="4238678"/>
            <a:ext cx="3672000" cy="720080"/>
          </a:xfrm>
          <a:prstGeom prst="rect">
            <a:avLst/>
          </a:prstGeom>
          <a:solidFill>
            <a:schemeClr val="accent6">
              <a:lumMod val="20000"/>
              <a:lumOff val="80000"/>
            </a:schemeClr>
          </a:solidFill>
          <a:ln w="19050" cap="flat" cmpd="sng" algn="ctr">
            <a:solidFill>
              <a:srgbClr val="00B050"/>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fontAlgn="base">
              <a:spcBef>
                <a:spcPct val="0"/>
              </a:spcBef>
              <a:spcAft>
                <a:spcPct val="0"/>
              </a:spcAft>
            </a:pPr>
            <a:r>
              <a:rPr lang="ja-JP" altLang="en-US" sz="1400" b="1" dirty="0"/>
              <a:t>  本社 </a:t>
            </a:r>
            <a:r>
              <a:rPr lang="ja-JP" altLang="en-US" sz="1400" dirty="0"/>
              <a:t>に対する </a:t>
            </a:r>
            <a:r>
              <a:rPr lang="ja-JP" altLang="en-US" sz="1400" b="1" dirty="0"/>
              <a:t>事業部</a:t>
            </a:r>
            <a:endParaRPr kumimoji="1" lang="ja-JP" altLang="en-US" sz="1400" b="1" i="0" u="none" strike="noStrike" cap="none" normalizeH="0" baseline="0" dirty="0">
              <a:ln>
                <a:noFill/>
              </a:ln>
              <a:solidFill>
                <a:schemeClr val="tx1"/>
              </a:solidFill>
              <a:effectLst/>
              <a:latin typeface="+mj-ea"/>
              <a:ea typeface="+mj-ea"/>
            </a:endParaRPr>
          </a:p>
        </p:txBody>
      </p:sp>
      <p:sp>
        <p:nvSpPr>
          <p:cNvPr id="11" name="正方形/長方形 10">
            <a:extLst>
              <a:ext uri="{FF2B5EF4-FFF2-40B4-BE49-F238E27FC236}">
                <a16:creationId xmlns:a16="http://schemas.microsoft.com/office/drawing/2014/main" id="{8CCBE32B-D95D-4852-AB0E-C8241DF39162}"/>
              </a:ext>
            </a:extLst>
          </p:cNvPr>
          <p:cNvSpPr/>
          <p:nvPr/>
        </p:nvSpPr>
        <p:spPr bwMode="auto">
          <a:xfrm>
            <a:off x="3945485" y="2660692"/>
            <a:ext cx="4247278" cy="720000"/>
          </a:xfrm>
          <a:prstGeom prst="rect">
            <a:avLst/>
          </a:prstGeom>
          <a:noFill/>
          <a:ln w="6350" cap="flat" cmpd="sng" algn="ctr">
            <a:solidFill>
              <a:schemeClr val="tx1"/>
            </a:solidFill>
            <a:prstDash val="dash"/>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ja-JP" altLang="en-US" sz="1400" dirty="0"/>
              <a:t>部門別予算は経理向けに作るだけ。営業担当別・得意先別の売上管理など部門独自の業績管理に苦労している。</a:t>
            </a:r>
          </a:p>
        </p:txBody>
      </p:sp>
      <p:sp>
        <p:nvSpPr>
          <p:cNvPr id="12" name="テキスト ボックス 11">
            <a:extLst>
              <a:ext uri="{FF2B5EF4-FFF2-40B4-BE49-F238E27FC236}">
                <a16:creationId xmlns:a16="http://schemas.microsoft.com/office/drawing/2014/main" id="{09806A7E-6A3F-456C-B1FA-F59AEDF6D175}"/>
              </a:ext>
            </a:extLst>
          </p:cNvPr>
          <p:cNvSpPr txBox="1"/>
          <p:nvPr/>
        </p:nvSpPr>
        <p:spPr>
          <a:xfrm>
            <a:off x="3944888" y="2287880"/>
            <a:ext cx="4248472" cy="338554"/>
          </a:xfrm>
          <a:prstGeom prst="rect">
            <a:avLst/>
          </a:prstGeom>
          <a:noFill/>
        </p:spPr>
        <p:txBody>
          <a:bodyPr wrap="square" rtlCol="0">
            <a:spAutoFit/>
          </a:bodyPr>
          <a:lstStyle/>
          <a:p>
            <a:pPr algn="ctr"/>
            <a:r>
              <a:rPr lang="ja-JP" altLang="en-US" sz="1600" b="1" dirty="0"/>
              <a:t>現場でありがちな悩みの例</a:t>
            </a:r>
          </a:p>
        </p:txBody>
      </p:sp>
      <p:sp>
        <p:nvSpPr>
          <p:cNvPr id="14" name="正方形/長方形 13">
            <a:extLst>
              <a:ext uri="{FF2B5EF4-FFF2-40B4-BE49-F238E27FC236}">
                <a16:creationId xmlns:a16="http://schemas.microsoft.com/office/drawing/2014/main" id="{2F885B9F-41EF-4C73-B636-C46776663D6C}"/>
              </a:ext>
            </a:extLst>
          </p:cNvPr>
          <p:cNvSpPr/>
          <p:nvPr/>
        </p:nvSpPr>
        <p:spPr bwMode="auto">
          <a:xfrm>
            <a:off x="199277" y="3449685"/>
            <a:ext cx="3672000" cy="720080"/>
          </a:xfrm>
          <a:prstGeom prst="rect">
            <a:avLst/>
          </a:prstGeom>
          <a:solidFill>
            <a:schemeClr val="accent6">
              <a:lumMod val="20000"/>
              <a:lumOff val="80000"/>
            </a:schemeClr>
          </a:solidFill>
          <a:ln w="19050" cap="flat" cmpd="sng" algn="ctr">
            <a:solidFill>
              <a:srgbClr val="00B050"/>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b="1" dirty="0"/>
              <a:t> 経理／企画 </a:t>
            </a:r>
            <a:r>
              <a:rPr lang="ja-JP" altLang="en-US" sz="1400" dirty="0"/>
              <a:t>に対する </a:t>
            </a:r>
            <a:r>
              <a:rPr lang="ja-JP" altLang="en-US" sz="1400" b="1" dirty="0"/>
              <a:t>ライン部門</a:t>
            </a:r>
            <a:endParaRPr kumimoji="1" lang="ja-JP" altLang="en-US" sz="1400" b="1" i="0" u="none" strike="noStrike" cap="none" normalizeH="0" baseline="0" dirty="0">
              <a:ln>
                <a:noFill/>
              </a:ln>
              <a:solidFill>
                <a:schemeClr val="tx1"/>
              </a:solidFill>
              <a:effectLst/>
              <a:latin typeface="+mj-ea"/>
              <a:ea typeface="+mj-ea"/>
            </a:endParaRPr>
          </a:p>
        </p:txBody>
      </p:sp>
      <p:sp>
        <p:nvSpPr>
          <p:cNvPr id="17" name="テキスト ボックス 16">
            <a:extLst>
              <a:ext uri="{FF2B5EF4-FFF2-40B4-BE49-F238E27FC236}">
                <a16:creationId xmlns:a16="http://schemas.microsoft.com/office/drawing/2014/main" id="{133BF2F9-B8C3-4787-8A91-E577934ACE8A}"/>
              </a:ext>
            </a:extLst>
          </p:cNvPr>
          <p:cNvSpPr txBox="1"/>
          <p:nvPr/>
        </p:nvSpPr>
        <p:spPr>
          <a:xfrm>
            <a:off x="1640633" y="5845359"/>
            <a:ext cx="6624735" cy="461665"/>
          </a:xfrm>
          <a:prstGeom prst="rect">
            <a:avLst/>
          </a:prstGeom>
          <a:solidFill>
            <a:srgbClr val="002060"/>
          </a:solidFill>
        </p:spPr>
        <p:txBody>
          <a:bodyPr wrap="square" rtlCol="0" anchor="ctr" anchorCtr="0">
            <a:noAutofit/>
          </a:bodyPr>
          <a:lstStyle/>
          <a:p>
            <a:pPr algn="ctr"/>
            <a:r>
              <a:rPr kumimoji="1" lang="ja-JP" altLang="en-US" sz="2000" b="1" dirty="0">
                <a:solidFill>
                  <a:schemeClr val="bg1"/>
                </a:solidFill>
              </a:rPr>
              <a:t>現場</a:t>
            </a:r>
            <a:r>
              <a:rPr lang="ja-JP" altLang="en-US" sz="2000" b="1" dirty="0">
                <a:solidFill>
                  <a:schemeClr val="bg1"/>
                </a:solidFill>
              </a:rPr>
              <a:t>力 ➡ 見通し力 </a:t>
            </a:r>
            <a:r>
              <a:rPr lang="en-US" altLang="ja-JP" sz="2000" b="1" dirty="0">
                <a:solidFill>
                  <a:schemeClr val="bg1"/>
                </a:solidFill>
              </a:rPr>
              <a:t>× </a:t>
            </a:r>
            <a:r>
              <a:rPr lang="ja-JP" altLang="en-US" sz="2000" b="1" dirty="0">
                <a:solidFill>
                  <a:schemeClr val="bg1"/>
                </a:solidFill>
              </a:rPr>
              <a:t>施策実行力 </a:t>
            </a:r>
            <a:r>
              <a:rPr lang="en-US" altLang="ja-JP" sz="2000" b="1" dirty="0">
                <a:solidFill>
                  <a:schemeClr val="bg1"/>
                </a:solidFill>
              </a:rPr>
              <a:t>× </a:t>
            </a:r>
            <a:r>
              <a:rPr lang="ja-JP" altLang="en-US" sz="2000" b="1" dirty="0">
                <a:solidFill>
                  <a:schemeClr val="bg1"/>
                </a:solidFill>
              </a:rPr>
              <a:t>軌道修正力</a:t>
            </a:r>
            <a:endParaRPr kumimoji="1" lang="ja-JP" altLang="en-US" sz="2000" b="1" dirty="0">
              <a:solidFill>
                <a:schemeClr val="bg1"/>
              </a:solidFill>
            </a:endParaRPr>
          </a:p>
        </p:txBody>
      </p:sp>
      <p:sp>
        <p:nvSpPr>
          <p:cNvPr id="18" name="テキスト ボックス 17">
            <a:extLst>
              <a:ext uri="{FF2B5EF4-FFF2-40B4-BE49-F238E27FC236}">
                <a16:creationId xmlns:a16="http://schemas.microsoft.com/office/drawing/2014/main" id="{102B3591-8665-4279-B1D9-FC9841EABEB1}"/>
              </a:ext>
            </a:extLst>
          </p:cNvPr>
          <p:cNvSpPr txBox="1"/>
          <p:nvPr/>
        </p:nvSpPr>
        <p:spPr>
          <a:xfrm>
            <a:off x="161873" y="6309320"/>
            <a:ext cx="6052362" cy="461665"/>
          </a:xfrm>
          <a:prstGeom prst="rect">
            <a:avLst/>
          </a:prstGeom>
          <a:noFill/>
        </p:spPr>
        <p:txBody>
          <a:bodyPr wrap="none" rtlCol="0">
            <a:spAutoFit/>
          </a:bodyPr>
          <a:lstStyle/>
          <a:p>
            <a:r>
              <a:rPr kumimoji="1" lang="en-US" altLang="ja-JP" sz="1200" dirty="0"/>
              <a:t>*1 </a:t>
            </a:r>
            <a:r>
              <a:rPr kumimoji="1" lang="en-US" altLang="ja-JP" sz="1200" dirty="0" err="1"/>
              <a:t>xP&amp;A</a:t>
            </a:r>
            <a:r>
              <a:rPr kumimoji="1" lang="en-US" altLang="ja-JP" sz="1200" dirty="0"/>
              <a:t> (Extended Planning &amp; Analysis</a:t>
            </a:r>
            <a:r>
              <a:rPr kumimoji="1" lang="ja-JP" altLang="en-US" sz="1200" dirty="0"/>
              <a:t>：拡張経営管理</a:t>
            </a:r>
            <a:r>
              <a:rPr kumimoji="1" lang="en-US" altLang="ja-JP" sz="1200" dirty="0"/>
              <a:t>) </a:t>
            </a:r>
            <a:r>
              <a:rPr kumimoji="1" lang="ja-JP" altLang="en-US" sz="1200" dirty="0"/>
              <a:t>は、ガートナーの造語です。</a:t>
            </a:r>
            <a:endParaRPr kumimoji="1" lang="en-US" altLang="ja-JP" sz="1200" dirty="0"/>
          </a:p>
          <a:p>
            <a:endParaRPr kumimoji="1" lang="ja-JP" altLang="en-US" sz="1200" dirty="0"/>
          </a:p>
        </p:txBody>
      </p:sp>
      <p:sp>
        <p:nvSpPr>
          <p:cNvPr id="51" name="正方形/長方形 50">
            <a:extLst>
              <a:ext uri="{FF2B5EF4-FFF2-40B4-BE49-F238E27FC236}">
                <a16:creationId xmlns:a16="http://schemas.microsoft.com/office/drawing/2014/main" id="{C0749A8A-0942-4052-A9A9-ABEA2690B0A4}"/>
              </a:ext>
            </a:extLst>
          </p:cNvPr>
          <p:cNvSpPr/>
          <p:nvPr/>
        </p:nvSpPr>
        <p:spPr bwMode="auto">
          <a:xfrm>
            <a:off x="8265368" y="2660692"/>
            <a:ext cx="1440000" cy="720000"/>
          </a:xfrm>
          <a:prstGeom prst="rect">
            <a:avLst/>
          </a:prstGeom>
          <a:no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en-US" altLang="ja-JP" sz="1400" b="1" dirty="0" err="1"/>
              <a:t>xP&amp;A</a:t>
            </a:r>
            <a:r>
              <a:rPr lang="en-US" altLang="ja-JP" sz="1400" b="1" baseline="30000" dirty="0"/>
              <a:t>*1</a:t>
            </a:r>
            <a:endParaRPr lang="ja-JP" altLang="en-US" sz="1400" b="1" baseline="30000" dirty="0"/>
          </a:p>
        </p:txBody>
      </p:sp>
      <p:sp>
        <p:nvSpPr>
          <p:cNvPr id="52" name="テキスト ボックス 51">
            <a:extLst>
              <a:ext uri="{FF2B5EF4-FFF2-40B4-BE49-F238E27FC236}">
                <a16:creationId xmlns:a16="http://schemas.microsoft.com/office/drawing/2014/main" id="{9832D916-44D9-4E25-8A0E-7A50D7E8D69C}"/>
              </a:ext>
            </a:extLst>
          </p:cNvPr>
          <p:cNvSpPr txBox="1"/>
          <p:nvPr/>
        </p:nvSpPr>
        <p:spPr>
          <a:xfrm>
            <a:off x="8265369" y="2204864"/>
            <a:ext cx="1440000" cy="461665"/>
          </a:xfrm>
          <a:prstGeom prst="rect">
            <a:avLst/>
          </a:prstGeom>
          <a:noFill/>
        </p:spPr>
        <p:txBody>
          <a:bodyPr wrap="square" rtlCol="0">
            <a:spAutoFit/>
          </a:bodyPr>
          <a:lstStyle/>
          <a:p>
            <a:pPr algn="ctr"/>
            <a:r>
              <a:rPr kumimoji="1" lang="ja-JP" altLang="en-US" sz="1200" b="1" dirty="0"/>
              <a:t>現場</a:t>
            </a:r>
            <a:r>
              <a:rPr lang="ja-JP" altLang="en-US" sz="1200" b="1" dirty="0"/>
              <a:t>力を喚起する</a:t>
            </a:r>
            <a:br>
              <a:rPr lang="en-US" altLang="ja-JP" sz="1200" b="1" dirty="0"/>
            </a:br>
            <a:r>
              <a:rPr lang="ja-JP" altLang="en-US" sz="1200" b="1" dirty="0"/>
              <a:t>経営管理テーマ例</a:t>
            </a:r>
            <a:endParaRPr kumimoji="1" lang="ja-JP" altLang="en-US" sz="1200" b="1" dirty="0"/>
          </a:p>
        </p:txBody>
      </p:sp>
      <p:sp>
        <p:nvSpPr>
          <p:cNvPr id="53" name="正方形/長方形 52">
            <a:extLst>
              <a:ext uri="{FF2B5EF4-FFF2-40B4-BE49-F238E27FC236}">
                <a16:creationId xmlns:a16="http://schemas.microsoft.com/office/drawing/2014/main" id="{131773D6-493F-4F73-8AF1-86F4AF04CFA6}"/>
              </a:ext>
            </a:extLst>
          </p:cNvPr>
          <p:cNvSpPr/>
          <p:nvPr/>
        </p:nvSpPr>
        <p:spPr bwMode="auto">
          <a:xfrm>
            <a:off x="3945485" y="3479069"/>
            <a:ext cx="4247278" cy="720000"/>
          </a:xfrm>
          <a:prstGeom prst="rect">
            <a:avLst/>
          </a:prstGeom>
          <a:noFill/>
          <a:ln w="6350" cap="flat" cmpd="sng" algn="ctr">
            <a:solidFill>
              <a:schemeClr val="tx1"/>
            </a:solidFill>
            <a:prstDash val="dash"/>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ja-JP" altLang="en-US" sz="1400" dirty="0"/>
              <a:t>経理が配布する予実表では何に費用を使ったかわからない。エクセルで予算消化管理している。経理は内容をわからずに一律カットなどと言う。</a:t>
            </a:r>
          </a:p>
        </p:txBody>
      </p:sp>
      <p:sp>
        <p:nvSpPr>
          <p:cNvPr id="54" name="正方形/長方形 53">
            <a:extLst>
              <a:ext uri="{FF2B5EF4-FFF2-40B4-BE49-F238E27FC236}">
                <a16:creationId xmlns:a16="http://schemas.microsoft.com/office/drawing/2014/main" id="{4471BCD1-1F9A-47CC-8F73-D8EC42C5CE13}"/>
              </a:ext>
            </a:extLst>
          </p:cNvPr>
          <p:cNvSpPr/>
          <p:nvPr/>
        </p:nvSpPr>
        <p:spPr bwMode="auto">
          <a:xfrm>
            <a:off x="8265368" y="3479069"/>
            <a:ext cx="1440000" cy="720000"/>
          </a:xfrm>
          <a:prstGeom prst="rect">
            <a:avLst/>
          </a:prstGeom>
          <a:no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ja-JP" altLang="en-US" sz="1100" b="1" dirty="0"/>
              <a:t>トランザクションベースド</a:t>
            </a:r>
            <a:br>
              <a:rPr lang="ja-JP" altLang="en-US" sz="1100" b="1" dirty="0"/>
            </a:br>
            <a:r>
              <a:rPr lang="ja-JP" altLang="en-US" sz="1100" b="1" dirty="0"/>
              <a:t>プランニング</a:t>
            </a:r>
          </a:p>
        </p:txBody>
      </p:sp>
      <p:sp>
        <p:nvSpPr>
          <p:cNvPr id="55" name="正方形/長方形 54">
            <a:extLst>
              <a:ext uri="{FF2B5EF4-FFF2-40B4-BE49-F238E27FC236}">
                <a16:creationId xmlns:a16="http://schemas.microsoft.com/office/drawing/2014/main" id="{C1BFDFA2-5EFB-4C72-A989-8006A2151FC0}"/>
              </a:ext>
            </a:extLst>
          </p:cNvPr>
          <p:cNvSpPr/>
          <p:nvPr/>
        </p:nvSpPr>
        <p:spPr bwMode="auto">
          <a:xfrm>
            <a:off x="3945485" y="4269552"/>
            <a:ext cx="4247278" cy="720000"/>
          </a:xfrm>
          <a:prstGeom prst="rect">
            <a:avLst/>
          </a:prstGeom>
          <a:noFill/>
          <a:ln w="6350" cap="flat" cmpd="sng" algn="ctr">
            <a:solidFill>
              <a:schemeClr val="tx1"/>
            </a:solidFill>
            <a:prstDash val="dash"/>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ja-JP" altLang="en-US" sz="1400" dirty="0"/>
              <a:t>本社お仕着せの管理会計システムで、当事業部の実態は見えない。かといって、独自にシステムを構築するカネも人もない。</a:t>
            </a:r>
          </a:p>
        </p:txBody>
      </p:sp>
      <p:sp>
        <p:nvSpPr>
          <p:cNvPr id="56" name="正方形/長方形 55">
            <a:extLst>
              <a:ext uri="{FF2B5EF4-FFF2-40B4-BE49-F238E27FC236}">
                <a16:creationId xmlns:a16="http://schemas.microsoft.com/office/drawing/2014/main" id="{E05F76BE-4DD4-4704-9717-1ED2CF8B5530}"/>
              </a:ext>
            </a:extLst>
          </p:cNvPr>
          <p:cNvSpPr/>
          <p:nvPr/>
        </p:nvSpPr>
        <p:spPr bwMode="auto">
          <a:xfrm>
            <a:off x="8265368" y="4269552"/>
            <a:ext cx="1440000" cy="720000"/>
          </a:xfrm>
          <a:prstGeom prst="rect">
            <a:avLst/>
          </a:prstGeom>
          <a:no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ja-JP" altLang="en-US" sz="1200" b="1" dirty="0"/>
              <a:t>事業部独自の</a:t>
            </a:r>
            <a:br>
              <a:rPr lang="en-US" altLang="ja-JP" sz="1200" b="1" dirty="0"/>
            </a:br>
            <a:r>
              <a:rPr lang="ja-JP" altLang="en-US" sz="1200" b="1" dirty="0"/>
              <a:t>管理会計</a:t>
            </a:r>
            <a:br>
              <a:rPr lang="en-US" altLang="ja-JP" sz="1200" b="1" dirty="0"/>
            </a:br>
            <a:r>
              <a:rPr lang="ja-JP" altLang="en-US" sz="1200" b="1" dirty="0"/>
              <a:t>システム</a:t>
            </a:r>
          </a:p>
        </p:txBody>
      </p:sp>
      <p:sp>
        <p:nvSpPr>
          <p:cNvPr id="57" name="正方形/長方形 56">
            <a:extLst>
              <a:ext uri="{FF2B5EF4-FFF2-40B4-BE49-F238E27FC236}">
                <a16:creationId xmlns:a16="http://schemas.microsoft.com/office/drawing/2014/main" id="{06622726-D3ED-44F2-BF9F-1CD50ACFB13D}"/>
              </a:ext>
            </a:extLst>
          </p:cNvPr>
          <p:cNvSpPr/>
          <p:nvPr/>
        </p:nvSpPr>
        <p:spPr bwMode="auto">
          <a:xfrm>
            <a:off x="3945485" y="5042873"/>
            <a:ext cx="4247278" cy="720000"/>
          </a:xfrm>
          <a:prstGeom prst="rect">
            <a:avLst/>
          </a:prstGeom>
          <a:noFill/>
          <a:ln w="6350" cap="flat" cmpd="sng" algn="ctr">
            <a:solidFill>
              <a:schemeClr val="tx1"/>
            </a:solidFill>
            <a:prstDash val="dash"/>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ja-JP" altLang="en-US" sz="1400" dirty="0"/>
              <a:t>グループ標準会計システムがあるが、科目や商品群の括りが当社実態に合わない。親会社向けにデータ入力しているだけ。現場に展開しても意味がない。</a:t>
            </a:r>
          </a:p>
        </p:txBody>
      </p:sp>
      <p:sp>
        <p:nvSpPr>
          <p:cNvPr id="58" name="正方形/長方形 57">
            <a:extLst>
              <a:ext uri="{FF2B5EF4-FFF2-40B4-BE49-F238E27FC236}">
                <a16:creationId xmlns:a16="http://schemas.microsoft.com/office/drawing/2014/main" id="{7F85EC1F-6531-4E3B-92EE-5A8DA8F89754}"/>
              </a:ext>
            </a:extLst>
          </p:cNvPr>
          <p:cNvSpPr/>
          <p:nvPr/>
        </p:nvSpPr>
        <p:spPr bwMode="auto">
          <a:xfrm>
            <a:off x="8265368" y="5042873"/>
            <a:ext cx="1440000" cy="720000"/>
          </a:xfrm>
          <a:prstGeom prst="rect">
            <a:avLst/>
          </a:prstGeom>
          <a:no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ja-JP" altLang="en-US" sz="1200" b="1" dirty="0"/>
              <a:t>自律と統合の</a:t>
            </a:r>
            <a:br>
              <a:rPr lang="ja-JP" altLang="en-US" sz="1200" b="1" dirty="0"/>
            </a:br>
            <a:r>
              <a:rPr lang="ja-JP" altLang="en-US" sz="1200" b="1" dirty="0"/>
              <a:t>グループ経営管理</a:t>
            </a:r>
          </a:p>
        </p:txBody>
      </p:sp>
    </p:spTree>
    <p:extLst>
      <p:ext uri="{BB962C8B-B14F-4D97-AF65-F5344CB8AC3E}">
        <p14:creationId xmlns:p14="http://schemas.microsoft.com/office/powerpoint/2010/main" val="328732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9673C-535C-444F-9D5B-321B090510BF}"/>
              </a:ext>
            </a:extLst>
          </p:cNvPr>
          <p:cNvSpPr>
            <a:spLocks noGrp="1"/>
          </p:cNvSpPr>
          <p:nvPr>
            <p:ph type="title"/>
          </p:nvPr>
        </p:nvSpPr>
        <p:spPr/>
        <p:txBody>
          <a:bodyPr/>
          <a:lstStyle/>
          <a:p>
            <a:r>
              <a:rPr lang="ja-JP" altLang="en-US" dirty="0"/>
              <a:t>５ ．現場力を喚起する経営管理： テクノロジー</a:t>
            </a:r>
            <a:endParaRPr kumimoji="1" lang="ja-JP" altLang="en-US" dirty="0"/>
          </a:p>
        </p:txBody>
      </p:sp>
      <p:sp>
        <p:nvSpPr>
          <p:cNvPr id="3" name="コンテンツ プレースホルダー 2">
            <a:extLst>
              <a:ext uri="{FF2B5EF4-FFF2-40B4-BE49-F238E27FC236}">
                <a16:creationId xmlns:a16="http://schemas.microsoft.com/office/drawing/2014/main" id="{9056B362-2B6B-4687-97C5-808E2A45DD44}"/>
              </a:ext>
            </a:extLst>
          </p:cNvPr>
          <p:cNvSpPr>
            <a:spLocks noGrp="1"/>
          </p:cNvSpPr>
          <p:nvPr>
            <p:ph idx="1"/>
          </p:nvPr>
        </p:nvSpPr>
        <p:spPr/>
        <p:txBody>
          <a:bodyPr/>
          <a:lstStyle/>
          <a:p>
            <a:pPr marL="0" indent="0">
              <a:buNone/>
            </a:pPr>
            <a:r>
              <a:rPr kumimoji="1" lang="ja-JP" altLang="en-US" dirty="0"/>
              <a:t>現場力を喚起する経営管理には、</a:t>
            </a:r>
            <a:r>
              <a:rPr kumimoji="1" lang="ja-JP" altLang="en-US" b="1" dirty="0"/>
              <a:t>これまでの十倍以上</a:t>
            </a:r>
            <a:r>
              <a:rPr kumimoji="1" lang="ja-JP" altLang="en-US" dirty="0"/>
              <a:t>のユーザーを</a:t>
            </a:r>
            <a:r>
              <a:rPr lang="ja-JP" altLang="en-US" b="1" dirty="0"/>
              <a:t>妥当な水準</a:t>
            </a:r>
            <a:r>
              <a:rPr kumimoji="1" lang="ja-JP" altLang="en-US" b="1" dirty="0"/>
              <a:t>なコスト</a:t>
            </a:r>
            <a:r>
              <a:rPr kumimoji="1" lang="ja-JP" altLang="en-US" dirty="0"/>
              <a:t>で支援する先進的な</a:t>
            </a:r>
            <a:r>
              <a:rPr lang="ja-JP" altLang="en-US" dirty="0"/>
              <a:t>テクノロジー</a:t>
            </a:r>
            <a:r>
              <a:rPr kumimoji="1" lang="ja-JP" altLang="en-US" dirty="0"/>
              <a:t>が必要です。それが </a:t>
            </a:r>
            <a:r>
              <a:rPr kumimoji="1" lang="en-US" altLang="ja-JP" dirty="0"/>
              <a:t>fusion_place </a:t>
            </a:r>
            <a:r>
              <a:rPr kumimoji="1" lang="ja-JP" altLang="en-US" dirty="0"/>
              <a:t>です。</a:t>
            </a:r>
          </a:p>
        </p:txBody>
      </p:sp>
      <p:sp>
        <p:nvSpPr>
          <p:cNvPr id="18" name="二等辺三角形 17">
            <a:extLst>
              <a:ext uri="{FF2B5EF4-FFF2-40B4-BE49-F238E27FC236}">
                <a16:creationId xmlns:a16="http://schemas.microsoft.com/office/drawing/2014/main" id="{0C4E7F79-D5E2-4A43-BB20-61855A4969A0}"/>
              </a:ext>
            </a:extLst>
          </p:cNvPr>
          <p:cNvSpPr/>
          <p:nvPr/>
        </p:nvSpPr>
        <p:spPr>
          <a:xfrm>
            <a:off x="416496" y="3834877"/>
            <a:ext cx="9073008" cy="56329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 name="テキスト ボックス 18">
            <a:extLst>
              <a:ext uri="{FF2B5EF4-FFF2-40B4-BE49-F238E27FC236}">
                <a16:creationId xmlns:a16="http://schemas.microsoft.com/office/drawing/2014/main" id="{83B4CF14-ECD0-4B62-A631-42552EFA46F6}"/>
              </a:ext>
            </a:extLst>
          </p:cNvPr>
          <p:cNvSpPr txBox="1"/>
          <p:nvPr/>
        </p:nvSpPr>
        <p:spPr>
          <a:xfrm>
            <a:off x="344487" y="1988839"/>
            <a:ext cx="3024335" cy="504057"/>
          </a:xfrm>
          <a:prstGeom prst="rect">
            <a:avLst/>
          </a:prstGeom>
          <a:noFill/>
          <a:ln>
            <a:solidFill>
              <a:srgbClr val="002060"/>
            </a:solidFill>
          </a:ln>
        </p:spPr>
        <p:txBody>
          <a:bodyPr wrap="square" rtlCol="0" anchor="b" anchorCtr="0">
            <a:noAutofit/>
          </a:bodyPr>
          <a:lstStyle/>
          <a:p>
            <a:pPr algn="ctr"/>
            <a:r>
              <a:rPr lang="ja-JP" altLang="en-US" sz="2400" b="1" dirty="0">
                <a:solidFill>
                  <a:srgbClr val="002060"/>
                </a:solidFill>
              </a:rPr>
              <a:t>ひとつのツール</a:t>
            </a:r>
            <a:endParaRPr kumimoji="1" lang="ja-JP" altLang="en-US" sz="2400" b="1" dirty="0">
              <a:solidFill>
                <a:srgbClr val="002060"/>
              </a:solidFill>
            </a:endParaRPr>
          </a:p>
        </p:txBody>
      </p:sp>
      <p:sp>
        <p:nvSpPr>
          <p:cNvPr id="20" name="テキスト ボックス 19">
            <a:extLst>
              <a:ext uri="{FF2B5EF4-FFF2-40B4-BE49-F238E27FC236}">
                <a16:creationId xmlns:a16="http://schemas.microsoft.com/office/drawing/2014/main" id="{B49A5EBF-CF34-4359-BE15-FE959B39BCA5}"/>
              </a:ext>
            </a:extLst>
          </p:cNvPr>
          <p:cNvSpPr txBox="1"/>
          <p:nvPr/>
        </p:nvSpPr>
        <p:spPr>
          <a:xfrm>
            <a:off x="3441168" y="1988839"/>
            <a:ext cx="3024000" cy="504057"/>
          </a:xfrm>
          <a:prstGeom prst="rect">
            <a:avLst/>
          </a:prstGeom>
          <a:noFill/>
          <a:ln>
            <a:solidFill>
              <a:srgbClr val="002060"/>
            </a:solidFill>
          </a:ln>
        </p:spPr>
        <p:txBody>
          <a:bodyPr wrap="square" rtlCol="0" anchor="b" anchorCtr="0">
            <a:noAutofit/>
          </a:bodyPr>
          <a:lstStyle/>
          <a:p>
            <a:pPr algn="ctr"/>
            <a:r>
              <a:rPr lang="ja-JP" altLang="en-US" sz="2400" b="1" dirty="0">
                <a:solidFill>
                  <a:srgbClr val="002060"/>
                </a:solidFill>
              </a:rPr>
              <a:t>多次元／詳細</a:t>
            </a:r>
            <a:r>
              <a:rPr kumimoji="1" lang="ja-JP" altLang="en-US" sz="2400" b="1" dirty="0">
                <a:solidFill>
                  <a:srgbClr val="002060"/>
                </a:solidFill>
              </a:rPr>
              <a:t>データ</a:t>
            </a:r>
          </a:p>
        </p:txBody>
      </p:sp>
      <p:sp>
        <p:nvSpPr>
          <p:cNvPr id="21" name="テキスト ボックス 20">
            <a:extLst>
              <a:ext uri="{FF2B5EF4-FFF2-40B4-BE49-F238E27FC236}">
                <a16:creationId xmlns:a16="http://schemas.microsoft.com/office/drawing/2014/main" id="{71DF4A25-05D6-4BCF-BC17-1549F6017931}"/>
              </a:ext>
            </a:extLst>
          </p:cNvPr>
          <p:cNvSpPr txBox="1"/>
          <p:nvPr/>
        </p:nvSpPr>
        <p:spPr>
          <a:xfrm>
            <a:off x="6537512" y="1988838"/>
            <a:ext cx="3024000" cy="504057"/>
          </a:xfrm>
          <a:prstGeom prst="rect">
            <a:avLst/>
          </a:prstGeom>
          <a:noFill/>
          <a:ln>
            <a:solidFill>
              <a:srgbClr val="002060"/>
            </a:solidFill>
          </a:ln>
        </p:spPr>
        <p:txBody>
          <a:bodyPr wrap="square" rtlCol="0" anchor="b" anchorCtr="0">
            <a:noAutofit/>
          </a:bodyPr>
          <a:lstStyle/>
          <a:p>
            <a:pPr algn="ctr"/>
            <a:r>
              <a:rPr lang="ja-JP" altLang="en-US" sz="2400" b="1" dirty="0">
                <a:solidFill>
                  <a:srgbClr val="002060"/>
                </a:solidFill>
              </a:rPr>
              <a:t>ワークプレース</a:t>
            </a:r>
            <a:endParaRPr kumimoji="1" lang="ja-JP" altLang="en-US" sz="2400" b="1" dirty="0">
              <a:solidFill>
                <a:srgbClr val="002060"/>
              </a:solidFill>
            </a:endParaRPr>
          </a:p>
        </p:txBody>
      </p:sp>
      <p:sp>
        <p:nvSpPr>
          <p:cNvPr id="22" name="テキスト ボックス 21">
            <a:extLst>
              <a:ext uri="{FF2B5EF4-FFF2-40B4-BE49-F238E27FC236}">
                <a16:creationId xmlns:a16="http://schemas.microsoft.com/office/drawing/2014/main" id="{91CDA616-21D8-4EFB-83E3-34A17345E339}"/>
              </a:ext>
            </a:extLst>
          </p:cNvPr>
          <p:cNvSpPr txBox="1"/>
          <p:nvPr/>
        </p:nvSpPr>
        <p:spPr>
          <a:xfrm>
            <a:off x="344487" y="2564904"/>
            <a:ext cx="3024335" cy="1209038"/>
          </a:xfrm>
          <a:prstGeom prst="rect">
            <a:avLst/>
          </a:prstGeom>
          <a:solidFill>
            <a:schemeClr val="accent6">
              <a:lumMod val="20000"/>
              <a:lumOff val="80000"/>
            </a:schemeClr>
          </a:solidFill>
          <a:ln>
            <a:noFill/>
          </a:ln>
        </p:spPr>
        <p:txBody>
          <a:bodyPr wrap="square" tIns="90000" bIns="90000" anchor="ctr" anchorCtr="0">
            <a:noAutofit/>
          </a:bodyPr>
          <a:lstStyle/>
          <a:p>
            <a:pPr algn="ctr"/>
            <a:r>
              <a:rPr lang="ja-JP" altLang="en-US" dirty="0"/>
              <a:t>事業部や営業などの</a:t>
            </a:r>
            <a:br>
              <a:rPr lang="en-US" altLang="ja-JP" dirty="0"/>
            </a:br>
            <a:r>
              <a:rPr lang="ja-JP" altLang="en-US" dirty="0"/>
              <a:t>独自ニーズに対応。</a:t>
            </a:r>
          </a:p>
          <a:p>
            <a:pPr algn="ctr"/>
            <a:r>
              <a:rPr lang="ja-JP" altLang="en-US" dirty="0"/>
              <a:t>ひとつのツールで</a:t>
            </a:r>
            <a:br>
              <a:rPr lang="ja-JP" altLang="en-US" dirty="0"/>
            </a:br>
            <a:r>
              <a:rPr lang="ja-JP" altLang="en-US" dirty="0"/>
              <a:t>経営管理のすべてを支える</a:t>
            </a:r>
          </a:p>
        </p:txBody>
      </p:sp>
      <p:sp>
        <p:nvSpPr>
          <p:cNvPr id="23" name="テキスト ボックス 22">
            <a:extLst>
              <a:ext uri="{FF2B5EF4-FFF2-40B4-BE49-F238E27FC236}">
                <a16:creationId xmlns:a16="http://schemas.microsoft.com/office/drawing/2014/main" id="{C26E3D48-E947-4E1B-848C-47DA029572B1}"/>
              </a:ext>
            </a:extLst>
          </p:cNvPr>
          <p:cNvSpPr txBox="1"/>
          <p:nvPr/>
        </p:nvSpPr>
        <p:spPr>
          <a:xfrm>
            <a:off x="3441168" y="2564904"/>
            <a:ext cx="3024000" cy="1209038"/>
          </a:xfrm>
          <a:prstGeom prst="rect">
            <a:avLst/>
          </a:prstGeom>
          <a:solidFill>
            <a:schemeClr val="accent6">
              <a:lumMod val="20000"/>
              <a:lumOff val="80000"/>
            </a:schemeClr>
          </a:solidFill>
          <a:ln>
            <a:noFill/>
          </a:ln>
        </p:spPr>
        <p:txBody>
          <a:bodyPr wrap="square" tIns="90000" bIns="90000" anchor="ctr" anchorCtr="0">
            <a:noAutofit/>
          </a:bodyPr>
          <a:lstStyle/>
          <a:p>
            <a:pPr algn="ctr"/>
            <a:r>
              <a:rPr lang="ja-JP" altLang="en-US" dirty="0"/>
              <a:t>多次元分析と</a:t>
            </a:r>
            <a:endParaRPr lang="en-US" altLang="ja-JP" dirty="0"/>
          </a:p>
          <a:p>
            <a:pPr algn="ctr"/>
            <a:r>
              <a:rPr lang="ja-JP" altLang="en-US" dirty="0"/>
              <a:t>案件、受発注、経理伝票といった詳細・大量データを</a:t>
            </a:r>
            <a:endParaRPr lang="en-US" altLang="ja-JP" dirty="0"/>
          </a:p>
          <a:p>
            <a:pPr algn="ctr"/>
            <a:r>
              <a:rPr lang="ja-JP" altLang="en-US" dirty="0"/>
              <a:t>統合できるデータベース</a:t>
            </a:r>
          </a:p>
        </p:txBody>
      </p:sp>
      <p:sp>
        <p:nvSpPr>
          <p:cNvPr id="24" name="テキスト ボックス 23">
            <a:extLst>
              <a:ext uri="{FF2B5EF4-FFF2-40B4-BE49-F238E27FC236}">
                <a16:creationId xmlns:a16="http://schemas.microsoft.com/office/drawing/2014/main" id="{97A081CB-2AA8-42CE-8ADB-45E9B241121D}"/>
              </a:ext>
            </a:extLst>
          </p:cNvPr>
          <p:cNvSpPr txBox="1"/>
          <p:nvPr/>
        </p:nvSpPr>
        <p:spPr>
          <a:xfrm>
            <a:off x="6537512" y="2553832"/>
            <a:ext cx="3024000" cy="1209038"/>
          </a:xfrm>
          <a:prstGeom prst="rect">
            <a:avLst/>
          </a:prstGeom>
          <a:solidFill>
            <a:schemeClr val="accent6">
              <a:lumMod val="20000"/>
              <a:lumOff val="80000"/>
            </a:schemeClr>
          </a:solidFill>
          <a:ln>
            <a:noFill/>
          </a:ln>
        </p:spPr>
        <p:txBody>
          <a:bodyPr wrap="square" tIns="90000" bIns="90000" anchor="ctr" anchorCtr="0">
            <a:noAutofit/>
          </a:bodyPr>
          <a:lstStyle/>
          <a:p>
            <a:pPr algn="ctr"/>
            <a:r>
              <a:rPr lang="ja-JP" altLang="en-US" dirty="0"/>
              <a:t>現場部門で経営管理を担うユーザーを強力に支援する</a:t>
            </a:r>
            <a:br>
              <a:rPr lang="en-US" altLang="ja-JP" dirty="0"/>
            </a:br>
            <a:r>
              <a:rPr lang="ja-JP" altLang="en-US" dirty="0"/>
              <a:t>作業基盤を提供</a:t>
            </a:r>
          </a:p>
        </p:txBody>
      </p:sp>
      <p:sp>
        <p:nvSpPr>
          <p:cNvPr id="25" name="テキスト ボックス 24">
            <a:extLst>
              <a:ext uri="{FF2B5EF4-FFF2-40B4-BE49-F238E27FC236}">
                <a16:creationId xmlns:a16="http://schemas.microsoft.com/office/drawing/2014/main" id="{FDDEA7F8-5C83-442E-8BA8-7407CBBF7027}"/>
              </a:ext>
            </a:extLst>
          </p:cNvPr>
          <p:cNvSpPr txBox="1"/>
          <p:nvPr/>
        </p:nvSpPr>
        <p:spPr>
          <a:xfrm>
            <a:off x="344487" y="4494019"/>
            <a:ext cx="3024335" cy="2031325"/>
          </a:xfrm>
          <a:prstGeom prst="rect">
            <a:avLst/>
          </a:prstGeom>
          <a:noFill/>
          <a:ln>
            <a:solidFill>
              <a:srgbClr val="002060"/>
            </a:solidFill>
          </a:ln>
        </p:spPr>
        <p:txBody>
          <a:bodyPr wrap="square">
            <a:spAutoFit/>
          </a:bodyPr>
          <a:lstStyle/>
          <a:p>
            <a:r>
              <a:rPr lang="ja-JP" altLang="en-US" sz="1400" dirty="0"/>
              <a:t>個別の業務ではなく、経営管理データ処理の共通性に着目。</a:t>
            </a:r>
            <a:br>
              <a:rPr lang="en-US" altLang="ja-JP" sz="1400" dirty="0"/>
            </a:br>
            <a:r>
              <a:rPr lang="ja-JP" altLang="en-US" sz="1400" b="1" dirty="0"/>
              <a:t>レゴブロックで建物を組み立てるように</a:t>
            </a:r>
            <a:r>
              <a:rPr lang="ja-JP" altLang="en-US" sz="1400" dirty="0"/>
              <a:t>様々な経営管理モデルを構築できます：</a:t>
            </a:r>
            <a:endParaRPr lang="en-US" altLang="ja-JP" sz="1400" dirty="0"/>
          </a:p>
          <a:p>
            <a:endParaRPr lang="en-US" altLang="ja-JP" sz="1400" dirty="0"/>
          </a:p>
          <a:p>
            <a:r>
              <a:rPr lang="ja-JP" altLang="en-US" sz="1400" dirty="0"/>
              <a:t>・自由な粒度でのデータ集計</a:t>
            </a:r>
            <a:br>
              <a:rPr lang="en-US" altLang="ja-JP" sz="1400" dirty="0"/>
            </a:br>
            <a:r>
              <a:rPr lang="ja-JP" altLang="en-US" sz="1400" dirty="0"/>
              <a:t>・自由な画面レイアウト</a:t>
            </a:r>
            <a:br>
              <a:rPr lang="en-US" altLang="ja-JP" sz="1400" dirty="0"/>
            </a:br>
            <a:r>
              <a:rPr lang="ja-JP" altLang="en-US" sz="1400" dirty="0"/>
              <a:t>・自由なデータ変換</a:t>
            </a:r>
            <a:r>
              <a:rPr lang="en-US" altLang="ja-JP" sz="1400" dirty="0"/>
              <a:t>…</a:t>
            </a:r>
          </a:p>
        </p:txBody>
      </p:sp>
      <p:sp>
        <p:nvSpPr>
          <p:cNvPr id="26" name="テキスト ボックス 25">
            <a:extLst>
              <a:ext uri="{FF2B5EF4-FFF2-40B4-BE49-F238E27FC236}">
                <a16:creationId xmlns:a16="http://schemas.microsoft.com/office/drawing/2014/main" id="{0D60692B-A4E4-4B60-9EF1-C679C6341C28}"/>
              </a:ext>
            </a:extLst>
          </p:cNvPr>
          <p:cNvSpPr txBox="1"/>
          <p:nvPr/>
        </p:nvSpPr>
        <p:spPr>
          <a:xfrm>
            <a:off x="3441168" y="4494019"/>
            <a:ext cx="3024000" cy="2031324"/>
          </a:xfrm>
          <a:prstGeom prst="rect">
            <a:avLst/>
          </a:prstGeom>
          <a:noFill/>
          <a:ln>
            <a:solidFill>
              <a:srgbClr val="002060"/>
            </a:solidFill>
          </a:ln>
        </p:spPr>
        <p:txBody>
          <a:bodyPr wrap="square">
            <a:noAutofit/>
          </a:bodyPr>
          <a:lstStyle/>
          <a:p>
            <a:r>
              <a:rPr lang="ja-JP" altLang="en-US" sz="1400" dirty="0"/>
              <a:t>オンメモリーでデータを多軸集計する</a:t>
            </a:r>
            <a:r>
              <a:rPr lang="ja-JP" altLang="en-US" sz="1400" b="1" dirty="0"/>
              <a:t>独自</a:t>
            </a:r>
            <a:r>
              <a:rPr lang="en-US" altLang="ja-JP" sz="1400" b="1" dirty="0"/>
              <a:t>DB</a:t>
            </a:r>
            <a:r>
              <a:rPr lang="ja-JP" altLang="en-US" sz="1400" b="1" dirty="0"/>
              <a:t>技術</a:t>
            </a:r>
            <a:r>
              <a:rPr lang="ja-JP" altLang="en-US" sz="1100" dirty="0"/>
              <a:t>（一部、特許取得済）</a:t>
            </a:r>
            <a:r>
              <a:rPr lang="ja-JP" altLang="en-US" sz="1400" dirty="0"/>
              <a:t>。</a:t>
            </a:r>
            <a:br>
              <a:rPr lang="en-US" altLang="ja-JP" sz="1400" dirty="0"/>
            </a:br>
            <a:r>
              <a:rPr lang="ja-JP" altLang="en-US" sz="1400" dirty="0"/>
              <a:t>一般的な</a:t>
            </a:r>
            <a:r>
              <a:rPr lang="en-US" altLang="ja-JP" sz="1400" dirty="0"/>
              <a:t>DB</a:t>
            </a:r>
            <a:r>
              <a:rPr lang="ja-JP" altLang="en-US" sz="1400" dirty="0"/>
              <a:t>が苦手とする詳細・大量データのスライス</a:t>
            </a:r>
            <a:r>
              <a:rPr lang="en-US" altLang="ja-JP" sz="1400" dirty="0"/>
              <a:t>&amp;</a:t>
            </a:r>
            <a:r>
              <a:rPr lang="ja-JP" altLang="en-US" sz="1400" dirty="0"/>
              <a:t>ダイスと集計を、超高速でこなします：</a:t>
            </a:r>
            <a:endParaRPr lang="en-US" altLang="ja-JP" sz="1400" dirty="0"/>
          </a:p>
          <a:p>
            <a:endParaRPr lang="en-US" altLang="ja-JP" sz="1400" dirty="0"/>
          </a:p>
          <a:p>
            <a:r>
              <a:rPr lang="ja-JP" altLang="en-US" sz="1400" dirty="0"/>
              <a:t>・詳細レベル予実対比</a:t>
            </a:r>
            <a:br>
              <a:rPr lang="en-US" altLang="ja-JP" sz="1400" dirty="0"/>
            </a:br>
            <a:r>
              <a:rPr lang="ja-JP" altLang="en-US" sz="1400" dirty="0"/>
              <a:t>・トランザクションデータ取込み</a:t>
            </a:r>
            <a:r>
              <a:rPr lang="en-US" altLang="ja-JP" sz="1400" dirty="0"/>
              <a:t>..</a:t>
            </a:r>
          </a:p>
        </p:txBody>
      </p:sp>
      <p:sp>
        <p:nvSpPr>
          <p:cNvPr id="27" name="テキスト ボックス 26">
            <a:extLst>
              <a:ext uri="{FF2B5EF4-FFF2-40B4-BE49-F238E27FC236}">
                <a16:creationId xmlns:a16="http://schemas.microsoft.com/office/drawing/2014/main" id="{40E5A4BD-01EA-42A4-AA1B-AFA1888B8B99}"/>
              </a:ext>
            </a:extLst>
          </p:cNvPr>
          <p:cNvSpPr txBox="1"/>
          <p:nvPr/>
        </p:nvSpPr>
        <p:spPr>
          <a:xfrm>
            <a:off x="6537512" y="4494019"/>
            <a:ext cx="3024000" cy="2031325"/>
          </a:xfrm>
          <a:prstGeom prst="rect">
            <a:avLst/>
          </a:prstGeom>
          <a:noFill/>
          <a:ln>
            <a:solidFill>
              <a:srgbClr val="002060"/>
            </a:solidFill>
          </a:ln>
        </p:spPr>
        <p:txBody>
          <a:bodyPr wrap="square">
            <a:spAutoFit/>
          </a:bodyPr>
          <a:lstStyle/>
          <a:p>
            <a:r>
              <a:rPr lang="ja-JP" altLang="en-US" sz="1400" dirty="0"/>
              <a:t>経理・企画にとどまらず、</a:t>
            </a:r>
            <a:r>
              <a:rPr lang="ja-JP" altLang="en-US" sz="1400" b="1" dirty="0"/>
              <a:t>すべての利用部門のユーザーをエンパワーする</a:t>
            </a:r>
            <a:r>
              <a:rPr lang="ja-JP" altLang="en-US" sz="1400" dirty="0"/>
              <a:t>という思想でデザインされたツールです：</a:t>
            </a:r>
            <a:endParaRPr lang="en-US" altLang="ja-JP" sz="1400" dirty="0"/>
          </a:p>
          <a:p>
            <a:endParaRPr lang="en-US" altLang="ja-JP" sz="1400" dirty="0"/>
          </a:p>
          <a:p>
            <a:r>
              <a:rPr lang="ja-JP" altLang="en-US" sz="1400" dirty="0"/>
              <a:t>・部署ごとのワークスペース</a:t>
            </a:r>
            <a:endParaRPr lang="en-US" altLang="ja-JP" sz="1400" dirty="0"/>
          </a:p>
          <a:p>
            <a:r>
              <a:rPr lang="ja-JP" altLang="en-US" sz="1400" dirty="0"/>
              <a:t>・異種データ間のドリルダウン</a:t>
            </a:r>
            <a:endParaRPr lang="en-US" altLang="ja-JP" sz="1400" dirty="0"/>
          </a:p>
          <a:p>
            <a:r>
              <a:rPr lang="ja-JP" altLang="en-US" sz="1400" dirty="0"/>
              <a:t>・レイアウト自由なエクセル連携</a:t>
            </a:r>
            <a:endParaRPr lang="en-US" altLang="ja-JP" sz="1400" dirty="0"/>
          </a:p>
          <a:p>
            <a:r>
              <a:rPr lang="ja-JP" altLang="en-US" sz="1400" dirty="0"/>
              <a:t>・バージョン管理、変更点対比</a:t>
            </a:r>
            <a:r>
              <a:rPr lang="en-US" altLang="ja-JP" sz="1400" dirty="0"/>
              <a:t>…</a:t>
            </a:r>
            <a:endParaRPr lang="ja-JP" altLang="en-US" sz="1400" dirty="0"/>
          </a:p>
        </p:txBody>
      </p:sp>
      <p:sp>
        <p:nvSpPr>
          <p:cNvPr id="28" name="テキスト ボックス 27">
            <a:extLst>
              <a:ext uri="{FF2B5EF4-FFF2-40B4-BE49-F238E27FC236}">
                <a16:creationId xmlns:a16="http://schemas.microsoft.com/office/drawing/2014/main" id="{E7E6A9E1-1AEC-44F8-8CE9-EFC909E26990}"/>
              </a:ext>
            </a:extLst>
          </p:cNvPr>
          <p:cNvSpPr txBox="1"/>
          <p:nvPr/>
        </p:nvSpPr>
        <p:spPr>
          <a:xfrm>
            <a:off x="920552" y="3858721"/>
            <a:ext cx="7848872" cy="584775"/>
          </a:xfrm>
          <a:prstGeom prst="rect">
            <a:avLst/>
          </a:prstGeom>
          <a:noFill/>
        </p:spPr>
        <p:txBody>
          <a:bodyPr wrap="square" rtlCol="0">
            <a:spAutoFit/>
          </a:bodyPr>
          <a:lstStyle/>
          <a:p>
            <a:pPr algn="ctr"/>
            <a:r>
              <a:rPr lang="en-US" altLang="ja-JP" sz="1600" b="1" dirty="0"/>
              <a:t>f</a:t>
            </a:r>
            <a:r>
              <a:rPr kumimoji="1" lang="en-US" altLang="ja-JP" sz="1600" b="1" dirty="0"/>
              <a:t>usion_place</a:t>
            </a:r>
            <a:r>
              <a:rPr lang="ja-JP" altLang="en-US" sz="1600" b="1" dirty="0"/>
              <a:t> の設計思想</a:t>
            </a:r>
            <a:br>
              <a:rPr lang="en-US" altLang="ja-JP" sz="1600" b="1" dirty="0"/>
            </a:br>
            <a:r>
              <a:rPr lang="en-US" altLang="ja-JP" sz="1600" b="1" dirty="0">
                <a:solidFill>
                  <a:srgbClr val="0070C0"/>
                </a:solidFill>
              </a:rPr>
              <a:t>“</a:t>
            </a:r>
            <a:r>
              <a:rPr lang="en-US" altLang="ja-JP" sz="1600" dirty="0">
                <a:solidFill>
                  <a:srgbClr val="0070C0"/>
                </a:solidFill>
              </a:rPr>
              <a:t>Technologies fully tailored for business management.”</a:t>
            </a:r>
            <a:endParaRPr kumimoji="1" lang="en-US" altLang="ja-JP" sz="1600" b="1" dirty="0">
              <a:solidFill>
                <a:srgbClr val="0070C0"/>
              </a:solidFill>
            </a:endParaRPr>
          </a:p>
        </p:txBody>
      </p:sp>
    </p:spTree>
    <p:extLst>
      <p:ext uri="{BB962C8B-B14F-4D97-AF65-F5344CB8AC3E}">
        <p14:creationId xmlns:p14="http://schemas.microsoft.com/office/powerpoint/2010/main" val="112694219"/>
      </p:ext>
    </p:extLst>
  </p:cSld>
  <p:clrMapOvr>
    <a:masterClrMapping/>
  </p:clrMapOvr>
</p:sld>
</file>

<file path=ppt/theme/theme1.xml><?xml version="1.0" encoding="utf-8"?>
<a:theme xmlns:a="http://schemas.openxmlformats.org/drawingml/2006/main" name="fusions2020_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usions2020">
      <a:majorFont>
        <a:latin typeface="Arial Black"/>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プレゼンテーション2" id="{C6EBF525-1EE8-4E94-8D28-96342CA09C4E}" vid="{FC46CEDC-9F8E-421E-B61F-F3D861734BF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fusions2020J</Template>
  <TotalTime>17174</TotalTime>
  <Words>6486</Words>
  <Application>Microsoft Office PowerPoint</Application>
  <PresentationFormat>A4 210 x 297 mm</PresentationFormat>
  <Paragraphs>770</Paragraphs>
  <Slides>46</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46</vt:i4>
      </vt:variant>
    </vt:vector>
  </HeadingPairs>
  <TitlesOfParts>
    <vt:vector size="54" baseType="lpstr">
      <vt:lpstr>Meiryo UI</vt:lpstr>
      <vt:lpstr>メイリオ</vt:lpstr>
      <vt:lpstr>游ゴシック</vt:lpstr>
      <vt:lpstr>Arial</vt:lpstr>
      <vt:lpstr>Arial Black</vt:lpstr>
      <vt:lpstr>Segoe UI</vt:lpstr>
      <vt:lpstr>Wingdings</vt:lpstr>
      <vt:lpstr>fusions2020_1</vt:lpstr>
      <vt:lpstr>現場力を喚起する経営管理  ～ フュージョンズが考える経営管理DX ～ </vt:lpstr>
      <vt:lpstr>目次</vt:lpstr>
      <vt:lpstr>現場力を喚起する経営管理  理論編  ――フュージョンズが考える経営管理DX ――</vt:lpstr>
      <vt:lpstr>１．現場力を喚起する経営管理：基本的な考え（1/2)</vt:lpstr>
      <vt:lpstr>１．現場力を喚起する経営管理：基本的な考え（2/2)</vt:lpstr>
      <vt:lpstr>２．管理会計の再設計：如何にして現場力を喚起するか</vt:lpstr>
      <vt:lpstr>３．現場力を喚起する経営管理：適用領域</vt:lpstr>
      <vt:lpstr>４．現場力を喚起する経営管理：個別テーマの例</vt:lpstr>
      <vt:lpstr>５ ．現場力を喚起する経営管理： テクノロジー</vt:lpstr>
      <vt:lpstr>現場力を喚起する経営管理 実践編  ――現場にフィットする経営管理システム――</vt:lpstr>
      <vt:lpstr>現場力を喚起する経営管理　テーマ例</vt:lpstr>
      <vt:lpstr>１．事業志向の管理会計</vt:lpstr>
      <vt:lpstr>（１）非財務データの取り込み</vt:lpstr>
      <vt:lpstr>（２）事業部門にわかりやすい管理会計P/L</vt:lpstr>
      <vt:lpstr>（３）事業特性を踏まえた予算の組み立て</vt:lpstr>
      <vt:lpstr>（４）事業部門別の管理会計システム</vt:lpstr>
      <vt:lpstr>２．未来志向の予算管理</vt:lpstr>
      <vt:lpstr>（１）予測重視のPDCAモデル ～ 環境適応型予算管理</vt:lpstr>
      <vt:lpstr>（２）見込み精度向上の枠組み整備</vt:lpstr>
      <vt:lpstr>３．現場粒度での予実管理</vt:lpstr>
      <vt:lpstr>（１）現場粒度での予実管理</vt:lpstr>
      <vt:lpstr>（２）トランザクションベースド・プランニングとは</vt:lpstr>
      <vt:lpstr>（３）システム機能</vt:lpstr>
      <vt:lpstr>（４）従来手法と何が違うのか</vt:lpstr>
      <vt:lpstr>（５）第一歩：現場の予算管理力を高める</vt:lpstr>
      <vt:lpstr>４．自律と統合のグループ経営管理</vt:lpstr>
      <vt:lpstr>グループ経営管理における課題</vt:lpstr>
      <vt:lpstr>自律と統合のグループ経営管理</vt:lpstr>
      <vt:lpstr>現場力を喚起する経営管理 基盤テーマ  ――エクセルメタボを克服する――</vt:lpstr>
      <vt:lpstr>（１）足元の課題に取り組む —エクセルメタボ克服—</vt:lpstr>
      <vt:lpstr>（２）エクセルメタボを克服する(1/2)</vt:lpstr>
      <vt:lpstr>（２）エクセルメタボを克服する(2/2)</vt:lpstr>
      <vt:lpstr>（３）適切なツールを活用する(1/2)</vt:lpstr>
      <vt:lpstr>（３）適切なツールを活用する(2/2)</vt:lpstr>
      <vt:lpstr>（４）現場力を喚起する経営管理を起動する</vt:lpstr>
      <vt:lpstr>現場力を喚起する経営管理 組織体制  ――経営管理システム整備とFP&amp;A――</vt:lpstr>
      <vt:lpstr>継続的推進体制</vt:lpstr>
      <vt:lpstr>補足説明：FP&amp;A体制</vt:lpstr>
      <vt:lpstr>先行事例 ＆ 理解を深めて頂くために</vt:lpstr>
      <vt:lpstr>現場力を喚起する経営管理の実現事例</vt:lpstr>
      <vt:lpstr>フュージョンズのセミナー開催予定</vt:lpstr>
      <vt:lpstr>Appendix：fusion_place のテクノロジー</vt:lpstr>
      <vt:lpstr>① ひとつのツール</vt:lpstr>
      <vt:lpstr>② 多次元／詳細データ</vt:lpstr>
      <vt:lpstr>③ ワークプレース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202201_fusion_placeのご紹介(セミナー資料)</dc:title>
  <dc:creator>株式会社フュージョンズ</dc:creator>
  <cp:lastModifiedBy>Sugimoto Kei</cp:lastModifiedBy>
  <cp:revision>1062</cp:revision>
  <cp:lastPrinted>2022-05-06T01:30:54Z</cp:lastPrinted>
  <dcterms:created xsi:type="dcterms:W3CDTF">2020-02-03T07:31:28Z</dcterms:created>
  <dcterms:modified xsi:type="dcterms:W3CDTF">2022-05-06T09:04:26Z</dcterms:modified>
</cp:coreProperties>
</file>