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0000"/>
    <a:srgbClr val="E9D0F4"/>
    <a:srgbClr val="C78A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7" d="100"/>
          <a:sy n="87" d="100"/>
        </p:scale>
        <p:origin x="355"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17301-743A-B4EC-DC20-341EFEB852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B8F0493-0B19-9F1A-A0A2-7EFA748E6E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8C246F0-8A3A-F29E-8625-14229F2C1549}"/>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A47DBA2C-84DD-8E4D-C446-3931A4B0A0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D3995F-6AED-0EE7-4AE7-AB2EFEA5B0E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419357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2B46B-EA1E-4266-58F9-527B8AE771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B26BF9-6720-C219-0EB6-F19B4DAF0D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5A281F-175B-EF4C-6101-5728C4311B9A}"/>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ABBC67C6-E114-829D-AC95-7273388034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39D94C-9294-B408-AEC8-F9172425C75B}"/>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629845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D18E91-B7C8-7595-0C3B-B2ACFCB55C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87FB58-6567-32D4-864C-8488801FD1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FFC523-AD28-C605-E685-D7C293B01D0F}"/>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BABAEFFF-89E5-949C-D054-63D620C9AC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C26FA7-DAC5-EA66-9A04-C16CB1D647C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79997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1CA35-CA81-1E05-DCDA-1FA26E941B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152560-F81A-6D93-B07A-58C483ED9F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6A517D-5DFB-BD11-D3DE-F4FE2F631835}"/>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7D3D4C8A-9D6B-C2A3-F578-B9792EF873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D98333-1534-5B23-8238-A5DED24A8D04}"/>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94680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BE6A0-D2F0-B329-D191-9C8E490824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39E688-2D98-B5A7-BD47-4B0315C19A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1E7D9F-5A4B-417A-B197-1931309EBE57}"/>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9735061D-2FB2-1E61-C14B-4E23F0CE9F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90D81D-511B-73D4-D515-B8BAAADA65F6}"/>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64763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3481C-B009-39CC-E379-55B0FCB5DA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06E1CE-4499-C8C9-D4E8-C0DC1A94C5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8574DA5-1D71-CCF5-2D57-300162517F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51985F-0ECD-AC7A-9841-1DA89223A889}"/>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6" name="Footer Placeholder 5">
            <a:extLst>
              <a:ext uri="{FF2B5EF4-FFF2-40B4-BE49-F238E27FC236}">
                <a16:creationId xmlns:a16="http://schemas.microsoft.com/office/drawing/2014/main" id="{FED604EF-10B8-C90F-4E8C-037EA47C1F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3EB647-9B8E-978C-56EF-F47248AB3A3C}"/>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314416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E421D-B459-2CC6-B052-2AC7A5C6E2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63C4EF-21B9-45F4-C07D-71BAC703DD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B18676-BD96-5595-F382-C8E54D4263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9A8F44-C0C2-B6D3-BB7B-5A2B3CC9EF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282CF3-00C2-78AC-47E0-1FB6FC46E1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191001-577C-B09C-F405-42799AEC788A}"/>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8" name="Footer Placeholder 7">
            <a:extLst>
              <a:ext uri="{FF2B5EF4-FFF2-40B4-BE49-F238E27FC236}">
                <a16:creationId xmlns:a16="http://schemas.microsoft.com/office/drawing/2014/main" id="{B024C1B3-EB58-4DE4-130B-F35B27B47E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EF2F3C-B211-F9F5-3DE9-1F97311AAB31}"/>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78486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5A9C7-2BBF-043B-DA0E-F80DAB1F32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0C735F-3773-A5BB-95B2-B5D17051712D}"/>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4" name="Footer Placeholder 3">
            <a:extLst>
              <a:ext uri="{FF2B5EF4-FFF2-40B4-BE49-F238E27FC236}">
                <a16:creationId xmlns:a16="http://schemas.microsoft.com/office/drawing/2014/main" id="{3E153E28-B58C-C964-2E53-96579780BB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09E4933-E31A-21C7-14E0-0981E8DE507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888914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EE5EE0-761F-67F6-605B-21B9120D5D70}"/>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3" name="Footer Placeholder 2">
            <a:extLst>
              <a:ext uri="{FF2B5EF4-FFF2-40B4-BE49-F238E27FC236}">
                <a16:creationId xmlns:a16="http://schemas.microsoft.com/office/drawing/2014/main" id="{9EB0030E-FEB3-9662-CA92-A2678DEA47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5424E2-DB39-3247-0DA1-2AA3612F8B03}"/>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667153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2D730-851F-BEF7-474F-E0E43B4E44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214F9C-2468-D140-8050-25636D357D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53541E8-E1D2-266A-9DFE-A3A24FAF62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FBBB2C-FE76-C0B2-76ED-FAAD203EC729}"/>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6" name="Footer Placeholder 5">
            <a:extLst>
              <a:ext uri="{FF2B5EF4-FFF2-40B4-BE49-F238E27FC236}">
                <a16:creationId xmlns:a16="http://schemas.microsoft.com/office/drawing/2014/main" id="{16650999-58B9-DF12-B647-0F00BB368B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CE80F0-AE6B-9089-1EC1-18162BF7A59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0753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855D2-8609-AD68-5090-5671C5E728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7EC2B5-A107-7AF8-FE23-15E14863EA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98D53B-293F-87C8-A871-2835DD0D6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6FC5D1-6102-B0C9-AFA3-8FA1F99A0D01}"/>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6" name="Footer Placeholder 5">
            <a:extLst>
              <a:ext uri="{FF2B5EF4-FFF2-40B4-BE49-F238E27FC236}">
                <a16:creationId xmlns:a16="http://schemas.microsoft.com/office/drawing/2014/main" id="{9045D590-8BEE-94A6-6BD4-37F5A49C5C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567B47-F0B0-0F43-64D7-698CAB40DE7D}"/>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87161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2A7071-6FE4-5020-D5C7-313A883A43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C7856E-1EC5-A17F-9F00-84326DE5F5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B5D094-BF13-2C62-D021-2BCBB94B55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73AFD88B-AB58-7643-A40D-D5B80037DA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4C0D330-1BF4-82A5-3F8E-9FE06F8739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01B37E9-FAE6-48CD-94A8-5B2A2DC34583}" type="slidenum">
              <a:rPr lang="en-IN" smtClean="0"/>
              <a:t>‹#›</a:t>
            </a:fld>
            <a:endParaRPr lang="en-IN"/>
          </a:p>
        </p:txBody>
      </p:sp>
    </p:spTree>
    <p:extLst>
      <p:ext uri="{BB962C8B-B14F-4D97-AF65-F5344CB8AC3E}">
        <p14:creationId xmlns:p14="http://schemas.microsoft.com/office/powerpoint/2010/main" val="4004877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78AE2">
            <a:alpha val="61000"/>
          </a:srgb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33E5F9B-5AEF-F440-975F-B4439801850A}"/>
              </a:ext>
            </a:extLst>
          </p:cNvPr>
          <p:cNvSpPr/>
          <p:nvPr/>
        </p:nvSpPr>
        <p:spPr>
          <a:xfrm>
            <a:off x="979714" y="359229"/>
            <a:ext cx="10711543" cy="62484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0C887D1E-9F40-CDFF-850B-0B769EFD4EBB}"/>
              </a:ext>
            </a:extLst>
          </p:cNvPr>
          <p:cNvSpPr/>
          <p:nvPr/>
        </p:nvSpPr>
        <p:spPr>
          <a:xfrm>
            <a:off x="500743" y="707571"/>
            <a:ext cx="10913718" cy="5608905"/>
          </a:xfrm>
          <a:prstGeom prst="rect">
            <a:avLst/>
          </a:prstGeom>
          <a:solidFill>
            <a:schemeClr val="bg1"/>
          </a:solidFill>
          <a:ln>
            <a:noFill/>
          </a:ln>
          <a:effectLst>
            <a:outerShdw blurRad="317500" dist="50800" dir="5400000" sx="105000" sy="105000" algn="ctr" rotWithShape="0">
              <a:srgbClr val="000000">
                <a:alpha val="26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a:extLst>
              <a:ext uri="{FF2B5EF4-FFF2-40B4-BE49-F238E27FC236}">
                <a16:creationId xmlns:a16="http://schemas.microsoft.com/office/drawing/2014/main" id="{AFEB6E5D-CFD0-BCA4-3271-FC23119308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3102" y="925285"/>
            <a:ext cx="3429000" cy="8817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CB3953C-A54E-E3BC-2E93-FB1D234CE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714" y="849086"/>
            <a:ext cx="2307772" cy="1262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creenshot of a computer&#10;&#10;Description automatically generated">
            <a:extLst>
              <a:ext uri="{FF2B5EF4-FFF2-40B4-BE49-F238E27FC236}">
                <a16:creationId xmlns:a16="http://schemas.microsoft.com/office/drawing/2014/main" id="{D4977AF9-5F1C-6E3B-657B-7618DDB07C8D}"/>
              </a:ext>
            </a:extLst>
          </p:cNvPr>
          <p:cNvPicPr>
            <a:picLocks noChangeAspect="1"/>
          </p:cNvPicPr>
          <p:nvPr/>
        </p:nvPicPr>
        <p:blipFill rotWithShape="1">
          <a:blip r:embed="rId4">
            <a:extLst>
              <a:ext uri="{28A0092B-C50C-407E-A947-70E740481C1C}">
                <a14:useLocalDpi xmlns:a14="http://schemas.microsoft.com/office/drawing/2010/main" val="0"/>
              </a:ext>
            </a:extLst>
          </a:blip>
          <a:srcRect l="71716" t="24864" r="19819" b="60390"/>
          <a:stretch/>
        </p:blipFill>
        <p:spPr>
          <a:xfrm>
            <a:off x="9133114" y="876298"/>
            <a:ext cx="1306286" cy="979715"/>
          </a:xfrm>
          <a:prstGeom prst="rect">
            <a:avLst/>
          </a:prstGeom>
        </p:spPr>
      </p:pic>
      <p:sp>
        <p:nvSpPr>
          <p:cNvPr id="8" name="TextBox 7">
            <a:extLst>
              <a:ext uri="{FF2B5EF4-FFF2-40B4-BE49-F238E27FC236}">
                <a16:creationId xmlns:a16="http://schemas.microsoft.com/office/drawing/2014/main" id="{D9E679B2-650D-05F8-912F-1BD55CAC9D9B}"/>
              </a:ext>
            </a:extLst>
          </p:cNvPr>
          <p:cNvSpPr txBox="1"/>
          <p:nvPr/>
        </p:nvSpPr>
        <p:spPr>
          <a:xfrm>
            <a:off x="3015344" y="2460171"/>
            <a:ext cx="6368142" cy="523220"/>
          </a:xfrm>
          <a:prstGeom prst="rect">
            <a:avLst/>
          </a:prstGeom>
          <a:noFill/>
        </p:spPr>
        <p:txBody>
          <a:bodyPr wrap="square" rtlCol="0">
            <a:spAutoFit/>
          </a:bodyPr>
          <a:lstStyle/>
          <a:p>
            <a:r>
              <a:rPr lang="en-US" sz="2800" b="1" dirty="0"/>
              <a:t>NEXT GEN EMPLOYABILITY PROGRAM</a:t>
            </a:r>
            <a:endParaRPr lang="en-IN" sz="2800" b="1" dirty="0"/>
          </a:p>
        </p:txBody>
      </p:sp>
      <p:sp>
        <p:nvSpPr>
          <p:cNvPr id="9" name="TextBox 8">
            <a:extLst>
              <a:ext uri="{FF2B5EF4-FFF2-40B4-BE49-F238E27FC236}">
                <a16:creationId xmlns:a16="http://schemas.microsoft.com/office/drawing/2014/main" id="{AD656B55-BEC0-4106-BED4-F501D4CE4F0C}"/>
              </a:ext>
            </a:extLst>
          </p:cNvPr>
          <p:cNvSpPr txBox="1"/>
          <p:nvPr/>
        </p:nvSpPr>
        <p:spPr>
          <a:xfrm>
            <a:off x="3701142" y="3135086"/>
            <a:ext cx="5682343" cy="523220"/>
          </a:xfrm>
          <a:prstGeom prst="rect">
            <a:avLst/>
          </a:prstGeom>
          <a:noFill/>
        </p:spPr>
        <p:txBody>
          <a:bodyPr wrap="square" rtlCol="0">
            <a:spAutoFit/>
          </a:bodyPr>
          <a:lstStyle/>
          <a:p>
            <a:r>
              <a:rPr lang="en-US" sz="2800" b="1" dirty="0">
                <a:latin typeface="Aptos Display" panose="020B0004020202020204" pitchFamily="34" charset="0"/>
                <a:ea typeface="Calibri" panose="020F0502020204030204" pitchFamily="34" charset="0"/>
                <a:cs typeface="Calibri" panose="020F0502020204030204" pitchFamily="34" charset="0"/>
              </a:rPr>
              <a:t>Creating a future-ready workforce</a:t>
            </a:r>
            <a:endParaRPr lang="en-IN" sz="2800" b="1" dirty="0">
              <a:latin typeface="Aptos Display" panose="020B0004020202020204" pitchFamily="34" charset="0"/>
              <a:ea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F0C1F503-E3D9-C951-9928-7094B5D35A73}"/>
              </a:ext>
            </a:extLst>
          </p:cNvPr>
          <p:cNvSpPr/>
          <p:nvPr/>
        </p:nvSpPr>
        <p:spPr>
          <a:xfrm>
            <a:off x="3570514" y="3059238"/>
            <a:ext cx="130628" cy="6749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089B56EA-C4FB-4B58-3FD5-E8CDC29757F5}"/>
              </a:ext>
            </a:extLst>
          </p:cNvPr>
          <p:cNvSpPr txBox="1"/>
          <p:nvPr/>
        </p:nvSpPr>
        <p:spPr>
          <a:xfrm>
            <a:off x="1132113" y="4822371"/>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3" name="TextBox 12">
            <a:extLst>
              <a:ext uri="{FF2B5EF4-FFF2-40B4-BE49-F238E27FC236}">
                <a16:creationId xmlns:a16="http://schemas.microsoft.com/office/drawing/2014/main" id="{1919846F-897E-32D5-7FAD-0CBC0EA1E030}"/>
              </a:ext>
            </a:extLst>
          </p:cNvPr>
          <p:cNvSpPr txBox="1"/>
          <p:nvPr/>
        </p:nvSpPr>
        <p:spPr>
          <a:xfrm>
            <a:off x="1170610"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Team Members</a:t>
            </a:r>
          </a:p>
        </p:txBody>
      </p:sp>
      <p:sp>
        <p:nvSpPr>
          <p:cNvPr id="14" name="TextBox 13">
            <a:extLst>
              <a:ext uri="{FF2B5EF4-FFF2-40B4-BE49-F238E27FC236}">
                <a16:creationId xmlns:a16="http://schemas.microsoft.com/office/drawing/2014/main" id="{04DF947A-6B8C-E1A1-EFCC-77BA0CE240FD}"/>
              </a:ext>
            </a:extLst>
          </p:cNvPr>
          <p:cNvSpPr txBox="1"/>
          <p:nvPr/>
        </p:nvSpPr>
        <p:spPr>
          <a:xfrm>
            <a:off x="1132113" y="5097498"/>
            <a:ext cx="4598818" cy="707886"/>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Student Name : </a:t>
            </a:r>
            <a:r>
              <a:rPr lang="en-US" sz="2000" b="1" dirty="0" err="1">
                <a:latin typeface="Calibri" panose="020F0502020204030204" pitchFamily="34" charset="0"/>
                <a:ea typeface="Calibri" panose="020F0502020204030204" pitchFamily="34" charset="0"/>
                <a:cs typeface="Calibri" panose="020F0502020204030204" pitchFamily="34" charset="0"/>
              </a:rPr>
              <a:t>Sugiwarsha</a:t>
            </a:r>
            <a:r>
              <a:rPr lang="en-US" sz="2000" b="1" dirty="0">
                <a:latin typeface="Calibri" panose="020F0502020204030204" pitchFamily="34" charset="0"/>
                <a:ea typeface="Calibri" panose="020F0502020204030204" pitchFamily="34" charset="0"/>
                <a:cs typeface="Calibri" panose="020F0502020204030204" pitchFamily="34" charset="0"/>
              </a:rPr>
              <a:t> VV</a:t>
            </a:r>
          </a:p>
          <a:p>
            <a:r>
              <a:rPr lang="en-US" sz="2000" b="1" dirty="0">
                <a:latin typeface="Calibri" panose="020F0502020204030204" pitchFamily="34" charset="0"/>
                <a:ea typeface="Calibri" panose="020F0502020204030204" pitchFamily="34" charset="0"/>
                <a:cs typeface="Calibri" panose="020F0502020204030204" pitchFamily="34" charset="0"/>
              </a:rPr>
              <a:t>Student ID </a:t>
            </a:r>
            <a:r>
              <a:rPr lang="en-US" sz="2000" b="1">
                <a:latin typeface="Calibri" panose="020F0502020204030204" pitchFamily="34" charset="0"/>
                <a:ea typeface="Calibri" panose="020F0502020204030204" pitchFamily="34" charset="0"/>
                <a:cs typeface="Calibri" panose="020F0502020204030204" pitchFamily="34" charset="0"/>
              </a:rPr>
              <a:t>: au613021104110</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763EA1D3-9A76-B322-29A5-F2CD66D743FA}"/>
              </a:ext>
            </a:extLst>
          </p:cNvPr>
          <p:cNvSpPr txBox="1"/>
          <p:nvPr/>
        </p:nvSpPr>
        <p:spPr>
          <a:xfrm>
            <a:off x="6966858" y="4811955"/>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7" name="TextBox 16">
            <a:extLst>
              <a:ext uri="{FF2B5EF4-FFF2-40B4-BE49-F238E27FC236}">
                <a16:creationId xmlns:a16="http://schemas.microsoft.com/office/drawing/2014/main" id="{6364BFC7-2A02-0E78-0254-54098A4A5759}"/>
              </a:ext>
            </a:extLst>
          </p:cNvPr>
          <p:cNvSpPr txBox="1"/>
          <p:nvPr/>
        </p:nvSpPr>
        <p:spPr>
          <a:xfrm>
            <a:off x="6966858"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  College Name</a:t>
            </a:r>
          </a:p>
        </p:txBody>
      </p:sp>
      <p:sp>
        <p:nvSpPr>
          <p:cNvPr id="18" name="TextBox 17">
            <a:extLst>
              <a:ext uri="{FF2B5EF4-FFF2-40B4-BE49-F238E27FC236}">
                <a16:creationId xmlns:a16="http://schemas.microsoft.com/office/drawing/2014/main" id="{55F2A4BF-2657-6775-15BE-CB8BD35426B1}"/>
              </a:ext>
            </a:extLst>
          </p:cNvPr>
          <p:cNvSpPr txBox="1"/>
          <p:nvPr/>
        </p:nvSpPr>
        <p:spPr>
          <a:xfrm>
            <a:off x="7080761" y="5097498"/>
            <a:ext cx="4158343" cy="584775"/>
          </a:xfrm>
          <a:prstGeom prst="rect">
            <a:avLst/>
          </a:prstGeom>
          <a:noFill/>
        </p:spPr>
        <p:txBody>
          <a:bodyPr wrap="square" rtlCol="0">
            <a:spAutoFit/>
          </a:bodyPr>
          <a:lstStyle/>
          <a:p>
            <a:r>
              <a:rPr lang="en-US" sz="1600" b="1" dirty="0">
                <a:latin typeface="Arial" panose="020B0604020202020204" pitchFamily="34" charset="0"/>
                <a:ea typeface="Calibri" panose="020F0502020204030204" pitchFamily="34" charset="0"/>
                <a:cs typeface="Arial" panose="020B0604020202020204" pitchFamily="34" charset="0"/>
              </a:rPr>
              <a:t>VIVEKANANDHA COLLEGE OF TECHNOLOGY FOR WOMEN</a:t>
            </a:r>
            <a:endParaRPr lang="en-IN" sz="1600" b="1"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05729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1F23483-FAF1-A1F7-66E7-1E7A760D597D}"/>
              </a:ext>
            </a:extLst>
          </p:cNvPr>
          <p:cNvSpPr txBox="1"/>
          <p:nvPr/>
        </p:nvSpPr>
        <p:spPr>
          <a:xfrm>
            <a:off x="4474028" y="1015582"/>
            <a:ext cx="2764972" cy="461665"/>
          </a:xfrm>
          <a:prstGeom prst="rect">
            <a:avLst/>
          </a:prstGeom>
          <a:noFill/>
        </p:spPr>
        <p:txBody>
          <a:bodyPr wrap="square" rtlCol="0">
            <a:spAutoFit/>
          </a:bodyPr>
          <a:lstStyle/>
          <a:p>
            <a:r>
              <a:rPr lang="en-US" sz="2400" b="1" dirty="0" err="1"/>
              <a:t>SignUp</a:t>
            </a:r>
            <a:r>
              <a:rPr lang="en-US" sz="2400" b="1" dirty="0"/>
              <a:t>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ED56B781-C740-9FA1-B32D-4286346E5FC4}"/>
              </a:ext>
            </a:extLst>
          </p:cNvPr>
          <p:cNvPicPr>
            <a:picLocks noChangeAspect="1"/>
          </p:cNvPicPr>
          <p:nvPr/>
        </p:nvPicPr>
        <p:blipFill rotWithShape="1">
          <a:blip r:embed="rId3">
            <a:extLst>
              <a:ext uri="{28A0092B-C50C-407E-A947-70E740481C1C}">
                <a14:useLocalDpi xmlns:a14="http://schemas.microsoft.com/office/drawing/2010/main" val="0"/>
              </a:ext>
            </a:extLst>
          </a:blip>
          <a:srcRect b="3935"/>
          <a:stretch/>
        </p:blipFill>
        <p:spPr>
          <a:xfrm>
            <a:off x="805543" y="1687286"/>
            <a:ext cx="10363199" cy="4942115"/>
          </a:xfrm>
          <a:prstGeom prst="rect">
            <a:avLst/>
          </a:prstGeom>
        </p:spPr>
      </p:pic>
    </p:spTree>
    <p:extLst>
      <p:ext uri="{BB962C8B-B14F-4D97-AF65-F5344CB8AC3E}">
        <p14:creationId xmlns:p14="http://schemas.microsoft.com/office/powerpoint/2010/main" val="3918726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029198" y="1026467"/>
            <a:ext cx="2764972" cy="461665"/>
          </a:xfrm>
          <a:prstGeom prst="rect">
            <a:avLst/>
          </a:prstGeom>
          <a:noFill/>
        </p:spPr>
        <p:txBody>
          <a:bodyPr wrap="square" rtlCol="0">
            <a:spAutoFit/>
          </a:bodyPr>
          <a:lstStyle/>
          <a:p>
            <a:r>
              <a:rPr lang="en-US" sz="2400" b="1" dirty="0"/>
              <a:t>Login Page</a:t>
            </a:r>
            <a:endParaRPr lang="en-IN" sz="2400" b="1" dirty="0"/>
          </a:p>
        </p:txBody>
      </p:sp>
      <p:pic>
        <p:nvPicPr>
          <p:cNvPr id="17" name="Picture 16" descr="A screenshot of a computer&#10;&#10;Description automatically generated">
            <a:extLst>
              <a:ext uri="{FF2B5EF4-FFF2-40B4-BE49-F238E27FC236}">
                <a16:creationId xmlns:a16="http://schemas.microsoft.com/office/drawing/2014/main" id="{52EA503E-F7C3-D74E-3C44-9B24D6886C80}"/>
              </a:ext>
            </a:extLst>
          </p:cNvPr>
          <p:cNvPicPr>
            <a:picLocks noChangeAspect="1"/>
          </p:cNvPicPr>
          <p:nvPr/>
        </p:nvPicPr>
        <p:blipFill rotWithShape="1">
          <a:blip r:embed="rId3">
            <a:extLst>
              <a:ext uri="{28A0092B-C50C-407E-A947-70E740481C1C}">
                <a14:useLocalDpi xmlns:a14="http://schemas.microsoft.com/office/drawing/2010/main" val="0"/>
              </a:ext>
            </a:extLst>
          </a:blip>
          <a:srcRect b="37255"/>
          <a:stretch/>
        </p:blipFill>
        <p:spPr>
          <a:xfrm>
            <a:off x="1215851" y="1665513"/>
            <a:ext cx="9190892" cy="4833257"/>
          </a:xfrm>
          <a:prstGeom prst="rect">
            <a:avLst/>
          </a:prstGeom>
        </p:spPr>
      </p:pic>
    </p:spTree>
    <p:extLst>
      <p:ext uri="{BB962C8B-B14F-4D97-AF65-F5344CB8AC3E}">
        <p14:creationId xmlns:p14="http://schemas.microsoft.com/office/powerpoint/2010/main" val="519090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201886" y="1041190"/>
            <a:ext cx="3439886" cy="461665"/>
          </a:xfrm>
          <a:prstGeom prst="rect">
            <a:avLst/>
          </a:prstGeom>
          <a:noFill/>
        </p:spPr>
        <p:txBody>
          <a:bodyPr wrap="square" rtlCol="0">
            <a:spAutoFit/>
          </a:bodyPr>
          <a:lstStyle/>
          <a:p>
            <a:r>
              <a:rPr lang="en-US" sz="2400" b="1" dirty="0"/>
              <a:t>Files Uploading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B80144F5-EFCD-0018-4BFA-0D525BBBF4DA}"/>
              </a:ext>
            </a:extLst>
          </p:cNvPr>
          <p:cNvPicPr>
            <a:picLocks noChangeAspect="1"/>
          </p:cNvPicPr>
          <p:nvPr/>
        </p:nvPicPr>
        <p:blipFill rotWithShape="1">
          <a:blip r:embed="rId3">
            <a:extLst>
              <a:ext uri="{28A0092B-C50C-407E-A947-70E740481C1C}">
                <a14:useLocalDpi xmlns:a14="http://schemas.microsoft.com/office/drawing/2010/main" val="0"/>
              </a:ext>
            </a:extLst>
          </a:blip>
          <a:srcRect l="-1" t="5374" r="42527" b="8427"/>
          <a:stretch/>
        </p:blipFill>
        <p:spPr>
          <a:xfrm>
            <a:off x="3399656" y="1784783"/>
            <a:ext cx="7007087" cy="4596138"/>
          </a:xfrm>
          <a:prstGeom prst="rect">
            <a:avLst/>
          </a:prstGeom>
        </p:spPr>
      </p:pic>
    </p:spTree>
    <p:extLst>
      <p:ext uri="{BB962C8B-B14F-4D97-AF65-F5344CB8AC3E}">
        <p14:creationId xmlns:p14="http://schemas.microsoft.com/office/powerpoint/2010/main" val="981732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91000" y="1045028"/>
            <a:ext cx="3516086" cy="461665"/>
          </a:xfrm>
          <a:prstGeom prst="rect">
            <a:avLst/>
          </a:prstGeom>
          <a:noFill/>
        </p:spPr>
        <p:txBody>
          <a:bodyPr wrap="square" rtlCol="0">
            <a:spAutoFit/>
          </a:bodyPr>
          <a:lstStyle/>
          <a:p>
            <a:r>
              <a:rPr lang="en-US" sz="2400" b="1" dirty="0"/>
              <a:t>Files Deleting Page</a:t>
            </a:r>
            <a:endParaRPr lang="en-IN" sz="2400" b="1" dirty="0"/>
          </a:p>
        </p:txBody>
      </p:sp>
      <p:pic>
        <p:nvPicPr>
          <p:cNvPr id="6" name="Picture 5" descr="A close-up of a computer screen&#10;&#10;Description automatically generated">
            <a:extLst>
              <a:ext uri="{FF2B5EF4-FFF2-40B4-BE49-F238E27FC236}">
                <a16:creationId xmlns:a16="http://schemas.microsoft.com/office/drawing/2014/main" id="{D870B71A-BF05-4CC1-0FD1-2F9C1FA7B63E}"/>
              </a:ext>
            </a:extLst>
          </p:cNvPr>
          <p:cNvPicPr>
            <a:picLocks noChangeAspect="1"/>
          </p:cNvPicPr>
          <p:nvPr/>
        </p:nvPicPr>
        <p:blipFill rotWithShape="1">
          <a:blip r:embed="rId3">
            <a:extLst>
              <a:ext uri="{28A0092B-C50C-407E-A947-70E740481C1C}">
                <a14:useLocalDpi xmlns:a14="http://schemas.microsoft.com/office/drawing/2010/main" val="0"/>
              </a:ext>
            </a:extLst>
          </a:blip>
          <a:srcRect r="45714" b="37836"/>
          <a:stretch/>
        </p:blipFill>
        <p:spPr>
          <a:xfrm>
            <a:off x="2514599" y="1823100"/>
            <a:ext cx="6618514" cy="3783043"/>
          </a:xfrm>
          <a:prstGeom prst="rect">
            <a:avLst/>
          </a:prstGeom>
        </p:spPr>
      </p:pic>
    </p:spTree>
    <p:extLst>
      <p:ext uri="{BB962C8B-B14F-4D97-AF65-F5344CB8AC3E}">
        <p14:creationId xmlns:p14="http://schemas.microsoft.com/office/powerpoint/2010/main" val="2280994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592286" cy="461665"/>
          </a:xfrm>
          <a:prstGeom prst="rect">
            <a:avLst/>
          </a:prstGeom>
          <a:noFill/>
        </p:spPr>
        <p:txBody>
          <a:bodyPr wrap="square" rtlCol="0">
            <a:spAutoFit/>
          </a:bodyPr>
          <a:lstStyle/>
          <a:p>
            <a:r>
              <a:rPr lang="en-US" sz="2400" b="1" dirty="0">
                <a:solidFill>
                  <a:srgbClr val="002060"/>
                </a:solidFill>
              </a:rPr>
              <a:t>Future Enhancements</a:t>
            </a:r>
            <a:endParaRPr lang="en-IN" sz="2400" b="1" dirty="0">
              <a:solidFill>
                <a:srgbClr val="002060"/>
              </a:solidFill>
            </a:endParaRPr>
          </a:p>
        </p:txBody>
      </p:sp>
      <p:sp>
        <p:nvSpPr>
          <p:cNvPr id="6" name="TextBox 5">
            <a:extLst>
              <a:ext uri="{FF2B5EF4-FFF2-40B4-BE49-F238E27FC236}">
                <a16:creationId xmlns:a16="http://schemas.microsoft.com/office/drawing/2014/main" id="{889E12FC-DE01-CF9A-B271-704F9C4774D2}"/>
              </a:ext>
            </a:extLst>
          </p:cNvPr>
          <p:cNvSpPr txBox="1"/>
          <p:nvPr/>
        </p:nvSpPr>
        <p:spPr>
          <a:xfrm>
            <a:off x="2281084" y="1963891"/>
            <a:ext cx="6988276" cy="2800767"/>
          </a:xfrm>
          <a:prstGeom prst="rect">
            <a:avLst/>
          </a:prstGeom>
          <a:noFill/>
        </p:spPr>
        <p:txBody>
          <a:bodyPr wrap="square">
            <a:spAutoFit/>
          </a:bodyPr>
          <a:lstStyle/>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Personalization and Customization:</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Enable users to personalize their note-taking experience by customizing themes, layouts, and preferences.</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Allow users to create custom categories, tags, or folders to organize their notes more efficiently.</a:t>
            </a:r>
          </a:p>
          <a:p>
            <a:pPr lvl="1"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Offline Access and Sync:</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Develop an offline mode feature, allowing users to access and edit notes even when not connected to the internet.</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Implement synchronization mechanisms to automatically sync changes made offline once the user reconnects to the internet.</a:t>
            </a:r>
          </a:p>
        </p:txBody>
      </p:sp>
    </p:spTree>
    <p:extLst>
      <p:ext uri="{BB962C8B-B14F-4D97-AF65-F5344CB8AC3E}">
        <p14:creationId xmlns:p14="http://schemas.microsoft.com/office/powerpoint/2010/main" val="3440878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Conclusion</a:t>
            </a:r>
            <a:endParaRPr lang="en-IN" sz="2400" b="1" dirty="0">
              <a:solidFill>
                <a:srgbClr val="002060"/>
              </a:solidFill>
            </a:endParaRPr>
          </a:p>
        </p:txBody>
      </p:sp>
      <p:sp>
        <p:nvSpPr>
          <p:cNvPr id="3" name="Rectangle 3">
            <a:extLst>
              <a:ext uri="{FF2B5EF4-FFF2-40B4-BE49-F238E27FC236}">
                <a16:creationId xmlns:a16="http://schemas.microsoft.com/office/drawing/2014/main" id="{2955EF25-D1AB-73A3-645A-178BF1C7C804}"/>
              </a:ext>
            </a:extLst>
          </p:cNvPr>
          <p:cNvSpPr>
            <a:spLocks noChangeArrowheads="1"/>
          </p:cNvSpPr>
          <p:nvPr/>
        </p:nvSpPr>
        <p:spPr bwMode="auto">
          <a:xfrm>
            <a:off x="1102031" y="1963891"/>
            <a:ext cx="818242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Notes Sharing Web Application is poised to revolutionize the way users create, manage, and share notes online. With its intuitive interface, powerful features, and robust architecture, the application promises to streamline workflows, foster collaboration, and elevate productivity. Through continuous improvement and user feedback, we aim to create a platform that meets the evolving needs of our users and remains a valuable tool for personal and professional use.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9964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14799" y="2808513"/>
            <a:ext cx="3679371" cy="769441"/>
          </a:xfrm>
          <a:prstGeom prst="rect">
            <a:avLst/>
          </a:prstGeom>
          <a:noFill/>
        </p:spPr>
        <p:txBody>
          <a:bodyPr wrap="square" rtlCol="0">
            <a:spAutoFit/>
          </a:bodyPr>
          <a:lstStyle/>
          <a:p>
            <a:r>
              <a:rPr lang="en-US" sz="4400" b="1" dirty="0">
                <a:solidFill>
                  <a:srgbClr val="002060"/>
                </a:solidFill>
              </a:rPr>
              <a:t>Thank You !</a:t>
            </a:r>
            <a:endParaRPr lang="en-IN" sz="4400" b="1" dirty="0">
              <a:solidFill>
                <a:srgbClr val="002060"/>
              </a:solidFill>
            </a:endParaRPr>
          </a:p>
        </p:txBody>
      </p:sp>
    </p:spTree>
    <p:extLst>
      <p:ext uri="{BB962C8B-B14F-4D97-AF65-F5344CB8AC3E}">
        <p14:creationId xmlns:p14="http://schemas.microsoft.com/office/powerpoint/2010/main" val="1706057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45DFD6-B5B9-54EC-28E3-A9CF42EB31D8}"/>
              </a:ext>
            </a:extLst>
          </p:cNvPr>
          <p:cNvSpPr txBox="1"/>
          <p:nvPr/>
        </p:nvSpPr>
        <p:spPr>
          <a:xfrm>
            <a:off x="3652157" y="1752601"/>
            <a:ext cx="4887686" cy="523220"/>
          </a:xfrm>
          <a:prstGeom prst="rect">
            <a:avLst/>
          </a:prstGeom>
          <a:noFill/>
        </p:spPr>
        <p:txBody>
          <a:bodyPr wrap="square" rtlCol="0">
            <a:spAutoFit/>
          </a:bodyPr>
          <a:lstStyle/>
          <a:p>
            <a:r>
              <a:rPr lang="en-US" sz="2800" b="1" dirty="0">
                <a:solidFill>
                  <a:srgbClr val="002060"/>
                </a:solidFill>
                <a:latin typeface="Calibri" panose="020F0502020204030204" pitchFamily="34" charset="0"/>
                <a:ea typeface="Calibri" panose="020F0502020204030204" pitchFamily="34" charset="0"/>
                <a:cs typeface="Calibri" panose="020F0502020204030204" pitchFamily="34" charset="0"/>
              </a:rPr>
              <a:t>CAPSTONE PROJECT SHOWCASE</a:t>
            </a:r>
            <a:endParaRPr lang="en-IN" sz="2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8504C39A-9A30-33FC-4535-44231A0358E0}"/>
              </a:ext>
            </a:extLst>
          </p:cNvPr>
          <p:cNvSpPr/>
          <p:nvPr/>
        </p:nvSpPr>
        <p:spPr>
          <a:xfrm>
            <a:off x="0" y="2862943"/>
            <a:ext cx="12192000" cy="39950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a:extLst>
              <a:ext uri="{FF2B5EF4-FFF2-40B4-BE49-F238E27FC236}">
                <a16:creationId xmlns:a16="http://schemas.microsoft.com/office/drawing/2014/main" id="{74C6D37E-B73C-16FA-7026-08B4C4E2B252}"/>
              </a:ext>
            </a:extLst>
          </p:cNvPr>
          <p:cNvSpPr/>
          <p:nvPr/>
        </p:nvSpPr>
        <p:spPr>
          <a:xfrm rot="10800000">
            <a:off x="5546272" y="2862943"/>
            <a:ext cx="1099456" cy="66402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5033C926-CA4C-383E-7F8B-37DB2160BD4D}"/>
              </a:ext>
            </a:extLst>
          </p:cNvPr>
          <p:cNvSpPr/>
          <p:nvPr/>
        </p:nvSpPr>
        <p:spPr>
          <a:xfrm>
            <a:off x="0" y="2710543"/>
            <a:ext cx="957943" cy="304800"/>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B17E11C-EF78-F6A3-3832-E8F0C39C0B63}"/>
              </a:ext>
            </a:extLst>
          </p:cNvPr>
          <p:cNvSpPr/>
          <p:nvPr/>
        </p:nvSpPr>
        <p:spPr>
          <a:xfrm>
            <a:off x="11234057" y="2710543"/>
            <a:ext cx="957943" cy="315686"/>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6BE8B16F-229C-0916-07C2-72A1326DF3BA}"/>
              </a:ext>
            </a:extLst>
          </p:cNvPr>
          <p:cNvSpPr/>
          <p:nvPr/>
        </p:nvSpPr>
        <p:spPr>
          <a:xfrm>
            <a:off x="1262743" y="4528456"/>
            <a:ext cx="9666514" cy="664030"/>
          </a:xfrm>
          <a:prstGeom prst="roundRect">
            <a:avLst/>
          </a:prstGeom>
          <a:solidFill>
            <a:srgbClr val="E9D0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Notes Sharing Web Application using Django Framework</a:t>
            </a:r>
            <a:endPar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2038999B-1FA5-75B7-2497-06C94760E87C}"/>
              </a:ext>
            </a:extLst>
          </p:cNvPr>
          <p:cNvSpPr txBox="1"/>
          <p:nvPr/>
        </p:nvSpPr>
        <p:spPr>
          <a:xfrm>
            <a:off x="5285014" y="3898063"/>
            <a:ext cx="1779815" cy="461665"/>
          </a:xfrm>
          <a:prstGeom prst="rect">
            <a:avLst/>
          </a:prstGeom>
          <a:noFill/>
        </p:spPr>
        <p:txBody>
          <a:bodyPr wrap="square" rtlCol="0">
            <a:spAutoFit/>
          </a:bodyPr>
          <a:lstStyle/>
          <a:p>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Project Title</a:t>
            </a:r>
            <a:endParaRPr lang="en-IN"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1DCB9F39-EE8E-F2ED-877B-1E040596648B}"/>
              </a:ext>
            </a:extLst>
          </p:cNvPr>
          <p:cNvSpPr txBox="1"/>
          <p:nvPr/>
        </p:nvSpPr>
        <p:spPr>
          <a:xfrm>
            <a:off x="2247900" y="5600541"/>
            <a:ext cx="7696200" cy="707886"/>
          </a:xfrm>
          <a:prstGeom prst="rect">
            <a:avLst/>
          </a:prstGeom>
          <a:noFill/>
        </p:spPr>
        <p:txBody>
          <a:bodyPr wrap="square" rtlCol="0">
            <a:spAutoFit/>
          </a:bodyPr>
          <a:lstStyle/>
          <a:p>
            <a:pPr algn="ct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Abstract | Problem Statement | Project Overview | Proposed Solution | Technology Used | Modelling &amp; Results | Conclusion</a:t>
            </a:r>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1862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640502" y="1509953"/>
            <a:ext cx="2764972" cy="461665"/>
          </a:xfrm>
          <a:prstGeom prst="rect">
            <a:avLst/>
          </a:prstGeom>
          <a:noFill/>
        </p:spPr>
        <p:txBody>
          <a:bodyPr wrap="square" rtlCol="0">
            <a:spAutoFit/>
          </a:bodyPr>
          <a:lstStyle/>
          <a:p>
            <a:r>
              <a:rPr lang="en-US" sz="2400" b="1" dirty="0">
                <a:solidFill>
                  <a:srgbClr val="002060"/>
                </a:solidFill>
              </a:rPr>
              <a:t>Abstract</a:t>
            </a:r>
            <a:endParaRPr lang="en-IN" sz="2400" b="1" dirty="0">
              <a:solidFill>
                <a:srgbClr val="002060"/>
              </a:solidFill>
            </a:endParaRPr>
          </a:p>
        </p:txBody>
      </p:sp>
      <p:sp>
        <p:nvSpPr>
          <p:cNvPr id="6" name="TextBox 5">
            <a:extLst>
              <a:ext uri="{FF2B5EF4-FFF2-40B4-BE49-F238E27FC236}">
                <a16:creationId xmlns:a16="http://schemas.microsoft.com/office/drawing/2014/main" id="{8F4C687E-5591-703F-5F50-E8D2E53D5705}"/>
              </a:ext>
            </a:extLst>
          </p:cNvPr>
          <p:cNvSpPr txBox="1"/>
          <p:nvPr/>
        </p:nvSpPr>
        <p:spPr>
          <a:xfrm>
            <a:off x="1836174" y="2281442"/>
            <a:ext cx="7514304" cy="2306465"/>
          </a:xfrm>
          <a:prstGeom prst="rect">
            <a:avLst/>
          </a:prstGeom>
          <a:noFill/>
        </p:spPr>
        <p:txBody>
          <a:bodyPr wrap="square">
            <a:spAutoFit/>
          </a:bodyPr>
          <a:lstStyle/>
          <a:p>
            <a:pPr marL="457200" algn="just">
              <a:lnSpc>
                <a:spcPct val="115000"/>
              </a:lnSpc>
              <a:spcAft>
                <a:spcPts val="800"/>
              </a:spcAft>
            </a:pPr>
            <a:r>
              <a:rPr lang="en-US" sz="1800" kern="100" dirty="0">
                <a:effectLst/>
                <a:latin typeface="Arial" panose="020B0604020202020204" pitchFamily="34" charset="0"/>
                <a:ea typeface="Aptos" panose="020B0004020202020204" pitchFamily="34" charset="0"/>
                <a:cs typeface="Arial" panose="020B0604020202020204" pitchFamily="34" charset="0"/>
              </a:rPr>
              <a:t>Our project focuses on creating an innovative notes sharing web application utilizing Python and Django technologies. The platform provides a centralized hub for users to create, share, and collaborate on notes, fostering a dynamic learning ecosystem. With a focus on user privacy and data security, the application employs robust encryption and access control mechanisms, ensuring confidentiality and integrity of shared content.</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693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381000" y="1404256"/>
            <a:ext cx="3222172" cy="461665"/>
          </a:xfrm>
          <a:prstGeom prst="rect">
            <a:avLst/>
          </a:prstGeom>
          <a:noFill/>
        </p:spPr>
        <p:txBody>
          <a:bodyPr wrap="square" rtlCol="0">
            <a:spAutoFit/>
          </a:bodyPr>
          <a:lstStyle/>
          <a:p>
            <a:r>
              <a:rPr lang="en-US" sz="2400" b="1" dirty="0">
                <a:solidFill>
                  <a:srgbClr val="002060"/>
                </a:solidFill>
              </a:rPr>
              <a:t>Problem Statement</a:t>
            </a:r>
            <a:endParaRPr lang="en-IN" sz="2400" b="1" dirty="0">
              <a:solidFill>
                <a:srgbClr val="002060"/>
              </a:solidFill>
            </a:endParaRPr>
          </a:p>
        </p:txBody>
      </p:sp>
      <p:sp>
        <p:nvSpPr>
          <p:cNvPr id="6" name="TextBox 5">
            <a:extLst>
              <a:ext uri="{FF2B5EF4-FFF2-40B4-BE49-F238E27FC236}">
                <a16:creationId xmlns:a16="http://schemas.microsoft.com/office/drawing/2014/main" id="{43FC905D-33B1-6048-673E-6D0B02B84CB8}"/>
              </a:ext>
            </a:extLst>
          </p:cNvPr>
          <p:cNvSpPr txBox="1"/>
          <p:nvPr/>
        </p:nvSpPr>
        <p:spPr>
          <a:xfrm>
            <a:off x="1992086" y="2298948"/>
            <a:ext cx="6984766" cy="1339469"/>
          </a:xfrm>
          <a:prstGeom prst="rect">
            <a:avLst/>
          </a:prstGeom>
          <a:noFill/>
        </p:spPr>
        <p:txBody>
          <a:bodyPr wrap="square">
            <a:spAutoFit/>
          </a:bodyPr>
          <a:lstStyle/>
          <a:p>
            <a:pPr marL="457200" algn="just">
              <a:lnSpc>
                <a:spcPct val="115000"/>
              </a:lnSpc>
              <a:spcAft>
                <a:spcPts val="800"/>
              </a:spcAft>
            </a:pPr>
            <a:r>
              <a:rPr lang="en-US" sz="1800" b="1" kern="100" dirty="0">
                <a:effectLst/>
                <a:latin typeface="Arial" panose="020B0604020202020204" pitchFamily="34" charset="0"/>
                <a:ea typeface="Aptos" panose="020B0004020202020204" pitchFamily="34" charset="0"/>
                <a:cs typeface="Arial" panose="020B0604020202020204" pitchFamily="34" charset="0"/>
              </a:rPr>
              <a:t>Access Control and Permissions : </a:t>
            </a:r>
            <a:r>
              <a:rPr lang="en-US" sz="1800" kern="100" dirty="0">
                <a:effectLst/>
                <a:latin typeface="Arial" panose="020B0604020202020204" pitchFamily="34" charset="0"/>
                <a:ea typeface="Aptos" panose="020B0004020202020204" pitchFamily="34" charset="0"/>
                <a:cs typeface="Arial" panose="020B0604020202020204" pitchFamily="34" charset="0"/>
              </a:rPr>
              <a:t>Implement access control and permission management functionalities, allowing users to control who can view, edit, and share their notes, ensuring privacy and data security.</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214816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Project Overview</a:t>
            </a:r>
            <a:endParaRPr lang="en-IN" sz="2400" b="1" dirty="0">
              <a:solidFill>
                <a:srgbClr val="002060"/>
              </a:solidFill>
            </a:endParaRPr>
          </a:p>
        </p:txBody>
      </p:sp>
      <p:sp>
        <p:nvSpPr>
          <p:cNvPr id="3" name="TextBox 2">
            <a:extLst>
              <a:ext uri="{FF2B5EF4-FFF2-40B4-BE49-F238E27FC236}">
                <a16:creationId xmlns:a16="http://schemas.microsoft.com/office/drawing/2014/main" id="{217A3E5B-81DB-5280-0997-3463C2562FD1}"/>
              </a:ext>
            </a:extLst>
          </p:cNvPr>
          <p:cNvSpPr txBox="1"/>
          <p:nvPr/>
        </p:nvSpPr>
        <p:spPr>
          <a:xfrm>
            <a:off x="998501" y="1796743"/>
            <a:ext cx="7538883" cy="3693319"/>
          </a:xfrm>
          <a:prstGeom prst="rect">
            <a:avLst/>
          </a:prstGeom>
          <a:noFill/>
        </p:spPr>
        <p:txBody>
          <a:bodyPr wrap="square">
            <a:spAutoFit/>
          </a:bodyPr>
          <a:lstStyle/>
          <a:p>
            <a:pPr algn="just"/>
            <a:r>
              <a:rPr lang="en-US" sz="1800" b="0" i="0" dirty="0">
                <a:solidFill>
                  <a:srgbClr val="0D0D0D"/>
                </a:solidFill>
                <a:effectLst/>
                <a:highlight>
                  <a:srgbClr val="FFFFFF"/>
                </a:highlight>
                <a:latin typeface="Arial" panose="020B0604020202020204" pitchFamily="34" charset="0"/>
                <a:cs typeface="Arial" panose="020B0604020202020204" pitchFamily="34" charset="0"/>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r>
              <a:rPr lang="en-US" sz="1800" dirty="0">
                <a:solidFill>
                  <a:srgbClr val="0D0D0D"/>
                </a:solidFill>
                <a:highlight>
                  <a:srgbClr val="FFFFFF"/>
                </a:highlight>
                <a:latin typeface="Arial" panose="020B0604020202020204" pitchFamily="34" charset="0"/>
                <a:cs typeface="Arial" panose="020B0604020202020204" pitchFamily="34" charset="0"/>
              </a:rPr>
              <a:t>.</a:t>
            </a:r>
          </a:p>
          <a:p>
            <a:pPr algn="just"/>
            <a:endParaRPr lang="en-US" sz="18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800" b="0" i="0" dirty="0">
                <a:solidFill>
                  <a:srgbClr val="0D0D0D"/>
                </a:solidFill>
                <a:effectLst/>
                <a:highlight>
                  <a:srgbClr val="FFFFFF"/>
                </a:highlight>
                <a:latin typeface="Arial" panose="020B0604020202020204" pitchFamily="34" charset="0"/>
                <a:cs typeface="Arial" panose="020B0604020202020204" pitchFamily="34" charset="0"/>
              </a:rPr>
              <a:t>Our Notes Sharing Web Application built on Python with the Django framework has laid a strong foundation for collaborative note-taking and sharing. However, to ensure its continued relevance and competitiveness in the ever-evolving landscape of digital collaboration tools, we propose several future enhancements aimed at enriching user experience, enhancing functionality, and optimizing performance.</a:t>
            </a:r>
          </a:p>
          <a:p>
            <a:pPr algn="just"/>
            <a:br>
              <a:rPr lang="en-US" sz="1800" dirty="0">
                <a:latin typeface="Arial" panose="020B0604020202020204" pitchFamily="34" charset="0"/>
                <a:cs typeface="Arial" panose="020B0604020202020204" pitchFamily="34" charset="0"/>
              </a:rPr>
            </a:br>
            <a:endParaRPr lang="en-US" sz="18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6386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Proposed Solution</a:t>
            </a:r>
            <a:endParaRPr lang="en-IN" sz="2400" b="1" dirty="0">
              <a:solidFill>
                <a:srgbClr val="002060"/>
              </a:solidFill>
            </a:endParaRPr>
          </a:p>
        </p:txBody>
      </p:sp>
      <p:sp>
        <p:nvSpPr>
          <p:cNvPr id="3" name="TextBox 2">
            <a:extLst>
              <a:ext uri="{FF2B5EF4-FFF2-40B4-BE49-F238E27FC236}">
                <a16:creationId xmlns:a16="http://schemas.microsoft.com/office/drawing/2014/main" id="{BB7C5160-E831-661F-5DE6-59D3C0298E76}"/>
              </a:ext>
            </a:extLst>
          </p:cNvPr>
          <p:cNvSpPr txBox="1"/>
          <p:nvPr/>
        </p:nvSpPr>
        <p:spPr>
          <a:xfrm>
            <a:off x="1065395" y="1737749"/>
            <a:ext cx="9535886" cy="2970044"/>
          </a:xfrm>
          <a:prstGeom prst="rect">
            <a:avLst/>
          </a:prstGeom>
          <a:noFill/>
        </p:spPr>
        <p:txBody>
          <a:bodyPr wrap="square">
            <a:spAutoFit/>
          </a:bodyPr>
          <a:lstStyle/>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Implement a robust search functionality allowing users to easily find specific notes based on keywords, tags, or categories.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Provide users with customizable profiles where they can manage their preferences, view shared notes, and connect with other users.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Employ best practices for security, including encryption of sensitive data, protection against common web vulnerabilities such as CSRF and XSS attacks, and secure storage of user credentials.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Develop a responsive web design ensuring the application is accessible and functional across various devices and screen sizes.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Provide an admin dashboard with tools to manage users, monitor activity, and moderate content.</a:t>
            </a:r>
          </a:p>
        </p:txBody>
      </p:sp>
    </p:spTree>
    <p:extLst>
      <p:ext uri="{BB962C8B-B14F-4D97-AF65-F5344CB8AC3E}">
        <p14:creationId xmlns:p14="http://schemas.microsoft.com/office/powerpoint/2010/main" val="1946527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156858" cy="461665"/>
          </a:xfrm>
          <a:prstGeom prst="rect">
            <a:avLst/>
          </a:prstGeom>
          <a:noFill/>
        </p:spPr>
        <p:txBody>
          <a:bodyPr wrap="square" rtlCol="0">
            <a:spAutoFit/>
          </a:bodyPr>
          <a:lstStyle/>
          <a:p>
            <a:r>
              <a:rPr lang="en-US" sz="2400" b="1" dirty="0">
                <a:solidFill>
                  <a:srgbClr val="002060"/>
                </a:solidFill>
              </a:rPr>
              <a:t>Technologies Used</a:t>
            </a:r>
            <a:endParaRPr lang="en-IN" sz="2400" b="1" dirty="0">
              <a:solidFill>
                <a:srgbClr val="002060"/>
              </a:solidFill>
            </a:endParaRPr>
          </a:p>
        </p:txBody>
      </p:sp>
      <p:pic>
        <p:nvPicPr>
          <p:cNvPr id="10" name="Picture 9" descr="A screenshot of a phone&#10;&#10;Description automatically generated">
            <a:extLst>
              <a:ext uri="{FF2B5EF4-FFF2-40B4-BE49-F238E27FC236}">
                <a16:creationId xmlns:a16="http://schemas.microsoft.com/office/drawing/2014/main" id="{ED097046-3764-4EDC-0F4F-A6C378C48FC5}"/>
              </a:ext>
            </a:extLst>
          </p:cNvPr>
          <p:cNvPicPr>
            <a:picLocks noChangeAspect="1"/>
          </p:cNvPicPr>
          <p:nvPr/>
        </p:nvPicPr>
        <p:blipFill rotWithShape="1">
          <a:blip r:embed="rId3">
            <a:extLst>
              <a:ext uri="{28A0092B-C50C-407E-A947-70E740481C1C}">
                <a14:useLocalDpi xmlns:a14="http://schemas.microsoft.com/office/drawing/2010/main" val="0"/>
              </a:ext>
            </a:extLst>
          </a:blip>
          <a:srcRect l="15786" t="19841" r="14021" b="51904"/>
          <a:stretch/>
        </p:blipFill>
        <p:spPr>
          <a:xfrm>
            <a:off x="1164772" y="3015343"/>
            <a:ext cx="3418114" cy="2667001"/>
          </a:xfrm>
          <a:prstGeom prst="rect">
            <a:avLst/>
          </a:prstGeom>
        </p:spPr>
      </p:pic>
      <p:pic>
        <p:nvPicPr>
          <p:cNvPr id="10242" name="Picture 2">
            <a:extLst>
              <a:ext uri="{FF2B5EF4-FFF2-40B4-BE49-F238E27FC236}">
                <a16:creationId xmlns:a16="http://schemas.microsoft.com/office/drawing/2014/main" id="{2786495C-A2B0-0923-8DB1-4AD8BF9FA4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6114" y="3113314"/>
            <a:ext cx="4190997" cy="240574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CCC1501-8F92-6BAD-EFB4-FD86FC767057}"/>
              </a:ext>
            </a:extLst>
          </p:cNvPr>
          <p:cNvSpPr txBox="1"/>
          <p:nvPr/>
        </p:nvSpPr>
        <p:spPr>
          <a:xfrm>
            <a:off x="2296886" y="2307772"/>
            <a:ext cx="1578428" cy="430887"/>
          </a:xfrm>
          <a:prstGeom prst="rect">
            <a:avLst/>
          </a:prstGeom>
          <a:noFill/>
        </p:spPr>
        <p:txBody>
          <a:bodyPr wrap="square" rtlCol="0">
            <a:spAutoFit/>
          </a:bodyPr>
          <a:lstStyle/>
          <a:p>
            <a:r>
              <a:rPr lang="en-US" sz="2200" b="1" dirty="0"/>
              <a:t>Frontend</a:t>
            </a:r>
            <a:endParaRPr lang="en-IN" sz="2200" b="1" dirty="0"/>
          </a:p>
        </p:txBody>
      </p:sp>
      <p:sp>
        <p:nvSpPr>
          <p:cNvPr id="12" name="TextBox 11">
            <a:extLst>
              <a:ext uri="{FF2B5EF4-FFF2-40B4-BE49-F238E27FC236}">
                <a16:creationId xmlns:a16="http://schemas.microsoft.com/office/drawing/2014/main" id="{0CE27948-AFFE-83E8-8E60-A97D1ECBA349}"/>
              </a:ext>
            </a:extLst>
          </p:cNvPr>
          <p:cNvSpPr txBox="1"/>
          <p:nvPr/>
        </p:nvSpPr>
        <p:spPr>
          <a:xfrm>
            <a:off x="7805057" y="2307772"/>
            <a:ext cx="1317171" cy="430887"/>
          </a:xfrm>
          <a:prstGeom prst="rect">
            <a:avLst/>
          </a:prstGeom>
          <a:noFill/>
        </p:spPr>
        <p:txBody>
          <a:bodyPr wrap="square" rtlCol="0">
            <a:spAutoFit/>
          </a:bodyPr>
          <a:lstStyle/>
          <a:p>
            <a:r>
              <a:rPr lang="en-US" sz="2200" b="1" dirty="0"/>
              <a:t>Backend</a:t>
            </a:r>
            <a:endParaRPr lang="en-IN" sz="2200" b="1" dirty="0"/>
          </a:p>
        </p:txBody>
      </p:sp>
    </p:spTree>
    <p:extLst>
      <p:ext uri="{BB962C8B-B14F-4D97-AF65-F5344CB8AC3E}">
        <p14:creationId xmlns:p14="http://schemas.microsoft.com/office/powerpoint/2010/main" val="4011194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385458" cy="461665"/>
          </a:xfrm>
          <a:prstGeom prst="rect">
            <a:avLst/>
          </a:prstGeom>
          <a:noFill/>
        </p:spPr>
        <p:txBody>
          <a:bodyPr wrap="square" rtlCol="0">
            <a:spAutoFit/>
          </a:bodyPr>
          <a:lstStyle/>
          <a:p>
            <a:r>
              <a:rPr lang="en-US" sz="2400" b="1" dirty="0">
                <a:solidFill>
                  <a:srgbClr val="002060"/>
                </a:solidFill>
              </a:rPr>
              <a:t>Modelling &amp; Results</a:t>
            </a:r>
            <a:endParaRPr lang="en-IN" sz="2400" b="1" dirty="0">
              <a:solidFill>
                <a:srgbClr val="002060"/>
              </a:solidFill>
            </a:endParaRPr>
          </a:p>
        </p:txBody>
      </p:sp>
      <p:sp>
        <p:nvSpPr>
          <p:cNvPr id="3" name="TextBox 2">
            <a:extLst>
              <a:ext uri="{FF2B5EF4-FFF2-40B4-BE49-F238E27FC236}">
                <a16:creationId xmlns:a16="http://schemas.microsoft.com/office/drawing/2014/main" id="{9F59CA3F-0C97-1E47-968A-C33077C5B779}"/>
              </a:ext>
            </a:extLst>
          </p:cNvPr>
          <p:cNvSpPr txBox="1"/>
          <p:nvPr/>
        </p:nvSpPr>
        <p:spPr>
          <a:xfrm>
            <a:off x="1198307" y="1963891"/>
            <a:ext cx="7843683" cy="2800767"/>
          </a:xfrm>
          <a:prstGeom prst="rect">
            <a:avLst/>
          </a:prstGeom>
          <a:noFill/>
        </p:spPr>
        <p:txBody>
          <a:bodyPr wrap="square">
            <a:spAutoFit/>
          </a:bodyPr>
          <a:lstStyle/>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Python:</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Utilize Python as the primary programming language for backend development due to its simplicity, versatility, and extensive libraries.</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Django Framework:</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Leverage the Django framework for rapid development, built-in security features, and scalability.</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HTML/CSS/JavaScript:</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Use these technologies for frontend development to create an intuitive and interactive user interface.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SQLite/PostgreSQL:</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Employ SQLite during development for its simplicity and switch to PostgreSQL for production for better scalability and performance.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RESTful API:</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Develop a RESTful API to facilitate communication between the frontend and backend, enabling seamless integration with other platforms and services.</a:t>
            </a:r>
          </a:p>
        </p:txBody>
      </p:sp>
    </p:spTree>
    <p:extLst>
      <p:ext uri="{BB962C8B-B14F-4D97-AF65-F5344CB8AC3E}">
        <p14:creationId xmlns:p14="http://schemas.microsoft.com/office/powerpoint/2010/main" val="1283168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102834" y="1014119"/>
            <a:ext cx="2764972" cy="461665"/>
          </a:xfrm>
          <a:prstGeom prst="rect">
            <a:avLst/>
          </a:prstGeom>
          <a:noFill/>
        </p:spPr>
        <p:txBody>
          <a:bodyPr wrap="square" rtlCol="0">
            <a:spAutoFit/>
          </a:bodyPr>
          <a:lstStyle/>
          <a:p>
            <a:r>
              <a:rPr lang="en-US" sz="2400" b="1" dirty="0"/>
              <a:t>Home Page</a:t>
            </a:r>
            <a:endParaRPr lang="en-IN" sz="2400" b="1" dirty="0"/>
          </a:p>
        </p:txBody>
      </p:sp>
      <p:pic>
        <p:nvPicPr>
          <p:cNvPr id="6" name="Picture 5" descr="A screenshot of a computer&#10;&#10;Description automatically generated">
            <a:extLst>
              <a:ext uri="{FF2B5EF4-FFF2-40B4-BE49-F238E27FC236}">
                <a16:creationId xmlns:a16="http://schemas.microsoft.com/office/drawing/2014/main" id="{3987A2BD-D438-1454-AB77-CB7A0A5FFAAA}"/>
              </a:ext>
            </a:extLst>
          </p:cNvPr>
          <p:cNvPicPr>
            <a:picLocks noChangeAspect="1"/>
          </p:cNvPicPr>
          <p:nvPr/>
        </p:nvPicPr>
        <p:blipFill rotWithShape="1">
          <a:blip r:embed="rId3">
            <a:extLst>
              <a:ext uri="{28A0092B-C50C-407E-A947-70E740481C1C}">
                <a14:useLocalDpi xmlns:a14="http://schemas.microsoft.com/office/drawing/2010/main" val="0"/>
              </a:ext>
            </a:extLst>
          </a:blip>
          <a:srcRect t="-1" b="41104"/>
          <a:stretch/>
        </p:blipFill>
        <p:spPr>
          <a:xfrm>
            <a:off x="580103" y="1640816"/>
            <a:ext cx="10589342" cy="4366693"/>
          </a:xfrm>
          <a:prstGeom prst="rect">
            <a:avLst/>
          </a:prstGeom>
          <a:ln>
            <a:solidFill>
              <a:schemeClr val="accent1"/>
            </a:solidFill>
          </a:ln>
        </p:spPr>
      </p:pic>
    </p:spTree>
    <p:extLst>
      <p:ext uri="{BB962C8B-B14F-4D97-AF65-F5344CB8AC3E}">
        <p14:creationId xmlns:p14="http://schemas.microsoft.com/office/powerpoint/2010/main" val="2793245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122</TotalTime>
  <Words>733</Words>
  <Application>Microsoft Office PowerPoint</Application>
  <PresentationFormat>Widescreen</PresentationFormat>
  <Paragraphs>67</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Aptos</vt:lpstr>
      <vt:lpstr>Aptos Display</vt: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Venkatesan</dc:creator>
  <cp:lastModifiedBy>Preethi S</cp:lastModifiedBy>
  <cp:revision>31</cp:revision>
  <dcterms:created xsi:type="dcterms:W3CDTF">2024-04-08T08:29:47Z</dcterms:created>
  <dcterms:modified xsi:type="dcterms:W3CDTF">2024-04-09T14:21:34Z</dcterms:modified>
</cp:coreProperties>
</file>