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8FAA7-7239-7420-67EF-20BD702CD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55179"/>
            <a:ext cx="8361229" cy="1535771"/>
          </a:xfrm>
        </p:spPr>
        <p:txBody>
          <a:bodyPr/>
          <a:lstStyle/>
          <a:p>
            <a:r>
              <a:rPr kumimoji="1" lang="en-US" altLang="ja-JP" b="1" dirty="0"/>
              <a:t>CCC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AEB48A-5E20-DEB7-7CF3-6F16E5ABA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181" y="3956279"/>
            <a:ext cx="7054644" cy="1349146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r>
              <a:rPr kumimoji="1" lang="ja-JP" altLang="en-US" sz="2400" dirty="0"/>
              <a:t>名城大学　長尾 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88DAD6-3FD2-CFED-3E4E-935F271BCA4D}"/>
              </a:ext>
            </a:extLst>
          </p:cNvPr>
          <p:cNvSpPr txBox="1"/>
          <p:nvPr/>
        </p:nvSpPr>
        <p:spPr>
          <a:xfrm>
            <a:off x="9610725" y="205858"/>
            <a:ext cx="230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技育展 </a:t>
            </a:r>
            <a:r>
              <a:rPr kumimoji="1" lang="ja-JP" altLang="en-US" sz="1800" dirty="0"/>
              <a:t>無駄開発部門</a:t>
            </a:r>
            <a:endParaRPr kumimoji="1" lang="en-US" altLang="ja-JP" dirty="0"/>
          </a:p>
          <a:p>
            <a:r>
              <a:rPr lang="en-US" altLang="ja-JP" dirty="0"/>
              <a:t>2022/09/10 (</a:t>
            </a:r>
            <a:r>
              <a:rPr lang="ja-JP" altLang="en-US" dirty="0"/>
              <a:t>土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56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BCCD1-8473-61C4-6C45-96992045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使用技術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017AC-84FF-9C62-4E5C-2281DF56550F}"/>
              </a:ext>
            </a:extLst>
          </p:cNvPr>
          <p:cNvSpPr txBox="1"/>
          <p:nvPr/>
        </p:nvSpPr>
        <p:spPr>
          <a:xfrm>
            <a:off x="2809875" y="2644170"/>
            <a:ext cx="772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</a:t>
            </a:r>
            <a:r>
              <a:rPr kumimoji="1" lang="ja-JP" altLang="en-US" sz="3200" dirty="0"/>
              <a:t>言語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アセンブリ言語（</a:t>
            </a:r>
            <a:r>
              <a:rPr kumimoji="1" lang="en-US" altLang="ja-JP" sz="3200" dirty="0"/>
              <a:t>Intel</a:t>
            </a:r>
            <a:r>
              <a:rPr kumimoji="1" lang="ja-JP" altLang="en-US" sz="3200" dirty="0"/>
              <a:t>記法）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10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F1057-AA05-1260-005A-2B21F426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ja-JP" altLang="en-US" b="1" dirty="0"/>
              <a:t>はじめに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BE82E1-220F-FAAB-EBF3-B15F0ECCF29D}"/>
              </a:ext>
            </a:extLst>
          </p:cNvPr>
          <p:cNvSpPr txBox="1"/>
          <p:nvPr/>
        </p:nvSpPr>
        <p:spPr>
          <a:xfrm>
            <a:off x="2190751" y="2114550"/>
            <a:ext cx="8635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 スクリプト言語で明示的にポインタを扱いたい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>
                <a:latin typeface="+mn-ea"/>
              </a:rPr>
              <a:t> C</a:t>
            </a:r>
            <a:r>
              <a:rPr kumimoji="1" lang="ja-JP" altLang="en-US" sz="2800" dirty="0">
                <a:latin typeface="+mn-ea"/>
              </a:rPr>
              <a:t>言語離れ？</a:t>
            </a:r>
            <a:endParaRPr kumimoji="1" lang="en-US" altLang="ja-JP" sz="28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（</a:t>
            </a:r>
            <a:r>
              <a:rPr kumimoji="1" lang="ja-JP" altLang="en-US" sz="2400" dirty="0"/>
              <a:t>大学のプログラミング演習</a:t>
            </a:r>
            <a:r>
              <a:rPr kumimoji="1" lang="en-US" altLang="ja-JP" sz="2800" dirty="0"/>
              <a:t>1</a:t>
            </a:r>
            <a:r>
              <a:rPr kumimoji="1" lang="ja-JP" altLang="en-US" sz="2400" dirty="0"/>
              <a:t>：Ｃ言語 </a:t>
            </a:r>
            <a:r>
              <a:rPr kumimoji="1" lang="ja-JP" altLang="en-US" sz="2800" dirty="0"/>
              <a:t>→ </a:t>
            </a:r>
            <a:r>
              <a:rPr kumimoji="1" lang="ja-JP" altLang="en-US" sz="2400" dirty="0"/>
              <a:t>Ｃ言語</a:t>
            </a:r>
            <a:r>
              <a:rPr kumimoji="1" lang="en-US" altLang="ja-JP" sz="2400" dirty="0"/>
              <a:t>,  </a:t>
            </a:r>
            <a:r>
              <a:rPr kumimoji="1" lang="en-US" altLang="ja-JP" sz="2400" dirty="0">
                <a:latin typeface="+mn-ea"/>
              </a:rPr>
              <a:t>Python</a:t>
            </a:r>
            <a:r>
              <a:rPr kumimoji="1" lang="ja-JP" altLang="en-US" sz="2400" dirty="0">
                <a:latin typeface="+mn-ea"/>
              </a:rPr>
              <a:t>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1F3428-475E-0FB1-EF7E-27EC502E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197313"/>
            <a:ext cx="6781800" cy="22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9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EE098-3F81-E4FF-0BF6-CE21191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575"/>
          </a:xfrm>
        </p:spPr>
        <p:txBody>
          <a:bodyPr/>
          <a:lstStyle/>
          <a:p>
            <a:r>
              <a:rPr kumimoji="1" lang="ja-JP" altLang="en-US" b="1" dirty="0"/>
              <a:t>はじめに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38C50-1AD0-BD4D-46AE-AD4845E12677}"/>
              </a:ext>
            </a:extLst>
          </p:cNvPr>
          <p:cNvSpPr txBox="1"/>
          <p:nvPr/>
        </p:nvSpPr>
        <p:spPr>
          <a:xfrm>
            <a:off x="2200275" y="3167390"/>
            <a:ext cx="877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C</a:t>
            </a:r>
            <a:r>
              <a:rPr kumimoji="1" lang="ja-JP" altLang="en-US" sz="2800" b="1" dirty="0"/>
              <a:t>言語をモデルとしたインタプリタ言語を作ろう！！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4BF376-2AC6-BBD0-4E51-68044A0433E9}"/>
              </a:ext>
            </a:extLst>
          </p:cNvPr>
          <p:cNvSpPr txBox="1"/>
          <p:nvPr/>
        </p:nvSpPr>
        <p:spPr>
          <a:xfrm>
            <a:off x="4419600" y="4558188"/>
            <a:ext cx="387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競技プログラミングは</a:t>
            </a:r>
            <a:r>
              <a:rPr kumimoji="1" lang="en-US" altLang="ja-JP" sz="2000" dirty="0">
                <a:latin typeface="+mn-ea"/>
              </a:rPr>
              <a:t>Python</a:t>
            </a:r>
            <a:r>
              <a:rPr kumimoji="1" lang="ja-JP" altLang="en-US" sz="2000" dirty="0"/>
              <a:t>派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3D1043-5BCA-95FD-F220-8ED34C4E0DED}"/>
              </a:ext>
            </a:extLst>
          </p:cNvPr>
          <p:cNvCxnSpPr>
            <a:cxnSpLocks/>
          </p:cNvCxnSpPr>
          <p:nvPr/>
        </p:nvCxnSpPr>
        <p:spPr>
          <a:xfrm>
            <a:off x="4067175" y="4710618"/>
            <a:ext cx="4495800" cy="2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3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3DE4E-3730-3595-4D5E-4B49560D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/>
          <a:lstStyle/>
          <a:p>
            <a:r>
              <a:rPr kumimoji="1" lang="en-US" altLang="ja-JP" b="1" dirty="0"/>
              <a:t>CCC</a:t>
            </a:r>
            <a:r>
              <a:rPr kumimoji="1" lang="ja-JP" altLang="en-US" b="1" dirty="0"/>
              <a:t>とは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0ED513-B4E5-5B00-8635-3E8C1485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94" y="3114675"/>
            <a:ext cx="7580311" cy="18192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28DC5-7D9F-F288-0857-032E39E4CD84}"/>
              </a:ext>
            </a:extLst>
          </p:cNvPr>
          <p:cNvSpPr/>
          <p:nvPr/>
        </p:nvSpPr>
        <p:spPr>
          <a:xfrm>
            <a:off x="2019300" y="2705100"/>
            <a:ext cx="8658225" cy="2543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742D0D-3D4D-BCE5-DC19-013628B38405}"/>
              </a:ext>
            </a:extLst>
          </p:cNvPr>
          <p:cNvSpPr txBox="1"/>
          <p:nvPr/>
        </p:nvSpPr>
        <p:spPr>
          <a:xfrm>
            <a:off x="5400675" y="2300258"/>
            <a:ext cx="234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dirty="0"/>
              <a:t>開発の総称：</a:t>
            </a:r>
            <a:r>
              <a:rPr kumimoji="1" lang="en-US" altLang="ja-JP" sz="2000" b="1" dirty="0"/>
              <a:t>CCC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746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46F97-87A1-09EE-167B-FF2F169F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kumimoji="1" lang="en-US" altLang="ja-JP" b="1" dirty="0"/>
              <a:t>C</a:t>
            </a:r>
            <a:r>
              <a:rPr kumimoji="1" lang="ja-JP" altLang="en-US" b="1" dirty="0"/>
              <a:t>インタプリタについて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C09765-924A-8886-9F2A-7E551C99232A}"/>
              </a:ext>
            </a:extLst>
          </p:cNvPr>
          <p:cNvSpPr txBox="1"/>
          <p:nvPr/>
        </p:nvSpPr>
        <p:spPr>
          <a:xfrm>
            <a:off x="1857375" y="1676400"/>
            <a:ext cx="446722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基本の機能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型　（ポインタも）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基本構文</a:t>
            </a:r>
            <a:r>
              <a:rPr kumimoji="1" lang="en-US" altLang="ja-JP" sz="2400" dirty="0"/>
              <a:t>(for, while, if, 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列挙型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enum</a:t>
            </a:r>
            <a:r>
              <a:rPr kumimoji="1" lang="en-US" altLang="ja-JP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構造体 </a:t>
            </a:r>
            <a:r>
              <a:rPr kumimoji="1" lang="en-US" altLang="ja-JP" sz="2400" dirty="0"/>
              <a:t>(struct)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変数のスコープ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etc</a:t>
            </a:r>
            <a:r>
              <a:rPr kumimoji="1" lang="en-US" altLang="ja-JP" sz="2400" dirty="0"/>
              <a:t>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E7241C-6CCF-58F5-570E-2B2552E6718C}"/>
              </a:ext>
            </a:extLst>
          </p:cNvPr>
          <p:cNvSpPr txBox="1"/>
          <p:nvPr/>
        </p:nvSpPr>
        <p:spPr>
          <a:xfrm>
            <a:off x="8424817" y="4749867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/>
              <a:t>実行コード</a:t>
            </a:r>
            <a:endParaRPr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E1D9D-EDF5-5EAA-C5DB-D327EDF95BDD}"/>
              </a:ext>
            </a:extLst>
          </p:cNvPr>
          <p:cNvSpPr txBox="1"/>
          <p:nvPr/>
        </p:nvSpPr>
        <p:spPr>
          <a:xfrm>
            <a:off x="8567701" y="6416158"/>
            <a:ext cx="1185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/>
              <a:t>実行結果</a:t>
            </a:r>
            <a:endParaRPr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EEDB4F-1CD9-3559-6EDA-0A5AF3803203}"/>
              </a:ext>
            </a:extLst>
          </p:cNvPr>
          <p:cNvSpPr txBox="1"/>
          <p:nvPr/>
        </p:nvSpPr>
        <p:spPr>
          <a:xfrm>
            <a:off x="7458075" y="1571557"/>
            <a:ext cx="343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↓ ↓ ↓ ↓ ↓ ↓ ↓ ↓　</a:t>
            </a:r>
            <a:r>
              <a:rPr kumimoji="1" lang="ja-JP" altLang="en-US" b="1" dirty="0">
                <a:solidFill>
                  <a:srgbClr val="FF0000"/>
                </a:solidFill>
              </a:rPr>
              <a:t>注目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　↓ ↓ ↓ ↓ ↓ ↓ ↓ ↓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7FA3106-DC1C-0A82-FB9D-0BC3CC5F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44" y="2000114"/>
            <a:ext cx="4778192" cy="26231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994508-0BE2-9DBD-2B33-137D86BC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85" y="5327124"/>
            <a:ext cx="1782054" cy="10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4F691-42D8-EB95-78AA-51D2C381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85825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C</a:t>
            </a:r>
            <a:r>
              <a:rPr kumimoji="1" lang="ja-JP" altLang="en-US" b="1" dirty="0"/>
              <a:t>インタプリタ 特徴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2D37B9-D490-30DE-F96F-CC52CD5B97CD}"/>
              </a:ext>
            </a:extLst>
          </p:cNvPr>
          <p:cNvSpPr txBox="1"/>
          <p:nvPr/>
        </p:nvSpPr>
        <p:spPr>
          <a:xfrm>
            <a:off x="1409701" y="2219325"/>
            <a:ext cx="5924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変数等を記憶する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メモリを予め確保する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DFFE4F68-8D2F-8176-396F-79A8F06F19BB}"/>
              </a:ext>
            </a:extLst>
          </p:cNvPr>
          <p:cNvSpPr/>
          <p:nvPr/>
        </p:nvSpPr>
        <p:spPr>
          <a:xfrm>
            <a:off x="4067175" y="3352800"/>
            <a:ext cx="742950" cy="98107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AC8A33-030D-9B03-DCFB-9D0E5F9107C7}"/>
              </a:ext>
            </a:extLst>
          </p:cNvPr>
          <p:cNvSpPr txBox="1"/>
          <p:nvPr/>
        </p:nvSpPr>
        <p:spPr>
          <a:xfrm>
            <a:off x="1176337" y="4609520"/>
            <a:ext cx="72675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使用メモリのアドレス範囲が明確で</a:t>
            </a:r>
            <a:r>
              <a:rPr kumimoji="1" lang="en-US" altLang="ja-JP" sz="3200" dirty="0"/>
              <a:t>Segment Fault </a:t>
            </a:r>
            <a:r>
              <a:rPr kumimoji="1" lang="ja-JP" altLang="en-US" sz="3200" dirty="0"/>
              <a:t>の発生場所を検知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9F573C-EF49-E8A9-A1DC-8E153B8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851" y="2313268"/>
            <a:ext cx="3490859" cy="131128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005C63A-7DD6-C30E-24D3-14C9B889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478" y="4795583"/>
            <a:ext cx="3980651" cy="70509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BE4CDE-823D-3AF6-63F4-3E96DD548D9D}"/>
              </a:ext>
            </a:extLst>
          </p:cNvPr>
          <p:cNvSpPr txBox="1"/>
          <p:nvPr/>
        </p:nvSpPr>
        <p:spPr>
          <a:xfrm>
            <a:off x="9110617" y="3730692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/>
              <a:t>実行コード</a:t>
            </a:r>
            <a:endParaRPr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CB1FE0-77A5-A3C3-C93D-067AF2805A0E}"/>
              </a:ext>
            </a:extLst>
          </p:cNvPr>
          <p:cNvSpPr txBox="1"/>
          <p:nvPr/>
        </p:nvSpPr>
        <p:spPr>
          <a:xfrm>
            <a:off x="9405892" y="5567632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実行結果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6818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583FF-50C6-2C08-2C2E-C19E0FC0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2500"/>
          </a:xfrm>
        </p:spPr>
        <p:txBody>
          <a:bodyPr/>
          <a:lstStyle/>
          <a:p>
            <a:r>
              <a:rPr kumimoji="1" lang="en-US" altLang="ja-JP" b="1" dirty="0"/>
              <a:t>C</a:t>
            </a:r>
            <a:r>
              <a:rPr kumimoji="1" lang="ja-JP" altLang="en-US" b="1" dirty="0"/>
              <a:t>インタプリタ 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3BEB88-2ADF-A1A0-4394-923F6D760D94}"/>
              </a:ext>
            </a:extLst>
          </p:cNvPr>
          <p:cNvSpPr txBox="1"/>
          <p:nvPr/>
        </p:nvSpPr>
        <p:spPr>
          <a:xfrm>
            <a:off x="2486025" y="1680628"/>
            <a:ext cx="821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文字リテラルも確保済みメモリ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（仮のテキスト領域）に書き直す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966CB82-794A-6462-3D80-5A27791F1EFA}"/>
              </a:ext>
            </a:extLst>
          </p:cNvPr>
          <p:cNvSpPr/>
          <p:nvPr/>
        </p:nvSpPr>
        <p:spPr>
          <a:xfrm>
            <a:off x="6250781" y="2781074"/>
            <a:ext cx="681038" cy="98107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8D4FB1-8E23-370A-EE7F-2EE10AA14892}"/>
              </a:ext>
            </a:extLst>
          </p:cNvPr>
          <p:cNvSpPr txBox="1"/>
          <p:nvPr/>
        </p:nvSpPr>
        <p:spPr>
          <a:xfrm>
            <a:off x="3552825" y="3893392"/>
            <a:ext cx="6076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文字リテラルの書き換えを検知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2833378-CACD-ED94-F2D0-8C9844F2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4963417"/>
            <a:ext cx="2928954" cy="101876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0F4978-0701-86BC-AE1F-69F8BB3A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81" y="5305326"/>
            <a:ext cx="5362107" cy="67685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3ED25F-9C6A-6D67-6456-9BD2FFBB8C3F}"/>
              </a:ext>
            </a:extLst>
          </p:cNvPr>
          <p:cNvSpPr txBox="1"/>
          <p:nvPr/>
        </p:nvSpPr>
        <p:spPr>
          <a:xfrm>
            <a:off x="2666999" y="6102417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/>
              <a:t>実行コード</a:t>
            </a:r>
            <a:endParaRPr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7CA298-BED0-EFAA-00BF-8B5B0CF223A2}"/>
              </a:ext>
            </a:extLst>
          </p:cNvPr>
          <p:cNvSpPr txBox="1"/>
          <p:nvPr/>
        </p:nvSpPr>
        <p:spPr>
          <a:xfrm>
            <a:off x="8643892" y="6102417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/>
              <a:t>実行結果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1929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BA58C-3E4B-DA43-02CB-5621872B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C</a:t>
            </a:r>
            <a:r>
              <a:rPr kumimoji="1" lang="ja-JP" altLang="en-US" b="1" dirty="0"/>
              <a:t>インタプリタ 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841552-4993-6B62-8782-F35387B03128}"/>
              </a:ext>
            </a:extLst>
          </p:cNvPr>
          <p:cNvSpPr txBox="1"/>
          <p:nvPr/>
        </p:nvSpPr>
        <p:spPr>
          <a:xfrm>
            <a:off x="1990726" y="2037919"/>
            <a:ext cx="478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メモリの追加確保は</a:t>
            </a:r>
            <a:r>
              <a:rPr kumimoji="1" lang="en-US" altLang="ja-JP" sz="3200" dirty="0"/>
              <a:t>NG</a:t>
            </a:r>
            <a:endParaRPr kumimoji="1" lang="ja-JP" altLang="en-US" sz="32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E295309-FBEE-47DD-FB61-C20C9573F84D}"/>
              </a:ext>
            </a:extLst>
          </p:cNvPr>
          <p:cNvSpPr/>
          <p:nvPr/>
        </p:nvSpPr>
        <p:spPr>
          <a:xfrm>
            <a:off x="3924300" y="2686050"/>
            <a:ext cx="742950" cy="98107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A39D26-F60F-995B-703C-F865789B7A5F}"/>
              </a:ext>
            </a:extLst>
          </p:cNvPr>
          <p:cNvSpPr txBox="1"/>
          <p:nvPr/>
        </p:nvSpPr>
        <p:spPr>
          <a:xfrm>
            <a:off x="1304924" y="3773178"/>
            <a:ext cx="59150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/>
              <a:t>ヒープ領域からの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メモリの動的確保が不可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1A78E322-8A06-CDDD-39C0-5088FDEFF01A}"/>
              </a:ext>
            </a:extLst>
          </p:cNvPr>
          <p:cNvSpPr/>
          <p:nvPr/>
        </p:nvSpPr>
        <p:spPr>
          <a:xfrm>
            <a:off x="3924300" y="4714875"/>
            <a:ext cx="742950" cy="98107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D8E40F-0FEF-ECD2-9BEB-C24D8AB3D4F4}"/>
              </a:ext>
            </a:extLst>
          </p:cNvPr>
          <p:cNvSpPr txBox="1"/>
          <p:nvPr/>
        </p:nvSpPr>
        <p:spPr>
          <a:xfrm>
            <a:off x="887402" y="5682523"/>
            <a:ext cx="6981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3200" dirty="0"/>
              <a:t>Best Fit</a:t>
            </a:r>
            <a:r>
              <a:rPr kumimoji="1" lang="ja-JP" altLang="en-US" sz="3200" dirty="0"/>
              <a:t>方式を実装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（確保済みメモリから割り当て）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31AB99-5C49-5854-21EF-F2B5C25EDAE7}"/>
              </a:ext>
            </a:extLst>
          </p:cNvPr>
          <p:cNvSpPr txBox="1"/>
          <p:nvPr/>
        </p:nvSpPr>
        <p:spPr>
          <a:xfrm>
            <a:off x="2857500" y="2991921"/>
            <a:ext cx="1162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副作用</a:t>
            </a:r>
            <a:endParaRPr lang="ja-JP" altLang="en-US" sz="24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1EE5C65-6B2C-8045-3753-36F65A7A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76" y="808139"/>
            <a:ext cx="3213248" cy="262086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CBBC647-238C-E98B-80A3-4148A212C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06" y="4043010"/>
            <a:ext cx="2368570" cy="21242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2AD68D-270B-2CCD-8459-A20E3C8C428E}"/>
              </a:ext>
            </a:extLst>
          </p:cNvPr>
          <p:cNvSpPr txBox="1"/>
          <p:nvPr/>
        </p:nvSpPr>
        <p:spPr>
          <a:xfrm>
            <a:off x="8631228" y="3551339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/>
              <a:t>実行コード</a:t>
            </a:r>
            <a:endParaRPr lang="ja-JP" altLang="en-US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4F6AF80-AAD3-33AD-523A-66CE6FA513F6}"/>
              </a:ext>
            </a:extLst>
          </p:cNvPr>
          <p:cNvSpPr txBox="1"/>
          <p:nvPr/>
        </p:nvSpPr>
        <p:spPr>
          <a:xfrm>
            <a:off x="8081173" y="6279921"/>
            <a:ext cx="3059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/>
              <a:t>実行後の</a:t>
            </a:r>
            <a:r>
              <a:rPr kumimoji="1" lang="ja-JP" altLang="en-US" b="1" dirty="0"/>
              <a:t>ヒープ領域（仮）</a:t>
            </a:r>
            <a:endParaRPr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06591B-AA0C-299E-DCE8-6E675DDD354C}"/>
              </a:ext>
            </a:extLst>
          </p:cNvPr>
          <p:cNvSpPr txBox="1"/>
          <p:nvPr/>
        </p:nvSpPr>
        <p:spPr>
          <a:xfrm>
            <a:off x="2857500" y="4974071"/>
            <a:ext cx="1390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対処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077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F9BFF-672B-F625-E22D-A61AFFF7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575"/>
          </a:xfrm>
        </p:spPr>
        <p:txBody>
          <a:bodyPr/>
          <a:lstStyle/>
          <a:p>
            <a:r>
              <a:rPr kumimoji="1" lang="ja-JP" altLang="en-US" b="1" dirty="0"/>
              <a:t>実行速度 </a:t>
            </a:r>
            <a:r>
              <a:rPr kumimoji="1" lang="en-US" altLang="ja-JP" b="1" dirty="0"/>
              <a:t>VS Python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937BAE27-DA6B-BD99-4250-BAD7BFF16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013438"/>
                  </p:ext>
                </p:extLst>
              </p:nvPr>
            </p:nvGraphicFramePr>
            <p:xfrm>
              <a:off x="1824037" y="1530039"/>
              <a:ext cx="9148763" cy="456778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21142">
                      <a:extLst>
                        <a:ext uri="{9D8B030D-6E8A-4147-A177-3AD203B41FA5}">
                          <a16:colId xmlns:a16="http://schemas.microsoft.com/office/drawing/2014/main" val="1635889486"/>
                        </a:ext>
                      </a:extLst>
                    </a:gridCol>
                    <a:gridCol w="3131921">
                      <a:extLst>
                        <a:ext uri="{9D8B030D-6E8A-4147-A177-3AD203B41FA5}">
                          <a16:colId xmlns:a16="http://schemas.microsoft.com/office/drawing/2014/main" val="1899543377"/>
                        </a:ext>
                      </a:extLst>
                    </a:gridCol>
                    <a:gridCol w="3695700">
                      <a:extLst>
                        <a:ext uri="{9D8B030D-6E8A-4147-A177-3AD203B41FA5}">
                          <a16:colId xmlns:a16="http://schemas.microsoft.com/office/drawing/2014/main" val="4142247032"/>
                        </a:ext>
                      </a:extLst>
                    </a:gridCol>
                  </a:tblGrid>
                  <a:tr h="631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実行コードの概要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𝐟𝐨𝐫</m:t>
                              </m:r>
                              <m:r>
                                <a:rPr kumimoji="1" lang="en-US" altLang="ja-JP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… </m:t>
                              </m:r>
                              <m:sSup>
                                <m:sSup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空の処理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フィボナッチ数列</a:t>
                          </a:r>
                          <a:r>
                            <a:rPr kumimoji="1" lang="en-US" altLang="ja-JP" dirty="0"/>
                            <a:t>30</a:t>
                          </a:r>
                          <a:r>
                            <a:rPr kumimoji="1" lang="ja-JP" altLang="en-US" dirty="0"/>
                            <a:t>項目（再帰）</a:t>
                          </a:r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293103"/>
                      </a:ext>
                    </a:extLst>
                  </a:tr>
                  <a:tr h="1078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/>
                            <a:t>Python</a:t>
                          </a:r>
                          <a:r>
                            <a:rPr kumimoji="1" lang="ja-JP" altLang="en-US" sz="2000" b="1" dirty="0"/>
                            <a:t>の</a:t>
                          </a:r>
                          <a:endParaRPr kumimoji="1" lang="en-US" altLang="ja-JP" sz="2000" b="1" dirty="0"/>
                        </a:p>
                        <a:p>
                          <a:pPr algn="ctr"/>
                          <a:r>
                            <a:rPr kumimoji="1" lang="ja-JP" altLang="en-US" sz="2000" b="1" dirty="0"/>
                            <a:t>実行時間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233020"/>
                      </a:ext>
                    </a:extLst>
                  </a:tr>
                  <a:tr h="11222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/>
                            <a:t>C</a:t>
                          </a:r>
                          <a:r>
                            <a:rPr kumimoji="1" lang="ja-JP" altLang="en-US" sz="2000" b="1" dirty="0"/>
                            <a:t>インタプリタの</a:t>
                          </a:r>
                          <a:endParaRPr kumimoji="1" lang="en-US" altLang="ja-JP" sz="2000" b="1" dirty="0"/>
                        </a:p>
                        <a:p>
                          <a:pPr algn="ctr"/>
                          <a:r>
                            <a:rPr kumimoji="1" lang="ja-JP" altLang="en-US" sz="2000" b="1" dirty="0"/>
                            <a:t>実行時間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967558"/>
                      </a:ext>
                    </a:extLst>
                  </a:tr>
                  <a:tr h="410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b="1" dirty="0"/>
                            <a:t>結果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Python </a:t>
                          </a:r>
                          <a:r>
                            <a:rPr kumimoji="1" lang="ja-JP" altLang="en-US" dirty="0"/>
                            <a:t>の方が 約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7.4</m:t>
                              </m:r>
                            </m:oMath>
                          </a14:m>
                          <a:r>
                            <a:rPr kumimoji="1" lang="ja-JP" altLang="en-US" dirty="0"/>
                            <a:t>倍速い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Python </a:t>
                          </a:r>
                          <a:r>
                            <a:rPr kumimoji="1" lang="ja-JP" altLang="en-US" dirty="0"/>
                            <a:t>の方が 約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oMath>
                          </a14:m>
                          <a:r>
                            <a:rPr kumimoji="1" lang="ja-JP" altLang="en-US" dirty="0"/>
                            <a:t>倍速い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329592"/>
                      </a:ext>
                    </a:extLst>
                  </a:tr>
                  <a:tr h="130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1" dirty="0"/>
                            <a:t>おまけ</a:t>
                          </a:r>
                          <a:endParaRPr kumimoji="1" lang="en-US" altLang="ja-JP" sz="1600" b="1" dirty="0"/>
                        </a:p>
                        <a:p>
                          <a:pPr algn="ctr"/>
                          <a:endParaRPr kumimoji="1" lang="en-US" altLang="ja-JP" sz="1600" b="1" dirty="0"/>
                        </a:p>
                        <a:p>
                          <a:pPr algn="ctr"/>
                          <a:r>
                            <a:rPr kumimoji="1" lang="en-US" altLang="ja-JP" sz="1600" b="1" dirty="0"/>
                            <a:t>CC</a:t>
                          </a:r>
                          <a:r>
                            <a:rPr kumimoji="1" lang="ja-JP" altLang="en-US" sz="1600" b="1" dirty="0"/>
                            <a:t>でコンパイルした</a:t>
                          </a:r>
                          <a:endParaRPr kumimoji="1" lang="en-US" altLang="ja-JP" sz="1600" b="1" dirty="0"/>
                        </a:p>
                        <a:p>
                          <a:pPr algn="ctr"/>
                          <a:r>
                            <a:rPr kumimoji="1" lang="en-US" altLang="ja-JP" sz="1600" b="1" dirty="0"/>
                            <a:t>C</a:t>
                          </a:r>
                          <a:r>
                            <a:rPr kumimoji="1" lang="ja-JP" altLang="en-US" sz="1600" b="1" dirty="0"/>
                            <a:t>インタプリタの</a:t>
                          </a:r>
                          <a:endParaRPr kumimoji="1" lang="en-US" altLang="ja-JP" sz="1600" b="1" dirty="0"/>
                        </a:p>
                        <a:p>
                          <a:pPr algn="ctr"/>
                          <a:r>
                            <a:rPr kumimoji="1" lang="ja-JP" altLang="en-US" sz="1600" b="1" dirty="0"/>
                            <a:t>実行時間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931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937BAE27-DA6B-BD99-4250-BAD7BFF162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013438"/>
                  </p:ext>
                </p:extLst>
              </p:nvPr>
            </p:nvGraphicFramePr>
            <p:xfrm>
              <a:off x="1824037" y="1530039"/>
              <a:ext cx="9148763" cy="456778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321142">
                      <a:extLst>
                        <a:ext uri="{9D8B030D-6E8A-4147-A177-3AD203B41FA5}">
                          <a16:colId xmlns:a16="http://schemas.microsoft.com/office/drawing/2014/main" val="1635889486"/>
                        </a:ext>
                      </a:extLst>
                    </a:gridCol>
                    <a:gridCol w="3131921">
                      <a:extLst>
                        <a:ext uri="{9D8B030D-6E8A-4147-A177-3AD203B41FA5}">
                          <a16:colId xmlns:a16="http://schemas.microsoft.com/office/drawing/2014/main" val="1899543377"/>
                        </a:ext>
                      </a:extLst>
                    </a:gridCol>
                    <a:gridCol w="3695700">
                      <a:extLst>
                        <a:ext uri="{9D8B030D-6E8A-4147-A177-3AD203B41FA5}">
                          <a16:colId xmlns:a16="http://schemas.microsoft.com/office/drawing/2014/main" val="4142247032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実行コードの概要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319" t="-7547" r="-118482" b="-6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フィボナッチ数列</a:t>
                          </a:r>
                          <a:r>
                            <a:rPr kumimoji="1" lang="en-US" altLang="ja-JP" dirty="0"/>
                            <a:t>30</a:t>
                          </a:r>
                          <a:r>
                            <a:rPr kumimoji="1" lang="ja-JP" altLang="en-US" dirty="0"/>
                            <a:t>項目（再帰）</a:t>
                          </a:r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293103"/>
                      </a:ext>
                    </a:extLst>
                  </a:tr>
                  <a:tr h="1078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/>
                            <a:t>Python</a:t>
                          </a:r>
                          <a:r>
                            <a:rPr kumimoji="1" lang="ja-JP" altLang="en-US" sz="2000" b="1" dirty="0"/>
                            <a:t>の</a:t>
                          </a:r>
                          <a:endParaRPr kumimoji="1" lang="en-US" altLang="ja-JP" sz="2000" b="1" dirty="0"/>
                        </a:p>
                        <a:p>
                          <a:pPr algn="ctr"/>
                          <a:r>
                            <a:rPr kumimoji="1" lang="ja-JP" altLang="en-US" sz="2000" b="1" dirty="0"/>
                            <a:t>実行時間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233020"/>
                      </a:ext>
                    </a:extLst>
                  </a:tr>
                  <a:tr h="11222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/>
                            <a:t>C</a:t>
                          </a:r>
                          <a:r>
                            <a:rPr kumimoji="1" lang="ja-JP" altLang="en-US" sz="2000" b="1" dirty="0"/>
                            <a:t>インタプリタの</a:t>
                          </a:r>
                          <a:endParaRPr kumimoji="1" lang="en-US" altLang="ja-JP" sz="2000" b="1" dirty="0"/>
                        </a:p>
                        <a:p>
                          <a:pPr algn="ctr"/>
                          <a:r>
                            <a:rPr kumimoji="1" lang="ja-JP" altLang="en-US" sz="2000" b="1" dirty="0"/>
                            <a:t>実行時間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967558"/>
                      </a:ext>
                    </a:extLst>
                  </a:tr>
                  <a:tr h="410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b="1" dirty="0"/>
                            <a:t>結果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319" t="-700000" r="-118482" b="-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855" t="-700000" r="-495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329592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1" dirty="0"/>
                            <a:t>おまけ</a:t>
                          </a:r>
                          <a:endParaRPr kumimoji="1" lang="en-US" altLang="ja-JP" sz="1600" b="1" dirty="0"/>
                        </a:p>
                        <a:p>
                          <a:pPr algn="ctr"/>
                          <a:endParaRPr kumimoji="1" lang="en-US" altLang="ja-JP" sz="1600" b="1" dirty="0"/>
                        </a:p>
                        <a:p>
                          <a:pPr algn="ctr"/>
                          <a:r>
                            <a:rPr kumimoji="1" lang="en-US" altLang="ja-JP" sz="1600" b="1" dirty="0"/>
                            <a:t>CC</a:t>
                          </a:r>
                          <a:r>
                            <a:rPr kumimoji="1" lang="ja-JP" altLang="en-US" sz="1600" b="1" dirty="0"/>
                            <a:t>でコンパイルした</a:t>
                          </a:r>
                          <a:endParaRPr kumimoji="1" lang="en-US" altLang="ja-JP" sz="1600" b="1" dirty="0"/>
                        </a:p>
                        <a:p>
                          <a:pPr algn="ctr"/>
                          <a:r>
                            <a:rPr kumimoji="1" lang="en-US" altLang="ja-JP" sz="1600" b="1" dirty="0"/>
                            <a:t>C</a:t>
                          </a:r>
                          <a:r>
                            <a:rPr kumimoji="1" lang="ja-JP" altLang="en-US" sz="1600" b="1" dirty="0"/>
                            <a:t>インタプリタの</a:t>
                          </a:r>
                          <a:endParaRPr kumimoji="1" lang="en-US" altLang="ja-JP" sz="1600" b="1" dirty="0"/>
                        </a:p>
                        <a:p>
                          <a:pPr algn="ctr"/>
                          <a:r>
                            <a:rPr kumimoji="1" lang="ja-JP" altLang="en-US" sz="1600" b="1" dirty="0"/>
                            <a:t>実行時間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93186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E6B24877-FBAE-A3E1-B594-7089ACDF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781" y="2248850"/>
            <a:ext cx="1983882" cy="92327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B3005BF-4FA2-C1E8-65EA-A792FD277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781" y="3379907"/>
            <a:ext cx="1983882" cy="9389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1680B5-978A-8FC5-BDDC-58D820A38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330" y="3532105"/>
            <a:ext cx="1983882" cy="657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8536775-422D-E983-AF90-A6553373E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329" y="2389395"/>
            <a:ext cx="1983883" cy="6421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395D7F6-FB08-78EC-E55A-D9A32EBB6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329" y="5066574"/>
            <a:ext cx="1983883" cy="7779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06EDA0E-DA55-AF78-15B0-34748CC69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6781" y="4987034"/>
            <a:ext cx="1983882" cy="99134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9043F-D393-DD8E-CCE3-DF09DDE13360}"/>
              </a:ext>
            </a:extLst>
          </p:cNvPr>
          <p:cNvSpPr txBox="1"/>
          <p:nvPr/>
        </p:nvSpPr>
        <p:spPr>
          <a:xfrm>
            <a:off x="4293393" y="6172200"/>
            <a:ext cx="4574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CC</a:t>
            </a:r>
            <a:r>
              <a:rPr kumimoji="1" lang="ja-JP" altLang="en-US" dirty="0"/>
              <a:t>は自作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コンパイラより約</a:t>
            </a:r>
            <a:r>
              <a:rPr kumimoji="1" lang="en-US" altLang="ja-JP" dirty="0"/>
              <a:t>3.3</a:t>
            </a:r>
            <a:r>
              <a:rPr kumimoji="1" lang="ja-JP" altLang="en-US" dirty="0"/>
              <a:t>倍速い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5425669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3463</TotalTime>
  <Words>309</Words>
  <Application>Microsoft Office PowerPoint</Application>
  <PresentationFormat>ワイド画面</PresentationFormat>
  <Paragraphs>76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Cambria Math</vt:lpstr>
      <vt:lpstr>Franklin Gothic Book</vt:lpstr>
      <vt:lpstr>トリミング</vt:lpstr>
      <vt:lpstr>CCC</vt:lpstr>
      <vt:lpstr>はじめに</vt:lpstr>
      <vt:lpstr>はじめに</vt:lpstr>
      <vt:lpstr>CCCとは</vt:lpstr>
      <vt:lpstr>Cインタプリタについて</vt:lpstr>
      <vt:lpstr>Cインタプリタ 特徴</vt:lpstr>
      <vt:lpstr>Cインタプリタ 特徴</vt:lpstr>
      <vt:lpstr>Cインタプリタ 特徴</vt:lpstr>
      <vt:lpstr>実行速度 VS Python</vt:lpstr>
      <vt:lpstr>使用技術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</dc:title>
  <dc:creator>長尾 卓</dc:creator>
  <cp:lastModifiedBy>長尾 卓</cp:lastModifiedBy>
  <cp:revision>36</cp:revision>
  <dcterms:created xsi:type="dcterms:W3CDTF">2022-08-31T01:56:57Z</dcterms:created>
  <dcterms:modified xsi:type="dcterms:W3CDTF">2022-09-10T03:08:46Z</dcterms:modified>
</cp:coreProperties>
</file>