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96" r:id="rId4"/>
    <p:sldId id="262" r:id="rId5"/>
    <p:sldId id="263" r:id="rId6"/>
    <p:sldId id="264" r:id="rId7"/>
    <p:sldId id="272" r:id="rId8"/>
    <p:sldId id="273" r:id="rId9"/>
    <p:sldId id="274" r:id="rId10"/>
    <p:sldId id="295" r:id="rId11"/>
    <p:sldId id="275" r:id="rId12"/>
    <p:sldId id="293" r:id="rId13"/>
    <p:sldId id="294" r:id="rId14"/>
    <p:sldId id="265" r:id="rId15"/>
    <p:sldId id="266" r:id="rId16"/>
    <p:sldId id="267" r:id="rId17"/>
    <p:sldId id="268" r:id="rId18"/>
    <p:sldId id="269" r:id="rId19"/>
    <p:sldId id="270" r:id="rId20"/>
    <p:sldId id="288" r:id="rId21"/>
    <p:sldId id="298" r:id="rId22"/>
    <p:sldId id="297" r:id="rId23"/>
    <p:sldId id="278" r:id="rId24"/>
    <p:sldId id="291" r:id="rId25"/>
    <p:sldId id="292" r:id="rId26"/>
    <p:sldId id="299" r:id="rId27"/>
    <p:sldId id="279" r:id="rId28"/>
    <p:sldId id="285" r:id="rId29"/>
    <p:sldId id="282" r:id="rId30"/>
    <p:sldId id="300" r:id="rId31"/>
    <p:sldId id="280" r:id="rId32"/>
    <p:sldId id="281" r:id="rId33"/>
    <p:sldId id="287" r:id="rId34"/>
    <p:sldId id="276" r:id="rId35"/>
    <p:sldId id="277" r:id="rId36"/>
    <p:sldId id="271" r:id="rId37"/>
    <p:sldId id="28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8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B11D6-2530-4860-AC66-FAE03187D6B9}" type="datetimeFigureOut">
              <a:rPr lang="en-US" smtClean="0"/>
              <a:pPr/>
              <a:t>4/23/2013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AFEBE-6996-464B-99DC-DF0462F756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224A7A4-731C-47C1-A7D4-23323F38D429}" type="datetime1">
              <a:rPr lang="en-US" smtClean="0"/>
              <a:pPr/>
              <a:t>4/23/2013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578F21-20ED-450C-B47D-76BA05B6C0CC}" type="datetime1">
              <a:rPr lang="en-US" smtClean="0"/>
              <a:pPr/>
              <a:t>4/23/2013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8D18FC-21B6-415F-A7F5-32D7616FC0D4}" type="datetime1">
              <a:rPr lang="en-US" smtClean="0"/>
              <a:pPr/>
              <a:t>4/23/2013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01F6AC1-91AD-420F-B58B-F811CF0FFB43}" type="datetime1">
              <a:rPr lang="en-US" smtClean="0"/>
              <a:pPr/>
              <a:t>4/23/2013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292342-FF3D-4BB5-A4CD-036CB776876C}" type="datetime1">
              <a:rPr lang="en-US" smtClean="0"/>
              <a:pPr/>
              <a:t>4/23/2013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E3B1D4D-2838-4A9D-8E96-FD295389873C}" type="datetime1">
              <a:rPr lang="en-US" smtClean="0"/>
              <a:pPr/>
              <a:t>4/23/2013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505425-6435-4E0D-AFDC-6BE4AB03269E}" type="datetime1">
              <a:rPr lang="en-US" smtClean="0"/>
              <a:pPr/>
              <a:t>4/23/2013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CCF9B94-C33A-4850-82EE-7643E5BC5B1D}" type="datetime1">
              <a:rPr lang="en-US" smtClean="0"/>
              <a:pPr/>
              <a:t>4/23/2013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9C7F4-D92A-404B-B7DA-CFE7D367BD9F}" type="datetime1">
              <a:rPr lang="en-US" smtClean="0"/>
              <a:pPr/>
              <a:t>4/23/2013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FEBAB8-98AF-409C-8407-D581890D9205}" type="datetime1">
              <a:rPr lang="en-US" smtClean="0"/>
              <a:pPr/>
              <a:t>4/23/2013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07E7A0-90F5-417B-AB2A-19E039B98CF6}" type="datetime1">
              <a:rPr lang="en-US" smtClean="0"/>
              <a:pPr/>
              <a:t>4/23/2013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FC9C79A4-C2FA-4F92-BD38-5F1CC5CE485A}" type="datetime1">
              <a:rPr lang="en-US" smtClean="0"/>
              <a:pPr algn="r" eaLnBrk="1" latinLnBrk="0" hangingPunct="1"/>
              <a:t>4/23/2013</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hine.com/" TargetMode="External"/><Relationship Id="rId2" Type="http://schemas.openxmlformats.org/officeDocument/2006/relationships/hyperlink" Target="http://www.careers.stackoverflow.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48200" y="4953000"/>
            <a:ext cx="4267200" cy="1600200"/>
          </a:xfrm>
        </p:spPr>
        <p:txBody>
          <a:bodyPr>
            <a:normAutofit/>
          </a:bodyPr>
          <a:lstStyle/>
          <a:p>
            <a:r>
              <a:rPr lang="en-US" dirty="0" smtClean="0"/>
              <a:t>Developed By: </a:t>
            </a:r>
            <a:r>
              <a:rPr lang="en-US" dirty="0" smtClean="0"/>
              <a:t> </a:t>
            </a:r>
            <a:r>
              <a:rPr lang="en-US" dirty="0" err="1" smtClean="0"/>
              <a:t>Paghadar</a:t>
            </a:r>
            <a:r>
              <a:rPr lang="en-US" dirty="0" smtClean="0"/>
              <a:t> </a:t>
            </a:r>
            <a:r>
              <a:rPr lang="en-US" dirty="0" smtClean="0"/>
              <a:t>Sanjay</a:t>
            </a:r>
            <a:endParaRPr lang="en-US" dirty="0" smtClean="0"/>
          </a:p>
          <a:p>
            <a:r>
              <a:rPr lang="en-US" dirty="0" smtClean="0"/>
              <a:t>	        </a:t>
            </a:r>
            <a:r>
              <a:rPr lang="en-US" dirty="0" err="1" smtClean="0"/>
              <a:t>Dangar</a:t>
            </a:r>
            <a:r>
              <a:rPr lang="en-US" dirty="0" smtClean="0"/>
              <a:t> Vijay</a:t>
            </a:r>
          </a:p>
          <a:p>
            <a:r>
              <a:rPr lang="en-US" dirty="0" smtClean="0"/>
              <a:t>                   Joshi </a:t>
            </a:r>
            <a:r>
              <a:rPr lang="en-US" dirty="0" err="1" smtClean="0"/>
              <a:t>Vishal</a:t>
            </a:r>
            <a:r>
              <a:rPr lang="en-US" dirty="0" smtClean="0"/>
              <a:t>                             </a:t>
            </a:r>
            <a:endParaRPr lang="en-US" dirty="0"/>
          </a:p>
        </p:txBody>
      </p:sp>
      <p:sp>
        <p:nvSpPr>
          <p:cNvPr id="3" name="Title 2"/>
          <p:cNvSpPr>
            <a:spLocks noGrp="1"/>
          </p:cNvSpPr>
          <p:nvPr>
            <p:ph type="ctrTitle"/>
          </p:nvPr>
        </p:nvSpPr>
        <p:spPr/>
        <p:txBody>
          <a:bodyPr/>
          <a:lstStyle/>
          <a:p>
            <a:r>
              <a:rPr b="1" smtClean="0">
                <a:latin typeface="Arial" pitchFamily="34" charset="0"/>
                <a:cs typeface="Arial" pitchFamily="34" charset="0"/>
              </a:rPr>
              <a:t>Job Portal</a:t>
            </a:r>
            <a:endParaRPr lang="en-US" dirty="0"/>
          </a:p>
        </p:txBody>
      </p:sp>
      <p:sp>
        <p:nvSpPr>
          <p:cNvPr id="4" name="Subtitle 1"/>
          <p:cNvSpPr txBox="1">
            <a:spLocks/>
          </p:cNvSpPr>
          <p:nvPr/>
        </p:nvSpPr>
        <p:spPr>
          <a:xfrm>
            <a:off x="304800" y="4953000"/>
            <a:ext cx="4267200" cy="1600200"/>
          </a:xfrm>
          <a:prstGeom prst="rect">
            <a:avLst/>
          </a:prstGeom>
        </p:spPr>
        <p:txBody>
          <a:bodyPr>
            <a:normAutofit/>
          </a:bodyPr>
          <a:lstStyle/>
          <a:p>
            <a:pPr lvl="0" algn="ctr">
              <a:spcBef>
                <a:spcPts val="580"/>
              </a:spcBef>
              <a:buClr>
                <a:schemeClr val="accent1"/>
              </a:buClr>
              <a:buSzPct val="85000"/>
            </a:pPr>
            <a:r>
              <a:rPr lang="en-US" sz="2600" dirty="0" smtClean="0">
                <a:solidFill>
                  <a:schemeClr val="tx2"/>
                </a:solidFill>
              </a:rPr>
              <a:t>Guided</a:t>
            </a:r>
            <a:r>
              <a:rPr kumimoji="0" lang="en-US" sz="2600" b="0" i="0" u="none" strike="noStrike" kern="1200" cap="none" spc="0" normalizeH="0" baseline="0" noProof="0" dirty="0" smtClean="0">
                <a:ln>
                  <a:noFill/>
                </a:ln>
                <a:solidFill>
                  <a:schemeClr val="tx2"/>
                </a:solidFill>
                <a:effectLst/>
                <a:uLnTx/>
                <a:uFillTx/>
                <a:latin typeface="+mn-lt"/>
                <a:ea typeface="+mn-ea"/>
                <a:cs typeface="+mn-cs"/>
              </a:rPr>
              <a:t> By: </a:t>
            </a:r>
            <a:r>
              <a:rPr lang="en-US" sz="2600" dirty="0" err="1" smtClean="0">
                <a:solidFill>
                  <a:schemeClr val="tx2"/>
                </a:solidFill>
              </a:rPr>
              <a:t>Mr.Aditya</a:t>
            </a:r>
            <a:r>
              <a:rPr lang="en-US" sz="2600" dirty="0" smtClean="0">
                <a:solidFill>
                  <a:schemeClr val="tx2"/>
                </a:solidFill>
              </a:rPr>
              <a:t> </a:t>
            </a:r>
            <a:r>
              <a:rPr lang="en-US" sz="2600" dirty="0" err="1" smtClean="0">
                <a:solidFill>
                  <a:schemeClr val="tx2"/>
                </a:solidFill>
              </a:rPr>
              <a:t>Nagodra</a:t>
            </a:r>
            <a:endParaRPr kumimoji="0" lang="en-US" sz="2600" b="0" i="0" u="none" strike="noStrike" kern="1200" cap="none" spc="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1</a:t>
            </a:fld>
            <a:endParaRPr kumimoji="0" lang="en-US" sz="1400" dirty="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10</a:t>
            </a:fld>
            <a:endParaRPr kumimoji="0" lang="en-US"/>
          </a:p>
        </p:txBody>
      </p:sp>
      <p:sp>
        <p:nvSpPr>
          <p:cNvPr id="4" name="Content Placeholder 3"/>
          <p:cNvSpPr>
            <a:spLocks noGrp="1"/>
          </p:cNvSpPr>
          <p:nvPr>
            <p:ph sz="quarter" idx="1"/>
          </p:nvPr>
        </p:nvSpPr>
        <p:spPr>
          <a:xfrm>
            <a:off x="228600" y="457200"/>
            <a:ext cx="8686800" cy="6248400"/>
          </a:xfrm>
        </p:spPr>
        <p:txBody>
          <a:bodyPr/>
          <a:lstStyle/>
          <a:p>
            <a:pPr>
              <a:buNone/>
            </a:pPr>
            <a:endParaRPr lang="en-US" dirty="0"/>
          </a:p>
        </p:txBody>
      </p:sp>
      <p:sp>
        <p:nvSpPr>
          <p:cNvPr id="5" name="Rectangle 4"/>
          <p:cNvSpPr/>
          <p:nvPr/>
        </p:nvSpPr>
        <p:spPr>
          <a:xfrm>
            <a:off x="2438400" y="457200"/>
            <a:ext cx="6400800" cy="62484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Smiley Face 5"/>
          <p:cNvSpPr/>
          <p:nvPr/>
        </p:nvSpPr>
        <p:spPr>
          <a:xfrm>
            <a:off x="1066800" y="381000"/>
            <a:ext cx="457200" cy="40957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p:cNvCxnSpPr/>
          <p:nvPr/>
        </p:nvCxnSpPr>
        <p:spPr>
          <a:xfrm flipH="1">
            <a:off x="1295400" y="762000"/>
            <a:ext cx="1588"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914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066800" y="12192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95400" y="1219200"/>
            <a:ext cx="1524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1524000"/>
            <a:ext cx="990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Admin</a:t>
            </a:r>
            <a:endParaRPr lang="en-US" dirty="0">
              <a:solidFill>
                <a:schemeClr val="tx1"/>
              </a:solidFill>
            </a:endParaRPr>
          </a:p>
        </p:txBody>
      </p:sp>
      <p:sp>
        <p:nvSpPr>
          <p:cNvPr id="24" name="Smiley Face 23"/>
          <p:cNvSpPr/>
          <p:nvPr/>
        </p:nvSpPr>
        <p:spPr>
          <a:xfrm>
            <a:off x="990600" y="1905000"/>
            <a:ext cx="457200" cy="40957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25" name="Straight Connector 24"/>
          <p:cNvCxnSpPr/>
          <p:nvPr/>
        </p:nvCxnSpPr>
        <p:spPr>
          <a:xfrm flipH="1">
            <a:off x="1219200" y="2286000"/>
            <a:ext cx="1588"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14400" y="2438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990600" y="27432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19200" y="2743200"/>
            <a:ext cx="1524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85800" y="3048000"/>
            <a:ext cx="990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Visitor</a:t>
            </a:r>
            <a:endParaRPr lang="en-US" dirty="0">
              <a:solidFill>
                <a:schemeClr val="tx1"/>
              </a:solidFill>
            </a:endParaRPr>
          </a:p>
        </p:txBody>
      </p:sp>
      <p:sp>
        <p:nvSpPr>
          <p:cNvPr id="30" name="Smiley Face 29"/>
          <p:cNvSpPr/>
          <p:nvPr/>
        </p:nvSpPr>
        <p:spPr>
          <a:xfrm>
            <a:off x="990600" y="3429000"/>
            <a:ext cx="457200" cy="40957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31" name="Straight Connector 30"/>
          <p:cNvCxnSpPr/>
          <p:nvPr/>
        </p:nvCxnSpPr>
        <p:spPr>
          <a:xfrm flipH="1">
            <a:off x="1219200" y="3810000"/>
            <a:ext cx="1588"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914400" y="3962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990600" y="42672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219200" y="4267200"/>
            <a:ext cx="1524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81000" y="4495800"/>
            <a:ext cx="1828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Job Seeker</a:t>
            </a:r>
            <a:endParaRPr lang="en-US" dirty="0">
              <a:solidFill>
                <a:schemeClr val="tx1"/>
              </a:solidFill>
            </a:endParaRPr>
          </a:p>
        </p:txBody>
      </p:sp>
      <p:sp>
        <p:nvSpPr>
          <p:cNvPr id="36" name="Smiley Face 35"/>
          <p:cNvSpPr/>
          <p:nvPr/>
        </p:nvSpPr>
        <p:spPr>
          <a:xfrm>
            <a:off x="914400" y="4953000"/>
            <a:ext cx="457200" cy="40957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37" name="Straight Connector 36"/>
          <p:cNvCxnSpPr/>
          <p:nvPr/>
        </p:nvCxnSpPr>
        <p:spPr>
          <a:xfrm flipH="1">
            <a:off x="1143000" y="5334000"/>
            <a:ext cx="1588"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38200" y="54864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914400" y="5791200"/>
            <a:ext cx="228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143000" y="5791200"/>
            <a:ext cx="1524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09600" y="6172200"/>
            <a:ext cx="1219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Employers</a:t>
            </a:r>
            <a:endParaRPr lang="en-US" dirty="0">
              <a:solidFill>
                <a:schemeClr val="tx1"/>
              </a:solidFill>
            </a:endParaRPr>
          </a:p>
        </p:txBody>
      </p:sp>
      <p:sp>
        <p:nvSpPr>
          <p:cNvPr id="42" name="Oval 41"/>
          <p:cNvSpPr/>
          <p:nvPr/>
        </p:nvSpPr>
        <p:spPr>
          <a:xfrm>
            <a:off x="2819400" y="533400"/>
            <a:ext cx="22098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Approve Posted  job</a:t>
            </a:r>
            <a:endParaRPr lang="en-US" sz="1400" dirty="0">
              <a:solidFill>
                <a:schemeClr val="tx1"/>
              </a:solidFill>
            </a:endParaRPr>
          </a:p>
        </p:txBody>
      </p:sp>
      <p:sp>
        <p:nvSpPr>
          <p:cNvPr id="44" name="Oval 43"/>
          <p:cNvSpPr/>
          <p:nvPr/>
        </p:nvSpPr>
        <p:spPr>
          <a:xfrm>
            <a:off x="4876800" y="914400"/>
            <a:ext cx="28194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Approve Candidate Profile</a:t>
            </a:r>
            <a:endParaRPr lang="en-US" sz="1400" dirty="0">
              <a:solidFill>
                <a:schemeClr val="tx1"/>
              </a:solidFill>
            </a:endParaRPr>
          </a:p>
        </p:txBody>
      </p:sp>
      <p:sp>
        <p:nvSpPr>
          <p:cNvPr id="45" name="Oval 44"/>
          <p:cNvSpPr/>
          <p:nvPr/>
        </p:nvSpPr>
        <p:spPr>
          <a:xfrm>
            <a:off x="4953000" y="1371600"/>
            <a:ext cx="27432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Remove Candidate Profile</a:t>
            </a:r>
            <a:endParaRPr lang="en-US" sz="1400" dirty="0">
              <a:solidFill>
                <a:schemeClr val="tx1"/>
              </a:solidFill>
            </a:endParaRPr>
          </a:p>
        </p:txBody>
      </p:sp>
      <p:sp>
        <p:nvSpPr>
          <p:cNvPr id="46" name="Oval 45"/>
          <p:cNvSpPr/>
          <p:nvPr/>
        </p:nvSpPr>
        <p:spPr>
          <a:xfrm>
            <a:off x="2743200" y="1600200"/>
            <a:ext cx="22860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Remove Posted jobs</a:t>
            </a:r>
            <a:endParaRPr lang="en-US" sz="1400" dirty="0">
              <a:solidFill>
                <a:schemeClr val="tx1"/>
              </a:solidFill>
            </a:endParaRPr>
          </a:p>
        </p:txBody>
      </p:sp>
      <p:sp>
        <p:nvSpPr>
          <p:cNvPr id="47" name="Oval 46"/>
          <p:cNvSpPr/>
          <p:nvPr/>
        </p:nvSpPr>
        <p:spPr>
          <a:xfrm>
            <a:off x="2971800" y="1981200"/>
            <a:ext cx="21336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Search for Vacancies</a:t>
            </a:r>
            <a:endParaRPr lang="en-US" sz="1400" dirty="0">
              <a:solidFill>
                <a:schemeClr val="tx1"/>
              </a:solidFill>
            </a:endParaRPr>
          </a:p>
        </p:txBody>
      </p:sp>
      <p:sp>
        <p:nvSpPr>
          <p:cNvPr id="48" name="Oval 47"/>
          <p:cNvSpPr/>
          <p:nvPr/>
        </p:nvSpPr>
        <p:spPr>
          <a:xfrm>
            <a:off x="2819400" y="2514600"/>
            <a:ext cx="26670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Create Profile Register</a:t>
            </a:r>
            <a:endParaRPr lang="en-US" sz="1400" dirty="0">
              <a:solidFill>
                <a:schemeClr val="tx1"/>
              </a:solidFill>
            </a:endParaRPr>
          </a:p>
        </p:txBody>
      </p:sp>
      <p:sp>
        <p:nvSpPr>
          <p:cNvPr id="56" name="Oval 55"/>
          <p:cNvSpPr/>
          <p:nvPr/>
        </p:nvSpPr>
        <p:spPr>
          <a:xfrm>
            <a:off x="6477000" y="1981200"/>
            <a:ext cx="22098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Upload Resume</a:t>
            </a:r>
            <a:endParaRPr lang="en-US" sz="1400" dirty="0">
              <a:solidFill>
                <a:schemeClr val="tx1"/>
              </a:solidFill>
            </a:endParaRPr>
          </a:p>
        </p:txBody>
      </p:sp>
      <p:sp>
        <p:nvSpPr>
          <p:cNvPr id="57" name="Oval 56"/>
          <p:cNvSpPr/>
          <p:nvPr/>
        </p:nvSpPr>
        <p:spPr>
          <a:xfrm>
            <a:off x="6553200" y="2438400"/>
            <a:ext cx="19812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Change Resume</a:t>
            </a:r>
            <a:endParaRPr lang="en-US" sz="1400" dirty="0">
              <a:solidFill>
                <a:schemeClr val="tx1"/>
              </a:solidFill>
            </a:endParaRPr>
          </a:p>
        </p:txBody>
      </p:sp>
      <p:sp>
        <p:nvSpPr>
          <p:cNvPr id="58" name="Oval 57"/>
          <p:cNvSpPr/>
          <p:nvPr/>
        </p:nvSpPr>
        <p:spPr>
          <a:xfrm>
            <a:off x="4114800" y="3048000"/>
            <a:ext cx="24384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View  Match Vacancies</a:t>
            </a:r>
            <a:endParaRPr lang="en-US" sz="1400" dirty="0">
              <a:solidFill>
                <a:schemeClr val="tx1"/>
              </a:solidFill>
            </a:endParaRPr>
          </a:p>
        </p:txBody>
      </p:sp>
      <p:sp>
        <p:nvSpPr>
          <p:cNvPr id="59" name="Oval 58"/>
          <p:cNvSpPr/>
          <p:nvPr/>
        </p:nvSpPr>
        <p:spPr>
          <a:xfrm>
            <a:off x="2667000" y="3733800"/>
            <a:ext cx="16002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Log in</a:t>
            </a:r>
            <a:endParaRPr lang="en-US" sz="1400" dirty="0">
              <a:solidFill>
                <a:schemeClr val="tx1"/>
              </a:solidFill>
            </a:endParaRPr>
          </a:p>
        </p:txBody>
      </p:sp>
      <p:sp>
        <p:nvSpPr>
          <p:cNvPr id="60" name="Oval 59"/>
          <p:cNvSpPr/>
          <p:nvPr/>
        </p:nvSpPr>
        <p:spPr>
          <a:xfrm>
            <a:off x="4419600" y="4876800"/>
            <a:ext cx="22098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Delete Vacancies</a:t>
            </a:r>
            <a:endParaRPr lang="en-US" sz="1400" dirty="0">
              <a:solidFill>
                <a:schemeClr val="tx1"/>
              </a:solidFill>
            </a:endParaRPr>
          </a:p>
        </p:txBody>
      </p:sp>
      <p:sp>
        <p:nvSpPr>
          <p:cNvPr id="62" name="Oval 61"/>
          <p:cNvSpPr/>
          <p:nvPr/>
        </p:nvSpPr>
        <p:spPr>
          <a:xfrm>
            <a:off x="6705600" y="4267200"/>
            <a:ext cx="19812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Apply for Job</a:t>
            </a:r>
            <a:endParaRPr lang="en-US" sz="1400" dirty="0">
              <a:solidFill>
                <a:schemeClr val="tx1"/>
              </a:solidFill>
            </a:endParaRPr>
          </a:p>
        </p:txBody>
      </p:sp>
      <p:sp>
        <p:nvSpPr>
          <p:cNvPr id="63" name="Oval 62"/>
          <p:cNvSpPr/>
          <p:nvPr/>
        </p:nvSpPr>
        <p:spPr>
          <a:xfrm>
            <a:off x="2590800" y="5410200"/>
            <a:ext cx="16002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Log in</a:t>
            </a:r>
            <a:endParaRPr lang="en-US" sz="1400" dirty="0">
              <a:solidFill>
                <a:schemeClr val="tx1"/>
              </a:solidFill>
            </a:endParaRPr>
          </a:p>
        </p:txBody>
      </p:sp>
      <p:sp>
        <p:nvSpPr>
          <p:cNvPr id="65" name="Oval 64"/>
          <p:cNvSpPr/>
          <p:nvPr/>
        </p:nvSpPr>
        <p:spPr>
          <a:xfrm>
            <a:off x="3048000" y="4572000"/>
            <a:ext cx="21336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Change Password</a:t>
            </a:r>
            <a:endParaRPr lang="en-US" sz="1400" dirty="0">
              <a:solidFill>
                <a:schemeClr val="tx1"/>
              </a:solidFill>
            </a:endParaRPr>
          </a:p>
        </p:txBody>
      </p:sp>
      <p:sp>
        <p:nvSpPr>
          <p:cNvPr id="66" name="Oval 65"/>
          <p:cNvSpPr/>
          <p:nvPr/>
        </p:nvSpPr>
        <p:spPr>
          <a:xfrm>
            <a:off x="6400800" y="5181600"/>
            <a:ext cx="22098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Add New Vacancies</a:t>
            </a:r>
            <a:endParaRPr lang="en-US" sz="1400" dirty="0">
              <a:solidFill>
                <a:schemeClr val="tx1"/>
              </a:solidFill>
            </a:endParaRPr>
          </a:p>
        </p:txBody>
      </p:sp>
      <p:sp>
        <p:nvSpPr>
          <p:cNvPr id="67" name="Oval 66"/>
          <p:cNvSpPr/>
          <p:nvPr/>
        </p:nvSpPr>
        <p:spPr>
          <a:xfrm>
            <a:off x="6324600" y="5943600"/>
            <a:ext cx="22098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Download Resume</a:t>
            </a:r>
            <a:endParaRPr lang="en-US" sz="1400" dirty="0">
              <a:solidFill>
                <a:schemeClr val="tx1"/>
              </a:solidFill>
            </a:endParaRPr>
          </a:p>
        </p:txBody>
      </p:sp>
      <p:sp>
        <p:nvSpPr>
          <p:cNvPr id="68" name="Oval 67"/>
          <p:cNvSpPr/>
          <p:nvPr/>
        </p:nvSpPr>
        <p:spPr>
          <a:xfrm>
            <a:off x="5105400" y="6324600"/>
            <a:ext cx="19812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Send Mail</a:t>
            </a:r>
          </a:p>
        </p:txBody>
      </p:sp>
      <p:sp>
        <p:nvSpPr>
          <p:cNvPr id="69" name="Oval 68"/>
          <p:cNvSpPr/>
          <p:nvPr/>
        </p:nvSpPr>
        <p:spPr>
          <a:xfrm>
            <a:off x="2895600" y="6248400"/>
            <a:ext cx="19812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Create Discussion</a:t>
            </a:r>
            <a:endParaRPr lang="en-US" sz="1400" dirty="0">
              <a:solidFill>
                <a:schemeClr val="tx1"/>
              </a:solidFill>
            </a:endParaRPr>
          </a:p>
        </p:txBody>
      </p:sp>
      <p:cxnSp>
        <p:nvCxnSpPr>
          <p:cNvPr id="72" name="Straight Connector 71"/>
          <p:cNvCxnSpPr>
            <a:endCxn id="42" idx="2"/>
          </p:cNvCxnSpPr>
          <p:nvPr/>
        </p:nvCxnSpPr>
        <p:spPr>
          <a:xfrm flipV="1">
            <a:off x="1524000" y="685800"/>
            <a:ext cx="1295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44" idx="2"/>
          </p:cNvCxnSpPr>
          <p:nvPr/>
        </p:nvCxnSpPr>
        <p:spPr>
          <a:xfrm>
            <a:off x="1524000" y="914400"/>
            <a:ext cx="3352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endCxn id="45" idx="2"/>
          </p:cNvCxnSpPr>
          <p:nvPr/>
        </p:nvCxnSpPr>
        <p:spPr>
          <a:xfrm>
            <a:off x="1600200" y="914400"/>
            <a:ext cx="3352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00200" y="914400"/>
            <a:ext cx="12954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48" idx="2"/>
          </p:cNvCxnSpPr>
          <p:nvPr/>
        </p:nvCxnSpPr>
        <p:spPr>
          <a:xfrm>
            <a:off x="1600200" y="2438400"/>
            <a:ext cx="1219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47" idx="2"/>
          </p:cNvCxnSpPr>
          <p:nvPr/>
        </p:nvCxnSpPr>
        <p:spPr>
          <a:xfrm flipV="1">
            <a:off x="1524000" y="2133600"/>
            <a:ext cx="1447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59" idx="2"/>
          </p:cNvCxnSpPr>
          <p:nvPr/>
        </p:nvCxnSpPr>
        <p:spPr>
          <a:xfrm flipV="1">
            <a:off x="1524000" y="3886200"/>
            <a:ext cx="1143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47" idx="6"/>
          </p:cNvCxnSpPr>
          <p:nvPr/>
        </p:nvCxnSpPr>
        <p:spPr>
          <a:xfrm flipH="1">
            <a:off x="5105400" y="2133600"/>
            <a:ext cx="1371600" cy="0"/>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47" idx="6"/>
          </p:cNvCxnSpPr>
          <p:nvPr/>
        </p:nvCxnSpPr>
        <p:spPr>
          <a:xfrm flipH="1" flipV="1">
            <a:off x="5105400" y="2133600"/>
            <a:ext cx="1447800" cy="457200"/>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6705600" y="3886200"/>
            <a:ext cx="21336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Search for Vacancies</a:t>
            </a:r>
            <a:endParaRPr lang="en-US" sz="1400" dirty="0">
              <a:solidFill>
                <a:schemeClr val="tx1"/>
              </a:solidFill>
            </a:endParaRPr>
          </a:p>
        </p:txBody>
      </p:sp>
      <p:sp>
        <p:nvSpPr>
          <p:cNvPr id="137" name="Oval 136"/>
          <p:cNvSpPr/>
          <p:nvPr/>
        </p:nvSpPr>
        <p:spPr>
          <a:xfrm>
            <a:off x="6477000" y="4648200"/>
            <a:ext cx="19812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Add Favorite Job</a:t>
            </a:r>
            <a:endParaRPr lang="en-US" sz="1400" dirty="0">
              <a:solidFill>
                <a:schemeClr val="tx1"/>
              </a:solidFill>
            </a:endParaRPr>
          </a:p>
        </p:txBody>
      </p:sp>
      <p:cxnSp>
        <p:nvCxnSpPr>
          <p:cNvPr id="144" name="Straight Arrow Connector 143"/>
          <p:cNvCxnSpPr>
            <a:stCxn id="59" idx="0"/>
            <a:endCxn id="58" idx="3"/>
          </p:cNvCxnSpPr>
          <p:nvPr/>
        </p:nvCxnSpPr>
        <p:spPr>
          <a:xfrm flipV="1">
            <a:off x="3467100" y="3308163"/>
            <a:ext cx="1004796" cy="425637"/>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6" idx="2"/>
            <a:endCxn id="59" idx="7"/>
          </p:cNvCxnSpPr>
          <p:nvPr/>
        </p:nvCxnSpPr>
        <p:spPr>
          <a:xfrm flipH="1" flipV="1">
            <a:off x="4032856" y="3778437"/>
            <a:ext cx="2672744" cy="260163"/>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62" idx="2"/>
            <a:endCxn id="59" idx="6"/>
          </p:cNvCxnSpPr>
          <p:nvPr/>
        </p:nvCxnSpPr>
        <p:spPr>
          <a:xfrm flipH="1" flipV="1">
            <a:off x="4267200" y="3886200"/>
            <a:ext cx="2438400" cy="533400"/>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7" idx="2"/>
            <a:endCxn id="59" idx="5"/>
          </p:cNvCxnSpPr>
          <p:nvPr/>
        </p:nvCxnSpPr>
        <p:spPr>
          <a:xfrm flipH="1" flipV="1">
            <a:off x="4032856" y="3993963"/>
            <a:ext cx="2444144" cy="806637"/>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65" idx="0"/>
            <a:endCxn id="59" idx="4"/>
          </p:cNvCxnSpPr>
          <p:nvPr/>
        </p:nvCxnSpPr>
        <p:spPr>
          <a:xfrm flipH="1" flipV="1">
            <a:off x="3467100" y="4038600"/>
            <a:ext cx="647700" cy="533400"/>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6400800" y="3429000"/>
            <a:ext cx="21336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Update Profile</a:t>
            </a:r>
            <a:endParaRPr lang="en-US" sz="1400" dirty="0">
              <a:solidFill>
                <a:schemeClr val="tx1"/>
              </a:solidFill>
            </a:endParaRPr>
          </a:p>
        </p:txBody>
      </p:sp>
      <p:cxnSp>
        <p:nvCxnSpPr>
          <p:cNvPr id="166" name="Straight Arrow Connector 165"/>
          <p:cNvCxnSpPr>
            <a:stCxn id="165" idx="2"/>
            <a:endCxn id="59" idx="7"/>
          </p:cNvCxnSpPr>
          <p:nvPr/>
        </p:nvCxnSpPr>
        <p:spPr>
          <a:xfrm flipH="1">
            <a:off x="4032856" y="3581400"/>
            <a:ext cx="2367944" cy="197037"/>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57" idx="5"/>
            <a:endCxn id="165" idx="0"/>
          </p:cNvCxnSpPr>
          <p:nvPr/>
        </p:nvCxnSpPr>
        <p:spPr>
          <a:xfrm flipH="1">
            <a:off x="7467600" y="2698563"/>
            <a:ext cx="776660" cy="730437"/>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9" name="Rounded Rectangle 178"/>
          <p:cNvSpPr/>
          <p:nvPr/>
        </p:nvSpPr>
        <p:spPr>
          <a:xfrm>
            <a:off x="5257800" y="3429000"/>
            <a:ext cx="11430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180" name="Rounded Rectangle 179"/>
          <p:cNvSpPr/>
          <p:nvPr/>
        </p:nvSpPr>
        <p:spPr>
          <a:xfrm>
            <a:off x="6629400" y="2971800"/>
            <a:ext cx="11430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181" name="Rounded Rectangle 180"/>
          <p:cNvSpPr/>
          <p:nvPr/>
        </p:nvSpPr>
        <p:spPr>
          <a:xfrm>
            <a:off x="5486400" y="3733800"/>
            <a:ext cx="11430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182" name="Rounded Rectangle 181"/>
          <p:cNvSpPr/>
          <p:nvPr/>
        </p:nvSpPr>
        <p:spPr>
          <a:xfrm>
            <a:off x="5562600" y="4038600"/>
            <a:ext cx="10668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183" name="Rounded Rectangle 182"/>
          <p:cNvSpPr/>
          <p:nvPr/>
        </p:nvSpPr>
        <p:spPr>
          <a:xfrm rot="851365">
            <a:off x="5334000" y="4343400"/>
            <a:ext cx="11430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184" name="Rounded Rectangle 183"/>
          <p:cNvSpPr/>
          <p:nvPr/>
        </p:nvSpPr>
        <p:spPr>
          <a:xfrm>
            <a:off x="2514600" y="3352800"/>
            <a:ext cx="11430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&lt;&lt;Include&gt;&gt;</a:t>
            </a:r>
            <a:endParaRPr lang="en-US" sz="1200" dirty="0">
              <a:solidFill>
                <a:schemeClr val="tx1"/>
              </a:solidFill>
            </a:endParaRPr>
          </a:p>
        </p:txBody>
      </p:sp>
      <p:sp>
        <p:nvSpPr>
          <p:cNvPr id="185" name="Rounded Rectangle 184"/>
          <p:cNvSpPr/>
          <p:nvPr/>
        </p:nvSpPr>
        <p:spPr>
          <a:xfrm>
            <a:off x="5181600" y="1905000"/>
            <a:ext cx="11430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186" name="Rounded Rectangle 185"/>
          <p:cNvSpPr/>
          <p:nvPr/>
        </p:nvSpPr>
        <p:spPr>
          <a:xfrm>
            <a:off x="4648200" y="2362200"/>
            <a:ext cx="11430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cxnSp>
        <p:nvCxnSpPr>
          <p:cNvPr id="93" name="Straight Arrow Connector 92"/>
          <p:cNvCxnSpPr>
            <a:stCxn id="65" idx="4"/>
            <a:endCxn id="63" idx="0"/>
          </p:cNvCxnSpPr>
          <p:nvPr/>
        </p:nvCxnSpPr>
        <p:spPr>
          <a:xfrm flipH="1">
            <a:off x="3390900" y="4876800"/>
            <a:ext cx="723900" cy="533400"/>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3" idx="6"/>
            <a:endCxn id="67" idx="2"/>
          </p:cNvCxnSpPr>
          <p:nvPr/>
        </p:nvCxnSpPr>
        <p:spPr>
          <a:xfrm>
            <a:off x="4191000" y="5562600"/>
            <a:ext cx="2133600" cy="533400"/>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8" idx="2"/>
            <a:endCxn id="63" idx="5"/>
          </p:cNvCxnSpPr>
          <p:nvPr/>
        </p:nvCxnSpPr>
        <p:spPr>
          <a:xfrm flipH="1" flipV="1">
            <a:off x="3956656" y="5670363"/>
            <a:ext cx="1148744" cy="806637"/>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60" idx="2"/>
            <a:endCxn id="63" idx="7"/>
          </p:cNvCxnSpPr>
          <p:nvPr/>
        </p:nvCxnSpPr>
        <p:spPr>
          <a:xfrm flipH="1">
            <a:off x="3956656" y="5029200"/>
            <a:ext cx="462944" cy="425637"/>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6" idx="2"/>
            <a:endCxn id="63" idx="6"/>
          </p:cNvCxnSpPr>
          <p:nvPr/>
        </p:nvCxnSpPr>
        <p:spPr>
          <a:xfrm flipH="1">
            <a:off x="4191000" y="5334000"/>
            <a:ext cx="2209800" cy="228600"/>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9" idx="0"/>
            <a:endCxn id="63" idx="4"/>
          </p:cNvCxnSpPr>
          <p:nvPr/>
        </p:nvCxnSpPr>
        <p:spPr>
          <a:xfrm flipH="1" flipV="1">
            <a:off x="3390900" y="5715000"/>
            <a:ext cx="495300" cy="533400"/>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6477000" y="5562600"/>
            <a:ext cx="2209800" cy="3048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Search Candidate</a:t>
            </a:r>
            <a:endParaRPr lang="en-US" sz="1400" dirty="0">
              <a:solidFill>
                <a:schemeClr val="tx1"/>
              </a:solidFill>
            </a:endParaRPr>
          </a:p>
        </p:txBody>
      </p:sp>
      <p:cxnSp>
        <p:nvCxnSpPr>
          <p:cNvPr id="121" name="Straight Arrow Connector 120"/>
          <p:cNvCxnSpPr>
            <a:stCxn id="118" idx="2"/>
            <a:endCxn id="63" idx="6"/>
          </p:cNvCxnSpPr>
          <p:nvPr/>
        </p:nvCxnSpPr>
        <p:spPr>
          <a:xfrm flipH="1" flipV="1">
            <a:off x="4191000" y="5562600"/>
            <a:ext cx="2286000" cy="152400"/>
          </a:xfrm>
          <a:prstGeom prst="straightConnector1">
            <a:avLst/>
          </a:prstGeom>
          <a:ln>
            <a:solidFill>
              <a:schemeClr val="accent1">
                <a:shade val="60000"/>
                <a:satMod val="11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endCxn id="63" idx="2"/>
          </p:cNvCxnSpPr>
          <p:nvPr/>
        </p:nvCxnSpPr>
        <p:spPr>
          <a:xfrm>
            <a:off x="1447800" y="5486400"/>
            <a:ext cx="1143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27" name="Rounded Rectangle 126"/>
          <p:cNvSpPr/>
          <p:nvPr/>
        </p:nvSpPr>
        <p:spPr>
          <a:xfrm>
            <a:off x="2590800" y="4191000"/>
            <a:ext cx="10668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128" name="Rounded Rectangle 127"/>
          <p:cNvSpPr/>
          <p:nvPr/>
        </p:nvSpPr>
        <p:spPr>
          <a:xfrm>
            <a:off x="2590800" y="5029200"/>
            <a:ext cx="10668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129" name="Rounded Rectangle 128"/>
          <p:cNvSpPr/>
          <p:nvPr/>
        </p:nvSpPr>
        <p:spPr>
          <a:xfrm>
            <a:off x="4267200" y="5257800"/>
            <a:ext cx="10668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130" name="Rounded Rectangle 129"/>
          <p:cNvSpPr/>
          <p:nvPr/>
        </p:nvSpPr>
        <p:spPr>
          <a:xfrm>
            <a:off x="4572000" y="5943600"/>
            <a:ext cx="10668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&lt;&lt;Include&gt;&gt;</a:t>
            </a:r>
            <a:endParaRPr lang="en-US" sz="1200" dirty="0">
              <a:solidFill>
                <a:schemeClr val="tx1"/>
              </a:solidFill>
            </a:endParaRPr>
          </a:p>
        </p:txBody>
      </p:sp>
      <p:sp>
        <p:nvSpPr>
          <p:cNvPr id="131" name="Rounded Rectangle 130"/>
          <p:cNvSpPr/>
          <p:nvPr/>
        </p:nvSpPr>
        <p:spPr>
          <a:xfrm>
            <a:off x="2514600" y="6019800"/>
            <a:ext cx="1066800" cy="152400"/>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&lt;&lt;Extend&gt;&gt;</a:t>
            </a:r>
            <a:endParaRPr lang="en-US" sz="1200" dirty="0">
              <a:solidFill>
                <a:schemeClr val="tx1"/>
              </a:solidFill>
            </a:endParaRPr>
          </a:p>
        </p:txBody>
      </p:sp>
      <p:sp>
        <p:nvSpPr>
          <p:cNvPr id="88" name="Title 1"/>
          <p:cNvSpPr>
            <a:spLocks noGrp="1"/>
          </p:cNvSpPr>
          <p:nvPr>
            <p:ph type="title"/>
          </p:nvPr>
        </p:nvSpPr>
        <p:spPr>
          <a:xfrm>
            <a:off x="228600" y="0"/>
            <a:ext cx="8458200" cy="457200"/>
          </a:xfrm>
        </p:spPr>
        <p:txBody>
          <a:bodyPr>
            <a:noAutofit/>
          </a:bodyPr>
          <a:lstStyle/>
          <a:p>
            <a:pPr algn="ctr"/>
            <a:r>
              <a:rPr lang="en-US" sz="2000" b="1" u="sng" dirty="0" smtClean="0">
                <a:solidFill>
                  <a:schemeClr val="tx1"/>
                </a:solidFill>
                <a:latin typeface="+mn-lt"/>
                <a:cs typeface="Times New Roman" pitchFamily="18" charset="0"/>
              </a:rPr>
              <a:t>Use case Diagram</a:t>
            </a:r>
            <a:endParaRPr lang="en-US" sz="2000" b="1" u="sng" dirty="0">
              <a:solidFill>
                <a:schemeClr val="tx1"/>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11</a:t>
            </a:fld>
            <a:endParaRPr kumimoji="0" lang="en-US"/>
          </a:p>
        </p:txBody>
      </p:sp>
      <p:sp>
        <p:nvSpPr>
          <p:cNvPr id="4" name="Content Placeholder 3"/>
          <p:cNvSpPr>
            <a:spLocks noGrp="1"/>
          </p:cNvSpPr>
          <p:nvPr>
            <p:ph sz="quarter" idx="1"/>
          </p:nvPr>
        </p:nvSpPr>
        <p:spPr>
          <a:xfrm>
            <a:off x="228600" y="762000"/>
            <a:ext cx="8686800" cy="5334000"/>
          </a:xfrm>
        </p:spPr>
        <p:txBody>
          <a:bodyPr>
            <a:noAutofit/>
          </a:bodyPr>
          <a:lstStyle/>
          <a:p>
            <a:pPr algn="ctr">
              <a:buNone/>
            </a:pPr>
            <a:endParaRPr lang="en-US" sz="2000" b="1" u="sng" dirty="0"/>
          </a:p>
        </p:txBody>
      </p:sp>
      <p:sp>
        <p:nvSpPr>
          <p:cNvPr id="35" name="Content Placeholder 3"/>
          <p:cNvSpPr txBox="1">
            <a:spLocks/>
          </p:cNvSpPr>
          <p:nvPr/>
        </p:nvSpPr>
        <p:spPr>
          <a:xfrm>
            <a:off x="381000" y="304800"/>
            <a:ext cx="8686800" cy="381000"/>
          </a:xfrm>
          <a:prstGeom prst="rect">
            <a:avLst/>
          </a:prstGeom>
        </p:spPr>
        <p:txBody>
          <a:bodyPr vert="horz">
            <a:no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000" b="1" i="0" u="sng" strike="noStrike" kern="1200" cap="none" spc="0" normalizeH="0" baseline="0" noProof="0" smtClean="0">
                <a:ln>
                  <a:noFill/>
                </a:ln>
                <a:solidFill>
                  <a:schemeClr val="tx1"/>
                </a:solidFill>
                <a:effectLst/>
                <a:uLnTx/>
                <a:uFillTx/>
                <a:latin typeface="+mn-lt"/>
                <a:ea typeface="+mn-ea"/>
                <a:cs typeface="+mn-cs"/>
              </a:rPr>
              <a:t>Activity Diagram</a:t>
            </a:r>
            <a:endParaRPr kumimoji="0" lang="en-US" sz="2000" b="1" i="0" u="sng" strike="noStrike" kern="1200" cap="none" spc="0" normalizeH="0" baseline="0" noProof="0" dirty="0">
              <a:ln>
                <a:noFill/>
              </a:ln>
              <a:solidFill>
                <a:schemeClr val="tx1"/>
              </a:solidFill>
              <a:effectLst/>
              <a:uLnTx/>
              <a:uFillTx/>
              <a:latin typeface="+mn-lt"/>
              <a:ea typeface="+mn-ea"/>
              <a:cs typeface="+mn-cs"/>
            </a:endParaRPr>
          </a:p>
        </p:txBody>
      </p:sp>
      <p:sp>
        <p:nvSpPr>
          <p:cNvPr id="36" name="Subtitle 2"/>
          <p:cNvSpPr txBox="1">
            <a:spLocks/>
          </p:cNvSpPr>
          <p:nvPr/>
        </p:nvSpPr>
        <p:spPr>
          <a:xfrm>
            <a:off x="321439" y="-24"/>
            <a:ext cx="8501122" cy="6858048"/>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7" name="Rectangle 36"/>
          <p:cNvSpPr/>
          <p:nvPr/>
        </p:nvSpPr>
        <p:spPr>
          <a:xfrm>
            <a:off x="304800" y="685800"/>
            <a:ext cx="1945481"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Admin</a:t>
            </a:r>
            <a:endParaRPr lang="en-IN" dirty="0"/>
          </a:p>
        </p:txBody>
      </p:sp>
      <p:sp>
        <p:nvSpPr>
          <p:cNvPr id="38" name="Rectangle 37"/>
          <p:cNvSpPr/>
          <p:nvPr/>
        </p:nvSpPr>
        <p:spPr>
          <a:xfrm>
            <a:off x="3545656" y="700086"/>
            <a:ext cx="2198077" cy="281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Application</a:t>
            </a:r>
            <a:endParaRPr lang="en-IN" dirty="0"/>
          </a:p>
        </p:txBody>
      </p:sp>
      <p:sp>
        <p:nvSpPr>
          <p:cNvPr id="39" name="Rectangle 38"/>
          <p:cNvSpPr/>
          <p:nvPr/>
        </p:nvSpPr>
        <p:spPr>
          <a:xfrm>
            <a:off x="7127081" y="700086"/>
            <a:ext cx="1752600" cy="281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Database</a:t>
            </a:r>
            <a:endParaRPr lang="en-IN" dirty="0"/>
          </a:p>
        </p:txBody>
      </p:sp>
      <p:sp>
        <p:nvSpPr>
          <p:cNvPr id="40" name="Rectangle 39"/>
          <p:cNvSpPr/>
          <p:nvPr/>
        </p:nvSpPr>
        <p:spPr>
          <a:xfrm>
            <a:off x="1223938" y="1233486"/>
            <a:ext cx="111943" cy="532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41" name="Straight Connector 40"/>
          <p:cNvCxnSpPr>
            <a:stCxn id="38" idx="2"/>
            <a:endCxn id="53" idx="0"/>
          </p:cNvCxnSpPr>
          <p:nvPr/>
        </p:nvCxnSpPr>
        <p:spPr>
          <a:xfrm>
            <a:off x="4644695" y="981100"/>
            <a:ext cx="8267" cy="223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2"/>
            <a:endCxn id="40" idx="0"/>
          </p:cNvCxnSpPr>
          <p:nvPr/>
        </p:nvCxnSpPr>
        <p:spPr>
          <a:xfrm>
            <a:off x="1277541" y="990600"/>
            <a:ext cx="2369" cy="242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354905" y="1366838"/>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712095" y="1081086"/>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Request for membership</a:t>
            </a:r>
            <a:endParaRPr lang="en-IN" sz="1400" dirty="0"/>
          </a:p>
        </p:txBody>
      </p:sp>
      <p:cxnSp>
        <p:nvCxnSpPr>
          <p:cNvPr id="47" name="Straight Arrow Connector 46"/>
          <p:cNvCxnSpPr/>
          <p:nvPr/>
        </p:nvCxnSpPr>
        <p:spPr>
          <a:xfrm>
            <a:off x="4712491" y="1366838"/>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069681" y="1081086"/>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Membership info.</a:t>
            </a:r>
            <a:endParaRPr lang="en-IN" sz="1400" dirty="0"/>
          </a:p>
        </p:txBody>
      </p:sp>
      <p:sp>
        <p:nvSpPr>
          <p:cNvPr id="49" name="Rectangle 48"/>
          <p:cNvSpPr/>
          <p:nvPr/>
        </p:nvSpPr>
        <p:spPr>
          <a:xfrm>
            <a:off x="5069681" y="1438276"/>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Return membership info</a:t>
            </a:r>
            <a:endParaRPr lang="en-IN" sz="1400" dirty="0"/>
          </a:p>
        </p:txBody>
      </p:sp>
      <p:cxnSp>
        <p:nvCxnSpPr>
          <p:cNvPr id="50" name="Straight Arrow Connector 49"/>
          <p:cNvCxnSpPr/>
          <p:nvPr/>
        </p:nvCxnSpPr>
        <p:spPr>
          <a:xfrm rot="10800000">
            <a:off x="4712491" y="1724028"/>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0800000">
            <a:off x="1354905" y="1724028"/>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640657" y="1438276"/>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Approve membership</a:t>
            </a:r>
            <a:endParaRPr lang="en-IN" sz="1400" dirty="0"/>
          </a:p>
        </p:txBody>
      </p:sp>
      <p:sp>
        <p:nvSpPr>
          <p:cNvPr id="53" name="Rectangle 52"/>
          <p:cNvSpPr/>
          <p:nvPr/>
        </p:nvSpPr>
        <p:spPr>
          <a:xfrm>
            <a:off x="4581524" y="1204898"/>
            <a:ext cx="14287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7" name="Rectangle 56"/>
          <p:cNvSpPr/>
          <p:nvPr/>
        </p:nvSpPr>
        <p:spPr>
          <a:xfrm>
            <a:off x="7939110" y="1204898"/>
            <a:ext cx="14287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3" name="Rectangle 62"/>
          <p:cNvSpPr/>
          <p:nvPr/>
        </p:nvSpPr>
        <p:spPr>
          <a:xfrm>
            <a:off x="4581524" y="2062154"/>
            <a:ext cx="14287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64" name="Straight Arrow Connector 63"/>
          <p:cNvCxnSpPr/>
          <p:nvPr/>
        </p:nvCxnSpPr>
        <p:spPr>
          <a:xfrm>
            <a:off x="1366814" y="2276468"/>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724004" y="1990716"/>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Request </a:t>
            </a:r>
            <a:r>
              <a:rPr lang="en-US" sz="1400" dirty="0">
                <a:solidFill>
                  <a:schemeClr val="tx1"/>
                </a:solidFill>
              </a:rPr>
              <a:t> </a:t>
            </a:r>
            <a:r>
              <a:rPr lang="en-US" sz="1400" dirty="0" smtClean="0">
                <a:solidFill>
                  <a:schemeClr val="tx1"/>
                </a:solidFill>
              </a:rPr>
              <a:t>for approve job</a:t>
            </a:r>
            <a:endParaRPr lang="en-IN" sz="1400" dirty="0"/>
          </a:p>
        </p:txBody>
      </p:sp>
      <p:cxnSp>
        <p:nvCxnSpPr>
          <p:cNvPr id="66" name="Straight Arrow Connector 65"/>
          <p:cNvCxnSpPr/>
          <p:nvPr/>
        </p:nvCxnSpPr>
        <p:spPr>
          <a:xfrm>
            <a:off x="4724400" y="2276468"/>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939110" y="2062154"/>
            <a:ext cx="14287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8" name="Rectangle 67"/>
          <p:cNvSpPr/>
          <p:nvPr/>
        </p:nvSpPr>
        <p:spPr>
          <a:xfrm>
            <a:off x="5010152" y="1990716"/>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Approve job</a:t>
            </a:r>
            <a:endParaRPr lang="en-IN" sz="1400" dirty="0"/>
          </a:p>
        </p:txBody>
      </p:sp>
      <p:sp>
        <p:nvSpPr>
          <p:cNvPr id="69" name="Rectangle 68"/>
          <p:cNvSpPr/>
          <p:nvPr/>
        </p:nvSpPr>
        <p:spPr>
          <a:xfrm>
            <a:off x="5081590" y="2419344"/>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Return approve job</a:t>
            </a:r>
            <a:endParaRPr lang="en-IN" sz="1400" dirty="0"/>
          </a:p>
        </p:txBody>
      </p:sp>
      <p:cxnSp>
        <p:nvCxnSpPr>
          <p:cNvPr id="70" name="Straight Arrow Connector 69"/>
          <p:cNvCxnSpPr/>
          <p:nvPr/>
        </p:nvCxnSpPr>
        <p:spPr>
          <a:xfrm rot="10800000">
            <a:off x="4724400" y="2705096"/>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724004" y="2419344"/>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Display approve job</a:t>
            </a:r>
            <a:endParaRPr lang="en-IN" sz="1400" dirty="0"/>
          </a:p>
        </p:txBody>
      </p:sp>
      <p:cxnSp>
        <p:nvCxnSpPr>
          <p:cNvPr id="72" name="Straight Arrow Connector 71"/>
          <p:cNvCxnSpPr/>
          <p:nvPr/>
        </p:nvCxnSpPr>
        <p:spPr>
          <a:xfrm rot="10800000">
            <a:off x="1366814" y="2705096"/>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581524" y="3062286"/>
            <a:ext cx="14287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74" name="Straight Arrow Connector 73"/>
          <p:cNvCxnSpPr/>
          <p:nvPr/>
        </p:nvCxnSpPr>
        <p:spPr>
          <a:xfrm>
            <a:off x="1366814" y="3205162"/>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724004" y="2919410"/>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Request to remove jobs</a:t>
            </a:r>
            <a:endParaRPr lang="en-IN" sz="1400" dirty="0"/>
          </a:p>
        </p:txBody>
      </p:sp>
      <p:cxnSp>
        <p:nvCxnSpPr>
          <p:cNvPr id="76" name="Straight Arrow Connector 75"/>
          <p:cNvCxnSpPr/>
          <p:nvPr/>
        </p:nvCxnSpPr>
        <p:spPr>
          <a:xfrm>
            <a:off x="4724400" y="3276600"/>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7939110" y="2990848"/>
            <a:ext cx="14287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9" name="Rectangle 78"/>
          <p:cNvSpPr/>
          <p:nvPr/>
        </p:nvSpPr>
        <p:spPr>
          <a:xfrm>
            <a:off x="5010152" y="2990848"/>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Remove jobs</a:t>
            </a:r>
            <a:endParaRPr lang="en-IN" sz="1400" dirty="0"/>
          </a:p>
        </p:txBody>
      </p:sp>
      <p:sp>
        <p:nvSpPr>
          <p:cNvPr id="80" name="Rectangle 79"/>
          <p:cNvSpPr/>
          <p:nvPr/>
        </p:nvSpPr>
        <p:spPr>
          <a:xfrm>
            <a:off x="5081590" y="3348038"/>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remove successful</a:t>
            </a:r>
            <a:endParaRPr lang="en-IN" sz="1400" dirty="0"/>
          </a:p>
        </p:txBody>
      </p:sp>
      <p:cxnSp>
        <p:nvCxnSpPr>
          <p:cNvPr id="81" name="Straight Arrow Connector 80"/>
          <p:cNvCxnSpPr/>
          <p:nvPr/>
        </p:nvCxnSpPr>
        <p:spPr>
          <a:xfrm rot="10800000">
            <a:off x="4724400" y="3562352"/>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724004" y="3276600"/>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Return remove successful</a:t>
            </a:r>
            <a:endParaRPr lang="en-IN" sz="1400" dirty="0"/>
          </a:p>
        </p:txBody>
      </p:sp>
      <p:cxnSp>
        <p:nvCxnSpPr>
          <p:cNvPr id="83" name="Straight Arrow Connector 82"/>
          <p:cNvCxnSpPr/>
          <p:nvPr/>
        </p:nvCxnSpPr>
        <p:spPr>
          <a:xfrm rot="10800000">
            <a:off x="1366814" y="3562352"/>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4581524" y="3990980"/>
            <a:ext cx="14287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85" name="Straight Arrow Connector 84"/>
          <p:cNvCxnSpPr/>
          <p:nvPr/>
        </p:nvCxnSpPr>
        <p:spPr>
          <a:xfrm>
            <a:off x="1366814" y="4133856"/>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1724004" y="3848104"/>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Request for candidate profiles</a:t>
            </a:r>
            <a:endParaRPr lang="en-IN" sz="1400" dirty="0"/>
          </a:p>
        </p:txBody>
      </p:sp>
      <p:cxnSp>
        <p:nvCxnSpPr>
          <p:cNvPr id="87" name="Straight Arrow Connector 86"/>
          <p:cNvCxnSpPr/>
          <p:nvPr/>
        </p:nvCxnSpPr>
        <p:spPr>
          <a:xfrm>
            <a:off x="4724400" y="4133856"/>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939110" y="3848104"/>
            <a:ext cx="14287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9" name="Rectangle 88"/>
          <p:cNvSpPr/>
          <p:nvPr/>
        </p:nvSpPr>
        <p:spPr>
          <a:xfrm>
            <a:off x="5010152" y="3848104"/>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get candidate profiles</a:t>
            </a:r>
            <a:endParaRPr lang="en-IN" sz="1400" dirty="0"/>
          </a:p>
        </p:txBody>
      </p:sp>
      <p:sp>
        <p:nvSpPr>
          <p:cNvPr id="90" name="Rectangle 89"/>
          <p:cNvSpPr/>
          <p:nvPr/>
        </p:nvSpPr>
        <p:spPr>
          <a:xfrm>
            <a:off x="5081590" y="4205294"/>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Return candidate profiles</a:t>
            </a:r>
            <a:endParaRPr lang="en-IN" sz="1400" dirty="0"/>
          </a:p>
        </p:txBody>
      </p:sp>
      <p:cxnSp>
        <p:nvCxnSpPr>
          <p:cNvPr id="91" name="Straight Arrow Connector 90"/>
          <p:cNvCxnSpPr/>
          <p:nvPr/>
        </p:nvCxnSpPr>
        <p:spPr>
          <a:xfrm rot="10800000">
            <a:off x="4724400" y="4491046"/>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1724004" y="4276732"/>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Display candidate profiles</a:t>
            </a:r>
            <a:endParaRPr lang="en-IN" sz="1400" dirty="0"/>
          </a:p>
        </p:txBody>
      </p:sp>
      <p:cxnSp>
        <p:nvCxnSpPr>
          <p:cNvPr id="93" name="Straight Arrow Connector 92"/>
          <p:cNvCxnSpPr/>
          <p:nvPr/>
        </p:nvCxnSpPr>
        <p:spPr>
          <a:xfrm rot="10800000">
            <a:off x="1366814" y="4562484"/>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4546202" y="1954600"/>
            <a:ext cx="21431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7903788" y="1954600"/>
            <a:ext cx="21431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4546202" y="2954732"/>
            <a:ext cx="21431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7903788" y="2883294"/>
            <a:ext cx="21431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4546202" y="3883426"/>
            <a:ext cx="21431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7903788" y="3740550"/>
            <a:ext cx="21431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9" idx="2"/>
            <a:endCxn id="57" idx="0"/>
          </p:cNvCxnSpPr>
          <p:nvPr/>
        </p:nvCxnSpPr>
        <p:spPr>
          <a:xfrm>
            <a:off x="8003381" y="981100"/>
            <a:ext cx="7167" cy="22379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4581524" y="4919674"/>
            <a:ext cx="14287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104" name="Straight Arrow Connector 103"/>
          <p:cNvCxnSpPr/>
          <p:nvPr/>
        </p:nvCxnSpPr>
        <p:spPr>
          <a:xfrm>
            <a:off x="1366814" y="5062550"/>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724004" y="4776798"/>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Request candidate profile detail</a:t>
            </a:r>
            <a:endParaRPr lang="en-IN" sz="1400" dirty="0"/>
          </a:p>
        </p:txBody>
      </p:sp>
      <p:cxnSp>
        <p:nvCxnSpPr>
          <p:cNvPr id="106" name="Straight Arrow Connector 105"/>
          <p:cNvCxnSpPr/>
          <p:nvPr/>
        </p:nvCxnSpPr>
        <p:spPr>
          <a:xfrm>
            <a:off x="4724400" y="5062550"/>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010152" y="4776798"/>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Get profile In detail</a:t>
            </a:r>
            <a:endParaRPr lang="en-IN" sz="1400" dirty="0"/>
          </a:p>
        </p:txBody>
      </p:sp>
      <p:sp>
        <p:nvSpPr>
          <p:cNvPr id="108" name="Rectangle 107"/>
          <p:cNvSpPr/>
          <p:nvPr/>
        </p:nvSpPr>
        <p:spPr>
          <a:xfrm>
            <a:off x="5081590" y="5133988"/>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Candidate profile in detail</a:t>
            </a:r>
            <a:endParaRPr lang="en-IN" sz="1400" dirty="0"/>
          </a:p>
        </p:txBody>
      </p:sp>
      <p:cxnSp>
        <p:nvCxnSpPr>
          <p:cNvPr id="109" name="Straight Arrow Connector 108"/>
          <p:cNvCxnSpPr/>
          <p:nvPr/>
        </p:nvCxnSpPr>
        <p:spPr>
          <a:xfrm rot="10800000">
            <a:off x="4724400" y="5419740"/>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1724004" y="5205426"/>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Display candidate profile</a:t>
            </a:r>
            <a:endParaRPr lang="en-IN" sz="1400" dirty="0"/>
          </a:p>
        </p:txBody>
      </p:sp>
      <p:cxnSp>
        <p:nvCxnSpPr>
          <p:cNvPr id="111" name="Straight Arrow Connector 110"/>
          <p:cNvCxnSpPr/>
          <p:nvPr/>
        </p:nvCxnSpPr>
        <p:spPr>
          <a:xfrm rot="10800000">
            <a:off x="1366814" y="5491178"/>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7939110" y="4776798"/>
            <a:ext cx="14287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113" name="Straight Connector 112"/>
          <p:cNvCxnSpPr/>
          <p:nvPr/>
        </p:nvCxnSpPr>
        <p:spPr>
          <a:xfrm rot="5400000">
            <a:off x="7903788" y="4669244"/>
            <a:ext cx="21431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546202" y="4812120"/>
            <a:ext cx="214314" cy="794"/>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4581524" y="5848368"/>
            <a:ext cx="14287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116" name="Straight Arrow Connector 115"/>
          <p:cNvCxnSpPr/>
          <p:nvPr/>
        </p:nvCxnSpPr>
        <p:spPr>
          <a:xfrm>
            <a:off x="1366814" y="5991244"/>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1724004" y="5705492"/>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Request remove profile</a:t>
            </a:r>
            <a:endParaRPr lang="en-IN" sz="1400" dirty="0"/>
          </a:p>
        </p:txBody>
      </p:sp>
      <p:cxnSp>
        <p:nvCxnSpPr>
          <p:cNvPr id="118" name="Straight Arrow Connector 117"/>
          <p:cNvCxnSpPr/>
          <p:nvPr/>
        </p:nvCxnSpPr>
        <p:spPr>
          <a:xfrm>
            <a:off x="4724400" y="5991244"/>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5010152" y="5705492"/>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Remove profile</a:t>
            </a:r>
            <a:endParaRPr lang="en-IN" sz="1400" dirty="0"/>
          </a:p>
        </p:txBody>
      </p:sp>
      <p:sp>
        <p:nvSpPr>
          <p:cNvPr id="120" name="Rectangle 119"/>
          <p:cNvSpPr/>
          <p:nvPr/>
        </p:nvSpPr>
        <p:spPr>
          <a:xfrm>
            <a:off x="5081590" y="6062682"/>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Remove candidate profile</a:t>
            </a:r>
            <a:endParaRPr lang="en-IN" sz="1400" dirty="0"/>
          </a:p>
        </p:txBody>
      </p:sp>
      <p:cxnSp>
        <p:nvCxnSpPr>
          <p:cNvPr id="121" name="Straight Arrow Connector 120"/>
          <p:cNvCxnSpPr/>
          <p:nvPr/>
        </p:nvCxnSpPr>
        <p:spPr>
          <a:xfrm rot="10800000">
            <a:off x="4724400" y="6348434"/>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1724004" y="6134120"/>
            <a:ext cx="2500330" cy="21431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400" dirty="0" smtClean="0"/>
              <a:t>Successful remove profile</a:t>
            </a:r>
            <a:endParaRPr lang="en-IN" sz="1400" dirty="0"/>
          </a:p>
        </p:txBody>
      </p:sp>
      <p:cxnSp>
        <p:nvCxnSpPr>
          <p:cNvPr id="123" name="Straight Arrow Connector 122"/>
          <p:cNvCxnSpPr/>
          <p:nvPr/>
        </p:nvCxnSpPr>
        <p:spPr>
          <a:xfrm rot="10800000">
            <a:off x="1366814" y="6419872"/>
            <a:ext cx="32147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7939110" y="5705492"/>
            <a:ext cx="142876"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125" name="Straight Connector 124"/>
          <p:cNvCxnSpPr/>
          <p:nvPr/>
        </p:nvCxnSpPr>
        <p:spPr>
          <a:xfrm rot="5400000">
            <a:off x="7903788" y="5597938"/>
            <a:ext cx="21431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a:off x="4546202" y="5740814"/>
            <a:ext cx="214314" cy="79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12</a:t>
            </a:fld>
            <a:endParaRPr kumimoji="0" lang="en-US"/>
          </a:p>
        </p:txBody>
      </p:sp>
      <p:sp>
        <p:nvSpPr>
          <p:cNvPr id="33" name="Title 32"/>
          <p:cNvSpPr>
            <a:spLocks noGrp="1"/>
          </p:cNvSpPr>
          <p:nvPr>
            <p:ph type="title"/>
          </p:nvPr>
        </p:nvSpPr>
        <p:spPr>
          <a:xfrm>
            <a:off x="228600" y="152400"/>
            <a:ext cx="8686800" cy="304800"/>
          </a:xfrm>
        </p:spPr>
        <p:txBody>
          <a:bodyPr>
            <a:noAutofit/>
          </a:bodyPr>
          <a:lstStyle/>
          <a:p>
            <a:pPr algn="ctr"/>
            <a:r>
              <a:rPr lang="en-US" sz="2000" b="1" u="sng" dirty="0" smtClean="0">
                <a:latin typeface="+mn-lt"/>
              </a:rPr>
              <a:t>Activity Diagram</a:t>
            </a:r>
            <a:endParaRPr lang="en-US" sz="2000" b="1" u="sng" dirty="0">
              <a:latin typeface="+mn-lt"/>
            </a:endParaRPr>
          </a:p>
        </p:txBody>
      </p:sp>
      <p:sp>
        <p:nvSpPr>
          <p:cNvPr id="34" name="Content Placeholder 33"/>
          <p:cNvSpPr>
            <a:spLocks noGrp="1"/>
          </p:cNvSpPr>
          <p:nvPr>
            <p:ph sz="quarter" idx="1"/>
          </p:nvPr>
        </p:nvSpPr>
        <p:spPr>
          <a:xfrm>
            <a:off x="228600" y="533400"/>
            <a:ext cx="8686800" cy="6096000"/>
          </a:xfrm>
        </p:spPr>
        <p:txBody>
          <a:bodyPr>
            <a:normAutofit/>
          </a:bodyPr>
          <a:lstStyle/>
          <a:p>
            <a:pPr>
              <a:buNone/>
            </a:pPr>
            <a:r>
              <a:rPr lang="en-US" sz="2000" u="sng" dirty="0" smtClean="0"/>
              <a:t>Admin Activity</a:t>
            </a:r>
            <a:endParaRPr lang="en-US" sz="2000" u="sng" dirty="0"/>
          </a:p>
        </p:txBody>
      </p:sp>
      <p:cxnSp>
        <p:nvCxnSpPr>
          <p:cNvPr id="35" name="Straight Arrow Connector 34"/>
          <p:cNvCxnSpPr>
            <a:stCxn id="103" idx="4"/>
            <a:endCxn id="36" idx="0"/>
          </p:cNvCxnSpPr>
          <p:nvPr/>
        </p:nvCxnSpPr>
        <p:spPr>
          <a:xfrm>
            <a:off x="4800600" y="990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4267200" y="1447800"/>
            <a:ext cx="1066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Get  data</a:t>
            </a:r>
            <a:endParaRPr lang="en-US" dirty="0"/>
          </a:p>
        </p:txBody>
      </p:sp>
      <p:cxnSp>
        <p:nvCxnSpPr>
          <p:cNvPr id="37" name="Straight Arrow Connector 36"/>
          <p:cNvCxnSpPr>
            <a:endCxn id="38" idx="0"/>
          </p:cNvCxnSpPr>
          <p:nvPr/>
        </p:nvCxnSpPr>
        <p:spPr>
          <a:xfrm>
            <a:off x="4800600" y="1752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4191000" y="2057400"/>
            <a:ext cx="1219200" cy="4602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valid</a:t>
            </a:r>
            <a:endParaRPr lang="en-US" sz="1400" dirty="0"/>
          </a:p>
        </p:txBody>
      </p:sp>
      <p:sp>
        <p:nvSpPr>
          <p:cNvPr id="39" name="TextBox 12"/>
          <p:cNvSpPr txBox="1"/>
          <p:nvPr/>
        </p:nvSpPr>
        <p:spPr>
          <a:xfrm>
            <a:off x="3962400" y="1752600"/>
            <a:ext cx="83819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submit</a:t>
            </a:r>
            <a:endParaRPr lang="en-US" sz="1400" dirty="0">
              <a:latin typeface="Verdana" pitchFamily="34" charset="0"/>
              <a:ea typeface="Verdana" pitchFamily="34" charset="0"/>
              <a:cs typeface="Verdana" pitchFamily="34" charset="0"/>
            </a:endParaRPr>
          </a:p>
        </p:txBody>
      </p:sp>
      <p:cxnSp>
        <p:nvCxnSpPr>
          <p:cNvPr id="40" name="Straight Connector 39"/>
          <p:cNvCxnSpPr>
            <a:endCxn id="38" idx="1"/>
          </p:cNvCxnSpPr>
          <p:nvPr/>
        </p:nvCxnSpPr>
        <p:spPr>
          <a:xfrm>
            <a:off x="3581400" y="2286000"/>
            <a:ext cx="609600" cy="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581400" y="1066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81400" y="10668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8" idx="2"/>
          </p:cNvCxnSpPr>
          <p:nvPr/>
        </p:nvCxnSpPr>
        <p:spPr>
          <a:xfrm flipH="1">
            <a:off x="4799806" y="2517648"/>
            <a:ext cx="794" cy="378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3733800" y="2362200"/>
            <a:ext cx="457200" cy="228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no</a:t>
            </a:r>
            <a:endParaRPr lang="en-US" dirty="0">
              <a:solidFill>
                <a:schemeClr val="tx1"/>
              </a:solidFill>
            </a:endParaRPr>
          </a:p>
        </p:txBody>
      </p:sp>
      <p:sp>
        <p:nvSpPr>
          <p:cNvPr id="45" name="TextBox 51"/>
          <p:cNvSpPr txBox="1"/>
          <p:nvPr/>
        </p:nvSpPr>
        <p:spPr>
          <a:xfrm>
            <a:off x="4876800" y="2514600"/>
            <a:ext cx="83819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yes</a:t>
            </a:r>
            <a:endParaRPr lang="en-US" sz="1400" dirty="0">
              <a:latin typeface="Verdana" pitchFamily="34" charset="0"/>
              <a:ea typeface="Verdana" pitchFamily="34" charset="0"/>
              <a:cs typeface="Verdana" pitchFamily="34" charset="0"/>
            </a:endParaRPr>
          </a:p>
        </p:txBody>
      </p:sp>
      <p:sp>
        <p:nvSpPr>
          <p:cNvPr id="46" name="Rectangle 45"/>
          <p:cNvSpPr/>
          <p:nvPr/>
        </p:nvSpPr>
        <p:spPr>
          <a:xfrm>
            <a:off x="4419600" y="2895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7" name="Straight Arrow Connector 46"/>
          <p:cNvCxnSpPr/>
          <p:nvPr/>
        </p:nvCxnSpPr>
        <p:spPr>
          <a:xfrm rot="10800000" flipV="1">
            <a:off x="3810000" y="30480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3429000" y="3505200"/>
            <a:ext cx="1066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data</a:t>
            </a:r>
            <a:endParaRPr lang="en-US" dirty="0"/>
          </a:p>
        </p:txBody>
      </p:sp>
      <p:sp>
        <p:nvSpPr>
          <p:cNvPr id="49" name="TextBox 59"/>
          <p:cNvSpPr txBox="1"/>
          <p:nvPr/>
        </p:nvSpPr>
        <p:spPr>
          <a:xfrm>
            <a:off x="5486400" y="2819400"/>
            <a:ext cx="1600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Job seeker info </a:t>
            </a:r>
            <a:endParaRPr lang="en-US" sz="1400" dirty="0">
              <a:latin typeface="Verdana" pitchFamily="34" charset="0"/>
              <a:ea typeface="Verdana" pitchFamily="34" charset="0"/>
              <a:cs typeface="Verdana" pitchFamily="34" charset="0"/>
            </a:endParaRPr>
          </a:p>
        </p:txBody>
      </p:sp>
      <p:cxnSp>
        <p:nvCxnSpPr>
          <p:cNvPr id="50" name="Straight Arrow Connector 49"/>
          <p:cNvCxnSpPr>
            <a:stCxn id="48" idx="2"/>
          </p:cNvCxnSpPr>
          <p:nvPr/>
        </p:nvCxnSpPr>
        <p:spPr>
          <a:xfrm rot="5400000">
            <a:off x="3771900" y="4000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Flowchart: Decision 50"/>
          <p:cNvSpPr/>
          <p:nvPr/>
        </p:nvSpPr>
        <p:spPr>
          <a:xfrm>
            <a:off x="3352800" y="4114800"/>
            <a:ext cx="1143000"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valid</a:t>
            </a:r>
            <a:endParaRPr lang="en-US" sz="1200" dirty="0"/>
          </a:p>
        </p:txBody>
      </p:sp>
      <p:cxnSp>
        <p:nvCxnSpPr>
          <p:cNvPr id="52" name="Straight Arrow Connector 51"/>
          <p:cNvCxnSpPr/>
          <p:nvPr/>
        </p:nvCxnSpPr>
        <p:spPr>
          <a:xfrm>
            <a:off x="3962400" y="55626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3"/>
          </p:cNvCxnSpPr>
          <p:nvPr/>
        </p:nvCxnSpPr>
        <p:spPr>
          <a:xfrm>
            <a:off x="4495800" y="4343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1"/>
          </p:cNvCxnSpPr>
          <p:nvPr/>
        </p:nvCxnSpPr>
        <p:spPr>
          <a:xfrm rot="10800000">
            <a:off x="2895600" y="4343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2667000" y="4114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895600" y="38862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83"/>
          <p:cNvSpPr txBox="1"/>
          <p:nvPr/>
        </p:nvSpPr>
        <p:spPr>
          <a:xfrm>
            <a:off x="2057400" y="3962400"/>
            <a:ext cx="609600" cy="3048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wait</a:t>
            </a:r>
            <a:endParaRPr lang="en-US" sz="1400" dirty="0">
              <a:latin typeface="Verdana" pitchFamily="34" charset="0"/>
              <a:ea typeface="Verdana" pitchFamily="34" charset="0"/>
              <a:cs typeface="Verdana" pitchFamily="34" charset="0"/>
            </a:endParaRPr>
          </a:p>
        </p:txBody>
      </p:sp>
      <p:sp>
        <p:nvSpPr>
          <p:cNvPr id="58" name="TextBox 84"/>
          <p:cNvSpPr txBox="1"/>
          <p:nvPr/>
        </p:nvSpPr>
        <p:spPr>
          <a:xfrm>
            <a:off x="3124200" y="4953000"/>
            <a:ext cx="68579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show</a:t>
            </a:r>
            <a:endParaRPr lang="en-US" sz="1400" dirty="0">
              <a:latin typeface="Verdana" pitchFamily="34" charset="0"/>
              <a:ea typeface="Verdana" pitchFamily="34" charset="0"/>
              <a:cs typeface="Verdana" pitchFamily="34" charset="0"/>
            </a:endParaRPr>
          </a:p>
        </p:txBody>
      </p:sp>
      <p:sp>
        <p:nvSpPr>
          <p:cNvPr id="59" name="TextBox 85"/>
          <p:cNvSpPr txBox="1"/>
          <p:nvPr/>
        </p:nvSpPr>
        <p:spPr>
          <a:xfrm>
            <a:off x="4038600" y="4419600"/>
            <a:ext cx="9144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Remove</a:t>
            </a:r>
            <a:endParaRPr lang="en-US" sz="1400" dirty="0">
              <a:latin typeface="Verdana" pitchFamily="34" charset="0"/>
              <a:ea typeface="Verdana" pitchFamily="34" charset="0"/>
              <a:cs typeface="Verdana" pitchFamily="34" charset="0"/>
            </a:endParaRPr>
          </a:p>
        </p:txBody>
      </p:sp>
      <p:cxnSp>
        <p:nvCxnSpPr>
          <p:cNvPr id="60" name="Straight Connector 59"/>
          <p:cNvCxnSpPr/>
          <p:nvPr/>
        </p:nvCxnSpPr>
        <p:spPr>
          <a:xfrm>
            <a:off x="3962400" y="45720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4382294" y="4914900"/>
            <a:ext cx="1142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5715000" y="3276600"/>
            <a:ext cx="1066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data</a:t>
            </a:r>
            <a:endParaRPr lang="en-US" dirty="0"/>
          </a:p>
        </p:txBody>
      </p:sp>
      <p:cxnSp>
        <p:nvCxnSpPr>
          <p:cNvPr id="79" name="Straight Arrow Connector 78"/>
          <p:cNvCxnSpPr/>
          <p:nvPr/>
        </p:nvCxnSpPr>
        <p:spPr>
          <a:xfrm>
            <a:off x="5029200" y="3048000"/>
            <a:ext cx="762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Flowchart: Decision 90"/>
          <p:cNvSpPr/>
          <p:nvPr/>
        </p:nvSpPr>
        <p:spPr>
          <a:xfrm>
            <a:off x="5791200" y="4038600"/>
            <a:ext cx="914400"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valid</a:t>
            </a:r>
            <a:endParaRPr lang="en-US" sz="1200" dirty="0"/>
          </a:p>
        </p:txBody>
      </p:sp>
      <p:cxnSp>
        <p:nvCxnSpPr>
          <p:cNvPr id="92" name="Straight Arrow Connector 91"/>
          <p:cNvCxnSpPr>
            <a:stCxn id="63" idx="2"/>
            <a:endCxn id="91" idx="0"/>
          </p:cNvCxnSpPr>
          <p:nvPr/>
        </p:nvCxnSpPr>
        <p:spPr>
          <a:xfrm rot="5400000">
            <a:off x="6019800" y="3810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1"/>
          </p:cNvCxnSpPr>
          <p:nvPr/>
        </p:nvCxnSpPr>
        <p:spPr>
          <a:xfrm rot="10800000">
            <a:off x="5181600" y="4343400"/>
            <a:ext cx="609600" cy="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4838700" y="46863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a:off x="4953000" y="5029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1" idx="2"/>
          </p:cNvCxnSpPr>
          <p:nvPr/>
        </p:nvCxnSpPr>
        <p:spPr>
          <a:xfrm rot="5400000">
            <a:off x="5792724" y="5106924"/>
            <a:ext cx="9113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rot="10800000">
            <a:off x="5562600" y="55626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TextBox 151"/>
          <p:cNvSpPr txBox="1"/>
          <p:nvPr/>
        </p:nvSpPr>
        <p:spPr>
          <a:xfrm>
            <a:off x="4876800" y="3962400"/>
            <a:ext cx="9144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Remove</a:t>
            </a:r>
            <a:endParaRPr lang="en-US" sz="1400" dirty="0">
              <a:latin typeface="Verdana" pitchFamily="34" charset="0"/>
              <a:ea typeface="Verdana" pitchFamily="34" charset="0"/>
              <a:cs typeface="Verdana" pitchFamily="34" charset="0"/>
            </a:endParaRPr>
          </a:p>
        </p:txBody>
      </p:sp>
      <p:sp>
        <p:nvSpPr>
          <p:cNvPr id="99" name="TextBox 152"/>
          <p:cNvSpPr txBox="1"/>
          <p:nvPr/>
        </p:nvSpPr>
        <p:spPr>
          <a:xfrm>
            <a:off x="6248400" y="4876800"/>
            <a:ext cx="68579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show</a:t>
            </a:r>
            <a:endParaRPr lang="en-US" sz="1400" dirty="0">
              <a:latin typeface="Verdana" pitchFamily="34" charset="0"/>
              <a:ea typeface="Verdana" pitchFamily="34" charset="0"/>
              <a:cs typeface="Verdana" pitchFamily="34" charset="0"/>
            </a:endParaRPr>
          </a:p>
        </p:txBody>
      </p:sp>
      <p:sp>
        <p:nvSpPr>
          <p:cNvPr id="100" name="Oval 99"/>
          <p:cNvSpPr/>
          <p:nvPr/>
        </p:nvSpPr>
        <p:spPr>
          <a:xfrm>
            <a:off x="4953000" y="63246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1" name="Straight Arrow Connector 100"/>
          <p:cNvCxnSpPr>
            <a:endCxn id="100" idx="0"/>
          </p:cNvCxnSpPr>
          <p:nvPr/>
        </p:nvCxnSpPr>
        <p:spPr>
          <a:xfrm rot="5400000">
            <a:off x="47625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57"/>
          <p:cNvSpPr txBox="1"/>
          <p:nvPr/>
        </p:nvSpPr>
        <p:spPr>
          <a:xfrm>
            <a:off x="3886200" y="5791200"/>
            <a:ext cx="2133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successfully done</a:t>
            </a:r>
            <a:endParaRPr lang="en-US" sz="1400" dirty="0">
              <a:latin typeface="Verdana" pitchFamily="34" charset="0"/>
              <a:ea typeface="Verdana" pitchFamily="34" charset="0"/>
              <a:cs typeface="Verdana" pitchFamily="34" charset="0"/>
            </a:endParaRPr>
          </a:p>
        </p:txBody>
      </p:sp>
      <p:sp>
        <p:nvSpPr>
          <p:cNvPr id="103" name="Oval 102"/>
          <p:cNvSpPr/>
          <p:nvPr/>
        </p:nvSpPr>
        <p:spPr>
          <a:xfrm>
            <a:off x="4572000" y="609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 name="TextBox 45"/>
          <p:cNvSpPr txBox="1"/>
          <p:nvPr/>
        </p:nvSpPr>
        <p:spPr>
          <a:xfrm>
            <a:off x="1295400" y="1143000"/>
            <a:ext cx="22098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Enter admin user name &amp; password </a:t>
            </a:r>
            <a:endParaRPr lang="en-US" sz="1400" dirty="0">
              <a:latin typeface="Verdana" pitchFamily="34" charset="0"/>
              <a:ea typeface="Verdana" pitchFamily="34" charset="0"/>
              <a:cs typeface="Verdana" pitchFamily="34" charset="0"/>
            </a:endParaRPr>
          </a:p>
        </p:txBody>
      </p:sp>
      <p:sp>
        <p:nvSpPr>
          <p:cNvPr id="105" name="TextBox 46"/>
          <p:cNvSpPr txBox="1"/>
          <p:nvPr/>
        </p:nvSpPr>
        <p:spPr>
          <a:xfrm>
            <a:off x="2819400" y="2895601"/>
            <a:ext cx="144779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Job post info </a:t>
            </a:r>
            <a:endParaRPr lang="en-US" sz="1400" dirty="0">
              <a:latin typeface="Verdana" pitchFamily="34" charset="0"/>
              <a:ea typeface="Verdana" pitchFamily="34" charset="0"/>
              <a:cs typeface="Verdana" pitchFamily="34" charset="0"/>
            </a:endParaRPr>
          </a:p>
        </p:txBody>
      </p:sp>
      <p:sp>
        <p:nvSpPr>
          <p:cNvPr id="106" name="Rectangle 105"/>
          <p:cNvSpPr/>
          <p:nvPr/>
        </p:nvSpPr>
        <p:spPr>
          <a:xfrm>
            <a:off x="4648200" y="5486400"/>
            <a:ext cx="9144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13</a:t>
            </a:fld>
            <a:endParaRPr kumimoji="0" lang="en-US"/>
          </a:p>
        </p:txBody>
      </p:sp>
      <p:sp>
        <p:nvSpPr>
          <p:cNvPr id="33" name="Title 32"/>
          <p:cNvSpPr>
            <a:spLocks noGrp="1"/>
          </p:cNvSpPr>
          <p:nvPr>
            <p:ph type="title"/>
          </p:nvPr>
        </p:nvSpPr>
        <p:spPr>
          <a:xfrm>
            <a:off x="228600" y="274638"/>
            <a:ext cx="8686800" cy="411162"/>
          </a:xfrm>
        </p:spPr>
        <p:txBody>
          <a:bodyPr>
            <a:noAutofit/>
          </a:bodyPr>
          <a:lstStyle/>
          <a:p>
            <a:pPr algn="ctr"/>
            <a:r>
              <a:rPr lang="en-US" sz="2000" b="1" u="sng" dirty="0" smtClean="0">
                <a:latin typeface="+mn-lt"/>
              </a:rPr>
              <a:t>Activity Diagram</a:t>
            </a:r>
            <a:endParaRPr lang="en-US" sz="2000" b="1" u="sng" dirty="0">
              <a:latin typeface="+mn-lt"/>
            </a:endParaRPr>
          </a:p>
        </p:txBody>
      </p:sp>
      <p:sp>
        <p:nvSpPr>
          <p:cNvPr id="34" name="Title 1"/>
          <p:cNvSpPr>
            <a:spLocks noGrp="1"/>
          </p:cNvSpPr>
          <p:nvPr/>
        </p:nvSpPr>
        <p:spPr>
          <a:xfrm>
            <a:off x="0" y="0"/>
            <a:ext cx="9144000" cy="6858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35" name="Oval 34"/>
          <p:cNvSpPr/>
          <p:nvPr/>
        </p:nvSpPr>
        <p:spPr>
          <a:xfrm>
            <a:off x="4191000" y="838200"/>
            <a:ext cx="533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6" name="Straight Arrow Connector 35"/>
          <p:cNvCxnSpPr>
            <a:stCxn id="35" idx="4"/>
            <a:endCxn id="37" idx="0"/>
          </p:cNvCxnSpPr>
          <p:nvPr/>
        </p:nvCxnSpPr>
        <p:spPr>
          <a:xfrm>
            <a:off x="4457700" y="1219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886200" y="1676400"/>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Get data</a:t>
            </a:r>
            <a:endParaRPr lang="en-US" dirty="0"/>
          </a:p>
        </p:txBody>
      </p:sp>
      <p:sp>
        <p:nvSpPr>
          <p:cNvPr id="38" name="TextBox 11"/>
          <p:cNvSpPr txBox="1"/>
          <p:nvPr/>
        </p:nvSpPr>
        <p:spPr>
          <a:xfrm>
            <a:off x="4419600" y="1981200"/>
            <a:ext cx="838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submit</a:t>
            </a:r>
          </a:p>
        </p:txBody>
      </p:sp>
      <p:cxnSp>
        <p:nvCxnSpPr>
          <p:cNvPr id="39" name="Straight Arrow Connector 38"/>
          <p:cNvCxnSpPr>
            <a:stCxn id="37" idx="2"/>
            <a:endCxn id="40" idx="0"/>
          </p:cNvCxnSpPr>
          <p:nvPr/>
        </p:nvCxnSpPr>
        <p:spPr>
          <a:xfrm>
            <a:off x="44577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Flowchart: Decision 39"/>
          <p:cNvSpPr/>
          <p:nvPr/>
        </p:nvSpPr>
        <p:spPr>
          <a:xfrm>
            <a:off x="3886200" y="2209800"/>
            <a:ext cx="11430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latin typeface="Verdana" pitchFamily="34" charset="0"/>
                <a:ea typeface="Verdana" pitchFamily="34" charset="0"/>
                <a:cs typeface="Verdana" pitchFamily="34" charset="0"/>
              </a:rPr>
              <a:t>valid</a:t>
            </a:r>
            <a:endParaRPr lang="en-US" sz="1200" dirty="0">
              <a:latin typeface="Verdana" pitchFamily="34" charset="0"/>
              <a:ea typeface="Verdana" pitchFamily="34" charset="0"/>
              <a:cs typeface="Verdana" pitchFamily="34" charset="0"/>
            </a:endParaRPr>
          </a:p>
        </p:txBody>
      </p:sp>
      <p:sp>
        <p:nvSpPr>
          <p:cNvPr id="41" name="TextBox 16"/>
          <p:cNvSpPr txBox="1"/>
          <p:nvPr/>
        </p:nvSpPr>
        <p:spPr>
          <a:xfrm>
            <a:off x="3352800" y="2514600"/>
            <a:ext cx="457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no </a:t>
            </a:r>
            <a:endParaRPr lang="en-US" sz="1400" dirty="0">
              <a:latin typeface="Verdana" pitchFamily="34" charset="0"/>
              <a:ea typeface="Verdana" pitchFamily="34" charset="0"/>
              <a:cs typeface="Verdana" pitchFamily="34" charset="0"/>
            </a:endParaRPr>
          </a:p>
        </p:txBody>
      </p:sp>
      <p:cxnSp>
        <p:nvCxnSpPr>
          <p:cNvPr id="42" name="Straight Connector 41"/>
          <p:cNvCxnSpPr>
            <a:stCxn id="40" idx="1"/>
          </p:cNvCxnSpPr>
          <p:nvPr/>
        </p:nvCxnSpPr>
        <p:spPr>
          <a:xfrm flipH="1">
            <a:off x="3276600" y="2514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276600" y="17526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276600" y="17526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2"/>
            <a:endCxn id="46" idx="0"/>
          </p:cNvCxnSpPr>
          <p:nvPr/>
        </p:nvCxnSpPr>
        <p:spPr>
          <a:xfrm>
            <a:off x="4457700" y="2819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962400" y="3048000"/>
            <a:ext cx="990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TextBox 36"/>
          <p:cNvSpPr txBox="1"/>
          <p:nvPr/>
        </p:nvSpPr>
        <p:spPr>
          <a:xfrm>
            <a:off x="990600" y="4800600"/>
            <a:ext cx="533400" cy="3048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yes </a:t>
            </a:r>
            <a:endParaRPr lang="en-US" sz="1400" dirty="0">
              <a:latin typeface="Verdana" pitchFamily="34" charset="0"/>
              <a:ea typeface="Verdana" pitchFamily="34" charset="0"/>
              <a:cs typeface="Verdana" pitchFamily="34" charset="0"/>
            </a:endParaRPr>
          </a:p>
        </p:txBody>
      </p:sp>
      <p:sp>
        <p:nvSpPr>
          <p:cNvPr id="48" name="TextBox 37"/>
          <p:cNvSpPr txBox="1"/>
          <p:nvPr/>
        </p:nvSpPr>
        <p:spPr>
          <a:xfrm>
            <a:off x="2286000" y="6248400"/>
            <a:ext cx="18288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Successfully done </a:t>
            </a:r>
            <a:endParaRPr lang="en-US" sz="1400" dirty="0">
              <a:latin typeface="Verdana" pitchFamily="34" charset="0"/>
              <a:ea typeface="Verdana" pitchFamily="34" charset="0"/>
              <a:cs typeface="Verdana" pitchFamily="34" charset="0"/>
            </a:endParaRPr>
          </a:p>
        </p:txBody>
      </p:sp>
      <p:cxnSp>
        <p:nvCxnSpPr>
          <p:cNvPr id="49" name="Straight Arrow Connector 48"/>
          <p:cNvCxnSpPr>
            <a:stCxn id="46" idx="1"/>
            <a:endCxn id="50" idx="0"/>
          </p:cNvCxnSpPr>
          <p:nvPr/>
        </p:nvCxnSpPr>
        <p:spPr>
          <a:xfrm flipH="1">
            <a:off x="1790700" y="3124200"/>
            <a:ext cx="21717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1219200" y="3657600"/>
            <a:ext cx="1143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Verdana" pitchFamily="34" charset="0"/>
                <a:ea typeface="Verdana" pitchFamily="34" charset="0"/>
                <a:cs typeface="Verdana" pitchFamily="34" charset="0"/>
              </a:rPr>
              <a:t>Post job</a:t>
            </a:r>
            <a:endParaRPr lang="en-US" sz="1400" dirty="0">
              <a:latin typeface="Verdana" pitchFamily="34" charset="0"/>
              <a:ea typeface="Verdana" pitchFamily="34" charset="0"/>
              <a:cs typeface="Verdana" pitchFamily="34" charset="0"/>
            </a:endParaRPr>
          </a:p>
        </p:txBody>
      </p:sp>
      <p:cxnSp>
        <p:nvCxnSpPr>
          <p:cNvPr id="51" name="Straight Arrow Connector 50"/>
          <p:cNvCxnSpPr>
            <a:stCxn id="50" idx="2"/>
            <a:endCxn id="52" idx="0"/>
          </p:cNvCxnSpPr>
          <p:nvPr/>
        </p:nvCxnSpPr>
        <p:spPr>
          <a:xfrm>
            <a:off x="1790700" y="3962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1219200" y="4419600"/>
            <a:ext cx="1143000"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latin typeface="Verdana" pitchFamily="34" charset="0"/>
                <a:ea typeface="Verdana" pitchFamily="34" charset="0"/>
                <a:cs typeface="Verdana" pitchFamily="34" charset="0"/>
              </a:rPr>
              <a:t>valid</a:t>
            </a:r>
            <a:endParaRPr lang="en-US" sz="1200" dirty="0">
              <a:latin typeface="Verdana" pitchFamily="34" charset="0"/>
              <a:ea typeface="Verdana" pitchFamily="34" charset="0"/>
              <a:cs typeface="Verdana" pitchFamily="34" charset="0"/>
            </a:endParaRPr>
          </a:p>
        </p:txBody>
      </p:sp>
      <p:cxnSp>
        <p:nvCxnSpPr>
          <p:cNvPr id="53" name="Straight Connector 52"/>
          <p:cNvCxnSpPr>
            <a:stCxn id="52" idx="1"/>
          </p:cNvCxnSpPr>
          <p:nvPr/>
        </p:nvCxnSpPr>
        <p:spPr>
          <a:xfrm flipH="1" flipV="1">
            <a:off x="609600" y="4724400"/>
            <a:ext cx="609600" cy="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09600" y="4191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09600" y="41910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63"/>
          <p:cNvSpPr txBox="1"/>
          <p:nvPr/>
        </p:nvSpPr>
        <p:spPr>
          <a:xfrm>
            <a:off x="685800" y="4343400"/>
            <a:ext cx="457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no </a:t>
            </a:r>
            <a:endParaRPr lang="en-US" sz="1400" dirty="0">
              <a:latin typeface="Verdana" pitchFamily="34" charset="0"/>
              <a:ea typeface="Verdana" pitchFamily="34" charset="0"/>
              <a:cs typeface="Verdana" pitchFamily="34" charset="0"/>
            </a:endParaRPr>
          </a:p>
        </p:txBody>
      </p:sp>
      <p:cxnSp>
        <p:nvCxnSpPr>
          <p:cNvPr id="57" name="Straight Arrow Connector 56"/>
          <p:cNvCxnSpPr>
            <a:stCxn id="46" idx="2"/>
            <a:endCxn id="58" idx="0"/>
          </p:cNvCxnSpPr>
          <p:nvPr/>
        </p:nvCxnSpPr>
        <p:spPr>
          <a:xfrm flipH="1">
            <a:off x="4114800" y="3200400"/>
            <a:ext cx="3429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124200" y="3657600"/>
            <a:ext cx="1981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Verdana" pitchFamily="34" charset="0"/>
                <a:ea typeface="Verdana" pitchFamily="34" charset="0"/>
                <a:cs typeface="Verdana" pitchFamily="34" charset="0"/>
              </a:rPr>
              <a:t>Candidate search</a:t>
            </a:r>
            <a:endParaRPr lang="en-US" sz="1400" dirty="0">
              <a:latin typeface="Verdana" pitchFamily="34" charset="0"/>
              <a:ea typeface="Verdana" pitchFamily="34" charset="0"/>
              <a:cs typeface="Verdana" pitchFamily="34" charset="0"/>
            </a:endParaRPr>
          </a:p>
        </p:txBody>
      </p:sp>
      <p:cxnSp>
        <p:nvCxnSpPr>
          <p:cNvPr id="59" name="Straight Arrow Connector 58"/>
          <p:cNvCxnSpPr>
            <a:stCxn id="58" idx="2"/>
            <a:endCxn id="60" idx="0"/>
          </p:cNvCxnSpPr>
          <p:nvPr/>
        </p:nvCxnSpPr>
        <p:spPr>
          <a:xfrm>
            <a:off x="4114800" y="3962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3276600" y="4267200"/>
            <a:ext cx="16764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Verdana" pitchFamily="34" charset="0"/>
                <a:ea typeface="Verdana" pitchFamily="34" charset="0"/>
                <a:cs typeface="Verdana" pitchFamily="34" charset="0"/>
              </a:rPr>
              <a:t>Get detail</a:t>
            </a:r>
            <a:endParaRPr lang="en-US" sz="1400" dirty="0">
              <a:latin typeface="Verdana" pitchFamily="34" charset="0"/>
              <a:ea typeface="Verdana" pitchFamily="34" charset="0"/>
              <a:cs typeface="Verdana" pitchFamily="34" charset="0"/>
            </a:endParaRPr>
          </a:p>
        </p:txBody>
      </p:sp>
      <p:sp>
        <p:nvSpPr>
          <p:cNvPr id="61" name="TextBox 78"/>
          <p:cNvSpPr txBox="1"/>
          <p:nvPr/>
        </p:nvSpPr>
        <p:spPr>
          <a:xfrm>
            <a:off x="4191000" y="3962400"/>
            <a:ext cx="838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submit</a:t>
            </a:r>
          </a:p>
        </p:txBody>
      </p:sp>
      <p:cxnSp>
        <p:nvCxnSpPr>
          <p:cNvPr id="63" name="Straight Arrow Connector 62"/>
          <p:cNvCxnSpPr>
            <a:stCxn id="60" idx="2"/>
            <a:endCxn id="79" idx="0"/>
          </p:cNvCxnSpPr>
          <p:nvPr/>
        </p:nvCxnSpPr>
        <p:spPr>
          <a:xfrm>
            <a:off x="4114800" y="4495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Flowchart: Decision 78"/>
          <p:cNvSpPr/>
          <p:nvPr/>
        </p:nvSpPr>
        <p:spPr>
          <a:xfrm>
            <a:off x="3505200" y="4800600"/>
            <a:ext cx="12192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latin typeface="Verdana" pitchFamily="34" charset="0"/>
                <a:ea typeface="Verdana" pitchFamily="34" charset="0"/>
                <a:cs typeface="Verdana" pitchFamily="34" charset="0"/>
              </a:rPr>
              <a:t>valid</a:t>
            </a:r>
            <a:endParaRPr lang="en-US" sz="1200" dirty="0">
              <a:latin typeface="Verdana" pitchFamily="34" charset="0"/>
              <a:ea typeface="Verdana" pitchFamily="34" charset="0"/>
              <a:cs typeface="Verdana" pitchFamily="34" charset="0"/>
            </a:endParaRPr>
          </a:p>
        </p:txBody>
      </p:sp>
      <p:sp>
        <p:nvSpPr>
          <p:cNvPr id="91" name="Rectangle 90"/>
          <p:cNvSpPr/>
          <p:nvPr/>
        </p:nvSpPr>
        <p:spPr>
          <a:xfrm>
            <a:off x="3581400" y="6096000"/>
            <a:ext cx="1066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2" name="Oval 91"/>
          <p:cNvSpPr/>
          <p:nvPr/>
        </p:nvSpPr>
        <p:spPr>
          <a:xfrm>
            <a:off x="3886200" y="655320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3" name="Straight Arrow Connector 92"/>
          <p:cNvCxnSpPr>
            <a:stCxn id="91" idx="2"/>
            <a:endCxn id="92" idx="0"/>
          </p:cNvCxnSpPr>
          <p:nvPr/>
        </p:nvCxnSpPr>
        <p:spPr>
          <a:xfrm>
            <a:off x="4114800" y="6248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2"/>
          <p:cNvSpPr txBox="1"/>
          <p:nvPr/>
        </p:nvSpPr>
        <p:spPr>
          <a:xfrm>
            <a:off x="4495800" y="2743200"/>
            <a:ext cx="990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yes </a:t>
            </a:r>
            <a:endParaRPr lang="en-US" sz="1400" dirty="0">
              <a:latin typeface="Verdana" pitchFamily="34" charset="0"/>
              <a:ea typeface="Verdana" pitchFamily="34" charset="0"/>
              <a:cs typeface="Verdana" pitchFamily="34" charset="0"/>
            </a:endParaRPr>
          </a:p>
        </p:txBody>
      </p:sp>
      <p:cxnSp>
        <p:nvCxnSpPr>
          <p:cNvPr id="95" name="Straight Connector 94"/>
          <p:cNvCxnSpPr/>
          <p:nvPr/>
        </p:nvCxnSpPr>
        <p:spPr>
          <a:xfrm flipV="1">
            <a:off x="2743200" y="3810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58" idx="1"/>
          </p:cNvCxnSpPr>
          <p:nvPr/>
        </p:nvCxnSpPr>
        <p:spPr>
          <a:xfrm>
            <a:off x="2743200" y="3810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5"/>
          <p:cNvSpPr txBox="1"/>
          <p:nvPr/>
        </p:nvSpPr>
        <p:spPr>
          <a:xfrm>
            <a:off x="2971800" y="5181600"/>
            <a:ext cx="4572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no </a:t>
            </a:r>
            <a:endParaRPr lang="en-US" sz="1400" dirty="0">
              <a:latin typeface="Verdana" pitchFamily="34" charset="0"/>
              <a:ea typeface="Verdana" pitchFamily="34" charset="0"/>
              <a:cs typeface="Verdana" pitchFamily="34" charset="0"/>
            </a:endParaRPr>
          </a:p>
        </p:txBody>
      </p:sp>
      <p:cxnSp>
        <p:nvCxnSpPr>
          <p:cNvPr id="98" name="Straight Connector 97"/>
          <p:cNvCxnSpPr>
            <a:stCxn id="79" idx="1"/>
          </p:cNvCxnSpPr>
          <p:nvPr/>
        </p:nvCxnSpPr>
        <p:spPr>
          <a:xfrm flipH="1">
            <a:off x="2743200" y="5105400"/>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3200400" y="5638800"/>
            <a:ext cx="18288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Verdana" pitchFamily="34" charset="0"/>
                <a:ea typeface="Verdana" pitchFamily="34" charset="0"/>
                <a:cs typeface="Verdana" pitchFamily="34" charset="0"/>
              </a:rPr>
              <a:t>Download resume</a:t>
            </a:r>
            <a:endParaRPr lang="en-US" sz="1400" dirty="0">
              <a:latin typeface="Verdana" pitchFamily="34" charset="0"/>
              <a:ea typeface="Verdana" pitchFamily="34" charset="0"/>
              <a:cs typeface="Verdana" pitchFamily="34" charset="0"/>
            </a:endParaRPr>
          </a:p>
        </p:txBody>
      </p:sp>
      <p:cxnSp>
        <p:nvCxnSpPr>
          <p:cNvPr id="100" name="Straight Arrow Connector 99"/>
          <p:cNvCxnSpPr>
            <a:stCxn id="79" idx="2"/>
            <a:endCxn id="99" idx="0"/>
          </p:cNvCxnSpPr>
          <p:nvPr/>
        </p:nvCxnSpPr>
        <p:spPr>
          <a:xfrm>
            <a:off x="4114800" y="5410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15"/>
          <p:cNvSpPr txBox="1"/>
          <p:nvPr/>
        </p:nvSpPr>
        <p:spPr>
          <a:xfrm>
            <a:off x="4343400" y="5181600"/>
            <a:ext cx="533400" cy="3048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yes </a:t>
            </a:r>
            <a:endParaRPr lang="en-US" sz="1400" dirty="0">
              <a:latin typeface="Verdana" pitchFamily="34" charset="0"/>
              <a:ea typeface="Verdana" pitchFamily="34" charset="0"/>
              <a:cs typeface="Verdana" pitchFamily="34" charset="0"/>
            </a:endParaRPr>
          </a:p>
        </p:txBody>
      </p:sp>
      <p:cxnSp>
        <p:nvCxnSpPr>
          <p:cNvPr id="102" name="Straight Arrow Connector 101"/>
          <p:cNvCxnSpPr>
            <a:stCxn id="99" idx="2"/>
            <a:endCxn id="91" idx="0"/>
          </p:cNvCxnSpPr>
          <p:nvPr/>
        </p:nvCxnSpPr>
        <p:spPr>
          <a:xfrm>
            <a:off x="4114800" y="5867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828800" y="4648200"/>
            <a:ext cx="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91" idx="1"/>
          </p:cNvCxnSpPr>
          <p:nvPr/>
        </p:nvCxnSpPr>
        <p:spPr>
          <a:xfrm>
            <a:off x="1828800" y="61722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6" idx="3"/>
            <a:endCxn id="106" idx="0"/>
          </p:cNvCxnSpPr>
          <p:nvPr/>
        </p:nvCxnSpPr>
        <p:spPr>
          <a:xfrm>
            <a:off x="4953000" y="3124200"/>
            <a:ext cx="17907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Rounded Rectangle 105"/>
          <p:cNvSpPr/>
          <p:nvPr/>
        </p:nvSpPr>
        <p:spPr>
          <a:xfrm>
            <a:off x="5410200" y="3657600"/>
            <a:ext cx="26670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Verdana" pitchFamily="34" charset="0"/>
                <a:ea typeface="Verdana" pitchFamily="34" charset="0"/>
                <a:cs typeface="Verdana" pitchFamily="34" charset="0"/>
              </a:rPr>
              <a:t>View applied candidate</a:t>
            </a:r>
            <a:endParaRPr lang="en-US" sz="1400" dirty="0">
              <a:latin typeface="Verdana" pitchFamily="34" charset="0"/>
              <a:ea typeface="Verdana" pitchFamily="34" charset="0"/>
              <a:cs typeface="Verdana" pitchFamily="34" charset="0"/>
            </a:endParaRPr>
          </a:p>
        </p:txBody>
      </p:sp>
      <p:cxnSp>
        <p:nvCxnSpPr>
          <p:cNvPr id="107" name="Straight Arrow Connector 106"/>
          <p:cNvCxnSpPr>
            <a:stCxn id="106" idx="2"/>
            <a:endCxn id="108" idx="0"/>
          </p:cNvCxnSpPr>
          <p:nvPr/>
        </p:nvCxnSpPr>
        <p:spPr>
          <a:xfrm>
            <a:off x="6743700" y="3962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5562600" y="4267200"/>
            <a:ext cx="23622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Verdana" pitchFamily="34" charset="0"/>
                <a:ea typeface="Verdana" pitchFamily="34" charset="0"/>
                <a:cs typeface="Verdana" pitchFamily="34" charset="0"/>
              </a:rPr>
              <a:t>Get applied candidate</a:t>
            </a:r>
            <a:endParaRPr lang="en-US" sz="1400" dirty="0">
              <a:latin typeface="Verdana" pitchFamily="34" charset="0"/>
              <a:ea typeface="Verdana" pitchFamily="34" charset="0"/>
              <a:cs typeface="Verdana" pitchFamily="34" charset="0"/>
            </a:endParaRPr>
          </a:p>
        </p:txBody>
      </p:sp>
      <p:sp>
        <p:nvSpPr>
          <p:cNvPr id="109" name="Flowchart: Decision 108"/>
          <p:cNvSpPr/>
          <p:nvPr/>
        </p:nvSpPr>
        <p:spPr>
          <a:xfrm>
            <a:off x="5715000" y="4724400"/>
            <a:ext cx="1219200"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Verdana" pitchFamily="34" charset="0"/>
                <a:ea typeface="Verdana" pitchFamily="34" charset="0"/>
                <a:cs typeface="Verdana" pitchFamily="34" charset="0"/>
              </a:rPr>
              <a:t>valid</a:t>
            </a:r>
            <a:endParaRPr lang="en-US" sz="1400" dirty="0">
              <a:latin typeface="Verdana" pitchFamily="34" charset="0"/>
              <a:ea typeface="Verdana" pitchFamily="34" charset="0"/>
              <a:cs typeface="Verdana" pitchFamily="34" charset="0"/>
            </a:endParaRPr>
          </a:p>
        </p:txBody>
      </p:sp>
      <p:cxnSp>
        <p:nvCxnSpPr>
          <p:cNvPr id="110" name="Straight Arrow Connector 109"/>
          <p:cNvCxnSpPr>
            <a:stCxn id="108" idx="2"/>
            <a:endCxn id="109" idx="0"/>
          </p:cNvCxnSpPr>
          <p:nvPr/>
        </p:nvCxnSpPr>
        <p:spPr>
          <a:xfrm flipH="1">
            <a:off x="6324600" y="4495800"/>
            <a:ext cx="4191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09" idx="1"/>
          </p:cNvCxnSpPr>
          <p:nvPr/>
        </p:nvCxnSpPr>
        <p:spPr>
          <a:xfrm rot="10800000">
            <a:off x="5410200" y="5029200"/>
            <a:ext cx="304800" cy="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839494" y="5600700"/>
            <a:ext cx="1142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91" idx="3"/>
          </p:cNvCxnSpPr>
          <p:nvPr/>
        </p:nvCxnSpPr>
        <p:spPr>
          <a:xfrm flipH="1">
            <a:off x="4648200" y="6172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TextBox 83"/>
          <p:cNvSpPr txBox="1"/>
          <p:nvPr/>
        </p:nvSpPr>
        <p:spPr>
          <a:xfrm>
            <a:off x="4953000" y="4648200"/>
            <a:ext cx="9906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remove </a:t>
            </a:r>
            <a:endParaRPr lang="en-US" sz="1400" dirty="0">
              <a:latin typeface="Verdana" pitchFamily="34" charset="0"/>
              <a:ea typeface="Verdana" pitchFamily="34" charset="0"/>
              <a:cs typeface="Verdana" pitchFamily="34" charset="0"/>
            </a:endParaRPr>
          </a:p>
        </p:txBody>
      </p:sp>
      <p:cxnSp>
        <p:nvCxnSpPr>
          <p:cNvPr id="115" name="Straight Arrow Connector 114"/>
          <p:cNvCxnSpPr>
            <a:stCxn id="109" idx="2"/>
          </p:cNvCxnSpPr>
          <p:nvPr/>
        </p:nvCxnSpPr>
        <p:spPr>
          <a:xfrm rot="5400000">
            <a:off x="6173724" y="5487924"/>
            <a:ext cx="301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486400" y="5638800"/>
            <a:ext cx="1752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Verdana" pitchFamily="34" charset="0"/>
                <a:ea typeface="Verdana" pitchFamily="34" charset="0"/>
                <a:cs typeface="Verdana" pitchFamily="34" charset="0"/>
              </a:rPr>
              <a:t>Download resume</a:t>
            </a:r>
            <a:endParaRPr lang="en-US" sz="1400" dirty="0">
              <a:latin typeface="Verdana" pitchFamily="34" charset="0"/>
              <a:ea typeface="Verdana" pitchFamily="34" charset="0"/>
              <a:cs typeface="Verdana" pitchFamily="34" charset="0"/>
            </a:endParaRPr>
          </a:p>
        </p:txBody>
      </p:sp>
      <p:cxnSp>
        <p:nvCxnSpPr>
          <p:cNvPr id="117" name="Straight Connector 116"/>
          <p:cNvCxnSpPr>
            <a:stCxn id="116" idx="2"/>
          </p:cNvCxnSpPr>
          <p:nvPr/>
        </p:nvCxnSpPr>
        <p:spPr>
          <a:xfrm flipH="1">
            <a:off x="6324600" y="6019800"/>
            <a:ext cx="381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5410200" y="6172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524000" y="1905000"/>
            <a:ext cx="20574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Verdana" pitchFamily="34" charset="0"/>
                <a:ea typeface="Verdana" pitchFamily="34" charset="0"/>
                <a:cs typeface="Verdana" pitchFamily="34" charset="0"/>
              </a:rPr>
              <a:t>Enter user name &amp; password </a:t>
            </a:r>
            <a:endParaRPr lang="en-US" sz="1400" dirty="0">
              <a:latin typeface="Verdana" pitchFamily="34" charset="0"/>
              <a:ea typeface="Verdana" pitchFamily="34" charset="0"/>
              <a:cs typeface="Verdana" pitchFamily="34" charset="0"/>
            </a:endParaRPr>
          </a:p>
        </p:txBody>
      </p:sp>
      <p:cxnSp>
        <p:nvCxnSpPr>
          <p:cNvPr id="120" name="Straight Connector 119"/>
          <p:cNvCxnSpPr>
            <a:stCxn id="109" idx="3"/>
          </p:cNvCxnSpPr>
          <p:nvPr/>
        </p:nvCxnSpPr>
        <p:spPr>
          <a:xfrm flipV="1">
            <a:off x="6934200" y="5029200"/>
            <a:ext cx="1143000" cy="1524"/>
          </a:xfrm>
          <a:prstGeom prst="line">
            <a:avLst/>
          </a:prstGeom>
        </p:spPr>
        <p:style>
          <a:lnRef idx="1">
            <a:schemeClr val="accent1"/>
          </a:lnRef>
          <a:fillRef idx="0">
            <a:schemeClr val="accent1"/>
          </a:fillRef>
          <a:effectRef idx="0">
            <a:schemeClr val="accent1"/>
          </a:effectRef>
          <a:fontRef idx="minor">
            <a:schemeClr val="tx1"/>
          </a:fontRef>
        </p:style>
      </p:cxnSp>
      <p:sp>
        <p:nvSpPr>
          <p:cNvPr id="121" name="Rounded Rectangle 120"/>
          <p:cNvSpPr/>
          <p:nvPr/>
        </p:nvSpPr>
        <p:spPr>
          <a:xfrm>
            <a:off x="7467600" y="5715000"/>
            <a:ext cx="12192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latin typeface="Verdana" pitchFamily="34" charset="0"/>
                <a:ea typeface="Verdana" pitchFamily="34" charset="0"/>
                <a:cs typeface="Verdana" pitchFamily="34" charset="0"/>
              </a:rPr>
              <a:t>Send mail</a:t>
            </a:r>
            <a:endParaRPr lang="en-US" sz="1400" dirty="0">
              <a:latin typeface="Verdana" pitchFamily="34" charset="0"/>
              <a:ea typeface="Verdana" pitchFamily="34" charset="0"/>
              <a:cs typeface="Verdana" pitchFamily="34" charset="0"/>
            </a:endParaRPr>
          </a:p>
        </p:txBody>
      </p:sp>
      <p:cxnSp>
        <p:nvCxnSpPr>
          <p:cNvPr id="122" name="Straight Arrow Connector 121"/>
          <p:cNvCxnSpPr>
            <a:endCxn id="121" idx="0"/>
          </p:cNvCxnSpPr>
          <p:nvPr/>
        </p:nvCxnSpPr>
        <p:spPr>
          <a:xfrm>
            <a:off x="8077200" y="50292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21" idx="2"/>
          </p:cNvCxnSpPr>
          <p:nvPr/>
        </p:nvCxnSpPr>
        <p:spPr>
          <a:xfrm>
            <a:off x="8077200" y="5943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6324600" y="6172200"/>
            <a:ext cx="1752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533400" y="914400"/>
            <a:ext cx="1918474" cy="369332"/>
          </a:xfrm>
          <a:prstGeom prst="rect">
            <a:avLst/>
          </a:prstGeom>
        </p:spPr>
        <p:txBody>
          <a:bodyPr wrap="none">
            <a:spAutoFit/>
          </a:bodyPr>
          <a:lstStyle/>
          <a:p>
            <a:pPr>
              <a:buNone/>
            </a:pPr>
            <a:r>
              <a:rPr lang="en-US" u="sng" dirty="0" smtClean="0"/>
              <a:t>Job provider Activity</a:t>
            </a:r>
            <a:endParaRPr lang="en-US" u="sn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944562"/>
          </a:xfrm>
        </p:spPr>
        <p:txBody>
          <a:bodyPr>
            <a:normAutofit fontScale="90000"/>
          </a:bodyPr>
          <a:lstStyle/>
          <a:p>
            <a:r>
              <a:rPr lang="en-US" sz="3600" b="1" dirty="0" smtClean="0">
                <a:solidFill>
                  <a:schemeClr val="accent1"/>
                </a:solidFill>
                <a:latin typeface="Arial" pitchFamily="34" charset="0"/>
                <a:cs typeface="Arial" pitchFamily="34" charset="0"/>
              </a:rPr>
              <a:t>   Data Dictionary</a:t>
            </a:r>
            <a:r>
              <a:rPr lang="en-US" sz="3200" b="1" dirty="0" smtClean="0">
                <a:solidFill>
                  <a:schemeClr val="accent1"/>
                </a:solidFill>
                <a:latin typeface="Arial" pitchFamily="34" charset="0"/>
                <a:cs typeface="Arial" pitchFamily="34" charset="0"/>
              </a:rPr>
              <a:t/>
            </a:r>
            <a:br>
              <a:rPr lang="en-US" sz="3200" b="1" dirty="0" smtClean="0">
                <a:solidFill>
                  <a:schemeClr val="accent1"/>
                </a:solidFill>
                <a:latin typeface="Arial" pitchFamily="34" charset="0"/>
                <a:cs typeface="Arial" pitchFamily="34" charset="0"/>
              </a:rPr>
            </a:br>
            <a:endParaRPr lang="en-US" sz="3200" b="1" dirty="0">
              <a:solidFill>
                <a:schemeClr val="accent1"/>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14</a:t>
            </a:fld>
            <a:endParaRPr kumimoji="0" lang="en-US"/>
          </a:p>
        </p:txBody>
      </p:sp>
      <p:graphicFrame>
        <p:nvGraphicFramePr>
          <p:cNvPr id="7" name="Content Placeholder 6"/>
          <p:cNvGraphicFramePr>
            <a:graphicFrameLocks noGrp="1"/>
          </p:cNvGraphicFramePr>
          <p:nvPr>
            <p:ph sz="quarter" idx="1"/>
          </p:nvPr>
        </p:nvGraphicFramePr>
        <p:xfrm>
          <a:off x="457200" y="1676400"/>
          <a:ext cx="8153399" cy="1371600"/>
        </p:xfrm>
        <a:graphic>
          <a:graphicData uri="http://schemas.openxmlformats.org/drawingml/2006/table">
            <a:tbl>
              <a:tblPr/>
              <a:tblGrid>
                <a:gridCol w="1902688"/>
                <a:gridCol w="2008166"/>
                <a:gridCol w="1879697"/>
                <a:gridCol w="347920"/>
                <a:gridCol w="2014928"/>
              </a:tblGrid>
              <a:tr h="342900">
                <a:tc>
                  <a:txBody>
                    <a:bodyPr/>
                    <a:lstStyle/>
                    <a:p>
                      <a:pPr marL="0" marR="0">
                        <a:lnSpc>
                          <a:spcPct val="115000"/>
                        </a:lnSpc>
                        <a:spcBef>
                          <a:spcPts val="0"/>
                        </a:spcBef>
                        <a:spcAft>
                          <a:spcPts val="0"/>
                        </a:spcAft>
                      </a:pPr>
                      <a:r>
                        <a:rPr lang="en-US" sz="1400" b="1" dirty="0">
                          <a:solidFill>
                            <a:srgbClr val="FFFFFF"/>
                          </a:solidFill>
                          <a:latin typeface="Arial"/>
                          <a:ea typeface="Times New Roman"/>
                          <a:cs typeface="Times New Roman"/>
                        </a:rPr>
                        <a:t>Field Name</a:t>
                      </a:r>
                      <a:endParaRPr lang="en-US" sz="1400" dirty="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dirty="0">
                          <a:solidFill>
                            <a:srgbClr val="FFFFFF"/>
                          </a:solidFill>
                          <a:latin typeface="Arial"/>
                          <a:ea typeface="Times New Roman"/>
                          <a:cs typeface="Times New Roman"/>
                        </a:rPr>
                        <a:t>Data Type</a:t>
                      </a:r>
                      <a:endParaRPr lang="en-US" sz="1400" dirty="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dirty="0">
                          <a:solidFill>
                            <a:srgbClr val="FFFFFF"/>
                          </a:solidFill>
                          <a:latin typeface="Arial"/>
                          <a:ea typeface="Times New Roman"/>
                          <a:cs typeface="Times New Roman"/>
                        </a:rPr>
                        <a:t>Constrain</a:t>
                      </a:r>
                      <a:endParaRPr lang="en-US" sz="1400" dirty="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a:ea typeface="Times New Roman"/>
                          <a:cs typeface="Times New Roman"/>
                        </a:rPr>
                        <a:t>Description</a:t>
                      </a:r>
                      <a:endParaRPr lang="en-US" sz="1400">
                        <a:latin typeface="Calibri"/>
                        <a:ea typeface="Times New Roman"/>
                        <a:cs typeface="Times New Roman"/>
                      </a:endParaRP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342900">
                <a:tc>
                  <a:txBody>
                    <a:bodyPr/>
                    <a:lstStyle/>
                    <a:p>
                      <a:pPr marL="0" marR="0">
                        <a:lnSpc>
                          <a:spcPct val="115000"/>
                        </a:lnSpc>
                        <a:spcBef>
                          <a:spcPts val="0"/>
                        </a:spcBef>
                        <a:spcAft>
                          <a:spcPts val="0"/>
                        </a:spcAft>
                      </a:pPr>
                      <a:r>
                        <a:rPr lang="en-US" sz="1400" b="1" dirty="0" err="1">
                          <a:latin typeface="Arial"/>
                          <a:ea typeface="Times New Roman"/>
                          <a:cs typeface="Times New Roman"/>
                        </a:rPr>
                        <a:t>MasterId</a:t>
                      </a:r>
                      <a:endParaRPr lang="en-US" sz="1400" dirty="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a:ea typeface="Times New Roman"/>
                          <a:cs typeface="Times New Roman"/>
                        </a:rPr>
                        <a:t>Numeric(18,0)</a:t>
                      </a:r>
                      <a:endParaRPr lang="en-US" sz="1400" dirty="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PrimaryKey</a:t>
                      </a:r>
                      <a:endParaRPr lang="en-US" sz="140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UserID</a:t>
                      </a:r>
                      <a:endParaRPr lang="en-US" sz="1400">
                        <a:latin typeface="Calibri"/>
                        <a:ea typeface="Times New Roman"/>
                        <a:cs typeface="Times New Roman"/>
                      </a:endParaRPr>
                    </a:p>
                  </a:txBody>
                  <a:tcPr marL="68580" marR="68580"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342900">
                <a:tc>
                  <a:txBody>
                    <a:bodyPr/>
                    <a:lstStyle/>
                    <a:p>
                      <a:pPr marL="0" marR="0">
                        <a:lnSpc>
                          <a:spcPct val="115000"/>
                        </a:lnSpc>
                        <a:spcBef>
                          <a:spcPts val="0"/>
                        </a:spcBef>
                        <a:spcAft>
                          <a:spcPts val="0"/>
                        </a:spcAft>
                      </a:pPr>
                      <a:r>
                        <a:rPr lang="en-US" sz="1400" b="1" dirty="0" err="1">
                          <a:latin typeface="Arial"/>
                          <a:ea typeface="Times New Roman"/>
                          <a:cs typeface="Times New Roman"/>
                        </a:rPr>
                        <a:t>UserName</a:t>
                      </a:r>
                      <a:endParaRPr lang="en-US" sz="1400" dirty="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Arial"/>
                          <a:ea typeface="Times New Roman"/>
                          <a:cs typeface="Times New Roman"/>
                        </a:rPr>
                        <a:t>varchar</a:t>
                      </a:r>
                      <a:r>
                        <a:rPr lang="en-US" sz="1400" dirty="0">
                          <a:latin typeface="Arial"/>
                          <a:ea typeface="Times New Roman"/>
                          <a:cs typeface="Times New Roman"/>
                        </a:rPr>
                        <a:t>(20)</a:t>
                      </a:r>
                      <a:endParaRPr lang="en-US" sz="1400" dirty="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UniqueKey</a:t>
                      </a:r>
                      <a:endParaRPr lang="en-US" sz="140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User Name</a:t>
                      </a:r>
                      <a:endParaRPr lang="en-US" sz="1400">
                        <a:latin typeface="Calibri"/>
                        <a:ea typeface="Times New Roman"/>
                        <a:cs typeface="Times New Roman"/>
                      </a:endParaRP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42900">
                <a:tc>
                  <a:txBody>
                    <a:bodyPr/>
                    <a:lstStyle/>
                    <a:p>
                      <a:pPr marL="0" marR="0">
                        <a:lnSpc>
                          <a:spcPct val="115000"/>
                        </a:lnSpc>
                        <a:spcBef>
                          <a:spcPts val="0"/>
                        </a:spcBef>
                        <a:spcAft>
                          <a:spcPts val="0"/>
                        </a:spcAft>
                      </a:pPr>
                      <a:r>
                        <a:rPr lang="en-US" sz="1400" b="1" dirty="0">
                          <a:latin typeface="Arial"/>
                          <a:ea typeface="Times New Roman"/>
                          <a:cs typeface="Times New Roman"/>
                        </a:rPr>
                        <a:t>Password</a:t>
                      </a:r>
                      <a:endParaRPr lang="en-US" sz="1400" dirty="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varchar(20)</a:t>
                      </a:r>
                      <a:endParaRPr lang="en-US" sz="140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UniqueKey</a:t>
                      </a:r>
                      <a:endParaRPr lang="en-US" sz="1400">
                        <a:latin typeface="Calibri"/>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a:ea typeface="Times New Roman"/>
                        <a:cs typeface="Times New Roman"/>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a:ea typeface="Times New Roman"/>
                          <a:cs typeface="Times New Roman"/>
                        </a:rPr>
                        <a:t>Password</a:t>
                      </a:r>
                      <a:endParaRPr lang="en-US" sz="1400" dirty="0">
                        <a:latin typeface="Calibri"/>
                        <a:ea typeface="Times New Roman"/>
                        <a:cs typeface="Times New Roman"/>
                      </a:endParaRP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457200" y="3657601"/>
          <a:ext cx="8153400" cy="2590798"/>
        </p:xfrm>
        <a:graphic>
          <a:graphicData uri="http://schemas.openxmlformats.org/drawingml/2006/table">
            <a:tbl>
              <a:tblPr/>
              <a:tblGrid>
                <a:gridCol w="2866894"/>
                <a:gridCol w="1810904"/>
                <a:gridCol w="1538604"/>
                <a:gridCol w="295451"/>
                <a:gridCol w="1641547"/>
              </a:tblGrid>
              <a:tr h="287866">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Field Name</a:t>
                      </a:r>
                      <a:endParaRPr lang="en-US" sz="1400" dirty="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Data Type</a:t>
                      </a: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Constrain</a:t>
                      </a:r>
                      <a:endParaRPr lang="en-US" sz="1400" dirty="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Description</a:t>
                      </a:r>
                      <a:endParaRPr lang="en-US" sz="1400" dirty="0">
                        <a:latin typeface="Arial" pitchFamily="34" charset="0"/>
                        <a:ea typeface="Times New Roman"/>
                        <a:cs typeface="Arial" pitchFamily="34" charset="0"/>
                      </a:endParaRP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287866">
                <a:tc>
                  <a:txBody>
                    <a:bodyPr/>
                    <a:lstStyle/>
                    <a:p>
                      <a:pPr marL="0" marR="0">
                        <a:lnSpc>
                          <a:spcPct val="115000"/>
                        </a:lnSpc>
                        <a:spcBef>
                          <a:spcPts val="0"/>
                        </a:spcBef>
                        <a:spcAft>
                          <a:spcPts val="0"/>
                        </a:spcAft>
                      </a:pPr>
                      <a:r>
                        <a:rPr lang="en-US" sz="1400" b="1" dirty="0" err="1">
                          <a:latin typeface="Arial" pitchFamily="34" charset="0"/>
                          <a:ea typeface="Times New Roman"/>
                          <a:cs typeface="Arial" pitchFamily="34" charset="0"/>
                        </a:rPr>
                        <a:t>EducationId</a:t>
                      </a:r>
                      <a:endParaRPr lang="en-US" sz="1400" dirty="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Numeric(18,0)</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PrimaryKey</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Education Id</a:t>
                      </a:r>
                    </a:p>
                  </a:txBody>
                  <a:tcPr marL="55217" marR="55217"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575733">
                <a:tc>
                  <a:txBody>
                    <a:bodyPr/>
                    <a:lstStyle/>
                    <a:p>
                      <a:pPr marL="0" marR="0">
                        <a:lnSpc>
                          <a:spcPct val="115000"/>
                        </a:lnSpc>
                        <a:spcBef>
                          <a:spcPts val="0"/>
                        </a:spcBef>
                        <a:spcAft>
                          <a:spcPts val="0"/>
                        </a:spcAft>
                      </a:pPr>
                      <a:r>
                        <a:rPr lang="en-US" sz="1400" b="1" dirty="0" err="1">
                          <a:latin typeface="Arial" pitchFamily="34" charset="0"/>
                          <a:ea typeface="Times New Roman"/>
                          <a:cs typeface="Arial" pitchFamily="34" charset="0"/>
                        </a:rPr>
                        <a:t>CandidateEId</a:t>
                      </a:r>
                      <a:endParaRPr lang="en-US" sz="1400" dirty="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Numeric(18,0)</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 Key</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Master Id</a:t>
                      </a: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31799">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QualificationLevel</a:t>
                      </a: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Qualification Level</a:t>
                      </a: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719668">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EducationSpecification</a:t>
                      </a: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Candidate’s Stream &amp; Degree</a:t>
                      </a: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8786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PassingYear</a:t>
                      </a: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Numeric(10)</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smtClean="0">
                          <a:latin typeface="Arial" pitchFamily="34" charset="0"/>
                          <a:ea typeface="Times New Roman"/>
                          <a:cs typeface="Arial" pitchFamily="34" charset="0"/>
                        </a:rPr>
                        <a:t>Passing Year</a:t>
                      </a:r>
                      <a:endParaRPr lang="en-US" sz="1400" dirty="0">
                        <a:latin typeface="Arial" pitchFamily="34" charset="0"/>
                        <a:ea typeface="Times New Roman"/>
                        <a:cs typeface="Arial" pitchFamily="34" charset="0"/>
                      </a:endParaRP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9" name="Rectangle 1"/>
          <p:cNvSpPr>
            <a:spLocks noChangeArrowheads="1"/>
          </p:cNvSpPr>
          <p:nvPr/>
        </p:nvSpPr>
        <p:spPr bwMode="auto">
          <a:xfrm>
            <a:off x="457200" y="11430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a:t>
            </a:r>
            <a:r>
              <a:rPr lang="en-US" sz="1600" dirty="0" smtClean="0">
                <a:solidFill>
                  <a:schemeClr val="accent1"/>
                </a:solidFill>
                <a:latin typeface="Arial" pitchFamily="34" charset="0"/>
                <a:cs typeface="Arial" pitchFamily="34" charset="0"/>
              </a:rPr>
              <a:t>User Master</a:t>
            </a:r>
            <a:endParaRPr kumimoji="0" lang="en-US" sz="1800" i="0" u="none" strike="noStrike" cap="none" normalizeH="0" baseline="0" dirty="0" smtClean="0">
              <a:ln>
                <a:noFill/>
              </a:ln>
              <a:solidFill>
                <a:schemeClr val="accent1"/>
              </a:solidFill>
              <a:effectLst/>
              <a:latin typeface="Arial" pitchFamily="34" charset="0"/>
              <a:cs typeface="Arial" pitchFamily="34" charset="0"/>
            </a:endParaRPr>
          </a:p>
        </p:txBody>
      </p:sp>
      <p:sp>
        <p:nvSpPr>
          <p:cNvPr id="10" name="Rectangle 1"/>
          <p:cNvSpPr>
            <a:spLocks noChangeArrowheads="1"/>
          </p:cNvSpPr>
          <p:nvPr/>
        </p:nvSpPr>
        <p:spPr bwMode="auto">
          <a:xfrm>
            <a:off x="457200" y="32004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Candidate</a:t>
            </a:r>
            <a:r>
              <a:rPr kumimoji="0" lang="en-US" sz="1600" i="0" u="none" strike="noStrike" cap="none" normalizeH="0" dirty="0" smtClean="0">
                <a:ln>
                  <a:noFill/>
                </a:ln>
                <a:solidFill>
                  <a:schemeClr val="accent1"/>
                </a:solidFill>
                <a:effectLst/>
                <a:latin typeface="Arial" pitchFamily="34" charset="0"/>
                <a:ea typeface="Times New Roman" pitchFamily="18" charset="0"/>
                <a:cs typeface="Arial" pitchFamily="34" charset="0"/>
              </a:rPr>
              <a:t> Education</a:t>
            </a:r>
            <a:endParaRPr kumimoji="0" lang="en-US" sz="1800" i="0" u="none" strike="noStrike" cap="none" normalizeH="0" baseline="0" dirty="0" smtClean="0">
              <a:ln>
                <a:noFill/>
              </a:ln>
              <a:solidFill>
                <a:schemeClr val="accent1"/>
              </a:solidFill>
              <a:effectLst/>
              <a:latin typeface="Arial" pitchFamily="34" charset="0"/>
              <a:cs typeface="Arial" pitchFamily="34" charset="0"/>
            </a:endParaRPr>
          </a:p>
        </p:txBody>
      </p:sp>
      <p:cxnSp>
        <p:nvCxnSpPr>
          <p:cNvPr id="11" name="Straight Connector 10"/>
          <p:cNvCxnSpPr/>
          <p:nvPr/>
        </p:nvCxnSpPr>
        <p:spPr>
          <a:xfrm>
            <a:off x="152400" y="990600"/>
            <a:ext cx="899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15</a:t>
            </a:fld>
            <a:endParaRPr kumimoji="0" lang="en-US"/>
          </a:p>
        </p:txBody>
      </p:sp>
      <p:graphicFrame>
        <p:nvGraphicFramePr>
          <p:cNvPr id="5" name="Table 4"/>
          <p:cNvGraphicFramePr>
            <a:graphicFrameLocks noGrp="1"/>
          </p:cNvGraphicFramePr>
          <p:nvPr/>
        </p:nvGraphicFramePr>
        <p:xfrm>
          <a:off x="533400" y="685800"/>
          <a:ext cx="8077200" cy="2322790"/>
        </p:xfrm>
        <a:graphic>
          <a:graphicData uri="http://schemas.openxmlformats.org/drawingml/2006/table">
            <a:tbl>
              <a:tblPr/>
              <a:tblGrid>
                <a:gridCol w="2844193"/>
                <a:gridCol w="1796441"/>
                <a:gridCol w="1526871"/>
                <a:gridCol w="280680"/>
                <a:gridCol w="1629015"/>
              </a:tblGrid>
              <a:tr h="242098">
                <a:tc>
                  <a:txBody>
                    <a:bodyPr/>
                    <a:lstStyle/>
                    <a:p>
                      <a:pPr marL="0" marR="0">
                        <a:lnSpc>
                          <a:spcPct val="115000"/>
                        </a:lnSpc>
                        <a:spcBef>
                          <a:spcPts val="0"/>
                        </a:spcBef>
                        <a:spcAft>
                          <a:spcPts val="0"/>
                        </a:spcAft>
                      </a:pPr>
                      <a:r>
                        <a:rPr lang="en-US" sz="1400" b="1" dirty="0">
                          <a:solidFill>
                            <a:srgbClr val="FFFFFF"/>
                          </a:solidFill>
                          <a:latin typeface="Arial"/>
                          <a:ea typeface="Times New Roman"/>
                          <a:cs typeface="Times New Roman"/>
                        </a:rPr>
                        <a:t>Field Name</a:t>
                      </a:r>
                      <a:endParaRPr lang="en-US" sz="1400" dirty="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a:ea typeface="Times New Roman"/>
                          <a:cs typeface="Times New Roman"/>
                        </a:rPr>
                        <a:t>Data Type</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a:ea typeface="Times New Roman"/>
                          <a:cs typeface="Times New Roman"/>
                        </a:rPr>
                        <a:t>Constrain</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a:ea typeface="Times New Roman"/>
                          <a:cs typeface="Times New Roman"/>
                        </a:rPr>
                        <a:t>Description</a:t>
                      </a:r>
                      <a:endParaRPr lang="en-US" sz="1400">
                        <a:latin typeface="Calibri"/>
                        <a:ea typeface="Times New Roman"/>
                        <a:cs typeface="Times New Roman"/>
                      </a:endParaRP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242098">
                <a:tc>
                  <a:txBody>
                    <a:bodyPr/>
                    <a:lstStyle/>
                    <a:p>
                      <a:pPr marL="0" marR="0">
                        <a:lnSpc>
                          <a:spcPct val="115000"/>
                        </a:lnSpc>
                        <a:spcBef>
                          <a:spcPts val="0"/>
                        </a:spcBef>
                        <a:spcAft>
                          <a:spcPts val="0"/>
                        </a:spcAft>
                      </a:pPr>
                      <a:r>
                        <a:rPr lang="en-US" sz="1400" b="1">
                          <a:latin typeface="Arial"/>
                          <a:ea typeface="Times New Roman"/>
                          <a:cs typeface="Times New Roman"/>
                        </a:rPr>
                        <a:t>Skill_Id</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Numeric(18,0)</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PrimaryKey</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Skill Id</a:t>
                      </a:r>
                      <a:endParaRPr lang="en-US" sz="1400">
                        <a:latin typeface="Calibri"/>
                        <a:ea typeface="Times New Roman"/>
                        <a:cs typeface="Times New Roman"/>
                      </a:endParaRPr>
                    </a:p>
                  </a:txBody>
                  <a:tcPr marL="55217" marR="55217"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394070">
                <a:tc>
                  <a:txBody>
                    <a:bodyPr/>
                    <a:lstStyle/>
                    <a:p>
                      <a:pPr marL="0" marR="0">
                        <a:lnSpc>
                          <a:spcPct val="115000"/>
                        </a:lnSpc>
                        <a:spcBef>
                          <a:spcPts val="0"/>
                        </a:spcBef>
                        <a:spcAft>
                          <a:spcPts val="0"/>
                        </a:spcAft>
                      </a:pPr>
                      <a:r>
                        <a:rPr lang="en-US" sz="1400" b="1" dirty="0" err="1">
                          <a:latin typeface="Arial"/>
                          <a:ea typeface="Times New Roman"/>
                          <a:cs typeface="Times New Roman"/>
                        </a:rPr>
                        <a:t>CandidateSId</a:t>
                      </a:r>
                      <a:endParaRPr lang="en-US" sz="1400" dirty="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Numeric(18,0)</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Forign Key</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Candidate Master Id</a:t>
                      </a:r>
                      <a:endParaRPr lang="en-US" sz="1400">
                        <a:latin typeface="Calibri"/>
                        <a:ea typeface="Times New Roman"/>
                        <a:cs typeface="Times New Roman"/>
                      </a:endParaRP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42098">
                <a:tc>
                  <a:txBody>
                    <a:bodyPr/>
                    <a:lstStyle/>
                    <a:p>
                      <a:pPr marL="0" marR="0">
                        <a:lnSpc>
                          <a:spcPct val="115000"/>
                        </a:lnSpc>
                        <a:spcBef>
                          <a:spcPts val="0"/>
                        </a:spcBef>
                        <a:spcAft>
                          <a:spcPts val="0"/>
                        </a:spcAft>
                      </a:pPr>
                      <a:r>
                        <a:rPr lang="en-US" sz="1400" b="1">
                          <a:latin typeface="Arial"/>
                          <a:ea typeface="Times New Roman"/>
                          <a:cs typeface="Times New Roman"/>
                        </a:rPr>
                        <a:t>Skills</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varchar(100)</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NotNull</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Specific Skills</a:t>
                      </a:r>
                      <a:endParaRPr lang="en-US" sz="1400">
                        <a:latin typeface="Calibri"/>
                        <a:ea typeface="Times New Roman"/>
                        <a:cs typeface="Times New Roman"/>
                      </a:endParaRP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84194">
                <a:tc>
                  <a:txBody>
                    <a:bodyPr/>
                    <a:lstStyle/>
                    <a:p>
                      <a:pPr marL="0" marR="0">
                        <a:lnSpc>
                          <a:spcPct val="115000"/>
                        </a:lnSpc>
                        <a:spcBef>
                          <a:spcPts val="0"/>
                        </a:spcBef>
                        <a:spcAft>
                          <a:spcPts val="0"/>
                        </a:spcAft>
                      </a:pPr>
                      <a:r>
                        <a:rPr lang="en-US" sz="1400" b="1" dirty="0">
                          <a:latin typeface="Arial"/>
                          <a:ea typeface="Times New Roman"/>
                          <a:cs typeface="Times New Roman"/>
                        </a:rPr>
                        <a:t>Experience Year</a:t>
                      </a:r>
                      <a:endParaRPr lang="en-US" sz="1400" dirty="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Numeric(10)</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NotNull</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Candidate Experience Years</a:t>
                      </a:r>
                      <a:endParaRPr lang="en-US" sz="1400">
                        <a:latin typeface="Calibri"/>
                        <a:ea typeface="Times New Roman"/>
                        <a:cs typeface="Times New Roman"/>
                      </a:endParaRP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605242">
                <a:tc>
                  <a:txBody>
                    <a:bodyPr/>
                    <a:lstStyle/>
                    <a:p>
                      <a:pPr marL="0" marR="0">
                        <a:lnSpc>
                          <a:spcPct val="115000"/>
                        </a:lnSpc>
                        <a:spcBef>
                          <a:spcPts val="0"/>
                        </a:spcBef>
                        <a:spcAft>
                          <a:spcPts val="0"/>
                        </a:spcAft>
                      </a:pPr>
                      <a:r>
                        <a:rPr lang="en-US" sz="1400" b="1">
                          <a:latin typeface="Arial"/>
                          <a:ea typeface="Times New Roman"/>
                          <a:cs typeface="Times New Roman"/>
                        </a:rPr>
                        <a:t>Experience Months</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Numeric(10)</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a:ea typeface="Times New Roman"/>
                          <a:cs typeface="Times New Roman"/>
                        </a:rPr>
                        <a:t>NotNull</a:t>
                      </a:r>
                      <a:endParaRPr lang="en-US" sz="1400">
                        <a:latin typeface="Calibri"/>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a:ea typeface="Times New Roman"/>
                        <a:cs typeface="Times New Roman"/>
                      </a:endParaRPr>
                    </a:p>
                  </a:txBody>
                  <a:tcPr marL="55217" marR="55217"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a:ea typeface="Times New Roman"/>
                          <a:cs typeface="Times New Roman"/>
                        </a:rPr>
                        <a:t>Candidate Experience Months </a:t>
                      </a:r>
                      <a:endParaRPr lang="en-US" sz="1400" dirty="0">
                        <a:latin typeface="Calibri"/>
                        <a:ea typeface="Times New Roman"/>
                        <a:cs typeface="Times New Roman"/>
                      </a:endParaRPr>
                    </a:p>
                  </a:txBody>
                  <a:tcPr marL="55217" marR="55217"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533400" y="3549944"/>
          <a:ext cx="8077201" cy="2964829"/>
        </p:xfrm>
        <a:graphic>
          <a:graphicData uri="http://schemas.openxmlformats.org/drawingml/2006/table">
            <a:tbl>
              <a:tblPr/>
              <a:tblGrid>
                <a:gridCol w="2838045"/>
                <a:gridCol w="1792559"/>
                <a:gridCol w="1523571"/>
                <a:gridCol w="297532"/>
                <a:gridCol w="1625494"/>
              </a:tblGrid>
              <a:tr h="239073">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Field Name</a:t>
                      </a:r>
                      <a:endParaRPr lang="en-US" sz="1400" dirty="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Data Type</a:t>
                      </a: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Constrain</a:t>
                      </a: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Description</a:t>
                      </a:r>
                      <a:endParaRPr lang="en-US" sz="1400" dirty="0">
                        <a:latin typeface="Arial" pitchFamily="34" charset="0"/>
                        <a:ea typeface="Times New Roman"/>
                        <a:cs typeface="Arial" pitchFamily="34" charset="0"/>
                      </a:endParaRPr>
                    </a:p>
                  </a:txBody>
                  <a:tcPr marL="41413" marR="41413"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239073">
                <a:tc>
                  <a:txBody>
                    <a:bodyPr/>
                    <a:lstStyle/>
                    <a:p>
                      <a:pPr marL="0" marR="0">
                        <a:lnSpc>
                          <a:spcPct val="115000"/>
                        </a:lnSpc>
                        <a:spcBef>
                          <a:spcPts val="0"/>
                        </a:spcBef>
                        <a:spcAft>
                          <a:spcPts val="0"/>
                        </a:spcAft>
                      </a:pPr>
                      <a:r>
                        <a:rPr lang="en-US" sz="1400" b="1" dirty="0" err="1">
                          <a:latin typeface="Arial" pitchFamily="34" charset="0"/>
                          <a:ea typeface="Times New Roman"/>
                          <a:cs typeface="Arial" pitchFamily="34" charset="0"/>
                        </a:rPr>
                        <a:t>Experiance_Id</a:t>
                      </a:r>
                      <a:endParaRPr lang="en-US" sz="1400" dirty="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Numeric(18,0)</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PrimaryKey</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Experiance Id</a:t>
                      </a:r>
                    </a:p>
                  </a:txBody>
                  <a:tcPr marL="41413" marR="41413"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478145">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CandidateWEId</a:t>
                      </a: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 Key</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Master Id</a:t>
                      </a:r>
                    </a:p>
                  </a:txBody>
                  <a:tcPr marL="41413" marR="41413"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78145">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CandidateType</a:t>
                      </a: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varchar(100)</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Fresher OR Experience</a:t>
                      </a:r>
                    </a:p>
                  </a:txBody>
                  <a:tcPr marL="41413" marR="41413"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9073">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JobTitle</a:t>
                      </a: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JobTitle</a:t>
                      </a:r>
                    </a:p>
                  </a:txBody>
                  <a:tcPr marL="41413" marR="41413"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65825">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Experience Year</a:t>
                      </a: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Numeric(10)</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 Experience Years </a:t>
                      </a:r>
                    </a:p>
                  </a:txBody>
                  <a:tcPr marL="41413" marR="41413"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78145">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Experience Months</a:t>
                      </a: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Numeric(10)</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 Experience Months </a:t>
                      </a:r>
                    </a:p>
                  </a:txBody>
                  <a:tcPr marL="41413" marR="41413"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9073">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AnnualSalary</a:t>
                      </a: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Varchar(10)</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Annual Salary</a:t>
                      </a:r>
                    </a:p>
                  </a:txBody>
                  <a:tcPr marL="41413" marR="41413"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9073">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Functional Area</a:t>
                      </a: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Arial" pitchFamily="34" charset="0"/>
                          <a:ea typeface="Times New Roman"/>
                          <a:cs typeface="Arial" pitchFamily="34" charset="0"/>
                        </a:rPr>
                        <a:t>Varchar</a:t>
                      </a:r>
                      <a:r>
                        <a:rPr lang="en-US" sz="1400" dirty="0">
                          <a:latin typeface="Arial" pitchFamily="34" charset="0"/>
                          <a:ea typeface="Times New Roman"/>
                          <a:cs typeface="Arial" pitchFamily="34" charset="0"/>
                        </a:rPr>
                        <a:t>(50)</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41413" marR="41413"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41413" marR="41413"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Functional Area</a:t>
                      </a:r>
                    </a:p>
                  </a:txBody>
                  <a:tcPr marL="41413" marR="41413"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8" name="Rectangle 1"/>
          <p:cNvSpPr>
            <a:spLocks noChangeArrowheads="1"/>
          </p:cNvSpPr>
          <p:nvPr/>
        </p:nvSpPr>
        <p:spPr bwMode="auto">
          <a:xfrm>
            <a:off x="533400" y="3048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Candidate Skill</a:t>
            </a:r>
          </a:p>
        </p:txBody>
      </p:sp>
      <p:sp>
        <p:nvSpPr>
          <p:cNvPr id="9" name="Rectangle 1"/>
          <p:cNvSpPr>
            <a:spLocks noChangeArrowheads="1"/>
          </p:cNvSpPr>
          <p:nvPr/>
        </p:nvSpPr>
        <p:spPr bwMode="auto">
          <a:xfrm>
            <a:off x="533400" y="31242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a:t>
            </a:r>
            <a:r>
              <a:rPr lang="en-US" sz="1600" dirty="0" smtClean="0">
                <a:solidFill>
                  <a:schemeClr val="accent1"/>
                </a:solidFill>
                <a:latin typeface="Arial"/>
                <a:ea typeface="Times New Roman"/>
              </a:rPr>
              <a:t>Candidate Work Experience</a:t>
            </a:r>
            <a:endParaRPr kumimoji="0" lang="en-US" sz="180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16</a:t>
            </a:fld>
            <a:endParaRPr kumimoji="0" lang="en-US"/>
          </a:p>
        </p:txBody>
      </p:sp>
      <p:graphicFrame>
        <p:nvGraphicFramePr>
          <p:cNvPr id="5" name="Table 4"/>
          <p:cNvGraphicFramePr>
            <a:graphicFrameLocks noGrp="1"/>
          </p:cNvGraphicFramePr>
          <p:nvPr/>
        </p:nvGraphicFramePr>
        <p:xfrm>
          <a:off x="533400" y="990600"/>
          <a:ext cx="8077200" cy="4866639"/>
        </p:xfrm>
        <a:graphic>
          <a:graphicData uri="http://schemas.openxmlformats.org/drawingml/2006/table">
            <a:tbl>
              <a:tblPr/>
              <a:tblGrid>
                <a:gridCol w="2829890"/>
                <a:gridCol w="1787408"/>
                <a:gridCol w="1519191"/>
                <a:gridCol w="319888"/>
                <a:gridCol w="1620823"/>
              </a:tblGrid>
              <a:tr h="267987">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Field Name</a:t>
                      </a:r>
                      <a:endParaRPr lang="en-US" sz="1400" dirty="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Data Type</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Constrain</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Description</a:t>
                      </a:r>
                      <a:endParaRPr lang="en-US" sz="1400">
                        <a:latin typeface="Arial" pitchFamily="34" charset="0"/>
                        <a:ea typeface="Times New Roman"/>
                        <a:cs typeface="Arial" pitchFamily="34" charset="0"/>
                      </a:endParaRP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26798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PersonalDetail_Id</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PrimaryKey</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Personal Detail Id</a:t>
                      </a:r>
                    </a:p>
                  </a:txBody>
                  <a:tcPr marL="31060" marR="31060"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517750">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CandidatePId</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Numeric(18,0)</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 Key</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Master Id</a:t>
                      </a: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17750">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FullName</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varchar(100)</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First Name</a:t>
                      </a: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17750">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Email</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Varchar(100)</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Last Name</a:t>
                      </a: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35974">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ContectNumber</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Numeric(10,0)</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Contect No</a:t>
                      </a: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6798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City</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City</a:t>
                      </a: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01980">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Country</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Country</a:t>
                      </a: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17750">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DateOfBirth</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Datatime</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Date of Birth</a:t>
                      </a: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17750">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CreatedOn</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Datetime</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Create Profile</a:t>
                      </a: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35974">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UpdatedOn</a:t>
                      </a: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Datetime</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31060" marR="3106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31060" marR="3106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Candidate Updated Profile</a:t>
                      </a:r>
                    </a:p>
                  </a:txBody>
                  <a:tcPr marL="31060" marR="3106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533400" y="4572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a:t>
            </a:r>
            <a:r>
              <a:rPr lang="en-US" sz="1600" dirty="0" smtClean="0">
                <a:solidFill>
                  <a:schemeClr val="accent1"/>
                </a:solidFill>
                <a:latin typeface="Arial" pitchFamily="34" charset="0"/>
                <a:cs typeface="Arial" pitchFamily="34" charset="0"/>
              </a:rPr>
              <a:t>Candidate Personal Detail</a:t>
            </a:r>
            <a:endParaRPr kumimoji="0" lang="en-US" sz="180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17</a:t>
            </a:fld>
            <a:endParaRPr kumimoji="0" lang="en-US"/>
          </a:p>
        </p:txBody>
      </p:sp>
      <p:graphicFrame>
        <p:nvGraphicFramePr>
          <p:cNvPr id="5" name="Table 4"/>
          <p:cNvGraphicFramePr>
            <a:graphicFrameLocks noGrp="1"/>
          </p:cNvGraphicFramePr>
          <p:nvPr/>
        </p:nvGraphicFramePr>
        <p:xfrm>
          <a:off x="609600" y="762000"/>
          <a:ext cx="8077200" cy="1765046"/>
        </p:xfrm>
        <a:graphic>
          <a:graphicData uri="http://schemas.openxmlformats.org/drawingml/2006/table">
            <a:tbl>
              <a:tblPr/>
              <a:tblGrid>
                <a:gridCol w="2847798"/>
                <a:gridCol w="1798719"/>
                <a:gridCol w="1528807"/>
                <a:gridCol w="270797"/>
                <a:gridCol w="1631079"/>
              </a:tblGrid>
              <a:tr h="260985">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Field Name</a:t>
                      </a:r>
                      <a:endParaRPr lang="en-US" sz="1400" dirty="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Data Type</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Constrain</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Description</a:t>
                      </a:r>
                      <a:endParaRPr lang="en-US" sz="1400">
                        <a:latin typeface="Arial" pitchFamily="34" charset="0"/>
                        <a:ea typeface="Times New Roman"/>
                        <a:cs typeface="Arial" pitchFamily="34" charset="0"/>
                      </a:endParaRP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247015">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AppliedJob_Id</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PrimaryKey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Skill Id</a:t>
                      </a:r>
                    </a:p>
                  </a:txBody>
                  <a:tcPr marL="68580" marR="68580"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275590">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CandidateApplyId</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 Key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Candidate Master Id</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75590">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JobId</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 Key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Job Master Id</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75590">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CoverLetter</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Ntext</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Candidate </a:t>
                      </a:r>
                      <a:r>
                        <a:rPr lang="en-US" sz="1400" dirty="0" smtClean="0">
                          <a:latin typeface="Arial" pitchFamily="34" charset="0"/>
                          <a:ea typeface="Times New Roman"/>
                          <a:cs typeface="Arial" pitchFamily="34" charset="0"/>
                        </a:rPr>
                        <a:t>Cover letter</a:t>
                      </a:r>
                      <a:endParaRPr lang="en-US" sz="1400" dirty="0">
                        <a:latin typeface="Arial" pitchFamily="34" charset="0"/>
                        <a:ea typeface="Times New Roman"/>
                        <a:cs typeface="Arial" pitchFamily="34" charset="0"/>
                      </a:endParaRP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609601" y="3352801"/>
          <a:ext cx="8077199" cy="2895598"/>
        </p:xfrm>
        <a:graphic>
          <a:graphicData uri="http://schemas.openxmlformats.org/drawingml/2006/table">
            <a:tbl>
              <a:tblPr/>
              <a:tblGrid>
                <a:gridCol w="2671564"/>
                <a:gridCol w="2011841"/>
                <a:gridCol w="1517575"/>
                <a:gridCol w="272226"/>
                <a:gridCol w="1603993"/>
              </a:tblGrid>
              <a:tr h="377847">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Field Name</a:t>
                      </a:r>
                      <a:endParaRPr lang="en-US" sz="1400" dirty="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Data Type</a:t>
                      </a:r>
                      <a:endParaRPr lang="en-US" sz="1400" dirty="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Constrain</a:t>
                      </a: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Description</a:t>
                      </a:r>
                      <a:endParaRPr lang="en-US" sz="1400">
                        <a:latin typeface="Arial" pitchFamily="34" charset="0"/>
                        <a:ea typeface="Times New Roman"/>
                        <a:cs typeface="Arial" pitchFamily="34" charset="0"/>
                      </a:endParaRPr>
                    </a:p>
                  </a:txBody>
                  <a:tcPr marL="66261" marR="66261"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37784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Resume_Id</a:t>
                      </a: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PrimaryKey</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Resume Id</a:t>
                      </a:r>
                    </a:p>
                  </a:txBody>
                  <a:tcPr marL="66261" marR="66261"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597644">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CandidatCVId</a:t>
                      </a: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 Key</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Master Id</a:t>
                      </a:r>
                    </a:p>
                  </a:txBody>
                  <a:tcPr marL="66261" marR="66261"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7784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FileName</a:t>
                      </a: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File Name</a:t>
                      </a:r>
                    </a:p>
                  </a:txBody>
                  <a:tcPr marL="66261" marR="66261"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97644">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File Date</a:t>
                      </a: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Varbinary(MAX)</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Resume</a:t>
                      </a:r>
                    </a:p>
                  </a:txBody>
                  <a:tcPr marL="66261" marR="66261"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66769">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FileExtention</a:t>
                      </a: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66261" marR="6626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6261" marR="66261"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File </a:t>
                      </a:r>
                      <a:r>
                        <a:rPr lang="en-US" sz="1400" dirty="0" smtClean="0">
                          <a:latin typeface="Arial" pitchFamily="34" charset="0"/>
                          <a:ea typeface="Times New Roman"/>
                          <a:cs typeface="Arial" pitchFamily="34" charset="0"/>
                        </a:rPr>
                        <a:t>Extension</a:t>
                      </a:r>
                      <a:endParaRPr lang="en-US" sz="1400" dirty="0">
                        <a:latin typeface="Arial" pitchFamily="34" charset="0"/>
                        <a:ea typeface="Times New Roman"/>
                        <a:cs typeface="Arial" pitchFamily="34" charset="0"/>
                      </a:endParaRPr>
                    </a:p>
                  </a:txBody>
                  <a:tcPr marL="66261" marR="66261"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609600" y="3048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a:t>
            </a:r>
            <a:r>
              <a:rPr lang="en-US" sz="1600" dirty="0" smtClean="0">
                <a:solidFill>
                  <a:schemeClr val="accent1"/>
                </a:solidFill>
                <a:latin typeface="Arial"/>
                <a:ea typeface="Times New Roman"/>
              </a:rPr>
              <a:t>Applied Candidates</a:t>
            </a:r>
            <a:endParaRPr kumimoji="0" lang="en-US" sz="1800" i="0" u="none" strike="noStrike" cap="none" normalizeH="0" baseline="0" dirty="0" smtClean="0">
              <a:ln>
                <a:noFill/>
              </a:ln>
              <a:solidFill>
                <a:schemeClr val="accent1"/>
              </a:solidFill>
              <a:effectLst/>
              <a:latin typeface="Arial" pitchFamily="34" charset="0"/>
              <a:cs typeface="Arial" pitchFamily="34" charset="0"/>
            </a:endParaRPr>
          </a:p>
        </p:txBody>
      </p:sp>
      <p:sp>
        <p:nvSpPr>
          <p:cNvPr id="8" name="Rectangle 1"/>
          <p:cNvSpPr>
            <a:spLocks noChangeArrowheads="1"/>
          </p:cNvSpPr>
          <p:nvPr/>
        </p:nvSpPr>
        <p:spPr bwMode="auto">
          <a:xfrm>
            <a:off x="609600" y="28194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a:t>
            </a:r>
            <a:r>
              <a:rPr lang="en-US" sz="1600" dirty="0" smtClean="0">
                <a:solidFill>
                  <a:schemeClr val="accent1"/>
                </a:solidFill>
                <a:latin typeface="Arial"/>
                <a:ea typeface="Times New Roman"/>
              </a:rPr>
              <a:t>Candidate Resume</a:t>
            </a:r>
            <a:endParaRPr kumimoji="0" lang="en-US" sz="180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18</a:t>
            </a:fld>
            <a:endParaRPr kumimoji="0" lang="en-US"/>
          </a:p>
        </p:txBody>
      </p:sp>
      <p:graphicFrame>
        <p:nvGraphicFramePr>
          <p:cNvPr id="5" name="Table 4"/>
          <p:cNvGraphicFramePr>
            <a:graphicFrameLocks noGrp="1"/>
          </p:cNvGraphicFramePr>
          <p:nvPr/>
        </p:nvGraphicFramePr>
        <p:xfrm>
          <a:off x="609600" y="914400"/>
          <a:ext cx="7848600" cy="2057398"/>
        </p:xfrm>
        <a:graphic>
          <a:graphicData uri="http://schemas.openxmlformats.org/drawingml/2006/table">
            <a:tbl>
              <a:tblPr/>
              <a:tblGrid>
                <a:gridCol w="2596431"/>
                <a:gridCol w="1955260"/>
                <a:gridCol w="1474897"/>
                <a:gridCol w="263130"/>
                <a:gridCol w="1558882"/>
              </a:tblGrid>
              <a:tr h="333435">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Field Name</a:t>
                      </a:r>
                      <a:endParaRPr lang="en-US" sz="1400" dirty="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Data Type</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Constrain</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Description</a:t>
                      </a:r>
                      <a:endParaRPr lang="en-US" sz="1400">
                        <a:latin typeface="Arial" pitchFamily="34" charset="0"/>
                        <a:ea typeface="Times New Roman"/>
                        <a:cs typeface="Arial" pitchFamily="34" charset="0"/>
                      </a:endParaRP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31558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Employer_Id</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 Key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Resume Id</a:t>
                      </a:r>
                    </a:p>
                  </a:txBody>
                  <a:tcPr marL="68580" marR="68580"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352094">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CompanyName</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Company Name</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2094">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Company URL</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Arial" pitchFamily="34" charset="0"/>
                          <a:ea typeface="Times New Roman"/>
                          <a:cs typeface="Arial" pitchFamily="34" charset="0"/>
                        </a:rPr>
                        <a:t>Varchar</a:t>
                      </a:r>
                      <a:r>
                        <a:rPr lang="en-US" sz="1400" dirty="0">
                          <a:latin typeface="Arial" pitchFamily="34" charset="0"/>
                          <a:ea typeface="Times New Roman"/>
                          <a:cs typeface="Arial" pitchFamily="34" charset="0"/>
                        </a:rPr>
                        <a:t>(50)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Company URL</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2094">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Owner Name</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Arial" pitchFamily="34" charset="0"/>
                          <a:ea typeface="Times New Roman"/>
                          <a:cs typeface="Arial" pitchFamily="34" charset="0"/>
                        </a:rPr>
                        <a:t>Varchar</a:t>
                      </a:r>
                      <a:r>
                        <a:rPr lang="en-US" sz="1400" dirty="0">
                          <a:latin typeface="Arial" pitchFamily="34" charset="0"/>
                          <a:ea typeface="Times New Roman"/>
                          <a:cs typeface="Arial" pitchFamily="34" charset="0"/>
                        </a:rPr>
                        <a:t>(50)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Owner Name</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52094">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About Company</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Arial" pitchFamily="34" charset="0"/>
                          <a:ea typeface="Times New Roman"/>
                          <a:cs typeface="Arial" pitchFamily="34" charset="0"/>
                        </a:rPr>
                        <a:t>Ntext</a:t>
                      </a:r>
                      <a:endParaRPr lang="en-US" sz="1400" dirty="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About Company</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609600" y="3810000"/>
          <a:ext cx="7848600" cy="2209800"/>
        </p:xfrm>
        <a:graphic>
          <a:graphicData uri="http://schemas.openxmlformats.org/drawingml/2006/table">
            <a:tbl>
              <a:tblPr/>
              <a:tblGrid>
                <a:gridCol w="2596431"/>
                <a:gridCol w="1955260"/>
                <a:gridCol w="1474896"/>
                <a:gridCol w="263131"/>
                <a:gridCol w="1558882"/>
              </a:tblGrid>
              <a:tr h="315927">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Field Name</a:t>
                      </a:r>
                      <a:endParaRPr lang="en-US" sz="1400" dirty="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Data Type</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Constrain</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Description</a:t>
                      </a:r>
                      <a:endParaRPr lang="en-US" sz="1400">
                        <a:latin typeface="Arial" pitchFamily="34" charset="0"/>
                        <a:ea typeface="Times New Roman"/>
                        <a:cs typeface="Arial" pitchFamily="34" charset="0"/>
                      </a:endParaRP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29901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FavoriteJob_Id</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PrimaryKey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Resume Id</a:t>
                      </a:r>
                    </a:p>
                  </a:txBody>
                  <a:tcPr marL="68580" marR="68580"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33360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JobId</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ForignKey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Job Master Id</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59403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CandidateId</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ForignKey</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Master Id</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3360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JobTitle</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Job Title</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3360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Location</a:t>
                      </a: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Arial" pitchFamily="34" charset="0"/>
                          <a:ea typeface="Times New Roman"/>
                          <a:cs typeface="Arial" pitchFamily="34" charset="0"/>
                        </a:rPr>
                        <a:t>Varchar</a:t>
                      </a:r>
                      <a:r>
                        <a:rPr lang="en-US" sz="1400" dirty="0">
                          <a:latin typeface="Arial" pitchFamily="34" charset="0"/>
                          <a:ea typeface="Times New Roman"/>
                          <a:cs typeface="Arial" pitchFamily="34" charset="0"/>
                        </a:rPr>
                        <a:t>(50)</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68580" marR="68580"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68580" marR="68580"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Job Location</a:t>
                      </a:r>
                    </a:p>
                  </a:txBody>
                  <a:tcPr marL="68580" marR="68580"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609600" y="3810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a:t>
            </a:r>
            <a:r>
              <a:rPr lang="en-US" sz="1600" dirty="0" smtClean="0">
                <a:solidFill>
                  <a:schemeClr val="accent1"/>
                </a:solidFill>
                <a:latin typeface="Arial"/>
                <a:ea typeface="Times New Roman"/>
              </a:rPr>
              <a:t>Employer Detail</a:t>
            </a:r>
            <a:endParaRPr kumimoji="0" lang="en-US" sz="1800" i="0" u="none" strike="noStrike" cap="none" normalizeH="0" baseline="0" dirty="0" smtClean="0">
              <a:ln>
                <a:noFill/>
              </a:ln>
              <a:solidFill>
                <a:schemeClr val="accent1"/>
              </a:solidFill>
              <a:effectLst/>
              <a:latin typeface="Arial" pitchFamily="34" charset="0"/>
              <a:cs typeface="Arial" pitchFamily="34" charset="0"/>
            </a:endParaRPr>
          </a:p>
        </p:txBody>
      </p:sp>
      <p:sp>
        <p:nvSpPr>
          <p:cNvPr id="8" name="Rectangle 1"/>
          <p:cNvSpPr>
            <a:spLocks noChangeArrowheads="1"/>
          </p:cNvSpPr>
          <p:nvPr/>
        </p:nvSpPr>
        <p:spPr bwMode="auto">
          <a:xfrm>
            <a:off x="609600" y="32766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a:t>
            </a:r>
            <a:r>
              <a:rPr lang="en-US" sz="1600" dirty="0" smtClean="0">
                <a:solidFill>
                  <a:schemeClr val="accent1"/>
                </a:solidFill>
                <a:latin typeface="Arial"/>
                <a:ea typeface="Times New Roman"/>
              </a:rPr>
              <a:t>Favorite Jobs</a:t>
            </a:r>
            <a:endParaRPr kumimoji="0" lang="en-US" sz="180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19</a:t>
            </a:fld>
            <a:endParaRPr kumimoji="0" lang="en-US"/>
          </a:p>
        </p:txBody>
      </p:sp>
      <p:graphicFrame>
        <p:nvGraphicFramePr>
          <p:cNvPr id="5" name="Table 4"/>
          <p:cNvGraphicFramePr>
            <a:graphicFrameLocks noGrp="1"/>
          </p:cNvGraphicFramePr>
          <p:nvPr/>
        </p:nvGraphicFramePr>
        <p:xfrm>
          <a:off x="685801" y="828970"/>
          <a:ext cx="7848599" cy="5380114"/>
        </p:xfrm>
        <a:graphic>
          <a:graphicData uri="http://schemas.openxmlformats.org/drawingml/2006/table">
            <a:tbl>
              <a:tblPr/>
              <a:tblGrid>
                <a:gridCol w="2541579"/>
                <a:gridCol w="1872955"/>
                <a:gridCol w="1448851"/>
                <a:gridCol w="332426"/>
                <a:gridCol w="1652788"/>
              </a:tblGrid>
              <a:tr h="231896">
                <a:tc>
                  <a:txBody>
                    <a:bodyPr/>
                    <a:lstStyle/>
                    <a:p>
                      <a:pPr marL="0" marR="0">
                        <a:lnSpc>
                          <a:spcPct val="115000"/>
                        </a:lnSpc>
                        <a:spcBef>
                          <a:spcPts val="0"/>
                        </a:spcBef>
                        <a:spcAft>
                          <a:spcPts val="0"/>
                        </a:spcAft>
                      </a:pPr>
                      <a:r>
                        <a:rPr lang="en-US" sz="1400" b="1" dirty="0">
                          <a:solidFill>
                            <a:srgbClr val="FFFFFF"/>
                          </a:solidFill>
                          <a:latin typeface="Arial" pitchFamily="34" charset="0"/>
                          <a:ea typeface="Times New Roman"/>
                          <a:cs typeface="Arial" pitchFamily="34" charset="0"/>
                        </a:rPr>
                        <a:t>Field Name</a:t>
                      </a:r>
                      <a:endParaRPr lang="en-US" sz="1400" dirty="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Data Type</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Constrain</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a:noFill/>
                    </a:lnB>
                    <a:solidFill>
                      <a:srgbClr val="4BACC6"/>
                    </a:solidFill>
                  </a:tcPr>
                </a:tc>
                <a:tc>
                  <a:txBody>
                    <a:bodyPr/>
                    <a:lstStyle/>
                    <a:p>
                      <a:pPr marL="0" marR="0">
                        <a:lnSpc>
                          <a:spcPct val="115000"/>
                        </a:lnSpc>
                        <a:spcBef>
                          <a:spcPts val="0"/>
                        </a:spcBef>
                        <a:spcAft>
                          <a:spcPts val="0"/>
                        </a:spcAft>
                      </a:pPr>
                      <a:r>
                        <a:rPr lang="en-US" sz="1400" b="1">
                          <a:solidFill>
                            <a:srgbClr val="FFFFFF"/>
                          </a:solidFill>
                          <a:latin typeface="Arial" pitchFamily="34" charset="0"/>
                          <a:ea typeface="Times New Roman"/>
                          <a:cs typeface="Arial" pitchFamily="34" charset="0"/>
                        </a:rPr>
                        <a:t>Description</a:t>
                      </a:r>
                      <a:endParaRPr lang="en-US" sz="1400">
                        <a:latin typeface="Arial" pitchFamily="34" charset="0"/>
                        <a:ea typeface="Times New Roman"/>
                        <a:cs typeface="Arial" pitchFamily="34" charset="0"/>
                      </a:endParaRP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a:noFill/>
                    </a:lnB>
                    <a:solidFill>
                      <a:srgbClr val="4BACC6"/>
                    </a:solidFill>
                  </a:tcPr>
                </a:tc>
              </a:tr>
              <a:tr h="23189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PostedJob_Id</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PrimaryKey</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a:noFill/>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Resume Id</a:t>
                      </a:r>
                    </a:p>
                  </a:txBody>
                  <a:tcPr marL="24848" marR="24848" marT="0" marB="0">
                    <a:lnL>
                      <a:noFill/>
                    </a:lnL>
                    <a:lnR w="12700" cap="flat" cmpd="sng" algn="ctr">
                      <a:solidFill>
                        <a:srgbClr val="4BACC6"/>
                      </a:solidFill>
                      <a:prstDash val="solid"/>
                      <a:round/>
                      <a:headEnd type="none" w="med" len="med"/>
                      <a:tailEnd type="none" w="med" len="med"/>
                    </a:lnR>
                    <a:lnT>
                      <a:noFill/>
                    </a:lnT>
                    <a:lnB w="12700" cap="flat" cmpd="sng" algn="ctr">
                      <a:solidFill>
                        <a:srgbClr val="4BACC6"/>
                      </a:solidFill>
                      <a:prstDash val="solid"/>
                      <a:round/>
                      <a:headEnd type="none" w="med" len="med"/>
                      <a:tailEnd type="none" w="med" len="med"/>
                    </a:lnB>
                  </a:tcPr>
                </a:tc>
              </a:tr>
              <a:tr h="23189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EmployerId</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ForignKey</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User Master Id</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44049">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JobTitle</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Numeric(18,0)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ForignKey</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Candidate Master Id</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189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TargetType</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Job Title</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189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Telecommunicate</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Job Location</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189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Relocation</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Numeric(10)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Relocation Job</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3674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PostedDate</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Datetime</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Data of Job Posted</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44049">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SkillRequire</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Ntext</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Requirement’s for job</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44049">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JobDescription</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Ntext</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Description about job</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3674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KeyTerms</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Varchar(200)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 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Specific skill require</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336747">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Country</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Located in Country</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189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State</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Located in State</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189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City</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Varchar(50)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Located in City</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189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ZipCode</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Numeric(6)</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Zip Code</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444049">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MinimumExperiance</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numeric</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Required Experience</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r h="231896">
                <a:tc>
                  <a:txBody>
                    <a:bodyPr/>
                    <a:lstStyle/>
                    <a:p>
                      <a:pPr marL="0" marR="0">
                        <a:lnSpc>
                          <a:spcPct val="115000"/>
                        </a:lnSpc>
                        <a:spcBef>
                          <a:spcPts val="0"/>
                        </a:spcBef>
                        <a:spcAft>
                          <a:spcPts val="0"/>
                        </a:spcAft>
                      </a:pPr>
                      <a:r>
                        <a:rPr lang="en-US" sz="1400" b="1">
                          <a:latin typeface="Arial" pitchFamily="34" charset="0"/>
                          <a:ea typeface="Times New Roman"/>
                          <a:cs typeface="Arial" pitchFamily="34" charset="0"/>
                        </a:rPr>
                        <a:t>Status</a:t>
                      </a: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Varchar(10)</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Arial" pitchFamily="34" charset="0"/>
                          <a:ea typeface="Times New Roman"/>
                          <a:cs typeface="Arial" pitchFamily="34" charset="0"/>
                        </a:rPr>
                        <a:t>NotNull</a:t>
                      </a:r>
                    </a:p>
                  </a:txBody>
                  <a:tcPr marL="24848" marR="24848"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a:latin typeface="Arial" pitchFamily="34" charset="0"/>
                        <a:ea typeface="Times New Roman"/>
                        <a:cs typeface="Arial" pitchFamily="34" charset="0"/>
                      </a:endParaRPr>
                    </a:p>
                  </a:txBody>
                  <a:tcPr marL="24848" marR="24848" marT="0" marB="0">
                    <a:lnL w="12700" cap="flat" cmpd="sng" algn="ctr">
                      <a:solidFill>
                        <a:srgbClr val="4BACC6"/>
                      </a:solidFill>
                      <a:prstDash val="solid"/>
                      <a:round/>
                      <a:headEnd type="none" w="med" len="med"/>
                      <a:tailEnd type="none" w="med" len="med"/>
                    </a:lnL>
                    <a:lnR>
                      <a:noFill/>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Arial" pitchFamily="34" charset="0"/>
                          <a:ea typeface="Times New Roman"/>
                          <a:cs typeface="Arial" pitchFamily="34" charset="0"/>
                        </a:rPr>
                        <a:t>Status for Display</a:t>
                      </a:r>
                    </a:p>
                  </a:txBody>
                  <a:tcPr marL="24848" marR="24848" marT="0" marB="0">
                    <a:lnL>
                      <a:noFill/>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tcPr>
                </a:tc>
              </a:tr>
            </a:tbl>
          </a:graphicData>
        </a:graphic>
      </p:graphicFrame>
      <p:sp>
        <p:nvSpPr>
          <p:cNvPr id="25601" name="Rectangle 1"/>
          <p:cNvSpPr>
            <a:spLocks noChangeArrowheads="1"/>
          </p:cNvSpPr>
          <p:nvPr/>
        </p:nvSpPr>
        <p:spPr bwMode="auto">
          <a:xfrm>
            <a:off x="685800" y="304800"/>
            <a:ext cx="79248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accent1"/>
                </a:solidFill>
                <a:effectLst/>
                <a:latin typeface="Arial" pitchFamily="34" charset="0"/>
                <a:ea typeface="Times New Roman" pitchFamily="18" charset="0"/>
                <a:cs typeface="Arial" pitchFamily="34" charset="0"/>
              </a:rPr>
              <a:t>Table name: Posted Job Detail</a:t>
            </a:r>
            <a:endParaRPr kumimoji="0" lang="en-US" sz="1800" i="0" u="none" strike="noStrike" cap="none" normalizeH="0" baseline="0" dirty="0" smtClean="0">
              <a:ln>
                <a:noFill/>
              </a:ln>
              <a:solidFill>
                <a:schemeClr val="accent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01000" cy="838200"/>
          </a:xfrm>
        </p:spPr>
        <p:txBody>
          <a:bodyPr>
            <a:normAutofit/>
          </a:bodyPr>
          <a:lstStyle/>
          <a:p>
            <a:r>
              <a:rPr lang="en-US" sz="3200" b="1" dirty="0" smtClean="0">
                <a:solidFill>
                  <a:schemeClr val="accent1"/>
                </a:solidFill>
                <a:latin typeface="Arial" pitchFamily="34" charset="0"/>
                <a:cs typeface="Arial" pitchFamily="34" charset="0"/>
              </a:rPr>
              <a:t>Overview</a:t>
            </a:r>
            <a:endParaRPr lang="en-US" sz="3200" b="1" dirty="0">
              <a:solidFill>
                <a:schemeClr val="accent1"/>
              </a:solidFill>
              <a:latin typeface="Arial" pitchFamily="34" charset="0"/>
              <a:cs typeface="Arial" pitchFamily="34" charset="0"/>
            </a:endParaRPr>
          </a:p>
        </p:txBody>
      </p:sp>
      <p:sp>
        <p:nvSpPr>
          <p:cNvPr id="4" name="Rectangle 3"/>
          <p:cNvSpPr>
            <a:spLocks noGrp="1" noChangeArrowheads="1"/>
          </p:cNvSpPr>
          <p:nvPr>
            <p:ph sz="quarter" idx="1"/>
          </p:nvPr>
        </p:nvSpPr>
        <p:spPr>
          <a:xfrm>
            <a:off x="914400" y="990600"/>
            <a:ext cx="7772400" cy="5638800"/>
          </a:xfrm>
        </p:spPr>
        <p:txBody>
          <a:bodyPr>
            <a:noAutofit/>
          </a:bodyPr>
          <a:lstStyle/>
          <a:p>
            <a:pPr eaLnBrk="1" hangingPunct="1">
              <a:buNone/>
            </a:pPr>
            <a:endParaRPr lang="en-US" sz="2000" dirty="0" smtClean="0">
              <a:latin typeface="Calibri" pitchFamily="34" charset="0"/>
              <a:cs typeface="Calibri" pitchFamily="34" charset="0"/>
            </a:endParaRPr>
          </a:p>
          <a:p>
            <a:pPr eaLnBrk="1" hangingPunct="1">
              <a:lnSpc>
                <a:spcPct val="150000"/>
              </a:lnSpc>
              <a:buFont typeface="Wingdings" pitchFamily="2" charset="2"/>
              <a:buChar char="v"/>
            </a:pPr>
            <a:r>
              <a:rPr lang="en-US" sz="2000" dirty="0" smtClean="0">
                <a:latin typeface="Calibri" pitchFamily="34" charset="0"/>
                <a:cs typeface="Calibri" pitchFamily="34" charset="0"/>
              </a:rPr>
              <a:t>Company Profile</a:t>
            </a:r>
          </a:p>
          <a:p>
            <a:pPr eaLnBrk="1" hangingPunct="1">
              <a:lnSpc>
                <a:spcPct val="150000"/>
              </a:lnSpc>
              <a:buFont typeface="Wingdings" pitchFamily="2" charset="2"/>
              <a:buChar char="v"/>
            </a:pPr>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Introduction</a:t>
            </a:r>
          </a:p>
          <a:p>
            <a:pPr eaLnBrk="1" hangingPunct="1">
              <a:lnSpc>
                <a:spcPct val="150000"/>
              </a:lnSpc>
              <a:buFont typeface="Wingdings" pitchFamily="2" charset="2"/>
              <a:buChar char="v"/>
            </a:pPr>
            <a:r>
              <a:rPr lang="en-US" sz="2000" dirty="0" smtClean="0">
                <a:latin typeface="Calibri" pitchFamily="34" charset="0"/>
                <a:cs typeface="Calibri" pitchFamily="34" charset="0"/>
              </a:rPr>
              <a:t> Software Specification</a:t>
            </a:r>
          </a:p>
          <a:p>
            <a:pPr eaLnBrk="1" hangingPunct="1">
              <a:lnSpc>
                <a:spcPct val="150000"/>
              </a:lnSpc>
              <a:buFont typeface="Wingdings" pitchFamily="2" charset="2"/>
              <a:buChar char="v"/>
            </a:pPr>
            <a:r>
              <a:rPr lang="en-US" sz="2000" dirty="0" smtClean="0">
                <a:latin typeface="Calibri" pitchFamily="34" charset="0"/>
                <a:cs typeface="Calibri" pitchFamily="34" charset="0"/>
              </a:rPr>
              <a:t>Analysis phase </a:t>
            </a:r>
          </a:p>
          <a:p>
            <a:pPr eaLnBrk="1" hangingPunct="1">
              <a:lnSpc>
                <a:spcPct val="150000"/>
              </a:lnSpc>
              <a:buFont typeface="Wingdings" pitchFamily="2" charset="2"/>
              <a:buChar char="v"/>
            </a:pPr>
            <a:r>
              <a:rPr lang="en-US" sz="2000" dirty="0" smtClean="0">
                <a:latin typeface="Calibri" pitchFamily="34" charset="0"/>
                <a:cs typeface="Calibri" pitchFamily="34" charset="0"/>
              </a:rPr>
              <a:t>Design Phase	</a:t>
            </a:r>
          </a:p>
          <a:p>
            <a:pPr eaLnBrk="1" hangingPunct="1">
              <a:lnSpc>
                <a:spcPct val="150000"/>
              </a:lnSpc>
              <a:buFont typeface="Wingdings" pitchFamily="2" charset="2"/>
              <a:buChar char="v"/>
            </a:pPr>
            <a:r>
              <a:rPr lang="en-US" sz="2000" dirty="0" smtClean="0">
                <a:latin typeface="Calibri" pitchFamily="34" charset="0"/>
                <a:cs typeface="Calibri" pitchFamily="34" charset="0"/>
              </a:rPr>
              <a:t>Data Dictionary</a:t>
            </a:r>
          </a:p>
          <a:p>
            <a:pPr eaLnBrk="1" hangingPunct="1">
              <a:lnSpc>
                <a:spcPct val="150000"/>
              </a:lnSpc>
              <a:buFont typeface="Wingdings" pitchFamily="2" charset="2"/>
              <a:buChar char="v"/>
            </a:pPr>
            <a:r>
              <a:rPr lang="en-US" sz="2000" dirty="0" smtClean="0">
                <a:latin typeface="Calibri" pitchFamily="34" charset="0"/>
                <a:cs typeface="Calibri" pitchFamily="34" charset="0"/>
              </a:rPr>
              <a:t>Implementation </a:t>
            </a:r>
          </a:p>
          <a:p>
            <a:pPr eaLnBrk="1" hangingPunct="1">
              <a:lnSpc>
                <a:spcPct val="150000"/>
              </a:lnSpc>
              <a:buFont typeface="Wingdings" pitchFamily="2" charset="2"/>
              <a:buChar char="v"/>
            </a:pPr>
            <a:r>
              <a:rPr lang="en-US" sz="2000" dirty="0" smtClean="0">
                <a:latin typeface="Calibri" pitchFamily="34" charset="0"/>
                <a:cs typeface="Calibri" pitchFamily="34" charset="0"/>
              </a:rPr>
              <a:t>Limitation &amp; future improvement</a:t>
            </a:r>
          </a:p>
          <a:p>
            <a:pPr eaLnBrk="1" hangingPunct="1">
              <a:lnSpc>
                <a:spcPct val="150000"/>
              </a:lnSpc>
              <a:buFont typeface="Wingdings" pitchFamily="2" charset="2"/>
              <a:buChar char="v"/>
            </a:pPr>
            <a:r>
              <a:rPr lang="en-US" sz="2000" dirty="0" smtClean="0">
                <a:latin typeface="Calibri" pitchFamily="34" charset="0"/>
                <a:cs typeface="Calibri" pitchFamily="34" charset="0"/>
              </a:rPr>
              <a:t>Conclusion</a:t>
            </a:r>
          </a:p>
        </p:txBody>
      </p:sp>
      <p:cxnSp>
        <p:nvCxnSpPr>
          <p:cNvPr id="6" name="Straight Connector 5"/>
          <p:cNvCxnSpPr/>
          <p:nvPr/>
        </p:nvCxnSpPr>
        <p:spPr>
          <a:xfrm>
            <a:off x="304800" y="990600"/>
            <a:ext cx="845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6F42FDE4-A7DD-41A7-A0A6-9B649FB43336}" type="slidenum">
              <a:rPr kumimoji="0" lang="en-US" smtClean="0"/>
              <a:pPr/>
              <a:t>2</a:t>
            </a:fld>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715962"/>
          </a:xfrm>
        </p:spPr>
        <p:txBody>
          <a:bodyPr>
            <a:normAutofit fontScale="90000"/>
          </a:bodyPr>
          <a:lstStyle/>
          <a:p>
            <a:r>
              <a:rPr lang="en-US" dirty="0" smtClean="0"/>
              <a:t>Implementation</a:t>
            </a:r>
            <a:endParaRPr lang="en-US" dirty="0"/>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20</a:t>
            </a:fld>
            <a:endParaRPr kumimoji="0" lang="en-US"/>
          </a:p>
        </p:txBody>
      </p:sp>
      <p:sp>
        <p:nvSpPr>
          <p:cNvPr id="4" name="Content Placeholder 3"/>
          <p:cNvSpPr>
            <a:spLocks noGrp="1"/>
          </p:cNvSpPr>
          <p:nvPr>
            <p:ph sz="quarter" idx="1"/>
          </p:nvPr>
        </p:nvSpPr>
        <p:spPr>
          <a:xfrm>
            <a:off x="228600" y="1066800"/>
            <a:ext cx="8915400" cy="4800600"/>
          </a:xfrm>
        </p:spPr>
        <p:txBody>
          <a:bodyPr/>
          <a:lstStyle/>
          <a:p>
            <a:pPr>
              <a:buNone/>
            </a:pPr>
            <a:endParaRPr lang="en-US" dirty="0" smtClean="0"/>
          </a:p>
          <a:p>
            <a:pPr lvl="1">
              <a:lnSpc>
                <a:spcPct val="150000"/>
              </a:lnSpc>
              <a:buFont typeface="Wingdings" pitchFamily="2" charset="2"/>
              <a:buChar char="v"/>
            </a:pPr>
            <a:r>
              <a:rPr lang="en-US" dirty="0" smtClean="0"/>
              <a:t>Admin Panel</a:t>
            </a:r>
          </a:p>
          <a:p>
            <a:pPr lvl="1">
              <a:lnSpc>
                <a:spcPct val="150000"/>
              </a:lnSpc>
              <a:buFont typeface="Wingdings" pitchFamily="2" charset="2"/>
              <a:buChar char="v"/>
            </a:pPr>
            <a:r>
              <a:rPr lang="en-US" dirty="0" smtClean="0"/>
              <a:t>Job Provider</a:t>
            </a:r>
          </a:p>
          <a:p>
            <a:pPr lvl="1">
              <a:lnSpc>
                <a:spcPct val="150000"/>
              </a:lnSpc>
              <a:buFont typeface="Wingdings" pitchFamily="2" charset="2"/>
              <a:buChar char="v"/>
            </a:pPr>
            <a:r>
              <a:rPr lang="en-US" dirty="0" smtClean="0"/>
              <a:t>Job Seeker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21</a:t>
            </a:fld>
            <a:endParaRPr kumimoji="0" lang="en-US"/>
          </a:p>
        </p:txBody>
      </p:sp>
      <p:sp>
        <p:nvSpPr>
          <p:cNvPr id="6" name="Title 1"/>
          <p:cNvSpPr>
            <a:spLocks noGrp="1"/>
          </p:cNvSpPr>
          <p:nvPr>
            <p:ph type="title"/>
          </p:nvPr>
        </p:nvSpPr>
        <p:spPr>
          <a:xfrm>
            <a:off x="304800" y="2971800"/>
            <a:ext cx="8458200" cy="715962"/>
          </a:xfrm>
        </p:spPr>
        <p:txBody>
          <a:bodyPr>
            <a:normAutofit fontScale="90000"/>
          </a:bodyPr>
          <a:lstStyle/>
          <a:p>
            <a:pPr algn="ctr"/>
            <a:r>
              <a:rPr lang="en-US" dirty="0" smtClean="0"/>
              <a:t>Admin Panel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r>
              <a:rPr lang="en-US" u="sng" dirty="0" smtClean="0"/>
              <a:t>Job Detail:</a:t>
            </a:r>
            <a:br>
              <a:rPr lang="en-US" u="sng" dirty="0" smtClean="0"/>
            </a:br>
            <a:r>
              <a:rPr lang="en-US" dirty="0" smtClean="0"/>
              <a:t/>
            </a:r>
            <a:br>
              <a:rPr lang="en-US" dirty="0" smtClean="0"/>
            </a:br>
            <a:r>
              <a:rPr lang="en-US" dirty="0" smtClean="0"/>
              <a:t/>
            </a:r>
            <a:br>
              <a:rPr lang="en-US" dirty="0" smtClean="0"/>
            </a:br>
            <a:endParaRPr lang="en-IN" dirty="0"/>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22</a:t>
            </a:fld>
            <a:endParaRPr kumimoji="0" lang="en-US"/>
          </a:p>
        </p:txBody>
      </p:sp>
      <p:pic>
        <p:nvPicPr>
          <p:cNvPr id="5" name="Content Placeholder 4"/>
          <p:cNvPicPr>
            <a:picLocks noGrp="1"/>
          </p:cNvPicPr>
          <p:nvPr>
            <p:ph sz="quarter" idx="1"/>
          </p:nvPr>
        </p:nvPicPr>
        <p:blipFill>
          <a:blip r:embed="rId2" cstate="print"/>
          <a:srcRect/>
          <a:stretch>
            <a:fillRect/>
          </a:stretch>
        </p:blipFill>
        <p:spPr bwMode="auto">
          <a:xfrm>
            <a:off x="838200" y="1066800"/>
            <a:ext cx="7315200" cy="5410200"/>
          </a:xfrm>
          <a:prstGeom prst="rect">
            <a:avLst/>
          </a:prstGeom>
          <a:noFill/>
          <a:ln w="9525">
            <a:noFill/>
            <a:miter lim="800000"/>
            <a:headEnd/>
            <a:tailEnd/>
          </a:ln>
        </p:spPr>
      </p:pic>
      <p:sp>
        <p:nvSpPr>
          <p:cNvPr id="6" name="TextBox 5"/>
          <p:cNvSpPr txBox="1"/>
          <p:nvPr/>
        </p:nvSpPr>
        <p:spPr>
          <a:xfrm>
            <a:off x="381000" y="381000"/>
            <a:ext cx="2514600" cy="492443"/>
          </a:xfrm>
          <a:prstGeom prst="rect">
            <a:avLst/>
          </a:prstGeom>
          <a:noFill/>
        </p:spPr>
        <p:txBody>
          <a:bodyPr wrap="square" rtlCol="0">
            <a:spAutoFit/>
          </a:bodyPr>
          <a:lstStyle/>
          <a:p>
            <a:pPr>
              <a:buNone/>
            </a:pPr>
            <a:r>
              <a:rPr lang="en-US" sz="2600" u="sng" dirty="0" smtClean="0"/>
              <a:t>Home Page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23</a:t>
            </a:fld>
            <a:endParaRPr kumimoji="0" lang="en-US"/>
          </a:p>
        </p:txBody>
      </p:sp>
      <p:sp>
        <p:nvSpPr>
          <p:cNvPr id="4" name="Content Placeholder 3"/>
          <p:cNvSpPr>
            <a:spLocks noGrp="1"/>
          </p:cNvSpPr>
          <p:nvPr>
            <p:ph sz="quarter" idx="1"/>
          </p:nvPr>
        </p:nvSpPr>
        <p:spPr>
          <a:xfrm>
            <a:off x="228600" y="457200"/>
            <a:ext cx="8458200" cy="5638800"/>
          </a:xfrm>
        </p:spPr>
        <p:txBody>
          <a:bodyPr/>
          <a:lstStyle/>
          <a:p>
            <a:pPr>
              <a:buNone/>
            </a:pPr>
            <a:r>
              <a:rPr lang="en-US" u="sng" dirty="0" smtClean="0"/>
              <a:t> Admin Login Page:</a:t>
            </a:r>
          </a:p>
          <a:p>
            <a:pPr>
              <a:buNone/>
            </a:pPr>
            <a:endParaRPr lang="en-US" dirty="0" smtClean="0"/>
          </a:p>
          <a:p>
            <a:pPr>
              <a:buNone/>
            </a:pPr>
            <a:endParaRPr lang="en-US" dirty="0"/>
          </a:p>
        </p:txBody>
      </p:sp>
      <p:pic>
        <p:nvPicPr>
          <p:cNvPr id="6" name="Picture 5"/>
          <p:cNvPicPr/>
          <p:nvPr/>
        </p:nvPicPr>
        <p:blipFill>
          <a:blip r:embed="rId2" cstate="print"/>
          <a:srcRect/>
          <a:stretch>
            <a:fillRect/>
          </a:stretch>
        </p:blipFill>
        <p:spPr bwMode="auto">
          <a:xfrm>
            <a:off x="762000" y="1600200"/>
            <a:ext cx="7467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24</a:t>
            </a:fld>
            <a:endParaRPr kumimoji="0" lang="en-US"/>
          </a:p>
        </p:txBody>
      </p:sp>
      <p:sp>
        <p:nvSpPr>
          <p:cNvPr id="4" name="Content Placeholder 3"/>
          <p:cNvSpPr>
            <a:spLocks noGrp="1"/>
          </p:cNvSpPr>
          <p:nvPr>
            <p:ph sz="quarter" idx="1"/>
          </p:nvPr>
        </p:nvSpPr>
        <p:spPr>
          <a:xfrm>
            <a:off x="304800" y="152400"/>
            <a:ext cx="8610600" cy="6400800"/>
          </a:xfrm>
        </p:spPr>
        <p:txBody>
          <a:bodyPr/>
          <a:lstStyle/>
          <a:p>
            <a:pPr>
              <a:buNone/>
            </a:pPr>
            <a:r>
              <a:rPr lang="en-US" u="sng" dirty="0" smtClean="0"/>
              <a:t>Operation for Posted job:</a:t>
            </a:r>
          </a:p>
          <a:p>
            <a:pPr>
              <a:buNone/>
            </a:pPr>
            <a:endParaRPr lang="en-US" dirty="0" smtClean="0"/>
          </a:p>
          <a:p>
            <a:pPr>
              <a:buNone/>
            </a:pPr>
            <a:endParaRPr lang="en-US" dirty="0"/>
          </a:p>
        </p:txBody>
      </p:sp>
      <p:pic>
        <p:nvPicPr>
          <p:cNvPr id="8" name="Picture 7"/>
          <p:cNvPicPr/>
          <p:nvPr/>
        </p:nvPicPr>
        <p:blipFill>
          <a:blip r:embed="rId2" cstate="print"/>
          <a:srcRect/>
          <a:stretch>
            <a:fillRect/>
          </a:stretch>
        </p:blipFill>
        <p:spPr bwMode="auto">
          <a:xfrm>
            <a:off x="1143000" y="609600"/>
            <a:ext cx="6315075" cy="335280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143000" y="3962400"/>
            <a:ext cx="63246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25</a:t>
            </a:fld>
            <a:endParaRPr kumimoji="0" lang="en-US"/>
          </a:p>
        </p:txBody>
      </p:sp>
      <p:sp>
        <p:nvSpPr>
          <p:cNvPr id="4" name="Content Placeholder 3"/>
          <p:cNvSpPr>
            <a:spLocks noGrp="1"/>
          </p:cNvSpPr>
          <p:nvPr>
            <p:ph sz="quarter" idx="1"/>
          </p:nvPr>
        </p:nvSpPr>
        <p:spPr>
          <a:xfrm>
            <a:off x="228600" y="152400"/>
            <a:ext cx="8686800" cy="5943600"/>
          </a:xfrm>
        </p:spPr>
        <p:txBody>
          <a:bodyPr/>
          <a:lstStyle/>
          <a:p>
            <a:pPr>
              <a:buNone/>
            </a:pPr>
            <a:r>
              <a:rPr lang="en-US" u="sng" dirty="0" smtClean="0"/>
              <a:t>Job Detail:</a:t>
            </a:r>
          </a:p>
          <a:p>
            <a:pPr>
              <a:buNone/>
            </a:pPr>
            <a:endParaRPr lang="en-US" dirty="0" smtClean="0"/>
          </a:p>
          <a:p>
            <a:pPr>
              <a:buNone/>
            </a:pPr>
            <a:endParaRPr lang="en-US" dirty="0"/>
          </a:p>
        </p:txBody>
      </p:sp>
      <p:pic>
        <p:nvPicPr>
          <p:cNvPr id="8" name="Picture 7"/>
          <p:cNvPicPr/>
          <p:nvPr/>
        </p:nvPicPr>
        <p:blipFill>
          <a:blip r:embed="rId2" cstate="print"/>
          <a:srcRect/>
          <a:stretch>
            <a:fillRect/>
          </a:stretch>
        </p:blipFill>
        <p:spPr bwMode="auto">
          <a:xfrm>
            <a:off x="1219200" y="609600"/>
            <a:ext cx="6324600" cy="5029200"/>
          </a:xfrm>
          <a:prstGeom prst="rect">
            <a:avLst/>
          </a:prstGeom>
          <a:noFill/>
          <a:ln w="9525">
            <a:noFill/>
            <a:miter lim="800000"/>
            <a:headEnd/>
            <a:tailEnd/>
          </a:ln>
        </p:spPr>
      </p:pic>
      <p:pic>
        <p:nvPicPr>
          <p:cNvPr id="9" name="Picture 8"/>
          <p:cNvPicPr/>
          <p:nvPr/>
        </p:nvPicPr>
        <p:blipFill>
          <a:blip r:embed="rId3" cstate="print"/>
          <a:srcRect/>
          <a:stretch>
            <a:fillRect/>
          </a:stretch>
        </p:blipFill>
        <p:spPr bwMode="auto">
          <a:xfrm>
            <a:off x="1219200" y="5562600"/>
            <a:ext cx="63246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26</a:t>
            </a:fld>
            <a:endParaRPr kumimoji="0" lang="en-US"/>
          </a:p>
        </p:txBody>
      </p:sp>
      <p:sp>
        <p:nvSpPr>
          <p:cNvPr id="5" name="Title 1"/>
          <p:cNvSpPr>
            <a:spLocks noGrp="1"/>
          </p:cNvSpPr>
          <p:nvPr>
            <p:ph type="title"/>
          </p:nvPr>
        </p:nvSpPr>
        <p:spPr>
          <a:xfrm>
            <a:off x="381000" y="2819400"/>
            <a:ext cx="8382000" cy="715962"/>
          </a:xfrm>
        </p:spPr>
        <p:txBody>
          <a:bodyPr>
            <a:normAutofit fontScale="90000"/>
          </a:bodyPr>
          <a:lstStyle/>
          <a:p>
            <a:pPr algn="ctr"/>
            <a:r>
              <a:rPr lang="en-US" dirty="0" smtClean="0"/>
              <a:t>Job Seeker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27</a:t>
            </a:fld>
            <a:endParaRPr kumimoji="0" lang="en-US"/>
          </a:p>
        </p:txBody>
      </p:sp>
      <p:sp>
        <p:nvSpPr>
          <p:cNvPr id="4" name="Content Placeholder 3"/>
          <p:cNvSpPr>
            <a:spLocks noGrp="1"/>
          </p:cNvSpPr>
          <p:nvPr>
            <p:ph sz="quarter" idx="1"/>
          </p:nvPr>
        </p:nvSpPr>
        <p:spPr>
          <a:xfrm>
            <a:off x="228600" y="152400"/>
            <a:ext cx="8763000" cy="6019800"/>
          </a:xfrm>
        </p:spPr>
        <p:txBody>
          <a:bodyPr/>
          <a:lstStyle/>
          <a:p>
            <a:pPr>
              <a:buNone/>
            </a:pPr>
            <a:r>
              <a:rPr lang="en-US" u="sng" dirty="0" smtClean="0"/>
              <a:t>Search </a:t>
            </a:r>
            <a:r>
              <a:rPr lang="en-US" u="sng" dirty="0" smtClean="0"/>
              <a:t>Job</a:t>
            </a:r>
            <a:endParaRPr lang="en-US" u="sng" dirty="0" smtClean="0"/>
          </a:p>
          <a:p>
            <a:pPr>
              <a:buNone/>
            </a:pPr>
            <a:endParaRPr lang="en-US" dirty="0"/>
          </a:p>
        </p:txBody>
      </p:sp>
      <p:pic>
        <p:nvPicPr>
          <p:cNvPr id="6" name="Picture 5"/>
          <p:cNvPicPr/>
          <p:nvPr/>
        </p:nvPicPr>
        <p:blipFill>
          <a:blip r:embed="rId2" cstate="print"/>
          <a:srcRect/>
          <a:stretch>
            <a:fillRect/>
          </a:stretch>
        </p:blipFill>
        <p:spPr bwMode="auto">
          <a:xfrm>
            <a:off x="1143000" y="685800"/>
            <a:ext cx="6400800" cy="4267200"/>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1143000" y="4972050"/>
            <a:ext cx="64008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28</a:t>
            </a:fld>
            <a:endParaRPr kumimoji="0" lang="en-US"/>
          </a:p>
        </p:txBody>
      </p:sp>
      <p:sp>
        <p:nvSpPr>
          <p:cNvPr id="4" name="Content Placeholder 3"/>
          <p:cNvSpPr>
            <a:spLocks noGrp="1"/>
          </p:cNvSpPr>
          <p:nvPr>
            <p:ph sz="quarter" idx="1"/>
          </p:nvPr>
        </p:nvSpPr>
        <p:spPr>
          <a:xfrm>
            <a:off x="228600" y="228600"/>
            <a:ext cx="8458200" cy="5791200"/>
          </a:xfrm>
        </p:spPr>
        <p:txBody>
          <a:bodyPr/>
          <a:lstStyle/>
          <a:p>
            <a:pPr>
              <a:buNone/>
            </a:pPr>
            <a:r>
              <a:rPr lang="en-US" u="sng" dirty="0" smtClean="0"/>
              <a:t>Create Candidate Profile</a:t>
            </a:r>
          </a:p>
          <a:p>
            <a:pPr>
              <a:buNone/>
            </a:pPr>
            <a:endParaRPr lang="en-US" u="sng" dirty="0"/>
          </a:p>
        </p:txBody>
      </p:sp>
      <p:pic>
        <p:nvPicPr>
          <p:cNvPr id="5" name="Picture 4"/>
          <p:cNvPicPr/>
          <p:nvPr/>
        </p:nvPicPr>
        <p:blipFill>
          <a:blip r:embed="rId2"/>
          <a:srcRect/>
          <a:stretch>
            <a:fillRect/>
          </a:stretch>
        </p:blipFill>
        <p:spPr bwMode="auto">
          <a:xfrm>
            <a:off x="1143000" y="762000"/>
            <a:ext cx="6400800" cy="43434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1143000" y="5105400"/>
            <a:ext cx="6477000" cy="140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29</a:t>
            </a:fld>
            <a:endParaRPr kumimoji="0" lang="en-US"/>
          </a:p>
        </p:txBody>
      </p:sp>
      <p:sp>
        <p:nvSpPr>
          <p:cNvPr id="4" name="Content Placeholder 3"/>
          <p:cNvSpPr>
            <a:spLocks noGrp="1"/>
          </p:cNvSpPr>
          <p:nvPr>
            <p:ph sz="quarter" idx="1"/>
          </p:nvPr>
        </p:nvSpPr>
        <p:spPr>
          <a:xfrm>
            <a:off x="304800" y="228600"/>
            <a:ext cx="8382000" cy="5791200"/>
          </a:xfrm>
        </p:spPr>
        <p:txBody>
          <a:bodyPr/>
          <a:lstStyle/>
          <a:p>
            <a:pPr>
              <a:buNone/>
            </a:pPr>
            <a:r>
              <a:rPr lang="en-US" dirty="0" smtClean="0"/>
              <a:t>Candidate Profile</a:t>
            </a:r>
          </a:p>
          <a:p>
            <a:pPr>
              <a:buNone/>
            </a:pPr>
            <a:endParaRPr lang="en-US" dirty="0"/>
          </a:p>
        </p:txBody>
      </p:sp>
      <p:pic>
        <p:nvPicPr>
          <p:cNvPr id="6" name="Picture 5"/>
          <p:cNvPicPr/>
          <p:nvPr/>
        </p:nvPicPr>
        <p:blipFill>
          <a:blip r:embed="rId2" cstate="print"/>
          <a:srcRect/>
          <a:stretch>
            <a:fillRect/>
          </a:stretch>
        </p:blipFill>
        <p:spPr bwMode="auto">
          <a:xfrm>
            <a:off x="685800" y="762001"/>
            <a:ext cx="7543800" cy="4267199"/>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685800" y="5029200"/>
            <a:ext cx="75438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39762"/>
          </a:xfrm>
        </p:spPr>
        <p:txBody>
          <a:bodyPr>
            <a:normAutofit fontScale="90000"/>
          </a:bodyPr>
          <a:lstStyle/>
          <a:p>
            <a:r>
              <a:rPr lang="en-US" b="1" dirty="0" smtClean="0">
                <a:solidFill>
                  <a:schemeClr val="accent1"/>
                </a:solidFill>
                <a:latin typeface="Arial" pitchFamily="34" charset="0"/>
                <a:cs typeface="Arial" pitchFamily="34" charset="0"/>
              </a:rPr>
              <a:t>Company Profile</a:t>
            </a:r>
            <a:endParaRPr lang="en-IN" dirty="0"/>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3</a:t>
            </a:fld>
            <a:endParaRPr kumimoji="0" lang="en-US"/>
          </a:p>
        </p:txBody>
      </p:sp>
      <p:pic>
        <p:nvPicPr>
          <p:cNvPr id="5" name="Content Placeholder 4"/>
          <p:cNvPicPr>
            <a:picLocks noGrp="1"/>
          </p:cNvPicPr>
          <p:nvPr>
            <p:ph sz="quarter" idx="1"/>
          </p:nvPr>
        </p:nvPicPr>
        <p:blipFill>
          <a:blip r:embed="rId2" cstate="print"/>
          <a:srcRect/>
          <a:stretch>
            <a:fillRect/>
          </a:stretch>
        </p:blipFill>
        <p:spPr bwMode="auto">
          <a:xfrm>
            <a:off x="2819400" y="1447800"/>
            <a:ext cx="2438400" cy="1295400"/>
          </a:xfrm>
          <a:prstGeom prst="rect">
            <a:avLst/>
          </a:prstGeom>
          <a:noFill/>
          <a:ln w="9525">
            <a:noFill/>
            <a:miter lim="800000"/>
            <a:headEnd/>
            <a:tailEnd/>
          </a:ln>
        </p:spPr>
      </p:pic>
      <p:cxnSp>
        <p:nvCxnSpPr>
          <p:cNvPr id="9" name="Straight Connector 8"/>
          <p:cNvCxnSpPr/>
          <p:nvPr/>
        </p:nvCxnSpPr>
        <p:spPr>
          <a:xfrm>
            <a:off x="152400" y="1219200"/>
            <a:ext cx="883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33400" y="2514601"/>
            <a:ext cx="8153400" cy="1200329"/>
          </a:xfrm>
          <a:prstGeom prst="rect">
            <a:avLst/>
          </a:prstGeom>
        </p:spPr>
        <p:txBody>
          <a:bodyPr wrap="square">
            <a:spAutoFit/>
          </a:bodyPr>
          <a:lstStyle/>
          <a:p>
            <a:pPr>
              <a:buFont typeface="Wingdings" pitchFamily="2" charset="2"/>
              <a:buChar char="Ø"/>
            </a:pPr>
            <a:endParaRPr lang="en-US" dirty="0" smtClean="0">
              <a:cs typeface="Arial" pitchFamily="34" charset="0"/>
            </a:endParaRPr>
          </a:p>
          <a:p>
            <a:pPr>
              <a:buFont typeface="Wingdings" pitchFamily="2" charset="2"/>
              <a:buChar char="Ø"/>
            </a:pPr>
            <a:endParaRPr lang="en-US" dirty="0" smtClean="0">
              <a:cs typeface="Arial" pitchFamily="34" charset="0"/>
            </a:endParaRPr>
          </a:p>
          <a:p>
            <a:pPr>
              <a:buFont typeface="Wingdings" pitchFamily="2" charset="2"/>
              <a:buChar char="Ø"/>
            </a:pPr>
            <a:endParaRPr lang="en-US" dirty="0" smtClean="0">
              <a:cs typeface="Arial" pitchFamily="34" charset="0"/>
            </a:endParaRPr>
          </a:p>
          <a:p>
            <a:pPr>
              <a:buFont typeface="Wingdings" pitchFamily="2" charset="2"/>
              <a:buChar char="Ø"/>
            </a:pPr>
            <a:endParaRPr lang="en-US" dirty="0" smtClean="0">
              <a:cs typeface="Arial" pitchFamily="34" charset="0"/>
            </a:endParaRPr>
          </a:p>
        </p:txBody>
      </p:sp>
      <p:sp>
        <p:nvSpPr>
          <p:cNvPr id="12" name="Rectangle 11"/>
          <p:cNvSpPr/>
          <p:nvPr/>
        </p:nvSpPr>
        <p:spPr>
          <a:xfrm>
            <a:off x="609600" y="3124200"/>
            <a:ext cx="8077200" cy="3323987"/>
          </a:xfrm>
          <a:prstGeom prst="rect">
            <a:avLst/>
          </a:prstGeom>
        </p:spPr>
        <p:txBody>
          <a:bodyPr wrap="square">
            <a:spAutoFit/>
          </a:bodyPr>
          <a:lstStyle/>
          <a:p>
            <a:pPr marL="269875" indent="-269875" algn="just">
              <a:lnSpc>
                <a:spcPct val="150000"/>
              </a:lnSpc>
              <a:buClr>
                <a:schemeClr val="accent2">
                  <a:lumMod val="60000"/>
                  <a:lumOff val="40000"/>
                </a:schemeClr>
              </a:buClr>
              <a:buFont typeface="Wingdings" pitchFamily="2" charset="2"/>
              <a:buChar char="Ø"/>
            </a:pPr>
            <a:r>
              <a:rPr lang="en-US" sz="2000" dirty="0" smtClean="0">
                <a:latin typeface="Calibri" pitchFamily="34" charset="0"/>
                <a:cs typeface="Calibri" pitchFamily="34" charset="0"/>
              </a:rPr>
              <a:t>Version System Pvt.Ltd. Started providing  D.P. &amp; Company. with                                                                                                                                                                                                                            software  solutions for its various business activities. this relationship has extended to providing all sorts of IT services making Version System Pvt.Ltd. and all time preferred software provider for D.P.&amp; Company.</a:t>
            </a:r>
          </a:p>
          <a:p>
            <a:pPr marL="269875" indent="-269875" algn="just">
              <a:lnSpc>
                <a:spcPct val="150000"/>
              </a:lnSpc>
              <a:buClr>
                <a:schemeClr val="accent2">
                  <a:lumMod val="60000"/>
                  <a:lumOff val="40000"/>
                </a:schemeClr>
              </a:buClr>
            </a:pPr>
            <a:endParaRPr lang="en-US" sz="2000" dirty="0" smtClean="0">
              <a:latin typeface="Calibri" pitchFamily="34" charset="0"/>
              <a:cs typeface="Calibri" pitchFamily="34" charset="0"/>
            </a:endParaRPr>
          </a:p>
          <a:p>
            <a:pPr marL="269875" indent="-269875" algn="just">
              <a:lnSpc>
                <a:spcPct val="150000"/>
              </a:lnSpc>
              <a:buClr>
                <a:schemeClr val="accent2">
                  <a:lumMod val="60000"/>
                  <a:lumOff val="40000"/>
                </a:schemeClr>
              </a:buClr>
              <a:buFont typeface="Wingdings" pitchFamily="2" charset="2"/>
              <a:buChar char="Ø"/>
            </a:pPr>
            <a:r>
              <a:rPr lang="en-US" sz="2000" dirty="0" smtClean="0">
                <a:latin typeface="Calibri" pitchFamily="34" charset="0"/>
                <a:cs typeface="Calibri" pitchFamily="34" charset="0"/>
              </a:rPr>
              <a:t>This extends to providing all sorts of software consulting, application development,maintaince and training.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30</a:t>
            </a:fld>
            <a:endParaRPr kumimoji="0" lang="en-US"/>
          </a:p>
        </p:txBody>
      </p:sp>
      <p:sp>
        <p:nvSpPr>
          <p:cNvPr id="5" name="Title 1"/>
          <p:cNvSpPr>
            <a:spLocks noGrp="1"/>
          </p:cNvSpPr>
          <p:nvPr>
            <p:ph type="title"/>
          </p:nvPr>
        </p:nvSpPr>
        <p:spPr>
          <a:xfrm>
            <a:off x="228600" y="3124200"/>
            <a:ext cx="8763000" cy="715962"/>
          </a:xfrm>
        </p:spPr>
        <p:txBody>
          <a:bodyPr>
            <a:normAutofit fontScale="90000"/>
          </a:bodyPr>
          <a:lstStyle/>
          <a:p>
            <a:pPr algn="ctr"/>
            <a:r>
              <a:rPr lang="en-US" dirty="0" smtClean="0"/>
              <a:t>Job Provider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31</a:t>
            </a:fld>
            <a:endParaRPr kumimoji="0" lang="en-US"/>
          </a:p>
        </p:txBody>
      </p:sp>
      <p:sp>
        <p:nvSpPr>
          <p:cNvPr id="4" name="Content Placeholder 3"/>
          <p:cNvSpPr>
            <a:spLocks noGrp="1"/>
          </p:cNvSpPr>
          <p:nvPr>
            <p:ph sz="quarter" idx="1"/>
          </p:nvPr>
        </p:nvSpPr>
        <p:spPr>
          <a:xfrm>
            <a:off x="228600" y="228600"/>
            <a:ext cx="8458200" cy="5791200"/>
          </a:xfrm>
        </p:spPr>
        <p:txBody>
          <a:bodyPr/>
          <a:lstStyle/>
          <a:p>
            <a:pPr>
              <a:buNone/>
            </a:pPr>
            <a:r>
              <a:rPr lang="en-US" u="sng" dirty="0" smtClean="0"/>
              <a:t>Post Job</a:t>
            </a:r>
          </a:p>
          <a:p>
            <a:pPr>
              <a:buNone/>
            </a:pPr>
            <a:endParaRPr lang="en-US" dirty="0"/>
          </a:p>
        </p:txBody>
      </p:sp>
      <p:pic>
        <p:nvPicPr>
          <p:cNvPr id="5" name="Picture 4"/>
          <p:cNvPicPr/>
          <p:nvPr/>
        </p:nvPicPr>
        <p:blipFill>
          <a:blip r:embed="rId2" cstate="print"/>
          <a:srcRect/>
          <a:stretch>
            <a:fillRect/>
          </a:stretch>
        </p:blipFill>
        <p:spPr bwMode="auto">
          <a:xfrm>
            <a:off x="990600" y="762000"/>
            <a:ext cx="71628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32</a:t>
            </a:fld>
            <a:endParaRPr kumimoji="0" lang="en-US"/>
          </a:p>
        </p:txBody>
      </p:sp>
      <p:sp>
        <p:nvSpPr>
          <p:cNvPr id="4" name="Content Placeholder 3"/>
          <p:cNvSpPr>
            <a:spLocks noGrp="1"/>
          </p:cNvSpPr>
          <p:nvPr>
            <p:ph sz="quarter" idx="1"/>
          </p:nvPr>
        </p:nvSpPr>
        <p:spPr>
          <a:xfrm>
            <a:off x="228600" y="152400"/>
            <a:ext cx="8458200" cy="5867400"/>
          </a:xfrm>
        </p:spPr>
        <p:txBody>
          <a:bodyPr/>
          <a:lstStyle/>
          <a:p>
            <a:pPr>
              <a:buNone/>
            </a:pPr>
            <a:r>
              <a:rPr lang="en-US" u="sng" dirty="0" smtClean="0"/>
              <a:t>Candidate Search</a:t>
            </a:r>
            <a:endParaRPr lang="en-US" u="sng" dirty="0" smtClean="0"/>
          </a:p>
          <a:p>
            <a:pPr>
              <a:buNone/>
            </a:pPr>
            <a:endParaRPr lang="en-US" dirty="0" smtClean="0"/>
          </a:p>
        </p:txBody>
      </p:sp>
      <p:pic>
        <p:nvPicPr>
          <p:cNvPr id="6" name="Picture 5"/>
          <p:cNvPicPr/>
          <p:nvPr/>
        </p:nvPicPr>
        <p:blipFill>
          <a:blip r:embed="rId2" cstate="print"/>
          <a:srcRect/>
          <a:stretch>
            <a:fillRect/>
          </a:stretch>
        </p:blipFill>
        <p:spPr bwMode="auto">
          <a:xfrm>
            <a:off x="457200" y="914400"/>
            <a:ext cx="8001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39762"/>
          </a:xfrm>
        </p:spPr>
        <p:txBody>
          <a:bodyPr>
            <a:noAutofit/>
          </a:bodyPr>
          <a:lstStyle/>
          <a:p>
            <a:r>
              <a:rPr lang="en-US" sz="3600" dirty="0" smtClean="0">
                <a:solidFill>
                  <a:schemeClr val="accent2">
                    <a:lumMod val="60000"/>
                    <a:lumOff val="40000"/>
                  </a:schemeClr>
                </a:solidFill>
                <a:latin typeface="+mn-lt"/>
              </a:rPr>
              <a:t> </a:t>
            </a:r>
            <a:r>
              <a:rPr lang="en-US" sz="2600" u="sng" dirty="0" smtClean="0">
                <a:solidFill>
                  <a:schemeClr val="tx1"/>
                </a:solidFill>
                <a:latin typeface="+mn-lt"/>
                <a:cs typeface="AngsanaUPC" pitchFamily="18" charset="-34"/>
              </a:rPr>
              <a:t>Candidate Profile Detail</a:t>
            </a:r>
            <a:endParaRPr lang="en-US" sz="2600" u="sng" dirty="0">
              <a:solidFill>
                <a:schemeClr val="tx1"/>
              </a:solidFill>
              <a:latin typeface="+mn-lt"/>
              <a:cs typeface="AngsanaUPC" pitchFamily="18" charset="-34"/>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33</a:t>
            </a:fld>
            <a:endParaRPr kumimoji="0" lang="en-US"/>
          </a:p>
        </p:txBody>
      </p:sp>
      <p:sp>
        <p:nvSpPr>
          <p:cNvPr id="6" name="Content Placeholder 5"/>
          <p:cNvSpPr>
            <a:spLocks noGrp="1"/>
          </p:cNvSpPr>
          <p:nvPr>
            <p:ph sz="quarter" idx="1"/>
          </p:nvPr>
        </p:nvSpPr>
        <p:spPr>
          <a:xfrm>
            <a:off x="914400" y="1447800"/>
            <a:ext cx="7467600" cy="4572000"/>
          </a:xfrm>
        </p:spPr>
        <p:txBody>
          <a:bodyPr/>
          <a:lstStyle/>
          <a:p>
            <a:endParaRPr lang="en-IN" dirty="0"/>
          </a:p>
        </p:txBody>
      </p:sp>
      <p:pic>
        <p:nvPicPr>
          <p:cNvPr id="7" name="Picture 6"/>
          <p:cNvPicPr/>
          <p:nvPr/>
        </p:nvPicPr>
        <p:blipFill>
          <a:blip r:embed="rId2" cstate="print"/>
          <a:srcRect/>
          <a:stretch>
            <a:fillRect/>
          </a:stretch>
        </p:blipFill>
        <p:spPr bwMode="auto">
          <a:xfrm>
            <a:off x="609600" y="838200"/>
            <a:ext cx="79248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944562"/>
          </a:xfrm>
        </p:spPr>
        <p:txBody>
          <a:bodyPr>
            <a:noAutofit/>
          </a:bodyPr>
          <a:lstStyle/>
          <a:p>
            <a:r>
              <a:rPr lang="en-US" sz="3200" b="1" dirty="0" smtClean="0">
                <a:solidFill>
                  <a:schemeClr val="accent2">
                    <a:lumMod val="60000"/>
                    <a:lumOff val="40000"/>
                  </a:schemeClr>
                </a:solidFill>
                <a:latin typeface="Arial" pitchFamily="34" charset="0"/>
                <a:cs typeface="Arial" pitchFamily="34" charset="0"/>
              </a:rPr>
              <a:t>Limitations</a:t>
            </a:r>
            <a:r>
              <a:rPr lang="en-US" sz="3200" dirty="0" smtClean="0">
                <a:solidFill>
                  <a:schemeClr val="accent2">
                    <a:lumMod val="60000"/>
                    <a:lumOff val="40000"/>
                  </a:schemeClr>
                </a:solidFill>
                <a:latin typeface="Arial" pitchFamily="34" charset="0"/>
                <a:cs typeface="Arial" pitchFamily="34" charset="0"/>
              </a:rPr>
              <a:t/>
            </a:r>
            <a:br>
              <a:rPr lang="en-US" sz="3200" dirty="0" smtClean="0">
                <a:solidFill>
                  <a:schemeClr val="accent2">
                    <a:lumMod val="60000"/>
                    <a:lumOff val="40000"/>
                  </a:schemeClr>
                </a:solidFill>
                <a:latin typeface="Arial" pitchFamily="34" charset="0"/>
                <a:cs typeface="Arial" pitchFamily="34" charset="0"/>
              </a:rPr>
            </a:br>
            <a:endParaRPr lang="en-US" sz="3200" dirty="0">
              <a:solidFill>
                <a:schemeClr val="accent2">
                  <a:lumMod val="60000"/>
                  <a:lumOff val="40000"/>
                </a:schemeClr>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34</a:t>
            </a:fld>
            <a:endParaRPr kumimoji="0" lang="en-US"/>
          </a:p>
        </p:txBody>
      </p:sp>
      <p:sp>
        <p:nvSpPr>
          <p:cNvPr id="4" name="Content Placeholder 3"/>
          <p:cNvSpPr>
            <a:spLocks noGrp="1"/>
          </p:cNvSpPr>
          <p:nvPr>
            <p:ph sz="quarter" idx="1"/>
          </p:nvPr>
        </p:nvSpPr>
        <p:spPr>
          <a:xfrm>
            <a:off x="533400" y="1447800"/>
            <a:ext cx="7772400" cy="4572000"/>
          </a:xfrm>
        </p:spPr>
        <p:txBody>
          <a:bodyPr>
            <a:normAutofit/>
          </a:bodyPr>
          <a:lstStyle/>
          <a:p>
            <a:pPr lvl="0">
              <a:lnSpc>
                <a:spcPct val="150000"/>
              </a:lnSpc>
            </a:pPr>
            <a:r>
              <a:rPr lang="en-US" sz="2000" dirty="0" smtClean="0">
                <a:latin typeface="Calibri" pitchFamily="34" charset="0"/>
                <a:ea typeface="Verdana" pitchFamily="34" charset="0"/>
                <a:cs typeface="Calibri" pitchFamily="34" charset="0"/>
              </a:rPr>
              <a:t>The size of the database increases day-by-day, increasing the load on the database back up and data maintenance activity.</a:t>
            </a:r>
          </a:p>
          <a:p>
            <a:pPr lvl="0">
              <a:lnSpc>
                <a:spcPct val="150000"/>
              </a:lnSpc>
            </a:pPr>
            <a:endParaRPr lang="en-US" sz="2000" dirty="0" smtClean="0">
              <a:latin typeface="Calibri" pitchFamily="34" charset="0"/>
              <a:ea typeface="Verdana" pitchFamily="34" charset="0"/>
              <a:cs typeface="Calibri" pitchFamily="34" charset="0"/>
            </a:endParaRPr>
          </a:p>
          <a:p>
            <a:pPr lvl="0">
              <a:lnSpc>
                <a:spcPct val="150000"/>
              </a:lnSpc>
            </a:pPr>
            <a:r>
              <a:rPr lang="en-US" sz="2000" dirty="0" smtClean="0">
                <a:latin typeface="Calibri" pitchFamily="34" charset="0"/>
                <a:ea typeface="Verdana" pitchFamily="34" charset="0"/>
                <a:cs typeface="Calibri" pitchFamily="34" charset="0"/>
              </a:rPr>
              <a:t>The big players like careers.stackoverflow.com and shine.com could not be approached directly and thus were studied on the basis of secondary data. </a:t>
            </a:r>
          </a:p>
          <a:p>
            <a:pPr lvl="0">
              <a:lnSpc>
                <a:spcPct val="150000"/>
              </a:lnSpc>
              <a:buNone/>
            </a:pPr>
            <a:endParaRPr lang="en-US" sz="2000" dirty="0" smtClean="0">
              <a:latin typeface="Calibri" pitchFamily="34" charset="0"/>
              <a:ea typeface="Verdana" pitchFamily="34" charset="0"/>
              <a:cs typeface="Calibri" pitchFamily="34" charset="0"/>
            </a:endParaRPr>
          </a:p>
          <a:p>
            <a:pPr lvl="0">
              <a:lnSpc>
                <a:spcPct val="150000"/>
              </a:lnSpc>
            </a:pPr>
            <a:r>
              <a:rPr lang="en-US" sz="2000" dirty="0" smtClean="0">
                <a:latin typeface="Calibri" pitchFamily="34" charset="0"/>
                <a:ea typeface="Verdana" pitchFamily="34" charset="0"/>
                <a:cs typeface="Calibri" pitchFamily="34" charset="0"/>
              </a:rPr>
              <a:t>Write now Our web-application is only for I.T sector candidates. </a:t>
            </a:r>
          </a:p>
          <a:p>
            <a:pPr lvl="0"/>
            <a:endParaRPr lang="en-US" dirty="0" smtClean="0"/>
          </a:p>
          <a:p>
            <a:pPr lvl="0"/>
            <a:endParaRPr lang="en-US" dirty="0" smtClean="0"/>
          </a:p>
          <a:p>
            <a:pPr lvl="0"/>
            <a:endParaRPr lang="en-US" dirty="0" smtClean="0"/>
          </a:p>
          <a:p>
            <a:pPr>
              <a:buNone/>
            </a:pPr>
            <a:endParaRPr lang="en-US" dirty="0"/>
          </a:p>
        </p:txBody>
      </p:sp>
      <p:cxnSp>
        <p:nvCxnSpPr>
          <p:cNvPr id="5" name="Straight Connector 4"/>
          <p:cNvCxnSpPr/>
          <p:nvPr/>
        </p:nvCxnSpPr>
        <p:spPr>
          <a:xfrm>
            <a:off x="152400" y="990600"/>
            <a:ext cx="899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normAutofit fontScale="90000"/>
          </a:bodyPr>
          <a:lstStyle/>
          <a:p>
            <a:r>
              <a:rPr lang="en-US" sz="3200" b="1" dirty="0" smtClean="0">
                <a:solidFill>
                  <a:schemeClr val="accent2">
                    <a:lumMod val="60000"/>
                    <a:lumOff val="40000"/>
                  </a:schemeClr>
                </a:solidFill>
                <a:latin typeface="Arial" pitchFamily="34" charset="0"/>
                <a:cs typeface="Arial" pitchFamily="34" charset="0"/>
              </a:rPr>
              <a:t>Future Improvement</a:t>
            </a:r>
            <a:r>
              <a:rPr lang="en-US" sz="3200" dirty="0" smtClean="0">
                <a:solidFill>
                  <a:schemeClr val="accent2">
                    <a:lumMod val="60000"/>
                    <a:lumOff val="40000"/>
                  </a:schemeClr>
                </a:solidFill>
                <a:latin typeface="Arial" pitchFamily="34" charset="0"/>
                <a:cs typeface="Arial" pitchFamily="34" charset="0"/>
              </a:rPr>
              <a:t/>
            </a:r>
            <a:br>
              <a:rPr lang="en-US" sz="3200" dirty="0" smtClean="0">
                <a:solidFill>
                  <a:schemeClr val="accent2">
                    <a:lumMod val="60000"/>
                    <a:lumOff val="40000"/>
                  </a:schemeClr>
                </a:solidFill>
                <a:latin typeface="Arial" pitchFamily="34" charset="0"/>
                <a:cs typeface="Arial" pitchFamily="34" charset="0"/>
              </a:rPr>
            </a:br>
            <a:endParaRPr lang="en-US" sz="3200" dirty="0">
              <a:solidFill>
                <a:schemeClr val="accent2">
                  <a:lumMod val="60000"/>
                  <a:lumOff val="40000"/>
                </a:schemeClr>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35</a:t>
            </a:fld>
            <a:endParaRPr kumimoji="0" lang="en-US"/>
          </a:p>
        </p:txBody>
      </p:sp>
      <p:sp>
        <p:nvSpPr>
          <p:cNvPr id="4" name="Content Placeholder 3"/>
          <p:cNvSpPr>
            <a:spLocks noGrp="1"/>
          </p:cNvSpPr>
          <p:nvPr>
            <p:ph sz="quarter" idx="1"/>
          </p:nvPr>
        </p:nvSpPr>
        <p:spPr>
          <a:xfrm>
            <a:off x="457200" y="1524000"/>
            <a:ext cx="7772400" cy="4572000"/>
          </a:xfrm>
        </p:spPr>
        <p:txBody>
          <a:bodyPr>
            <a:normAutofit/>
          </a:bodyPr>
          <a:lstStyle/>
          <a:p>
            <a:pPr lvl="0">
              <a:lnSpc>
                <a:spcPct val="150000"/>
              </a:lnSpc>
            </a:pPr>
            <a:r>
              <a:rPr lang="en-US" sz="2000" dirty="0" smtClean="0">
                <a:latin typeface="Calibri" pitchFamily="34" charset="0"/>
                <a:ea typeface="Verdana" pitchFamily="34" charset="0"/>
                <a:cs typeface="Calibri" pitchFamily="34" charset="0"/>
              </a:rPr>
              <a:t>This System being web-based and an undertaking of Cyber Security Division, needs to be thoroughly tested to find out any security gaps.</a:t>
            </a:r>
          </a:p>
          <a:p>
            <a:pPr>
              <a:lnSpc>
                <a:spcPct val="150000"/>
              </a:lnSpc>
            </a:pPr>
            <a:r>
              <a:rPr lang="en-US" sz="2000" dirty="0" smtClean="0">
                <a:latin typeface="Calibri" pitchFamily="34" charset="0"/>
                <a:ea typeface="Verdana" pitchFamily="34" charset="0"/>
                <a:cs typeface="Calibri" pitchFamily="34" charset="0"/>
              </a:rPr>
              <a:t>Moreover , it is just a beginning ;further the system may be utilized other then I.T sector.</a:t>
            </a:r>
            <a:endParaRPr lang="en-US" sz="2000" dirty="0">
              <a:latin typeface="Calibri" pitchFamily="34" charset="0"/>
              <a:ea typeface="Verdana" pitchFamily="34" charset="0"/>
              <a:cs typeface="Calibri" pitchFamily="34" charset="0"/>
            </a:endParaRPr>
          </a:p>
        </p:txBody>
      </p:sp>
      <p:cxnSp>
        <p:nvCxnSpPr>
          <p:cNvPr id="5" name="Straight Connector 4"/>
          <p:cNvCxnSpPr/>
          <p:nvPr/>
        </p:nvCxnSpPr>
        <p:spPr>
          <a:xfrm>
            <a:off x="152400" y="990600"/>
            <a:ext cx="899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696200" cy="838200"/>
          </a:xfrm>
        </p:spPr>
        <p:txBody>
          <a:bodyPr>
            <a:normAutofit fontScale="90000"/>
          </a:bodyPr>
          <a:lstStyle/>
          <a:p>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a:t>
            </a:r>
            <a:br>
              <a:rPr lang="en-US" sz="3200" b="1" dirty="0" smtClean="0">
                <a:solidFill>
                  <a:schemeClr val="accent2">
                    <a:lumMod val="60000"/>
                    <a:lumOff val="40000"/>
                  </a:schemeClr>
                </a:solidFill>
                <a:latin typeface="Arial" pitchFamily="34" charset="0"/>
                <a:cs typeface="Arial" pitchFamily="34" charset="0"/>
              </a:rPr>
            </a:br>
            <a:r>
              <a:rPr lang="en-US" sz="3200" b="1" dirty="0" smtClean="0">
                <a:solidFill>
                  <a:schemeClr val="accent2">
                    <a:lumMod val="60000"/>
                    <a:lumOff val="40000"/>
                  </a:schemeClr>
                </a:solidFill>
                <a:latin typeface="Arial" pitchFamily="34" charset="0"/>
                <a:cs typeface="Arial" pitchFamily="34" charset="0"/>
              </a:rPr>
              <a:t>                                                            Conclusion</a:t>
            </a:r>
            <a:r>
              <a:rPr lang="en-US" sz="3200" dirty="0" smtClean="0">
                <a:solidFill>
                  <a:schemeClr val="accent2">
                    <a:lumMod val="60000"/>
                    <a:lumOff val="40000"/>
                  </a:schemeClr>
                </a:solidFill>
                <a:latin typeface="Arial" pitchFamily="34" charset="0"/>
                <a:cs typeface="Arial" pitchFamily="34" charset="0"/>
              </a:rPr>
              <a:t/>
            </a:r>
            <a:br>
              <a:rPr lang="en-US" sz="3200" dirty="0" smtClean="0">
                <a:solidFill>
                  <a:schemeClr val="accent2">
                    <a:lumMod val="60000"/>
                    <a:lumOff val="40000"/>
                  </a:schemeClr>
                </a:solidFill>
                <a:latin typeface="Arial" pitchFamily="34" charset="0"/>
                <a:cs typeface="Arial" pitchFamily="34" charset="0"/>
              </a:rPr>
            </a:br>
            <a:endParaRPr lang="en-US" sz="3200" dirty="0">
              <a:solidFill>
                <a:schemeClr val="accent2">
                  <a:lumMod val="60000"/>
                  <a:lumOff val="40000"/>
                </a:schemeClr>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36</a:t>
            </a:fld>
            <a:endParaRPr kumimoji="0" lang="en-US"/>
          </a:p>
        </p:txBody>
      </p:sp>
      <p:sp>
        <p:nvSpPr>
          <p:cNvPr id="4" name="Content Placeholder 3"/>
          <p:cNvSpPr>
            <a:spLocks noGrp="1"/>
          </p:cNvSpPr>
          <p:nvPr>
            <p:ph sz="quarter" idx="1"/>
          </p:nvPr>
        </p:nvSpPr>
        <p:spPr>
          <a:xfrm>
            <a:off x="152400" y="1371600"/>
            <a:ext cx="8534400" cy="4648200"/>
          </a:xfrm>
        </p:spPr>
        <p:txBody>
          <a:bodyPr>
            <a:normAutofit/>
          </a:bodyPr>
          <a:lstStyle/>
          <a:p>
            <a:pPr algn="just">
              <a:lnSpc>
                <a:spcPct val="150000"/>
              </a:lnSpc>
            </a:pPr>
            <a:r>
              <a:rPr lang="en-US" sz="2000" dirty="0" smtClean="0">
                <a:latin typeface="Calibri" pitchFamily="34" charset="0"/>
                <a:ea typeface="Verdana" pitchFamily="34" charset="0"/>
                <a:cs typeface="Calibri" pitchFamily="34" charset="0"/>
              </a:rPr>
              <a:t>The wider areas of job searching facilitate the quick and easy access to opportunities. The increasing job opportunities and changing scenario of the business environment today has made more people to search for better career and employers to search for better potential.</a:t>
            </a:r>
          </a:p>
          <a:p>
            <a:pPr algn="just">
              <a:lnSpc>
                <a:spcPct val="150000"/>
              </a:lnSpc>
            </a:pPr>
            <a:r>
              <a:rPr lang="en-US" sz="2000" dirty="0" smtClean="0">
                <a:latin typeface="Calibri" pitchFamily="34" charset="0"/>
                <a:ea typeface="Verdana" pitchFamily="34" charset="0"/>
                <a:cs typeface="Calibri" pitchFamily="34" charset="0"/>
              </a:rPr>
              <a:t>This situation has prompted many to move to job portals to look for the ways that has been widely accepted and fully useful in job searching. In this sense the job portals assumes greater importance and we could develop such an efficient system which is used by lot many job hunters and employers.</a:t>
            </a:r>
            <a:endParaRPr lang="en-US" sz="2000" dirty="0">
              <a:latin typeface="Calibri" pitchFamily="34" charset="0"/>
              <a:ea typeface="Verdana" pitchFamily="34" charset="0"/>
              <a:cs typeface="Calibri" pitchFamily="34" charset="0"/>
            </a:endParaRPr>
          </a:p>
        </p:txBody>
      </p:sp>
      <p:cxnSp>
        <p:nvCxnSpPr>
          <p:cNvPr id="5" name="Straight Connector 4"/>
          <p:cNvCxnSpPr/>
          <p:nvPr/>
        </p:nvCxnSpPr>
        <p:spPr>
          <a:xfrm>
            <a:off x="152400" y="990600"/>
            <a:ext cx="899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772400" cy="655638"/>
          </a:xfrm>
        </p:spPr>
        <p:txBody>
          <a:bodyPr>
            <a:normAutofit fontScale="90000"/>
          </a:bodyPr>
          <a:lstStyle/>
          <a:p>
            <a:pPr algn="ctr"/>
            <a:r>
              <a:rPr lang="en-US" sz="6000" b="1" dirty="0" smtClean="0">
                <a:solidFill>
                  <a:schemeClr val="accent2">
                    <a:lumMod val="60000"/>
                    <a:lumOff val="40000"/>
                  </a:schemeClr>
                </a:solidFill>
              </a:rPr>
              <a:t>Thank You </a:t>
            </a:r>
            <a:endParaRPr lang="en-US" sz="6000" b="1" dirty="0">
              <a:solidFill>
                <a:schemeClr val="accent2">
                  <a:lumMod val="60000"/>
                  <a:lumOff val="40000"/>
                </a:schemeClr>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37</a:t>
            </a:fld>
            <a:endParaRPr kumimoji="0" lang="en-US"/>
          </a:p>
        </p:txBody>
      </p:sp>
      <p:sp>
        <p:nvSpPr>
          <p:cNvPr id="5" name="Title 1"/>
          <p:cNvSpPr txBox="1">
            <a:spLocks/>
          </p:cNvSpPr>
          <p:nvPr/>
        </p:nvSpPr>
        <p:spPr>
          <a:xfrm>
            <a:off x="609600" y="4419600"/>
            <a:ext cx="7772400" cy="655638"/>
          </a:xfrm>
          <a:prstGeom prst="rect">
            <a:avLst/>
          </a:prstGeom>
        </p:spPr>
        <p:txBody>
          <a:bodyPr bIns="91440" anchor="b" anchorCtr="0">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dirty="0" smtClean="0">
                <a:ln>
                  <a:noFill/>
                </a:ln>
                <a:solidFill>
                  <a:schemeClr val="tx2"/>
                </a:solidFill>
                <a:effectLst/>
                <a:uLnTx/>
                <a:uFillTx/>
                <a:latin typeface="+mj-lt"/>
                <a:ea typeface="+mj-ea"/>
                <a:cs typeface="+mj-cs"/>
              </a:rPr>
              <a:t>            </a:t>
            </a:r>
            <a:r>
              <a:rPr lang="en-US" sz="6000" b="1" dirty="0" smtClean="0">
                <a:solidFill>
                  <a:schemeClr val="accent2">
                    <a:lumMod val="60000"/>
                    <a:lumOff val="40000"/>
                  </a:schemeClr>
                </a:solidFill>
                <a:latin typeface="+mj-lt"/>
                <a:ea typeface="+mj-ea"/>
                <a:cs typeface="+mj-cs"/>
              </a:rPr>
              <a:t>                </a:t>
            </a:r>
            <a:r>
              <a:rPr kumimoji="0" lang="en-US" sz="6000" b="1" i="0" u="none" strike="noStrike" kern="1200" cap="none" spc="0" normalizeH="0" baseline="0" noProof="0" dirty="0" smtClean="0">
                <a:ln>
                  <a:noFill/>
                </a:ln>
                <a:solidFill>
                  <a:schemeClr val="accent2">
                    <a:lumMod val="60000"/>
                    <a:lumOff val="40000"/>
                  </a:schemeClr>
                </a:solidFill>
                <a:effectLst/>
                <a:uLnTx/>
                <a:uFillTx/>
                <a:latin typeface="+mj-lt"/>
                <a:ea typeface="+mj-ea"/>
                <a:cs typeface="+mj-cs"/>
              </a:rPr>
              <a:t>? </a:t>
            </a:r>
            <a:endParaRPr kumimoji="0" lang="en-US" sz="6000" b="1" i="0" u="none" strike="noStrike" kern="1200" cap="none" spc="0" normalizeH="0" baseline="0" noProof="0" dirty="0">
              <a:ln>
                <a:noFill/>
              </a:ln>
              <a:solidFill>
                <a:schemeClr val="accent2">
                  <a:lumMod val="60000"/>
                  <a:lumOff val="4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sz="3200" b="1" dirty="0" smtClean="0">
                <a:solidFill>
                  <a:schemeClr val="accent1"/>
                </a:solidFill>
                <a:latin typeface="Arial" pitchFamily="34" charset="0"/>
                <a:cs typeface="Arial" pitchFamily="34" charset="0"/>
              </a:rPr>
              <a:t>Introduction</a:t>
            </a:r>
            <a:endParaRPr lang="en-US" sz="3200" b="1" dirty="0">
              <a:solidFill>
                <a:schemeClr val="accent1"/>
              </a:solidFill>
              <a:latin typeface="Arial" pitchFamily="34" charset="0"/>
              <a:cs typeface="Arial" pitchFamily="34" charset="0"/>
            </a:endParaRPr>
          </a:p>
        </p:txBody>
      </p:sp>
      <p:cxnSp>
        <p:nvCxnSpPr>
          <p:cNvPr id="6" name="Straight Connector 5"/>
          <p:cNvCxnSpPr/>
          <p:nvPr/>
        </p:nvCxnSpPr>
        <p:spPr>
          <a:xfrm>
            <a:off x="152400" y="1219200"/>
            <a:ext cx="883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p:cNvSpPr>
            <a:spLocks noGrp="1" noChangeArrowheads="1"/>
          </p:cNvSpPr>
          <p:nvPr>
            <p:ph sz="quarter" idx="1"/>
          </p:nvPr>
        </p:nvSpPr>
        <p:spPr>
          <a:xfrm>
            <a:off x="914400" y="1447800"/>
            <a:ext cx="7772400" cy="5029200"/>
          </a:xfrm>
        </p:spPr>
        <p:txBody>
          <a:bodyPr>
            <a:normAutofit/>
          </a:bodyPr>
          <a:lstStyle/>
          <a:p>
            <a:pPr algn="just" eaLnBrk="1" hangingPunct="1">
              <a:buFont typeface="Wingdings" pitchFamily="2" charset="2"/>
              <a:buChar char="Ø"/>
            </a:pPr>
            <a:r>
              <a:rPr lang="en-US" sz="2000" dirty="0" smtClean="0">
                <a:latin typeface="Calibri" pitchFamily="34" charset="0"/>
                <a:ea typeface="Verdana" pitchFamily="34" charset="0"/>
                <a:cs typeface="Calibri" pitchFamily="34" charset="0"/>
              </a:rPr>
              <a:t>“</a:t>
            </a:r>
            <a:r>
              <a:rPr lang="en-US" sz="2000" b="0" dirty="0" smtClean="0">
                <a:latin typeface="Calibri" pitchFamily="34" charset="0"/>
                <a:ea typeface="Verdana" pitchFamily="34" charset="0"/>
                <a:cs typeface="Calibri" pitchFamily="34" charset="0"/>
              </a:rPr>
              <a:t>Job portal” is a web-based application, which helps end user to find a job with searching criteria like preferred skill and location and work profile.</a:t>
            </a:r>
          </a:p>
          <a:p>
            <a:pPr eaLnBrk="1" hangingPunct="1">
              <a:buFont typeface="Wingdings" pitchFamily="2" charset="2"/>
              <a:buChar char="Ø"/>
            </a:pPr>
            <a:endParaRPr lang="en-US" sz="2000" dirty="0" smtClean="0">
              <a:latin typeface="Verdana" pitchFamily="34" charset="0"/>
              <a:ea typeface="Verdana" pitchFamily="34" charset="0"/>
              <a:cs typeface="Verdana" pitchFamily="34" charset="0"/>
            </a:endParaRPr>
          </a:p>
          <a:p>
            <a:pPr algn="just" eaLnBrk="1" hangingPunct="1">
              <a:buFont typeface="Wingdings" pitchFamily="2" charset="2"/>
              <a:buChar char="Ø"/>
            </a:pPr>
            <a:r>
              <a:rPr lang="en-US" sz="2000" b="0" dirty="0" smtClean="0">
                <a:latin typeface="Calibri" pitchFamily="34" charset="0"/>
                <a:ea typeface="Verdana" pitchFamily="34" charset="0"/>
                <a:cs typeface="Calibri" pitchFamily="34" charset="0"/>
              </a:rPr>
              <a:t>It also helpful to “post job” and “search candidate” based on jobseeker profile. Job provider can download resume of job seeker.</a:t>
            </a:r>
          </a:p>
          <a:p>
            <a:pPr eaLnBrk="1" hangingPunct="1">
              <a:buNone/>
            </a:pPr>
            <a:endParaRPr lang="en-US" sz="2000" b="0" dirty="0" smtClean="0">
              <a:latin typeface="Verdana" pitchFamily="34" charset="0"/>
              <a:ea typeface="Verdana" pitchFamily="34" charset="0"/>
              <a:cs typeface="Verdana" pitchFamily="34" charset="0"/>
            </a:endParaRPr>
          </a:p>
          <a:p>
            <a:pPr eaLnBrk="1" hangingPunct="1">
              <a:buFont typeface="Wingdings" pitchFamily="2" charset="2"/>
              <a:buChar char="Ø"/>
            </a:pPr>
            <a:r>
              <a:rPr lang="en-US" sz="2000" dirty="0" smtClean="0">
                <a:latin typeface="Calibri" pitchFamily="34" charset="0"/>
                <a:ea typeface="Verdana" pitchFamily="34" charset="0"/>
                <a:cs typeface="Calibri" pitchFamily="34" charset="0"/>
              </a:rPr>
              <a:t>Job provider can make discussion with job seeker and also send mail to job seeker.</a:t>
            </a:r>
          </a:p>
          <a:p>
            <a:pPr eaLnBrk="1" hangingPunct="1">
              <a:buNone/>
            </a:pPr>
            <a:endParaRPr lang="en-US" sz="2000" dirty="0" smtClean="0">
              <a:latin typeface="Calibri" pitchFamily="34" charset="0"/>
              <a:ea typeface="Verdana" pitchFamily="34" charset="0"/>
              <a:cs typeface="Calibri" pitchFamily="34" charset="0"/>
            </a:endParaRPr>
          </a:p>
          <a:p>
            <a:pPr algn="just">
              <a:buFont typeface="Wingdings" pitchFamily="2" charset="2"/>
              <a:buChar char="Ø"/>
            </a:pPr>
            <a:r>
              <a:rPr lang="en-US" sz="2000" dirty="0" smtClean="0">
                <a:latin typeface="Calibri" pitchFamily="34" charset="0"/>
                <a:cs typeface="Calibri" pitchFamily="34" charset="0"/>
              </a:rPr>
              <a:t> It is developed in order to reduce the gap between Industry and  Industry needed resources.</a:t>
            </a:r>
          </a:p>
          <a:p>
            <a:pPr algn="just">
              <a:buNone/>
            </a:pPr>
            <a:endParaRPr lang="en-US" sz="2000" dirty="0" smtClean="0">
              <a:latin typeface="Calibri" pitchFamily="34" charset="0"/>
              <a:cs typeface="Calibri" pitchFamily="34" charset="0"/>
            </a:endParaRPr>
          </a:p>
          <a:p>
            <a:pPr algn="just">
              <a:buFont typeface="Wingdings" pitchFamily="2" charset="2"/>
              <a:buChar char="Ø"/>
            </a:pPr>
            <a:r>
              <a:rPr lang="en-US" sz="2000" dirty="0" smtClean="0">
                <a:latin typeface="Calibri" pitchFamily="34" charset="0"/>
                <a:cs typeface="Calibri" pitchFamily="34" charset="0"/>
              </a:rPr>
              <a:t>One can post his/her details on this portal with all relative information.</a:t>
            </a:r>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4</a:t>
            </a:fld>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81000" y="381000"/>
            <a:ext cx="8458200" cy="60198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103000"/>
              <a:buFont typeface="Wingdings" pitchFamily="2" charset="2"/>
              <a:buChar char="v"/>
              <a:tabLst/>
              <a:defRPr/>
            </a:pPr>
            <a:r>
              <a:rPr kumimoji="0" lang="en-US" sz="2600" b="0" i="0" u="sng" strike="noStrike" kern="1200" cap="none" spc="0" normalizeH="0" baseline="0" noProof="0" dirty="0" smtClean="0">
                <a:ln>
                  <a:noFill/>
                </a:ln>
                <a:solidFill>
                  <a:schemeClr val="tx1"/>
                </a:solidFill>
                <a:effectLst/>
                <a:uLnTx/>
                <a:uFillTx/>
                <a:latin typeface="Calibri" pitchFamily="34" charset="0"/>
                <a:cs typeface="Calibri" pitchFamily="34" charset="0"/>
              </a:rPr>
              <a:t>Purpose:-</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This system tends to replace the existing manual system for the recruitment</a:t>
            </a:r>
            <a:r>
              <a:rPr lang="en-US" sz="2000" dirty="0" smtClean="0">
                <a:latin typeface="Calibri" pitchFamily="34" charset="0"/>
                <a:ea typeface="Verdana" pitchFamily="34" charset="0"/>
                <a:cs typeface="Calibri" pitchFamily="34" charset="0"/>
              </a:rPr>
              <a:t> </a:t>
            </a: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process which is a time consuming, less interactive and highly expensive.</a:t>
            </a:r>
          </a:p>
          <a:p>
            <a:pPr marL="274320" marR="0" lvl="0" indent="-274320" algn="just" defTabSz="914400" rtl="0" eaLnBrk="1" fontAlgn="auto" latinLnBrk="0" hangingPunct="1">
              <a:lnSpc>
                <a:spcPct val="100000"/>
              </a:lnSpc>
              <a:spcBef>
                <a:spcPts val="580"/>
              </a:spcBef>
              <a:spcAft>
                <a:spcPts val="0"/>
              </a:spcAft>
              <a:buClr>
                <a:schemeClr val="accent1"/>
              </a:buClr>
              <a:buSzPct val="85000"/>
              <a:tabLst/>
              <a:defRPr/>
            </a:pPr>
            <a:endPar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The main features of this system will be creating vacancies, storing Applicants data, Interview process initiation</a:t>
            </a:r>
            <a:r>
              <a:rPr kumimoji="0" lang="en-US" sz="2000" b="0" i="0" u="none" strike="noStrike" kern="1200" cap="none" spc="0" normalizeH="0" noProof="0" dirty="0" smtClean="0">
                <a:ln>
                  <a:noFill/>
                </a:ln>
                <a:solidFill>
                  <a:schemeClr val="tx1"/>
                </a:solidFill>
                <a:effectLst/>
                <a:uLnTx/>
                <a:uFillTx/>
                <a:latin typeface="Calibri" pitchFamily="34" charset="0"/>
                <a:ea typeface="Verdana" pitchFamily="34" charset="0"/>
                <a:cs typeface="Calibri" pitchFamily="34" charset="0"/>
              </a:rPr>
              <a:t> </a:t>
            </a: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for the applicant and finally Hiring of the applicant.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None/>
              <a:tabLst/>
              <a:defRPr/>
            </a:pPr>
            <a:endParaRPr kumimoji="0" lang="en-US" sz="26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Char char="v"/>
              <a:tabLst/>
              <a:defRPr/>
            </a:pPr>
            <a:r>
              <a:rPr kumimoji="0" lang="en-US" sz="2600" b="0" i="0" u="sng" strike="noStrike" kern="1200" cap="none" spc="0" normalizeH="0" baseline="0" noProof="0" dirty="0" smtClean="0">
                <a:ln>
                  <a:noFill/>
                </a:ln>
                <a:solidFill>
                  <a:schemeClr val="tx1"/>
                </a:solidFill>
                <a:effectLst/>
                <a:uLnTx/>
                <a:uFillTx/>
                <a:latin typeface="Calibri" pitchFamily="34" charset="0"/>
                <a:cs typeface="Calibri" pitchFamily="34" charset="0"/>
              </a:rPr>
              <a:t>Scope</a:t>
            </a:r>
            <a:r>
              <a:rPr kumimoji="0" lang="en-US" sz="2600" b="0" i="0" u="none" strike="noStrike" kern="1200" cap="none" spc="0" normalizeH="0" baseline="0" noProof="0" dirty="0" smtClean="0">
                <a:ln>
                  <a:noFill/>
                </a:ln>
                <a:solidFill>
                  <a:schemeClr val="tx1"/>
                </a:solidFill>
                <a:effectLst/>
                <a:uLnTx/>
                <a:uFillTx/>
                <a:latin typeface="Calibri" pitchFamily="34" charset="0"/>
                <a:cs typeface="Calibri" pitchFamily="34" charset="0"/>
              </a:rPr>
              <a:t>:-</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rPr>
              <a:t>The Online job Portal System that is to be developed provides the members with jobs information, online applying for jobs and many other facilities. </a:t>
            </a: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Calibri" pitchFamily="34" charset="0"/>
              <a:ea typeface="Verdana" pitchFamily="34" charset="0"/>
              <a:cs typeface="Calibri" pitchFamily="34"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Calibri" pitchFamily="34" charset="0"/>
                <a:cs typeface="Calibri" pitchFamily="34" charset="0"/>
              </a:rPr>
              <a:t>The job seeker can apply</a:t>
            </a:r>
            <a:r>
              <a:rPr kumimoji="0" lang="en-US" sz="2000" b="0" i="0" u="none" strike="noStrike" kern="1200" cap="none" spc="0" normalizeH="0" noProof="0" dirty="0" smtClean="0">
                <a:ln>
                  <a:noFill/>
                </a:ln>
                <a:solidFill>
                  <a:schemeClr val="tx1"/>
                </a:solidFill>
                <a:effectLst/>
                <a:uLnTx/>
                <a:uFillTx/>
                <a:latin typeface="Calibri" pitchFamily="34" charset="0"/>
                <a:cs typeface="Calibri" pitchFamily="34" charset="0"/>
              </a:rPr>
              <a:t> for the match jobs and search job as per his/her requirement.</a:t>
            </a:r>
            <a:endParaRPr kumimoji="0" lang="en-US" sz="20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Slide Number Placeholder 9"/>
          <p:cNvSpPr>
            <a:spLocks noGrp="1"/>
          </p:cNvSpPr>
          <p:nvPr>
            <p:ph type="sldNum" sz="quarter" idx="12"/>
          </p:nvPr>
        </p:nvSpPr>
        <p:spPr/>
        <p:txBody>
          <a:bodyPr/>
          <a:lstStyle/>
          <a:p>
            <a:fld id="{6F42FDE4-A7DD-41A7-A0A6-9B649FB43336}" type="slidenum">
              <a:rPr kumimoji="0" lang="en-US" smtClean="0"/>
              <a:pPr/>
              <a:t>5</a:t>
            </a:fld>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0"/>
          <p:cNvSpPr>
            <a:spLocks noGrp="1"/>
          </p:cNvSpPr>
          <p:nvPr>
            <p:ph sz="quarter" idx="1"/>
          </p:nvPr>
        </p:nvSpPr>
        <p:spPr>
          <a:xfrm>
            <a:off x="381000" y="381000"/>
            <a:ext cx="8305800" cy="6096000"/>
          </a:xfrm>
        </p:spPr>
        <p:txBody>
          <a:bodyPr/>
          <a:lstStyle/>
          <a:p>
            <a:pPr eaLnBrk="1" hangingPunct="1">
              <a:buFont typeface="Wingdings" pitchFamily="2" charset="2"/>
              <a:buChar char="v"/>
              <a:defRPr/>
            </a:pPr>
            <a:r>
              <a:rPr lang="en-US" u="sng" dirty="0" smtClean="0">
                <a:latin typeface="Arial" pitchFamily="34" charset="0"/>
                <a:cs typeface="Arial" pitchFamily="34" charset="0"/>
              </a:rPr>
              <a:t>System Description</a:t>
            </a:r>
          </a:p>
          <a:p>
            <a:pPr eaLnBrk="1" hangingPunct="1">
              <a:buNone/>
              <a:defRPr/>
            </a:pPr>
            <a:endParaRPr lang="en-US" u="sng" dirty="0" smtClean="0">
              <a:latin typeface="Arial" pitchFamily="34" charset="0"/>
              <a:cs typeface="Arial" pitchFamily="34" charset="0"/>
            </a:endParaRPr>
          </a:p>
          <a:p>
            <a:pPr lvl="1" eaLnBrk="1" hangingPunct="1">
              <a:buFont typeface="Wingdings" pitchFamily="2" charset="2"/>
              <a:buChar char="Ø"/>
              <a:defRPr/>
            </a:pPr>
            <a:r>
              <a:rPr lang="en-US" sz="2000" b="0" dirty="0" smtClean="0">
                <a:latin typeface="Calibri" pitchFamily="34" charset="0"/>
                <a:ea typeface="Verdana" pitchFamily="34" charset="0"/>
                <a:cs typeface="Calibri" pitchFamily="34" charset="0"/>
              </a:rPr>
              <a:t>The website provides both the </a:t>
            </a:r>
            <a:r>
              <a:rPr lang="en-US" sz="2000" b="0" u="sng" dirty="0" smtClean="0">
                <a:latin typeface="Calibri" pitchFamily="34" charset="0"/>
                <a:ea typeface="Verdana" pitchFamily="34" charset="0"/>
                <a:cs typeface="Calibri" pitchFamily="34" charset="0"/>
              </a:rPr>
              <a:t>Job seekers</a:t>
            </a:r>
            <a:r>
              <a:rPr lang="en-US" sz="2000" b="0" dirty="0" smtClean="0">
                <a:latin typeface="Calibri" pitchFamily="34" charset="0"/>
                <a:ea typeface="Verdana" pitchFamily="34" charset="0"/>
                <a:cs typeface="Calibri" pitchFamily="34" charset="0"/>
              </a:rPr>
              <a:t> and the </a:t>
            </a:r>
            <a:r>
              <a:rPr lang="en-US" sz="2000" b="0" u="sng" dirty="0" smtClean="0">
                <a:latin typeface="Calibri" pitchFamily="34" charset="0"/>
                <a:ea typeface="Verdana" pitchFamily="34" charset="0"/>
                <a:cs typeface="Calibri" pitchFamily="34" charset="0"/>
              </a:rPr>
              <a:t>Employer</a:t>
            </a:r>
            <a:r>
              <a:rPr lang="en-US" sz="2000" b="0" dirty="0" smtClean="0">
                <a:latin typeface="Calibri" pitchFamily="34" charset="0"/>
                <a:ea typeface="Verdana" pitchFamily="34" charset="0"/>
                <a:cs typeface="Calibri" pitchFamily="34" charset="0"/>
              </a:rPr>
              <a:t> his User Id which is unique.</a:t>
            </a:r>
          </a:p>
          <a:p>
            <a:pPr lvl="1" eaLnBrk="1" hangingPunct="1">
              <a:buFont typeface="Wingdings" pitchFamily="2" charset="2"/>
              <a:buChar char="Ø"/>
              <a:defRPr/>
            </a:pPr>
            <a:r>
              <a:rPr lang="en-US" sz="2000" b="0" dirty="0" smtClean="0">
                <a:latin typeface="Calibri" pitchFamily="34" charset="0"/>
                <a:ea typeface="Verdana" pitchFamily="34" charset="0"/>
                <a:cs typeface="Calibri" pitchFamily="34" charset="0"/>
              </a:rPr>
              <a:t>The main stakeholders of this system are:</a:t>
            </a:r>
          </a:p>
          <a:p>
            <a:pPr lvl="1" eaLnBrk="1" hangingPunct="1">
              <a:defRPr/>
            </a:pPr>
            <a:endParaRPr lang="en-US" sz="2000" b="0" dirty="0" smtClean="0">
              <a:latin typeface="Verdana" pitchFamily="34" charset="0"/>
              <a:ea typeface="Verdana" pitchFamily="34" charset="0"/>
              <a:cs typeface="Verdana" pitchFamily="34" charset="0"/>
            </a:endParaRPr>
          </a:p>
          <a:p>
            <a:pPr marL="914400" lvl="1" indent="-457200" eaLnBrk="1" hangingPunct="1">
              <a:buFont typeface="+mj-lt"/>
              <a:buAutoNum type="arabicPeriod"/>
              <a:defRPr/>
            </a:pPr>
            <a:r>
              <a:rPr lang="en-US" sz="2000" b="0" dirty="0" smtClean="0">
                <a:latin typeface="Calibri" pitchFamily="34" charset="0"/>
                <a:ea typeface="Verdana" pitchFamily="34" charset="0"/>
                <a:cs typeface="Calibri" pitchFamily="34" charset="0"/>
              </a:rPr>
              <a:t>Job Seekers</a:t>
            </a:r>
          </a:p>
          <a:p>
            <a:pPr marL="914400" lvl="1" indent="-457200" eaLnBrk="1" hangingPunct="1">
              <a:buFont typeface="+mj-lt"/>
              <a:buAutoNum type="arabicPeriod"/>
              <a:defRPr/>
            </a:pPr>
            <a:r>
              <a:rPr lang="en-US" sz="2000" b="0" dirty="0" smtClean="0">
                <a:latin typeface="Calibri" pitchFamily="34" charset="0"/>
                <a:ea typeface="Verdana" pitchFamily="34" charset="0"/>
                <a:cs typeface="Calibri" pitchFamily="34" charset="0"/>
              </a:rPr>
              <a:t>Employer</a:t>
            </a:r>
          </a:p>
          <a:p>
            <a:pPr marL="914400" lvl="1" indent="-457200" eaLnBrk="1" hangingPunct="1">
              <a:buFont typeface="+mj-lt"/>
              <a:buAutoNum type="arabicPeriod"/>
              <a:defRPr/>
            </a:pPr>
            <a:r>
              <a:rPr lang="en-US" sz="2000" b="0" dirty="0" smtClean="0">
                <a:latin typeface="Calibri" pitchFamily="34" charset="0"/>
                <a:ea typeface="Verdana" pitchFamily="34" charset="0"/>
                <a:cs typeface="Calibri" pitchFamily="34" charset="0"/>
              </a:rPr>
              <a:t>Administrator  </a:t>
            </a:r>
            <a:r>
              <a:rPr lang="en-US" b="0" dirty="0" smtClean="0">
                <a:latin typeface="Calibri" pitchFamily="34" charset="0"/>
                <a:cs typeface="Calibri" pitchFamily="34" charset="0"/>
              </a:rPr>
              <a:t> 	</a:t>
            </a:r>
          </a:p>
          <a:p>
            <a:pPr lvl="1" eaLnBrk="1" hangingPunct="1">
              <a:buFontTx/>
              <a:buNone/>
              <a:defRPr/>
            </a:pPr>
            <a:endParaRPr lang="en-US" dirty="0" smtClean="0"/>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6</a:t>
            </a:fld>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762000"/>
          </a:xfrm>
        </p:spPr>
        <p:txBody>
          <a:bodyPr>
            <a:normAutofit/>
          </a:bodyPr>
          <a:lstStyle/>
          <a:p>
            <a:r>
              <a:rPr lang="en-US" sz="3200" b="1" dirty="0" smtClean="0">
                <a:solidFill>
                  <a:schemeClr val="accent2">
                    <a:lumMod val="60000"/>
                    <a:lumOff val="40000"/>
                  </a:schemeClr>
                </a:solidFill>
                <a:latin typeface="Arial" pitchFamily="34" charset="0"/>
                <a:cs typeface="Arial" pitchFamily="34" charset="0"/>
              </a:rPr>
              <a:t>System Requirement Specification</a:t>
            </a:r>
            <a:endParaRPr lang="en-US" sz="3200" b="1" dirty="0">
              <a:solidFill>
                <a:schemeClr val="accent2">
                  <a:lumMod val="60000"/>
                  <a:lumOff val="40000"/>
                </a:schemeClr>
              </a:solidFill>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7</a:t>
            </a:fld>
            <a:endParaRPr kumimoji="0" lang="en-US"/>
          </a:p>
        </p:txBody>
      </p:sp>
      <p:sp>
        <p:nvSpPr>
          <p:cNvPr id="4" name="Content Placeholder 3"/>
          <p:cNvSpPr>
            <a:spLocks noGrp="1"/>
          </p:cNvSpPr>
          <p:nvPr>
            <p:ph sz="quarter" idx="1"/>
          </p:nvPr>
        </p:nvSpPr>
        <p:spPr>
          <a:xfrm>
            <a:off x="228600" y="3657600"/>
            <a:ext cx="8686800" cy="2362200"/>
          </a:xfrm>
        </p:spPr>
        <p:txBody>
          <a:bodyPr>
            <a:normAutofit/>
          </a:bodyPr>
          <a:lstStyle/>
          <a:p>
            <a:pPr>
              <a:buNone/>
            </a:pPr>
            <a:r>
              <a:rPr lang="en-US" sz="2000" b="1" u="sng" dirty="0" smtClean="0">
                <a:latin typeface="Calibri" pitchFamily="34" charset="0"/>
                <a:cs typeface="Calibri" pitchFamily="34" charset="0"/>
              </a:rPr>
              <a:t>Software Requirement</a:t>
            </a:r>
          </a:p>
          <a:p>
            <a:pPr lvl="0">
              <a:lnSpc>
                <a:spcPct val="150000"/>
              </a:lnSpc>
            </a:pPr>
            <a:r>
              <a:rPr lang="en-US" sz="1600" b="1" dirty="0" smtClean="0">
                <a:latin typeface="Calibri" pitchFamily="34" charset="0"/>
                <a:cs typeface="Calibri" pitchFamily="34" charset="0"/>
              </a:rPr>
              <a:t>Operating System: </a:t>
            </a:r>
            <a:r>
              <a:rPr lang="en-US" sz="1600" dirty="0" smtClean="0">
                <a:latin typeface="Calibri" pitchFamily="34" charset="0"/>
                <a:cs typeface="Calibri" pitchFamily="34" charset="0"/>
              </a:rPr>
              <a:t>Windows XP, Windows 7</a:t>
            </a:r>
          </a:p>
          <a:p>
            <a:pPr lvl="0">
              <a:lnSpc>
                <a:spcPct val="150000"/>
              </a:lnSpc>
            </a:pPr>
            <a:r>
              <a:rPr lang="en-US" sz="1600" b="1" dirty="0" smtClean="0">
                <a:latin typeface="Calibri" pitchFamily="34" charset="0"/>
                <a:cs typeface="Calibri" pitchFamily="34" charset="0"/>
              </a:rPr>
              <a:t>Browser: </a:t>
            </a:r>
            <a:r>
              <a:rPr lang="en-US" sz="1600" dirty="0" smtClean="0">
                <a:latin typeface="Calibri" pitchFamily="34" charset="0"/>
                <a:cs typeface="Calibri" pitchFamily="34" charset="0"/>
              </a:rPr>
              <a:t>Mozilla Firefox, Chrome, Internet Explore</a:t>
            </a:r>
          </a:p>
          <a:p>
            <a:pPr lvl="0">
              <a:lnSpc>
                <a:spcPct val="150000"/>
              </a:lnSpc>
            </a:pPr>
            <a:r>
              <a:rPr lang="en-US" sz="1600" b="1" dirty="0" smtClean="0">
                <a:latin typeface="Calibri" pitchFamily="34" charset="0"/>
                <a:cs typeface="Calibri" pitchFamily="34" charset="0"/>
              </a:rPr>
              <a:t>Front End:</a:t>
            </a:r>
            <a:r>
              <a:rPr lang="en-US" sz="1600" dirty="0" smtClean="0">
                <a:latin typeface="Calibri" pitchFamily="34" charset="0"/>
                <a:cs typeface="Calibri" pitchFamily="34" charset="0"/>
              </a:rPr>
              <a:t> ASP.NET 4.0 (MVC3) With code behind C#</a:t>
            </a:r>
          </a:p>
          <a:p>
            <a:pPr lvl="0">
              <a:lnSpc>
                <a:spcPct val="150000"/>
              </a:lnSpc>
            </a:pPr>
            <a:r>
              <a:rPr lang="en-US" sz="1600" b="1" dirty="0" smtClean="0">
                <a:latin typeface="Calibri" pitchFamily="34" charset="0"/>
                <a:cs typeface="Calibri" pitchFamily="34" charset="0"/>
              </a:rPr>
              <a:t>Back End :</a:t>
            </a:r>
            <a:r>
              <a:rPr lang="en-US" sz="1600" dirty="0" smtClean="0">
                <a:latin typeface="Calibri" pitchFamily="34" charset="0"/>
                <a:cs typeface="Calibri" pitchFamily="34" charset="0"/>
              </a:rPr>
              <a:t> SQLServer2008(R2), IIS                                                                                          </a:t>
            </a:r>
          </a:p>
          <a:p>
            <a:pPr lvl="0">
              <a:buNone/>
            </a:pPr>
            <a:endParaRPr lang="en-US" dirty="0" smtClean="0"/>
          </a:p>
          <a:p>
            <a:endParaRPr lang="en-US" dirty="0" smtClean="0"/>
          </a:p>
          <a:p>
            <a:pPr>
              <a:buNone/>
            </a:pPr>
            <a:endParaRPr lang="en-US" dirty="0" smtClean="0"/>
          </a:p>
          <a:p>
            <a:pPr>
              <a:buNone/>
            </a:pPr>
            <a:endParaRPr lang="en-US" dirty="0" smtClean="0"/>
          </a:p>
          <a:p>
            <a:pPr>
              <a:buNone/>
            </a:pPr>
            <a:endParaRPr lang="en-US" dirty="0" smtClean="0"/>
          </a:p>
        </p:txBody>
      </p:sp>
      <p:cxnSp>
        <p:nvCxnSpPr>
          <p:cNvPr id="5" name="Straight Connector 4"/>
          <p:cNvCxnSpPr/>
          <p:nvPr/>
        </p:nvCxnSpPr>
        <p:spPr>
          <a:xfrm>
            <a:off x="152400" y="1219200"/>
            <a:ext cx="883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Content Placeholder 3"/>
          <p:cNvSpPr txBox="1">
            <a:spLocks/>
          </p:cNvSpPr>
          <p:nvPr/>
        </p:nvSpPr>
        <p:spPr>
          <a:xfrm>
            <a:off x="228600" y="1371600"/>
            <a:ext cx="8686800" cy="2362200"/>
          </a:xfrm>
          <a:prstGeom prst="rect">
            <a:avLst/>
          </a:prstGeom>
        </p:spPr>
        <p:txBody>
          <a:bodyPr vert="horz">
            <a:normAutofit/>
          </a:bodyPr>
          <a:lstStyle/>
          <a:p>
            <a:pPr marL="274320" indent="-274320">
              <a:spcBef>
                <a:spcPts val="580"/>
              </a:spcBef>
              <a:buClr>
                <a:schemeClr val="accent1"/>
              </a:buClr>
              <a:buSzPct val="85000"/>
            </a:pPr>
            <a:r>
              <a:rPr lang="en-US" sz="2000" b="1" u="sng" dirty="0" smtClean="0">
                <a:latin typeface="Calibri" pitchFamily="34" charset="0"/>
                <a:cs typeface="Calibri" pitchFamily="34" charset="0"/>
              </a:rPr>
              <a:t>Hardware Requirement</a:t>
            </a:r>
            <a:endParaRPr lang="en-US" sz="2000" dirty="0" smtClean="0">
              <a:latin typeface="Calibri" pitchFamily="34" charset="0"/>
              <a:cs typeface="Calibri" pitchFamily="34" charset="0"/>
            </a:endParaRPr>
          </a:p>
          <a:p>
            <a:pPr marL="274320" lvl="0" indent="-274320">
              <a:lnSpc>
                <a:spcPct val="150000"/>
              </a:lnSpc>
              <a:spcBef>
                <a:spcPts val="580"/>
              </a:spcBef>
              <a:buClr>
                <a:schemeClr val="accent1"/>
              </a:buClr>
              <a:buSzPct val="85000"/>
              <a:buFont typeface="Wingdings 2"/>
              <a:buChar char=""/>
            </a:pPr>
            <a:r>
              <a:rPr lang="en-US" sz="1600" b="1" dirty="0" smtClean="0">
                <a:latin typeface="Calibri" pitchFamily="34" charset="0"/>
                <a:cs typeface="Calibri" pitchFamily="34" charset="0"/>
              </a:rPr>
              <a:t>Processor: </a:t>
            </a:r>
            <a:r>
              <a:rPr lang="en-US" sz="1600" dirty="0" smtClean="0">
                <a:latin typeface="Calibri" pitchFamily="34" charset="0"/>
                <a:cs typeface="Calibri" pitchFamily="34" charset="0"/>
              </a:rPr>
              <a:t>Any Pentium IV or compatible</a:t>
            </a:r>
            <a:endParaRPr lang="en-US" sz="1600" b="1" dirty="0" smtClean="0">
              <a:latin typeface="Calibri" pitchFamily="34" charset="0"/>
              <a:cs typeface="Calibri" pitchFamily="34" charset="0"/>
            </a:endParaRPr>
          </a:p>
          <a:p>
            <a:pPr marL="274320" indent="-274320">
              <a:lnSpc>
                <a:spcPct val="150000"/>
              </a:lnSpc>
              <a:spcBef>
                <a:spcPts val="580"/>
              </a:spcBef>
              <a:buClr>
                <a:schemeClr val="accent1"/>
              </a:buClr>
              <a:buSzPct val="85000"/>
              <a:buFont typeface="Wingdings 2"/>
              <a:buChar char=""/>
            </a:pPr>
            <a:r>
              <a:rPr lang="en-US" sz="1600" b="1" dirty="0" smtClean="0">
                <a:latin typeface="Calibri" pitchFamily="34" charset="0"/>
                <a:cs typeface="Calibri" pitchFamily="34" charset="0"/>
              </a:rPr>
              <a:t>RAM:   </a:t>
            </a:r>
            <a:r>
              <a:rPr lang="en-US" sz="1600" dirty="0" smtClean="0">
                <a:latin typeface="Calibri" pitchFamily="34" charset="0"/>
                <a:cs typeface="Calibri" pitchFamily="34" charset="0"/>
              </a:rPr>
              <a:t>Minimum 512 MB</a:t>
            </a:r>
          </a:p>
          <a:p>
            <a:pPr marL="274320" lvl="0" indent="-274320">
              <a:lnSpc>
                <a:spcPct val="150000"/>
              </a:lnSpc>
              <a:spcBef>
                <a:spcPts val="580"/>
              </a:spcBef>
              <a:buClr>
                <a:schemeClr val="accent1"/>
              </a:buClr>
              <a:buSzPct val="85000"/>
              <a:buFont typeface="Wingdings 2"/>
              <a:buChar char=""/>
            </a:pPr>
            <a:r>
              <a:rPr lang="en-US" sz="1600" b="1" dirty="0" smtClean="0">
                <a:latin typeface="Calibri" pitchFamily="34" charset="0"/>
                <a:cs typeface="Calibri" pitchFamily="34" charset="0"/>
              </a:rPr>
              <a:t>Hard disk:</a:t>
            </a:r>
            <a:r>
              <a:rPr lang="en-US" sz="1600" dirty="0" smtClean="0">
                <a:latin typeface="Calibri" pitchFamily="34" charset="0"/>
                <a:cs typeface="Calibri" pitchFamily="34" charset="0"/>
              </a:rPr>
              <a:t> Minimum 20 GB</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8</a:t>
            </a:fld>
            <a:endParaRPr kumimoji="0" lang="en-US"/>
          </a:p>
        </p:txBody>
      </p:sp>
      <p:sp>
        <p:nvSpPr>
          <p:cNvPr id="4" name="Content Placeholder 3"/>
          <p:cNvSpPr>
            <a:spLocks noGrp="1"/>
          </p:cNvSpPr>
          <p:nvPr>
            <p:ph sz="quarter" idx="1"/>
          </p:nvPr>
        </p:nvSpPr>
        <p:spPr>
          <a:xfrm>
            <a:off x="228600" y="1524000"/>
            <a:ext cx="8686800" cy="4495800"/>
          </a:xfrm>
        </p:spPr>
        <p:txBody>
          <a:bodyPr>
            <a:normAutofit fontScale="92500"/>
          </a:bodyPr>
          <a:lstStyle/>
          <a:p>
            <a:pPr algn="just">
              <a:lnSpc>
                <a:spcPct val="150000"/>
              </a:lnSpc>
            </a:pPr>
            <a:r>
              <a:rPr lang="en-US" sz="2000" dirty="0" smtClean="0">
                <a:latin typeface="Calibri" pitchFamily="34" charset="0"/>
                <a:ea typeface="Verdana" pitchFamily="34" charset="0"/>
                <a:cs typeface="Calibri" pitchFamily="34" charset="0"/>
              </a:rPr>
              <a:t>First we have started analyzing the task to be  performed. the next step is to analyze the problem and understand its context.</a:t>
            </a:r>
          </a:p>
          <a:p>
            <a:pPr algn="just">
              <a:lnSpc>
                <a:spcPct val="150000"/>
              </a:lnSpc>
            </a:pPr>
            <a:r>
              <a:rPr lang="en-US" sz="2000" dirty="0" smtClean="0">
                <a:latin typeface="Calibri" pitchFamily="34" charset="0"/>
                <a:ea typeface="Verdana" pitchFamily="34" charset="0"/>
                <a:cs typeface="Calibri" pitchFamily="34" charset="0"/>
              </a:rPr>
              <a:t>Then we have observer existing system ..</a:t>
            </a:r>
          </a:p>
          <a:p>
            <a:pPr marL="1163638" lvl="1" algn="just">
              <a:lnSpc>
                <a:spcPct val="150000"/>
              </a:lnSpc>
              <a:buNone/>
              <a:tabLst>
                <a:tab pos="1169988" algn="l"/>
              </a:tabLst>
            </a:pPr>
            <a:r>
              <a:rPr lang="en-US" sz="2000" u="sng" dirty="0" smtClean="0">
                <a:latin typeface="Calibri" pitchFamily="34" charset="0"/>
                <a:hlinkClick r:id="rId2"/>
              </a:rPr>
              <a:t>www.careers.stackoverflow.Com</a:t>
            </a:r>
            <a:endParaRPr lang="en-IN" sz="2000" dirty="0" smtClean="0">
              <a:latin typeface="Calibri" pitchFamily="34" charset="0"/>
            </a:endParaRPr>
          </a:p>
          <a:p>
            <a:pPr lvl="1" algn="just">
              <a:lnSpc>
                <a:spcPct val="150000"/>
              </a:lnSpc>
              <a:buNone/>
            </a:pPr>
            <a:r>
              <a:rPr lang="en-US" sz="2000" dirty="0" smtClean="0">
                <a:latin typeface="Calibri" pitchFamily="34" charset="0"/>
                <a:ea typeface="Verdana" pitchFamily="34" charset="0"/>
                <a:cs typeface="Calibri" pitchFamily="34" charset="0"/>
              </a:rPr>
              <a:t>	     	</a:t>
            </a:r>
            <a:r>
              <a:rPr lang="en-US" sz="2000" dirty="0" smtClean="0">
                <a:latin typeface="Calibri" pitchFamily="34" charset="0"/>
                <a:ea typeface="Verdana" pitchFamily="34" charset="0"/>
                <a:cs typeface="Calibri" pitchFamily="34" charset="0"/>
                <a:hlinkClick r:id="rId3"/>
              </a:rPr>
              <a:t>www.shine.com</a:t>
            </a:r>
            <a:endParaRPr lang="en-US" sz="2000" dirty="0" smtClean="0">
              <a:latin typeface="Calibri" pitchFamily="34" charset="0"/>
              <a:ea typeface="Verdana" pitchFamily="34" charset="0"/>
              <a:cs typeface="Calibri" pitchFamily="34" charset="0"/>
            </a:endParaRPr>
          </a:p>
          <a:p>
            <a:pPr algn="just">
              <a:lnSpc>
                <a:spcPct val="150000"/>
              </a:lnSpc>
            </a:pPr>
            <a:r>
              <a:rPr lang="en-US" sz="2000" dirty="0" smtClean="0">
                <a:latin typeface="Calibri" pitchFamily="34" charset="0"/>
                <a:ea typeface="Verdana" pitchFamily="34" charset="0"/>
                <a:cs typeface="Calibri" pitchFamily="34" charset="0"/>
              </a:rPr>
              <a:t>From we have understanding the properties and requirements of a new system .</a:t>
            </a:r>
          </a:p>
          <a:p>
            <a:pPr algn="just">
              <a:lnSpc>
                <a:spcPct val="150000"/>
              </a:lnSpc>
            </a:pPr>
            <a:r>
              <a:rPr lang="en-US" sz="2000" dirty="0" smtClean="0">
                <a:latin typeface="Calibri" pitchFamily="34" charset="0"/>
                <a:ea typeface="Verdana" pitchFamily="34" charset="0"/>
                <a:cs typeface="Calibri" pitchFamily="34" charset="0"/>
              </a:rPr>
              <a:t>It is more difficult and requires creative thinking and understanding of existing running system is also difficult, improper understanding of present system can lead diversion from solution.</a:t>
            </a:r>
          </a:p>
          <a:p>
            <a:pPr>
              <a:buNone/>
            </a:pPr>
            <a:endParaRPr lang="en-US" dirty="0" smtClean="0"/>
          </a:p>
          <a:p>
            <a:pPr lvl="1">
              <a:buNone/>
            </a:pPr>
            <a:endParaRPr lang="en-US" dirty="0" smtClean="0"/>
          </a:p>
        </p:txBody>
      </p:sp>
      <p:sp>
        <p:nvSpPr>
          <p:cNvPr id="5" name="Title 1"/>
          <p:cNvSpPr>
            <a:spLocks noGrp="1"/>
          </p:cNvSpPr>
          <p:nvPr>
            <p:ph type="title"/>
          </p:nvPr>
        </p:nvSpPr>
        <p:spPr>
          <a:xfrm>
            <a:off x="228600" y="274638"/>
            <a:ext cx="8458200" cy="1173162"/>
          </a:xfrm>
        </p:spPr>
        <p:txBody>
          <a:bodyPr>
            <a:normAutofit fontScale="90000"/>
          </a:bodyPr>
          <a:lstStyle/>
          <a:p>
            <a:r>
              <a:rPr lang="en-US" sz="3600" b="1" dirty="0" smtClean="0">
                <a:solidFill>
                  <a:schemeClr val="accent2">
                    <a:lumMod val="60000"/>
                    <a:lumOff val="40000"/>
                  </a:schemeClr>
                </a:solidFill>
                <a:latin typeface="Arial" pitchFamily="34" charset="0"/>
                <a:cs typeface="Arial" pitchFamily="34" charset="0"/>
              </a:rPr>
              <a:t>  Analysis</a:t>
            </a:r>
            <a:r>
              <a:rPr lang="en-US" b="1" dirty="0" smtClean="0">
                <a:solidFill>
                  <a:schemeClr val="accent2">
                    <a:lumMod val="60000"/>
                    <a:lumOff val="40000"/>
                  </a:schemeClr>
                </a:solidFill>
              </a:rPr>
              <a:t> </a:t>
            </a:r>
            <a:r>
              <a:rPr lang="en-US" sz="3600" b="1" dirty="0" smtClean="0">
                <a:solidFill>
                  <a:schemeClr val="accent2">
                    <a:lumMod val="60000"/>
                    <a:lumOff val="40000"/>
                  </a:schemeClr>
                </a:solidFill>
                <a:latin typeface="Arial" pitchFamily="34" charset="0"/>
                <a:cs typeface="Arial" pitchFamily="34" charset="0"/>
              </a:rPr>
              <a:t>Phase</a:t>
            </a:r>
            <a:r>
              <a:rPr lang="en-US" b="1" dirty="0" smtClean="0">
                <a:solidFill>
                  <a:schemeClr val="accent2">
                    <a:lumMod val="60000"/>
                    <a:lumOff val="40000"/>
                  </a:schemeClr>
                </a:solidFill>
              </a:rPr>
              <a:t/>
            </a:r>
            <a:br>
              <a:rPr lang="en-US" b="1" dirty="0" smtClean="0">
                <a:solidFill>
                  <a:schemeClr val="accent2">
                    <a:lumMod val="60000"/>
                    <a:lumOff val="40000"/>
                  </a:schemeClr>
                </a:solidFill>
              </a:rPr>
            </a:br>
            <a:endParaRPr lang="en-US" b="1" dirty="0">
              <a:solidFill>
                <a:schemeClr val="accent2">
                  <a:lumMod val="60000"/>
                  <a:lumOff val="40000"/>
                </a:schemeClr>
              </a:solidFill>
            </a:endParaRPr>
          </a:p>
        </p:txBody>
      </p:sp>
      <p:cxnSp>
        <p:nvCxnSpPr>
          <p:cNvPr id="6" name="Straight Connector 5"/>
          <p:cNvCxnSpPr/>
          <p:nvPr/>
        </p:nvCxnSpPr>
        <p:spPr>
          <a:xfrm>
            <a:off x="152400" y="990600"/>
            <a:ext cx="8991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9</a:t>
            </a:fld>
            <a:endParaRPr kumimoji="0" lang="en-US"/>
          </a:p>
        </p:txBody>
      </p:sp>
      <p:sp>
        <p:nvSpPr>
          <p:cNvPr id="5" name="Slide Number Placeholder 2"/>
          <p:cNvSpPr txBox="1">
            <a:spLocks/>
          </p:cNvSpPr>
          <p:nvPr/>
        </p:nvSpPr>
        <p:spPr>
          <a:xfrm>
            <a:off x="146304" y="6210300"/>
            <a:ext cx="457200" cy="457200"/>
          </a:xfrm>
          <a:prstGeom prst="ellipse">
            <a:avLst/>
          </a:prstGeom>
          <a:solidFill>
            <a:schemeClr val="accent1"/>
          </a:solidFill>
        </p:spPr>
        <p:txBody>
          <a:bodyPr wrap="none" lIns="0" tIns="0" rIns="0" bIns="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F42FDE4-A7DD-41A7-A0A6-9B649FB43336}" type="slidenum">
              <a:rPr kumimoji="0" lang="en-US" sz="1400" b="0" i="0" u="none" strike="noStrike" kern="1200" cap="none" spc="0" normalizeH="0" baseline="0" noProof="0" smtClean="0">
                <a:ln>
                  <a:noFill/>
                </a:ln>
                <a:solidFill>
                  <a:srgbClr val="FFFFFF"/>
                </a:solidFill>
                <a:effectLst/>
                <a:uLnTx/>
                <a:uFillTx/>
                <a:latin typeface="+mj-lt"/>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FFFFFF"/>
              </a:solidFill>
              <a:effectLst/>
              <a:uLnTx/>
              <a:uFillTx/>
              <a:latin typeface="+mj-lt"/>
              <a:ea typeface="+mj-ea"/>
              <a:cs typeface="+mj-cs"/>
            </a:endParaRPr>
          </a:p>
        </p:txBody>
      </p:sp>
      <p:sp>
        <p:nvSpPr>
          <p:cNvPr id="6" name="Content Placeholder 3"/>
          <p:cNvSpPr>
            <a:spLocks noGrp="1"/>
          </p:cNvSpPr>
          <p:nvPr>
            <p:ph sz="quarter" idx="1"/>
          </p:nvPr>
        </p:nvSpPr>
        <p:spPr>
          <a:xfrm>
            <a:off x="152400" y="838200"/>
            <a:ext cx="8763000" cy="4495800"/>
          </a:xfrm>
        </p:spPr>
        <p:txBody>
          <a:bodyPr/>
          <a:lstStyle/>
          <a:p>
            <a:pPr>
              <a:buFont typeface="Wingdings" pitchFamily="2" charset="2"/>
              <a:buChar char="v"/>
            </a:pPr>
            <a:r>
              <a:rPr lang="en-US" b="1" dirty="0" smtClean="0">
                <a:latin typeface="Calibri" pitchFamily="34" charset="0"/>
                <a:cs typeface="Calibri" pitchFamily="34" charset="0"/>
              </a:rPr>
              <a:t>Rapid Application Development Model</a:t>
            </a:r>
          </a:p>
          <a:p>
            <a:pPr>
              <a:buNone/>
            </a:pPr>
            <a:endParaRPr lang="en-US" b="1" dirty="0" smtClean="0">
              <a:latin typeface="Calibri" pitchFamily="34" charset="0"/>
              <a:cs typeface="Calibri" pitchFamily="34" charset="0"/>
            </a:endParaRPr>
          </a:p>
          <a:p>
            <a:pPr lvl="1">
              <a:lnSpc>
                <a:spcPct val="150000"/>
              </a:lnSpc>
              <a:buFont typeface="Wingdings" pitchFamily="2" charset="2"/>
              <a:buChar char="Ø"/>
            </a:pPr>
            <a:r>
              <a:rPr lang="en-US" dirty="0" smtClean="0"/>
              <a:t> </a:t>
            </a:r>
            <a:r>
              <a:rPr lang="en-US" sz="1800" dirty="0" smtClean="0">
                <a:latin typeface="Calibri" pitchFamily="34" charset="0"/>
                <a:ea typeface="Verdana" pitchFamily="34" charset="0"/>
                <a:cs typeface="Calibri" pitchFamily="34" charset="0"/>
              </a:rPr>
              <a:t>Reason  for  Choosing  RAD Model</a:t>
            </a:r>
          </a:p>
          <a:p>
            <a:pPr lvl="4">
              <a:lnSpc>
                <a:spcPct val="150000"/>
              </a:lnSpc>
            </a:pPr>
            <a:r>
              <a:rPr lang="en-US" sz="1800" dirty="0" smtClean="0">
                <a:latin typeface="Calibri" pitchFamily="34" charset="0"/>
                <a:ea typeface="Verdana" pitchFamily="34" charset="0"/>
                <a:cs typeface="Calibri" pitchFamily="34" charset="0"/>
              </a:rPr>
              <a:t>Work can be divided in modules.</a:t>
            </a:r>
          </a:p>
          <a:p>
            <a:pPr lvl="4">
              <a:lnSpc>
                <a:spcPct val="150000"/>
              </a:lnSpc>
            </a:pPr>
            <a:r>
              <a:rPr lang="en-US" sz="1800" dirty="0" smtClean="0">
                <a:latin typeface="Calibri" pitchFamily="34" charset="0"/>
                <a:ea typeface="Verdana" pitchFamily="34" charset="0"/>
                <a:cs typeface="Calibri" pitchFamily="34" charset="0"/>
              </a:rPr>
              <a:t>Can be done independently and later on all modules will be integrated.</a:t>
            </a:r>
          </a:p>
          <a:p>
            <a:pPr lvl="4">
              <a:lnSpc>
                <a:spcPct val="150000"/>
              </a:lnSpc>
            </a:pPr>
            <a:r>
              <a:rPr lang="en-US" sz="1800" dirty="0" smtClean="0">
                <a:latin typeface="Calibri" pitchFamily="34" charset="0"/>
                <a:ea typeface="Verdana" pitchFamily="34" charset="0"/>
                <a:cs typeface="Calibri" pitchFamily="34" charset="0"/>
              </a:rPr>
              <a:t>Comparatively  system is large…..</a:t>
            </a:r>
          </a:p>
          <a:p>
            <a:pPr lvl="4">
              <a:buNone/>
            </a:pP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1123</TotalTime>
  <Words>1553</Words>
  <Application>Microsoft Office PowerPoint</Application>
  <PresentationFormat>On-screen Show (4:3)</PresentationFormat>
  <Paragraphs>579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Equity</vt:lpstr>
      <vt:lpstr>Job Portal</vt:lpstr>
      <vt:lpstr>Overview</vt:lpstr>
      <vt:lpstr>Company Profile</vt:lpstr>
      <vt:lpstr>Introduction</vt:lpstr>
      <vt:lpstr>Slide 5</vt:lpstr>
      <vt:lpstr>Slide 6</vt:lpstr>
      <vt:lpstr>System Requirement Specification</vt:lpstr>
      <vt:lpstr>  Analysis Phase </vt:lpstr>
      <vt:lpstr>Slide 9</vt:lpstr>
      <vt:lpstr>Use case Diagram</vt:lpstr>
      <vt:lpstr>Slide 11</vt:lpstr>
      <vt:lpstr>Activity Diagram</vt:lpstr>
      <vt:lpstr>Activity Diagram</vt:lpstr>
      <vt:lpstr>   Data Dictionary </vt:lpstr>
      <vt:lpstr>Slide 15</vt:lpstr>
      <vt:lpstr>Slide 16</vt:lpstr>
      <vt:lpstr>Slide 17</vt:lpstr>
      <vt:lpstr>Slide 18</vt:lpstr>
      <vt:lpstr>Slide 19</vt:lpstr>
      <vt:lpstr>Implementation</vt:lpstr>
      <vt:lpstr>Admin Panel</vt:lpstr>
      <vt:lpstr>Job Detail:   </vt:lpstr>
      <vt:lpstr>Slide 23</vt:lpstr>
      <vt:lpstr>Slide 24</vt:lpstr>
      <vt:lpstr>Slide 25</vt:lpstr>
      <vt:lpstr>Job Seeker</vt:lpstr>
      <vt:lpstr>Slide 27</vt:lpstr>
      <vt:lpstr>Slide 28</vt:lpstr>
      <vt:lpstr>Slide 29</vt:lpstr>
      <vt:lpstr>Job Provider</vt:lpstr>
      <vt:lpstr>Slide 31</vt:lpstr>
      <vt:lpstr>Slide 32</vt:lpstr>
      <vt:lpstr> Candidate Profile Detail</vt:lpstr>
      <vt:lpstr>Limitations </vt:lpstr>
      <vt:lpstr>Future Improvement </vt:lpstr>
      <vt:lpstr>                                                                         Conclusion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Portal</dc:title>
  <dc:creator>ACER</dc:creator>
  <cp:lastModifiedBy>sanjay</cp:lastModifiedBy>
  <cp:revision>180</cp:revision>
  <dcterms:created xsi:type="dcterms:W3CDTF">2013-03-27T17:47:49Z</dcterms:created>
  <dcterms:modified xsi:type="dcterms:W3CDTF">2013-04-24T04:19:12Z</dcterms:modified>
</cp:coreProperties>
</file>