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0" d="100"/>
          <a:sy n="60" d="100"/>
        </p:scale>
        <p:origin x="-1104" y="-4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40329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2128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0973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86776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20922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6" name="Footer Placeholder 5">
            <a:extLst>
              <a:ext uri="{FF2B5EF4-FFF2-40B4-BE49-F238E27FC236}">
                <a16:creationId xmlns=""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391942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8" name="Footer Placeholder 7">
            <a:extLst>
              <a:ext uri="{FF2B5EF4-FFF2-40B4-BE49-F238E27FC236}">
                <a16:creationId xmlns=""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10810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4" name="Footer Placeholder 3">
            <a:extLst>
              <a:ext uri="{FF2B5EF4-FFF2-40B4-BE49-F238E27FC236}">
                <a16:creationId xmlns=""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74611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3" name="Footer Placeholder 2">
            <a:extLst>
              <a:ext uri="{FF2B5EF4-FFF2-40B4-BE49-F238E27FC236}">
                <a16:creationId xmlns=""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244192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6" name="Footer Placeholder 5">
            <a:extLst>
              <a:ext uri="{FF2B5EF4-FFF2-40B4-BE49-F238E27FC236}">
                <a16:creationId xmlns=""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36371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pPr/>
              <a:t>10/13/2023</a:t>
            </a:fld>
            <a:endParaRPr lang="en-US"/>
          </a:p>
        </p:txBody>
      </p:sp>
      <p:sp>
        <p:nvSpPr>
          <p:cNvPr id="6" name="Footer Placeholder 5">
            <a:extLst>
              <a:ext uri="{FF2B5EF4-FFF2-40B4-BE49-F238E27FC236}">
                <a16:creationId xmlns=""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6919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10/13/2023</a:t>
            </a:fld>
            <a:endParaRPr lang="en-US"/>
          </a:p>
        </p:txBody>
      </p:sp>
      <p:sp>
        <p:nvSpPr>
          <p:cNvPr id="5" name="Footer Placeholder 4">
            <a:extLst>
              <a:ext uri="{FF2B5EF4-FFF2-40B4-BE49-F238E27FC236}">
                <a16:creationId xmlns=""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 xmlns:p14="http://schemas.microsoft.com/office/powerpoint/2010/main" val="99310956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A6EF5A53-0A64-4CA5-B9C7-1CB97CB5CF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 xmlns:a16="http://schemas.microsoft.com/office/drawing/2014/main" id="{34ABFBEA-4EB0-4D02-A2C0-1733CD3D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 xmlns:a16="http://schemas.microsoft.com/office/drawing/2014/main" id="{19E083F6-57F4-487B-A766-EA0462B1EE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 xmlns:a16="http://schemas.microsoft.com/office/drawing/2014/main" id="{C8742881-39E4-4A95-883C-92BEB90E5D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EE8087F3-C79C-45B6-B920-0683B85993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17" name="Freeform: Shape 16">
            <a:extLst>
              <a:ext uri="{FF2B5EF4-FFF2-40B4-BE49-F238E27FC236}">
                <a16:creationId xmlns="" xmlns:a16="http://schemas.microsoft.com/office/drawing/2014/main" id="{D5870DA8-9099-4A8F-A7A7-4C328AB665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5913098"/>
            <a:ext cx="3637107"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9" name="Freeform: Shape 18">
            <a:extLst>
              <a:ext uri="{FF2B5EF4-FFF2-40B4-BE49-F238E27FC236}">
                <a16:creationId xmlns="" xmlns:a16="http://schemas.microsoft.com/office/drawing/2014/main" id="{F15680D9-A85E-49DF-B973-30080D685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829359"/>
            <a:ext cx="4333874"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6" name="TextBox 5">
            <a:extLst>
              <a:ext uri="{FF2B5EF4-FFF2-40B4-BE49-F238E27FC236}">
                <a16:creationId xmlns="" xmlns:a16="http://schemas.microsoft.com/office/drawing/2014/main" id="{E2F5CD2A-0C34-2A06-DDFF-62FF5E5D8F4D}"/>
              </a:ext>
            </a:extLst>
          </p:cNvPr>
          <p:cNvSpPr txBox="1"/>
          <p:nvPr/>
        </p:nvSpPr>
        <p:spPr>
          <a:xfrm>
            <a:off x="790495" y="1166526"/>
            <a:ext cx="8233169" cy="2554545"/>
          </a:xfrm>
          <a:prstGeom prst="rect">
            <a:avLst/>
          </a:prstGeom>
          <a:noFill/>
        </p:spPr>
        <p:txBody>
          <a:bodyPr wrap="square" rtlCol="0">
            <a:spAutoFit/>
          </a:bodyPr>
          <a:lstStyle/>
          <a:p>
            <a:pPr algn="l"/>
            <a:r>
              <a:rPr lang="en-US" sz="4400" b="0" i="0" dirty="0">
                <a:effectLst/>
                <a:latin typeface="Arca Majora 3 Heavy" panose="00000A00000000000000" pitchFamily="50" charset="0"/>
              </a:rPr>
              <a:t>Environmental Monitoring: Protecting Our Planet</a:t>
            </a:r>
          </a:p>
          <a:p>
            <a:pPr algn="l"/>
            <a:endParaRPr lang="en-US" b="0" i="0" dirty="0">
              <a:solidFill>
                <a:srgbClr val="374151"/>
              </a:solidFill>
              <a:effectLst/>
              <a:latin typeface="Söhne"/>
            </a:endParaRPr>
          </a:p>
          <a:p>
            <a:pPr algn="l"/>
            <a:r>
              <a:rPr lang="en-US" b="0" i="0" dirty="0">
                <a:effectLst/>
                <a:latin typeface="Sniglet" panose="04070505030100020000" pitchFamily="82" charset="0"/>
              </a:rPr>
              <a:t>Subtitle: An overview of the importance and methods of environmental monitoring</a:t>
            </a:r>
          </a:p>
          <a:p>
            <a:endParaRPr lang="en-IN" dirty="0"/>
          </a:p>
        </p:txBody>
      </p:sp>
      <p:sp>
        <p:nvSpPr>
          <p:cNvPr id="10" name="TextBox 9"/>
          <p:cNvSpPr txBox="1"/>
          <p:nvPr/>
        </p:nvSpPr>
        <p:spPr>
          <a:xfrm>
            <a:off x="7642128" y="3096680"/>
            <a:ext cx="4549872" cy="3693319"/>
          </a:xfrm>
          <a:prstGeom prst="rect">
            <a:avLst/>
          </a:prstGeom>
          <a:noFill/>
        </p:spPr>
        <p:txBody>
          <a:bodyPr wrap="square" rtlCol="0">
            <a:spAutoFit/>
          </a:bodyPr>
          <a:lstStyle/>
          <a:p>
            <a:pPr>
              <a:lnSpc>
                <a:spcPct val="200000"/>
              </a:lnSpc>
            </a:pPr>
            <a:r>
              <a:rPr lang="en-US" sz="3600" dirty="0" smtClean="0">
                <a:latin typeface="Arca Majora 3 Heavy" panose="00000A00000000000000" pitchFamily="50" charset="0"/>
              </a:rPr>
              <a:t>Team</a:t>
            </a:r>
            <a:r>
              <a:rPr lang="en-US" sz="5400" dirty="0" smtClean="0">
                <a:latin typeface="Arca Majora 3 Heavy" panose="00000A00000000000000" pitchFamily="50" charset="0"/>
              </a:rPr>
              <a:t> </a:t>
            </a:r>
            <a:r>
              <a:rPr lang="en-US" sz="3600" dirty="0" smtClean="0">
                <a:latin typeface="Arca Majora 3 Heavy" panose="00000A00000000000000" pitchFamily="50" charset="0"/>
              </a:rPr>
              <a:t>Members</a:t>
            </a: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P.Gomathy</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R.Gurunathan</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E.Ashokbharathi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J.Kalanithi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S.Priyadharshini</a:t>
            </a:r>
            <a:endParaRPr lang="en-US" sz="1400" dirty="0" smtClean="0">
              <a:latin typeface="Arca Majora 3 Heavy" panose="00000A00000000000000" pitchFamily="50" charset="0"/>
            </a:endParaRPr>
          </a:p>
          <a:p>
            <a:pPr marL="800100" lvl="1" indent="-342900">
              <a:lnSpc>
                <a:spcPct val="150000"/>
              </a:lnSpc>
              <a:buFont typeface="Wingdings" panose="05000000000000000000" pitchFamily="2" charset="2"/>
              <a:buChar char="§"/>
            </a:pPr>
            <a:r>
              <a:rPr lang="en-US" sz="1400" dirty="0" err="1" smtClean="0">
                <a:latin typeface="Arca Majora 3 Heavy" panose="00000A00000000000000" pitchFamily="50" charset="0"/>
              </a:rPr>
              <a:t>S.Sugumaran</a:t>
            </a:r>
            <a:endParaRPr lang="en-US" sz="1200" dirty="0"/>
          </a:p>
        </p:txBody>
      </p:sp>
    </p:spTree>
    <p:extLst>
      <p:ext uri="{BB962C8B-B14F-4D97-AF65-F5344CB8AC3E}">
        <p14:creationId xmlns="" xmlns:p14="http://schemas.microsoft.com/office/powerpoint/2010/main" val="222415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931511" y="1128057"/>
            <a:ext cx="6038850" cy="4791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3DC8688-6E98-1DDE-3569-4B5579A73F44}"/>
              </a:ext>
            </a:extLst>
          </p:cNvPr>
          <p:cNvSpPr txBox="1"/>
          <p:nvPr/>
        </p:nvSpPr>
        <p:spPr>
          <a:xfrm>
            <a:off x="723331" y="1050877"/>
            <a:ext cx="10385946" cy="3208571"/>
          </a:xfrm>
          <a:prstGeom prst="rect">
            <a:avLst/>
          </a:prstGeom>
          <a:noFill/>
        </p:spPr>
        <p:txBody>
          <a:bodyPr wrap="square" rtlCol="0">
            <a:spAutoFit/>
          </a:bodyPr>
          <a:lstStyle/>
          <a:p>
            <a:pPr algn="l"/>
            <a:r>
              <a:rPr lang="en-US" sz="4500" b="0" i="0" dirty="0">
                <a:effectLst/>
                <a:latin typeface="Arca Majora 3 Heavy" panose="00000A00000000000000" pitchFamily="50" charset="0"/>
              </a:rPr>
              <a:t>Introduction</a:t>
            </a:r>
          </a:p>
          <a:p>
            <a:pPr algn="l"/>
            <a:endParaRPr lang="en-US" b="0" i="0" dirty="0">
              <a:effectLst/>
              <a:latin typeface="Arca Majora 3 Heavy" panose="00000A00000000000000" pitchFamily="50" charset="0"/>
            </a:endParaRPr>
          </a:p>
          <a:p>
            <a:pPr algn="l">
              <a:lnSpc>
                <a:spcPct val="200000"/>
              </a:lnSpc>
            </a:pPr>
            <a:r>
              <a:rPr lang="en-US" b="0" i="0" dirty="0">
                <a:effectLst/>
                <a:latin typeface="Arca Majora 3 Heavy" panose="00000A00000000000000" pitchFamily="50" charset="0"/>
              </a:rPr>
              <a:t>Content: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Briefly introduce the topic of environmental monitoring.</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Mention the significance of monitoring our environment.</a:t>
            </a:r>
          </a:p>
          <a:p>
            <a:pPr marL="742950" lvl="1" indent="-285750" algn="l">
              <a:lnSpc>
                <a:spcPct val="200000"/>
              </a:lnSpc>
              <a:buFont typeface="Arial" panose="020B0604020202020204" pitchFamily="34" charset="0"/>
              <a:buChar char="•"/>
            </a:pPr>
            <a:r>
              <a:rPr lang="en-US" b="0" i="0" dirty="0">
                <a:effectLst/>
                <a:latin typeface="Arca Majora 3 Heavy" panose="00000A00000000000000" pitchFamily="50" charset="0"/>
              </a:rPr>
              <a:t>State the objectives of the presentation.</a:t>
            </a:r>
          </a:p>
        </p:txBody>
      </p:sp>
    </p:spTree>
    <p:extLst>
      <p:ext uri="{BB962C8B-B14F-4D97-AF65-F5344CB8AC3E}">
        <p14:creationId xmlns="" xmlns:p14="http://schemas.microsoft.com/office/powerpoint/2010/main" val="266061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30819" y="1761139"/>
            <a:ext cx="7228489" cy="4905046"/>
          </a:xfrm>
          <a:prstGeom prst="rect">
            <a:avLst/>
          </a:prstGeom>
          <a:noFill/>
          <a:ln w="9525">
            <a:noFill/>
            <a:miter lim="800000"/>
            <a:headEnd/>
            <a:tailEnd/>
          </a:ln>
          <a:effectLst/>
        </p:spPr>
      </p:pic>
      <p:sp>
        <p:nvSpPr>
          <p:cNvPr id="7" name="TextBox 6"/>
          <p:cNvSpPr txBox="1"/>
          <p:nvPr/>
        </p:nvSpPr>
        <p:spPr>
          <a:xfrm>
            <a:off x="756745" y="220717"/>
            <a:ext cx="9900745" cy="1015663"/>
          </a:xfrm>
          <a:prstGeom prst="rect">
            <a:avLst/>
          </a:prstGeom>
          <a:noFill/>
        </p:spPr>
        <p:txBody>
          <a:bodyPr wrap="square" rtlCol="0">
            <a:spAutoFit/>
          </a:bodyPr>
          <a:lstStyle/>
          <a:p>
            <a:pPr algn="ctr"/>
            <a:r>
              <a:rPr lang="en-IN" sz="6000" dirty="0" smtClean="0">
                <a:effectLst>
                  <a:outerShdw blurRad="38100" dist="38100" dir="2700000" algn="tl">
                    <a:srgbClr val="000000">
                      <a:alpha val="43137"/>
                    </a:srgbClr>
                  </a:outerShdw>
                </a:effectLst>
              </a:rPr>
              <a:t>BLOCK DIAGRAM</a:t>
            </a:r>
            <a:endParaRPr lang="en-US" sz="6000"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8" y="189186"/>
            <a:ext cx="11587655" cy="4524315"/>
          </a:xfrm>
          <a:prstGeom prst="rect">
            <a:avLst/>
          </a:prstGeom>
          <a:noFill/>
        </p:spPr>
        <p:txBody>
          <a:bodyPr wrap="square" rtlCol="0">
            <a:spAutoFit/>
          </a:bodyPr>
          <a:lstStyle/>
          <a:p>
            <a:r>
              <a:rPr lang="en-US" dirty="0" smtClean="0"/>
              <a:t>In this proposed model the climatic changes are frequently monitoring through IOT using sensor nodes. Internet of </a:t>
            </a:r>
          </a:p>
          <a:p>
            <a:r>
              <a:rPr lang="en-US" dirty="0" smtClean="0"/>
              <a:t>Things (</a:t>
            </a:r>
            <a:r>
              <a:rPr lang="en-US" dirty="0" err="1" smtClean="0"/>
              <a:t>IoT</a:t>
            </a:r>
            <a:r>
              <a:rPr lang="en-US" dirty="0" smtClean="0"/>
              <a:t>) is a recent communication paradigm, in which the objects will be equipped with microcontrollers, </a:t>
            </a:r>
          </a:p>
          <a:p>
            <a:r>
              <a:rPr lang="en-US" dirty="0" smtClean="0"/>
              <a:t>transceivers and suitable protocol stack that will make them to communicate with one another and with user. This </a:t>
            </a:r>
          </a:p>
          <a:p>
            <a:r>
              <a:rPr lang="en-US" dirty="0" smtClean="0"/>
              <a:t>paper designs a prototype of wireless environmental monitoring system to upload information from array of sensors </a:t>
            </a:r>
          </a:p>
          <a:p>
            <a:r>
              <a:rPr lang="en-US" dirty="0" smtClean="0"/>
              <a:t>to the database. This application allows us to observe or measuring the environmental parameters from anywhere in </a:t>
            </a:r>
          </a:p>
          <a:p>
            <a:r>
              <a:rPr lang="en-US" dirty="0" smtClean="0"/>
              <a:t>real time. This system consist of main three modules namely sensor nodes, the wireless communication and the </a:t>
            </a:r>
          </a:p>
          <a:p>
            <a:r>
              <a:rPr lang="en-US" dirty="0" smtClean="0"/>
              <a:t>web server. The sensor nodes in remote location collect the information from surrounding environmental </a:t>
            </a:r>
          </a:p>
          <a:p>
            <a:r>
              <a:rPr lang="en-US" dirty="0" smtClean="0"/>
              <a:t>conditions and send the data wirelessly using </a:t>
            </a:r>
            <a:r>
              <a:rPr lang="en-US" dirty="0" err="1" smtClean="0"/>
              <a:t>Arduino</a:t>
            </a:r>
            <a:r>
              <a:rPr lang="en-US" dirty="0" smtClean="0"/>
              <a:t> microcontroller and ESP8266 Wi-Fi module to the server. </a:t>
            </a:r>
          </a:p>
          <a:p>
            <a:r>
              <a:rPr lang="en-US" dirty="0" smtClean="0"/>
              <a:t>This paper presents a system that can be used to measure the toxic gases in surrounding area like Industrial area by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137" y="788276"/>
            <a:ext cx="11288111" cy="3970318"/>
          </a:xfrm>
          <a:prstGeom prst="rect">
            <a:avLst/>
          </a:prstGeom>
          <a:noFill/>
        </p:spPr>
        <p:txBody>
          <a:bodyPr wrap="square" rtlCol="0">
            <a:spAutoFit/>
          </a:bodyPr>
          <a:lstStyle/>
          <a:p>
            <a:r>
              <a:rPr lang="en-US" dirty="0" smtClean="0"/>
              <a:t>using various sensor nodes. All sensors are connected on the </a:t>
            </a:r>
            <a:r>
              <a:rPr lang="en-US" dirty="0" err="1" smtClean="0"/>
              <a:t>arduino</a:t>
            </a:r>
            <a:r>
              <a:rPr lang="en-US" dirty="0" smtClean="0"/>
              <a:t> microcontroller and the status of the sensors is </a:t>
            </a:r>
          </a:p>
          <a:p>
            <a:r>
              <a:rPr lang="en-US" dirty="0" smtClean="0"/>
              <a:t>send to the control section continuously. The data uploading is done by ESP 8266 Wi-Fi module. The data is </a:t>
            </a:r>
          </a:p>
          <a:p>
            <a:r>
              <a:rPr lang="en-US" dirty="0" smtClean="0"/>
              <a:t>updated on internet. The values of sensors are displayed on LCD. The buzzer is used to make sound, if the sensor </a:t>
            </a:r>
          </a:p>
          <a:p>
            <a:r>
              <a:rPr lang="en-US" dirty="0" smtClean="0"/>
              <a:t>beyond its threshold value for saving the people immediately. The device developed in this project is based </a:t>
            </a:r>
          </a:p>
          <a:p>
            <a:r>
              <a:rPr lang="en-US" dirty="0" err="1" smtClean="0"/>
              <a:t>Arduino</a:t>
            </a:r>
            <a:r>
              <a:rPr lang="en-US" dirty="0" smtClean="0"/>
              <a:t> UNO. The </a:t>
            </a:r>
            <a:r>
              <a:rPr lang="en-US" dirty="0" err="1" smtClean="0"/>
              <a:t>Arduino</a:t>
            </a:r>
            <a:r>
              <a:rPr lang="en-US" dirty="0" smtClean="0"/>
              <a:t> board connects with Thing Speak platform using ESP8266 Wi-Fi Module. The Thing </a:t>
            </a:r>
          </a:p>
          <a:p>
            <a:r>
              <a:rPr lang="en-US" dirty="0" smtClean="0"/>
              <a:t>Speak is a popular IOT platform which is easy to use and program. The sensor data is also displayed on a character </a:t>
            </a:r>
          </a:p>
          <a:p>
            <a:r>
              <a:rPr lang="en-US" dirty="0" smtClean="0"/>
              <a:t>LCD interfaced in the monitoring IOT device. The sensing of data and sending it to the Thing Speak server using </a:t>
            </a:r>
          </a:p>
          <a:p>
            <a:r>
              <a:rPr lang="en-US" dirty="0" smtClean="0"/>
              <a:t>Wi-Fi module is managed by the </a:t>
            </a:r>
            <a:r>
              <a:rPr lang="en-US" dirty="0" err="1" smtClean="0"/>
              <a:t>Arduino</a:t>
            </a:r>
            <a:r>
              <a:rPr lang="en-US" dirty="0" smtClean="0"/>
              <a:t> Sketch. The </a:t>
            </a:r>
            <a:r>
              <a:rPr lang="en-US" dirty="0" err="1" smtClean="0"/>
              <a:t>Arduino</a:t>
            </a:r>
            <a:r>
              <a:rPr lang="en-US" dirty="0" smtClean="0"/>
              <a:t> sketch is written, compiled and loaded to the </a:t>
            </a:r>
          </a:p>
          <a:p>
            <a:r>
              <a:rPr lang="en-US" dirty="0" err="1" smtClean="0"/>
              <a:t>Arduino</a:t>
            </a:r>
            <a:r>
              <a:rPr lang="en-US" dirty="0" smtClean="0"/>
              <a:t> board using </a:t>
            </a:r>
            <a:r>
              <a:rPr lang="en-US" dirty="0" err="1" smtClean="0"/>
              <a:t>Arduino</a:t>
            </a:r>
            <a:r>
              <a:rPr lang="en-US" dirty="0" smtClean="0"/>
              <a:t> IDE.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906260" y="606480"/>
            <a:ext cx="8789162" cy="563666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372" y="441434"/>
            <a:ext cx="11508828" cy="2585323"/>
          </a:xfrm>
          <a:prstGeom prst="rect">
            <a:avLst/>
          </a:prstGeom>
          <a:noFill/>
        </p:spPr>
        <p:txBody>
          <a:bodyPr wrap="square" rtlCol="0">
            <a:spAutoFit/>
          </a:bodyPr>
          <a:lstStyle/>
          <a:p>
            <a:pPr>
              <a:buFont typeface="Wingdings" pitchFamily="2" charset="2"/>
              <a:buChar char="Ø"/>
            </a:pPr>
            <a:r>
              <a:rPr lang="en-US" dirty="0" smtClean="0"/>
              <a:t>From the above model, process is divided in 5 layers. The environmental parameters which are to be measured are introduced in layer 1. Study of the characteristics and features of sensor devices is in layer 2. In layer 3, there is decision making on sensing, measuring and fixing the threshold value, periodicity of sensitivity, timing, space and LED</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a:t>
            </a:r>
            <a:r>
              <a:rPr lang="en-US" dirty="0" smtClean="0"/>
              <a:t>Sensor data acquisition is done in layer 4. And layer 5 as ambient intelligence environment. The sensors can be operated by the microcontroller to retrieve the data from them and it processes the analysis with the sensor data and updates it to the Internet through Wi-Fi module connected to it. User can monitor the parameters on their smart phones as well as pc or laptop</a:t>
            </a:r>
            <a:endParaRPr lang="en-US" dirty="0"/>
          </a:p>
        </p:txBody>
      </p:sp>
      <p:pic>
        <p:nvPicPr>
          <p:cNvPr id="2050" name="Picture 2"/>
          <p:cNvPicPr>
            <a:picLocks noChangeAspect="1" noChangeArrowheads="1"/>
          </p:cNvPicPr>
          <p:nvPr/>
        </p:nvPicPr>
        <p:blipFill>
          <a:blip r:embed="rId2"/>
          <a:srcRect/>
          <a:stretch>
            <a:fillRect/>
          </a:stretch>
        </p:blipFill>
        <p:spPr bwMode="auto">
          <a:xfrm>
            <a:off x="1394208" y="3416519"/>
            <a:ext cx="5172075" cy="27051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6744" y="283779"/>
            <a:ext cx="10668000" cy="1524000"/>
          </a:xfrm>
        </p:spPr>
        <p:txBody>
          <a:bodyPr>
            <a:normAutofit/>
          </a:bodyPr>
          <a:lstStyle/>
          <a:p>
            <a:pPr algn="ctr"/>
            <a:r>
              <a:rPr lang="en-US" sz="8000" dirty="0" smtClean="0"/>
              <a:t>ARDUINO </a:t>
            </a:r>
            <a:r>
              <a:rPr lang="en-US" sz="8000" dirty="0" smtClean="0"/>
              <a:t>IDE</a:t>
            </a:r>
            <a:endParaRPr lang="en-US" sz="8000" dirty="0"/>
          </a:p>
        </p:txBody>
      </p:sp>
      <p:pic>
        <p:nvPicPr>
          <p:cNvPr id="3074" name="Picture 2"/>
          <p:cNvPicPr>
            <a:picLocks noChangeAspect="1" noChangeArrowheads="1"/>
          </p:cNvPicPr>
          <p:nvPr/>
        </p:nvPicPr>
        <p:blipFill>
          <a:blip r:embed="rId2"/>
          <a:srcRect/>
          <a:stretch>
            <a:fillRect/>
          </a:stretch>
        </p:blipFill>
        <p:spPr bwMode="auto">
          <a:xfrm>
            <a:off x="2983570" y="1712857"/>
            <a:ext cx="6333851" cy="483590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2151" y="1891863"/>
            <a:ext cx="10988566" cy="2308324"/>
          </a:xfrm>
          <a:prstGeom prst="rect">
            <a:avLst/>
          </a:prstGeom>
          <a:noFill/>
        </p:spPr>
        <p:txBody>
          <a:bodyPr wrap="square" rtlCol="0">
            <a:spAutoFit/>
          </a:bodyPr>
          <a:lstStyle/>
          <a:p>
            <a:r>
              <a:rPr lang="en-US" sz="2400" dirty="0" smtClean="0"/>
              <a:t>Thing </a:t>
            </a:r>
            <a:r>
              <a:rPr lang="en-US" sz="2400" dirty="0" smtClean="0"/>
              <a:t>Speak is the cloud based web server for IOT Applications. It is an open source. In which we created our own channel for IOT based Environmental monitoring by providing username and password. The output is obtained by setting the number of field we required for monitoring the Environment parameters. Then the sensors values are updated to the server using ESP 8266.It provided the graph to show the density of gases in the air. </a:t>
            </a:r>
            <a:endParaRPr lang="en-US" sz="2400" dirty="0"/>
          </a:p>
        </p:txBody>
      </p:sp>
      <p:sp>
        <p:nvSpPr>
          <p:cNvPr id="3" name="TextBox 2"/>
          <p:cNvSpPr txBox="1"/>
          <p:nvPr/>
        </p:nvSpPr>
        <p:spPr>
          <a:xfrm>
            <a:off x="1229710" y="520262"/>
            <a:ext cx="9569669" cy="769441"/>
          </a:xfrm>
          <a:prstGeom prst="rect">
            <a:avLst/>
          </a:prstGeom>
          <a:noFill/>
        </p:spPr>
        <p:txBody>
          <a:bodyPr wrap="square" rtlCol="0">
            <a:spAutoFit/>
          </a:bodyPr>
          <a:lstStyle/>
          <a:p>
            <a:pPr algn="ctr"/>
            <a:r>
              <a:rPr lang="en-US" sz="4400" dirty="0" smtClean="0"/>
              <a:t>THINGSPEAK</a:t>
            </a:r>
            <a:endParaRPr lang="en-US" dirty="0"/>
          </a:p>
        </p:txBody>
      </p:sp>
    </p:spTree>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17</TotalTime>
  <Words>607</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PebbleVTI</vt:lpstr>
      <vt:lpstr>Slide 1</vt:lpstr>
      <vt:lpstr>Slide 2</vt:lpstr>
      <vt:lpstr>Slide 3</vt:lpstr>
      <vt:lpstr>Slide 4</vt:lpstr>
      <vt:lpstr>Slide 5</vt:lpstr>
      <vt:lpstr>Slide 6</vt:lpstr>
      <vt:lpstr>Slide 7</vt:lpstr>
      <vt:lpstr>ARDUINO IDE</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ELCOT</cp:lastModifiedBy>
  <cp:revision>3</cp:revision>
  <dcterms:created xsi:type="dcterms:W3CDTF">2023-10-06T04:47:57Z</dcterms:created>
  <dcterms:modified xsi:type="dcterms:W3CDTF">2023-10-13T08:54:41Z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2023-10-06T05:00:02Z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d4bf5e49-cb84-49f1-a392-9390e14dd3c9</vt:lpwstr>
  </property>
  <property fmtid="{D5CDD505-2E9C-101B-9397-08002B2CF9AE}" pid="8" name="MSIP_Label_defa4170-0d19-0005-0004-bc88714345d2_ContentBits">
    <vt:lpwstr>0</vt:lpwstr>
  </property>
</Properties>
</file>