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Play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gr+7bnELF72A1brOM6nYsAHN6i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93F2CB-FA52-4AA8-A557-CBD8944B7E91}">
  <a:tblStyle styleId="{F293F2CB-FA52-4AA8-A557-CBD8944B7E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D1634FE-A642-499C-A673-18C9B6A7BB2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lay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c09ce76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c09ce7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9c09ce761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9c09ce76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c09ce761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c09ce76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c09ce7612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9c09ce76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9c09ce7612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9c09ce76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9c09ce7612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9c09ce76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9c09ce761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9c09ce76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c09ce761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c09ce76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9c09ce7612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9c09ce761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9c09ce761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9c09ce76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9c09ce7612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9c09ce761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c09ce7612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c09ce761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9c09ce7612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9c09ce761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c09ce7612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c09ce761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9c09ce7612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9c09ce761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9c09ce7612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9c09ce761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9c09ce7612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9c09ce761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9c09ce7612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9c09ce761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9c09ce7612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9c09ce761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9c09ce7612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9c09ce761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9c09ce7612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9c09ce761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9c09ce7612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9c09ce761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9c09ce7612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9c09ce761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9c09ce7612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9c09ce76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9c09ce7612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9c09ce761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9c09ce7612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9c09ce761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9c09ce7612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9c09ce761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4e8e5d3a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94e8e5d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5957" y="6073"/>
            <a:ext cx="12175860" cy="685073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AI-generated content may be incorrect.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571" y="989342"/>
            <a:ext cx="10830104" cy="48936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251114" y="-155816"/>
            <a:ext cx="845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text&#10;&#10;AI-generated content may be incorrect."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28" y="1106967"/>
            <a:ext cx="10854366" cy="48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251114" y="-62721"/>
            <a:ext cx="8453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22797" y="6073"/>
            <a:ext cx="12175860" cy="685073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text&#10;&#10;AI-generated content may be incorrect."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28" y="1049457"/>
            <a:ext cx="10854366" cy="487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text on a white background&#10;&#10;AI-generated content may be incorrect."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234" y="1025105"/>
            <a:ext cx="10849154" cy="50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971188" y="297743"/>
            <a:ext cx="10241389" cy="1302042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470803" y="91955"/>
            <a:ext cx="9552318" cy="169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Birch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1682151" y="1718095"/>
            <a:ext cx="6096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Table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287547" y="235788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{F293F2CB-FA52-4AA8-A557-CBD8944B7E91}</a:tableStyleId>
              </a:tblPr>
              <a:tblGrid>
                <a:gridCol w="6096000"/>
                <a:gridCol w="6096000"/>
              </a:tblGrid>
              <a:tr h="4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Feature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Full Form</a:t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Balanced Iterative Reducing and Clustering using Hierarchies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Type</a:t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Hierarchical + Summarization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Handles Large Data?</a:t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✅ Yes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Best for</a:t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Large datasets with spherical clusters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Output</a:t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/>
                        <a:t>Cluster labels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Key Parameter</a:t>
                      </a:r>
                      <a:endParaRPr sz="2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threshold</a:t>
                      </a:r>
                      <a:r>
                        <a:rPr lang="en-US" sz="2800" u="none" cap="none" strike="noStrike"/>
                        <a:t> (controls cluster size)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22797" y="6073"/>
            <a:ext cx="12175860" cy="685073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luster of objects&#10;&#10;AI-generated content may be incorrect."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040" y="1440252"/>
            <a:ext cx="9476296" cy="397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22797" y="6073"/>
            <a:ext cx="12175860" cy="6850730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5251114" y="-62721"/>
            <a:ext cx="8453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descr="A white background with black text&#10;&#10;AI-generated content may be incorrect.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01" y="1207878"/>
            <a:ext cx="10861375" cy="48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2797" y="6073"/>
            <a:ext cx="12175860" cy="6850730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text with black text&#10;&#10;AI-generated content may be incorrect."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403" y="1035349"/>
            <a:ext cx="10846818" cy="485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22797" y="6073"/>
            <a:ext cx="12175860" cy="6850730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text on a white background&#10;&#10;AI-generated content may be incorrect."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403" y="1059072"/>
            <a:ext cx="10846818" cy="484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971188" y="901592"/>
            <a:ext cx="10241389" cy="1302042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1470803" y="695804"/>
            <a:ext cx="9552318" cy="169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BisectingKMeans</a:t>
            </a:r>
            <a:endParaRPr/>
          </a:p>
        </p:txBody>
      </p:sp>
      <p:pic>
        <p:nvPicPr>
          <p:cNvPr descr="A diagram of a group of data&#10;&#10;AI-generated content may be incorrect.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536" y="2782918"/>
            <a:ext cx="8963382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22797" y="6073"/>
            <a:ext cx="12175860" cy="6850730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AI-generated content may be incorrect.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8" y="1078482"/>
            <a:ext cx="10815547" cy="483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text on a white background&#10;&#10;AI-generated content may be incorrect.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582" y="996442"/>
            <a:ext cx="10828307" cy="486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-5958" y="6073"/>
            <a:ext cx="12175860" cy="685073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text&#10;&#10;AI-generated content may be incorrect.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74" y="1676850"/>
            <a:ext cx="10823275" cy="40362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5251114" y="181694"/>
            <a:ext cx="8453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9c09ce7612_0_0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9c09ce7612_0_0"/>
          <p:cNvSpPr txBox="1"/>
          <p:nvPr/>
        </p:nvSpPr>
        <p:spPr>
          <a:xfrm>
            <a:off x="5251114" y="181694"/>
            <a:ext cx="84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39c09ce76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5" y="1738912"/>
            <a:ext cx="10823274" cy="4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c09ce7612_0_12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39c09ce761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5" y="1397577"/>
            <a:ext cx="10823276" cy="4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9c09ce7612_0_20"/>
          <p:cNvSpPr/>
          <p:nvPr/>
        </p:nvSpPr>
        <p:spPr>
          <a:xfrm>
            <a:off x="-5950" y="1819316"/>
            <a:ext cx="12175800" cy="4653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39c09ce761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00" y="2051393"/>
            <a:ext cx="10081700" cy="41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9c09ce7612_0_20"/>
          <p:cNvSpPr/>
          <p:nvPr/>
        </p:nvSpPr>
        <p:spPr>
          <a:xfrm>
            <a:off x="971188" y="339945"/>
            <a:ext cx="10241400" cy="1302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9c09ce7612_0_20"/>
          <p:cNvSpPr txBox="1"/>
          <p:nvPr>
            <p:ph type="title"/>
          </p:nvPr>
        </p:nvSpPr>
        <p:spPr>
          <a:xfrm>
            <a:off x="1319853" y="82087"/>
            <a:ext cx="95523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DBSCAN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c09ce7612_0_28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9c09ce761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75" y="1166449"/>
            <a:ext cx="10801775" cy="50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9c09ce7612_0_28"/>
          <p:cNvSpPr txBox="1"/>
          <p:nvPr/>
        </p:nvSpPr>
        <p:spPr>
          <a:xfrm>
            <a:off x="5251114" y="-113909"/>
            <a:ext cx="845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9c09ce7612_0_41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39c09ce761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82" y="782163"/>
            <a:ext cx="10801775" cy="53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9c09ce7612_0_50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39c09ce7612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75" y="752615"/>
            <a:ext cx="10801775" cy="53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c09ce7612_0_58"/>
          <p:cNvSpPr/>
          <p:nvPr/>
        </p:nvSpPr>
        <p:spPr>
          <a:xfrm>
            <a:off x="-5950" y="1905449"/>
            <a:ext cx="12192000" cy="4951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39c09ce7612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" y="2333138"/>
            <a:ext cx="10801774" cy="40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9c09ce7612_0_58"/>
          <p:cNvSpPr txBox="1"/>
          <p:nvPr>
            <p:ph type="title"/>
          </p:nvPr>
        </p:nvSpPr>
        <p:spPr>
          <a:xfrm>
            <a:off x="1201625" y="141200"/>
            <a:ext cx="9831300" cy="146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HDBSCAN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9c09ce7612_0_74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39c09ce7612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75" y="1225588"/>
            <a:ext cx="10801776" cy="49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9c09ce7612_0_74"/>
          <p:cNvSpPr txBox="1"/>
          <p:nvPr/>
        </p:nvSpPr>
        <p:spPr>
          <a:xfrm>
            <a:off x="5590850" y="-171287"/>
            <a:ext cx="98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c09ce7612_0_84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39c09ce7612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75" y="1018687"/>
            <a:ext cx="10801774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phone&#10;&#10;AI-generated content may be incorrect.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469" y="1001203"/>
            <a:ext cx="10813929" cy="486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9c09ce7612_0_93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39c09ce7612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" y="1018673"/>
            <a:ext cx="10801775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39c09ce7612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3" y="1935001"/>
            <a:ext cx="8878349" cy="43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9c09ce7612_0_106"/>
          <p:cNvSpPr/>
          <p:nvPr/>
        </p:nvSpPr>
        <p:spPr>
          <a:xfrm>
            <a:off x="971188" y="339945"/>
            <a:ext cx="10241400" cy="1302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9c09ce7612_0_106"/>
          <p:cNvSpPr/>
          <p:nvPr/>
        </p:nvSpPr>
        <p:spPr>
          <a:xfrm>
            <a:off x="971188" y="339945"/>
            <a:ext cx="10241400" cy="13020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39c09ce7612_0_106"/>
          <p:cNvSpPr txBox="1"/>
          <p:nvPr>
            <p:ph type="title"/>
          </p:nvPr>
        </p:nvSpPr>
        <p:spPr>
          <a:xfrm>
            <a:off x="1142488" y="82075"/>
            <a:ext cx="98928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</a:t>
            </a:r>
            <a:r>
              <a:rPr lang="en-US">
                <a:solidFill>
                  <a:schemeClr val="lt1"/>
                </a:solidFill>
              </a:rPr>
              <a:t>KMeans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9c09ce7612_0_101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39c09ce7612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432516"/>
            <a:ext cx="10801774" cy="48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9c09ce7612_0_101"/>
          <p:cNvSpPr txBox="1"/>
          <p:nvPr/>
        </p:nvSpPr>
        <p:spPr>
          <a:xfrm>
            <a:off x="5590850" y="6075"/>
            <a:ext cx="98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9c09ce7612_0_122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39c09ce7612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" y="1077802"/>
            <a:ext cx="10801774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9c09ce7612_0_130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39c09ce7612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107360"/>
            <a:ext cx="10801750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9c09ce7612_0_138"/>
          <p:cNvSpPr/>
          <p:nvPr/>
        </p:nvSpPr>
        <p:spPr>
          <a:xfrm>
            <a:off x="-7100" y="2082794"/>
            <a:ext cx="12192000" cy="48627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39c09ce7612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750" y="2377826"/>
            <a:ext cx="5939511" cy="42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9c09ce7612_0_138"/>
          <p:cNvSpPr/>
          <p:nvPr/>
        </p:nvSpPr>
        <p:spPr>
          <a:xfrm>
            <a:off x="971188" y="428626"/>
            <a:ext cx="10241400" cy="1302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9c09ce7612_0_138"/>
          <p:cNvSpPr/>
          <p:nvPr/>
        </p:nvSpPr>
        <p:spPr>
          <a:xfrm>
            <a:off x="971188" y="428626"/>
            <a:ext cx="10241400" cy="1302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39c09ce7612_0_138"/>
          <p:cNvSpPr txBox="1"/>
          <p:nvPr>
            <p:ph type="title"/>
          </p:nvPr>
        </p:nvSpPr>
        <p:spPr>
          <a:xfrm>
            <a:off x="1142488" y="170756"/>
            <a:ext cx="98928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</a:t>
            </a:r>
            <a:r>
              <a:rPr lang="en-US">
                <a:solidFill>
                  <a:schemeClr val="lt1"/>
                </a:solidFill>
              </a:rPr>
              <a:t>Mean Shift Clustering</a:t>
            </a:r>
            <a:endParaRPr/>
          </a:p>
        </p:txBody>
      </p:sp>
      <p:sp>
        <p:nvSpPr>
          <p:cNvPr id="312" name="Google Shape;312;g39c09ce7612_0_138"/>
          <p:cNvSpPr txBox="1"/>
          <p:nvPr/>
        </p:nvSpPr>
        <p:spPr>
          <a:xfrm>
            <a:off x="509364" y="2305692"/>
            <a:ext cx="4611300" cy="4340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Colored points</a:t>
            </a:r>
            <a:r>
              <a:rPr lang="en-US" sz="2700">
                <a:solidFill>
                  <a:schemeClr val="dk1"/>
                </a:solidFill>
              </a:rPr>
              <a:t> represent the data points.</a:t>
            </a:r>
            <a:br>
              <a:rPr lang="en-US" sz="2700">
                <a:solidFill>
                  <a:schemeClr val="dk1"/>
                </a:solidFill>
              </a:rPr>
            </a:b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Different colors</a:t>
            </a:r>
            <a:r>
              <a:rPr lang="en-US" sz="2700">
                <a:solidFill>
                  <a:schemeClr val="dk1"/>
                </a:solidFill>
              </a:rPr>
              <a:t> show different clusters discovered by the algorithm.</a:t>
            </a:r>
            <a:br>
              <a:rPr lang="en-US" sz="2700">
                <a:solidFill>
                  <a:schemeClr val="dk1"/>
                </a:solidFill>
              </a:rPr>
            </a:b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Red Xs</a:t>
            </a:r>
            <a:r>
              <a:rPr lang="en-US" sz="2700">
                <a:solidFill>
                  <a:schemeClr val="dk1"/>
                </a:solidFill>
              </a:rPr>
              <a:t> are the </a:t>
            </a:r>
            <a:r>
              <a:rPr b="1" lang="en-US" sz="2700">
                <a:solidFill>
                  <a:schemeClr val="dk1"/>
                </a:solidFill>
              </a:rPr>
              <a:t>cluster centers</a:t>
            </a:r>
            <a:r>
              <a:rPr lang="en-US" sz="2700">
                <a:solidFill>
                  <a:schemeClr val="dk1"/>
                </a:solidFill>
              </a:rPr>
              <a:t> found by Mean Shift.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9c09ce7612_0_163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39c09ce7612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314283"/>
            <a:ext cx="10801749" cy="48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9c09ce7612_0_163"/>
          <p:cNvSpPr txBox="1"/>
          <p:nvPr/>
        </p:nvSpPr>
        <p:spPr>
          <a:xfrm>
            <a:off x="5590850" y="6075"/>
            <a:ext cx="98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9c09ce7612_0_158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39c09ce7612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048236"/>
            <a:ext cx="10801751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9c09ce7612_0_153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39c09ce7612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077783"/>
            <a:ext cx="10801751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9c09ce7612_0_178"/>
          <p:cNvSpPr/>
          <p:nvPr/>
        </p:nvSpPr>
        <p:spPr>
          <a:xfrm>
            <a:off x="971188" y="428626"/>
            <a:ext cx="10241400" cy="1302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39c09ce7612_0_178"/>
          <p:cNvSpPr/>
          <p:nvPr/>
        </p:nvSpPr>
        <p:spPr>
          <a:xfrm>
            <a:off x="971188" y="428626"/>
            <a:ext cx="10241400" cy="13020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9c09ce7612_0_178"/>
          <p:cNvSpPr txBox="1"/>
          <p:nvPr>
            <p:ph type="title"/>
          </p:nvPr>
        </p:nvSpPr>
        <p:spPr>
          <a:xfrm>
            <a:off x="1142488" y="170756"/>
            <a:ext cx="98928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OPTICS</a:t>
            </a:r>
            <a:endParaRPr/>
          </a:p>
        </p:txBody>
      </p:sp>
      <p:pic>
        <p:nvPicPr>
          <p:cNvPr id="339" name="Google Shape;339;g39c09ce7612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00" y="2229574"/>
            <a:ext cx="7924400" cy="41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971188" y="901592"/>
            <a:ext cx="10241389" cy="130204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1470803" y="695804"/>
            <a:ext cx="9552318" cy="169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From sklearn.cluster import AffinityPropagation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A diagram of clustering data&#10;&#10;AI-generated content may be incorrect.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563" y="2401109"/>
            <a:ext cx="6960798" cy="409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9c09ce7612_0_188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BF9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39c09ce7612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314283"/>
            <a:ext cx="10801749" cy="48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39c09ce7612_0_188"/>
          <p:cNvSpPr txBox="1"/>
          <p:nvPr/>
        </p:nvSpPr>
        <p:spPr>
          <a:xfrm>
            <a:off x="5590850" y="6075"/>
            <a:ext cx="136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</a:rPr>
              <a:t>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9c09ce7612_0_199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BF9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g39c09ce7612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048228"/>
            <a:ext cx="10801750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9c09ce7612_0_207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rgbClr val="BF9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39c09ce7612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5" y="1077781"/>
            <a:ext cx="10801751" cy="4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9c09ce7612_0_215"/>
          <p:cNvSpPr/>
          <p:nvPr/>
        </p:nvSpPr>
        <p:spPr>
          <a:xfrm>
            <a:off x="971188" y="428626"/>
            <a:ext cx="10241400" cy="1302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9c09ce7612_0_215"/>
          <p:cNvSpPr/>
          <p:nvPr/>
        </p:nvSpPr>
        <p:spPr>
          <a:xfrm>
            <a:off x="971188" y="428626"/>
            <a:ext cx="10241400" cy="1302000"/>
          </a:xfrm>
          <a:prstGeom prst="rect">
            <a:avLst/>
          </a:prstGeom>
          <a:solidFill>
            <a:srgbClr val="BF9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39c09ce7612_0_215"/>
          <p:cNvSpPr txBox="1"/>
          <p:nvPr>
            <p:ph type="title"/>
          </p:nvPr>
        </p:nvSpPr>
        <p:spPr>
          <a:xfrm>
            <a:off x="1142488" y="170756"/>
            <a:ext cx="98928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SpectralCustering</a:t>
            </a:r>
            <a:endParaRPr/>
          </a:p>
        </p:txBody>
      </p:sp>
      <p:pic>
        <p:nvPicPr>
          <p:cNvPr id="366" name="Google Shape;366;g39c09ce7612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975" y="2022650"/>
            <a:ext cx="7273201" cy="4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9c09ce7612_0_226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g39c09ce7612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89901" cy="23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39c09ce7612_0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249" y="2886375"/>
            <a:ext cx="6605500" cy="342630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 dir="r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9c09ce7612_0_234"/>
          <p:cNvSpPr/>
          <p:nvPr/>
        </p:nvSpPr>
        <p:spPr>
          <a:xfrm>
            <a:off x="-5958" y="6073"/>
            <a:ext cx="12175800" cy="6850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39c09ce7612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75" y="444898"/>
            <a:ext cx="10877849" cy="23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9c09ce7612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025" y="3190525"/>
            <a:ext cx="9727851" cy="323765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9c09ce7612_0_242"/>
          <p:cNvSpPr/>
          <p:nvPr/>
        </p:nvSpPr>
        <p:spPr>
          <a:xfrm>
            <a:off x="8092" y="3598"/>
            <a:ext cx="12175800" cy="6850800"/>
          </a:xfrm>
          <a:prstGeom prst="rect">
            <a:avLst/>
          </a:prstGeom>
          <a:solidFill>
            <a:srgbClr val="9900F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39c09ce7612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0" y="407130"/>
            <a:ext cx="11218800" cy="27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39c09ce7612_0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862" y="3294800"/>
            <a:ext cx="10077876" cy="33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g39c09ce7612_0_255"/>
          <p:cNvGraphicFramePr/>
          <p:nvPr/>
        </p:nvGraphicFramePr>
        <p:xfrm>
          <a:off x="542925" y="359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{AD1634FE-A642-499C-A673-18C9B6A7BB27}</a:tableStyleId>
              </a:tblPr>
              <a:tblGrid>
                <a:gridCol w="3562275"/>
                <a:gridCol w="1423000"/>
                <a:gridCol w="1785925"/>
                <a:gridCol w="2234800"/>
                <a:gridCol w="2129725"/>
              </a:tblGrid>
              <a:tr h="85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Clustering Name</a:t>
                      </a:r>
                      <a:endParaRPr b="1" sz="2000">
                        <a:solidFill>
                          <a:srgbClr val="FFFFF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Silhouette Score</a:t>
                      </a:r>
                      <a:endParaRPr b="1" sz="2000">
                        <a:solidFill>
                          <a:srgbClr val="FFFFF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Davies-Bouldin Index</a:t>
                      </a:r>
                      <a:endParaRPr b="1" sz="2000">
                        <a:solidFill>
                          <a:srgbClr val="FFFFF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Calinski-Harabasz Index</a:t>
                      </a:r>
                      <a:endParaRPr b="1" sz="2000">
                        <a:solidFill>
                          <a:srgbClr val="FFFFFF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Better_Clustering?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AffinityPropagation_clustering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0.432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0.753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264.4707125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Agglomerative_Clustering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1F1F1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0.553</a:t>
                      </a:r>
                      <a:endParaRPr b="1" sz="2000">
                        <a:solidFill>
                          <a:srgbClr val="1F1F1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1F1F1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0.578</a:t>
                      </a:r>
                      <a:endParaRPr b="1" sz="2000">
                        <a:solidFill>
                          <a:srgbClr val="1F1F1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1F1F1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243.0714289</a:t>
                      </a:r>
                      <a:endParaRPr b="1" sz="2000">
                        <a:solidFill>
                          <a:srgbClr val="1F1F1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Birch_clustering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0.323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0.288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1050.99371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BisectingKMeans_Clustering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0.446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0.823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136.2364581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DBSCAN_Clustering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0.096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6.71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2.020445139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HDBSCAN_Clustering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0.405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1.794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57.35299571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MeanShift_Clustering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0.271</a:t>
                      </a:r>
                      <a:endParaRPr b="1" sz="2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0.216</a:t>
                      </a:r>
                      <a:endParaRPr b="1" sz="2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1378.828452</a:t>
                      </a:r>
                      <a:endParaRPr b="1" sz="20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Better_Clustering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0D0D"/>
                    </a:solidFill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Optics_Clustering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0.292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1.623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14.29378177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F2328"/>
                          </a:solidFill>
                        </a:rPr>
                        <a:t>SpectralClustering</a:t>
                      </a:r>
                      <a:endParaRPr sz="2000">
                        <a:solidFill>
                          <a:srgbClr val="1F2328"/>
                        </a:solidFill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0.340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1.333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18.96466618</a:t>
                      </a:r>
                      <a:endParaRPr b="1" sz="2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4e8e5d3a6_0_0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AI-generated content may be incorrect." id="111" name="Google Shape;111;g394e8e5d3a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98" y="1081986"/>
            <a:ext cx="10855625" cy="48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rgbClr val="A61C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text on a white background&#10;&#10;AI-generated content may be incorrect.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77" y="1082526"/>
            <a:ext cx="10853467" cy="4865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251114" y="-62721"/>
            <a:ext cx="8453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rgbClr val="A61C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text&#10;&#10;AI-generated content may be incorrect.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347" y="1097891"/>
            <a:ext cx="10852928" cy="484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8420" y="6073"/>
            <a:ext cx="12175860" cy="6850730"/>
          </a:xfrm>
          <a:prstGeom prst="rect">
            <a:avLst/>
          </a:prstGeom>
          <a:solidFill>
            <a:srgbClr val="A61C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background with black text&#10;&#10;AI-generated content may be incorrect."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30" y="1125568"/>
            <a:ext cx="10856164" cy="4865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971188" y="901592"/>
            <a:ext cx="10241389" cy="1302042"/>
          </a:xfrm>
          <a:prstGeom prst="rect">
            <a:avLst/>
          </a:prstGeom>
          <a:solidFill>
            <a:srgbClr val="A61C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470803" y="695804"/>
            <a:ext cx="9552318" cy="1699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from sklearn.cluster import AgglomerativeClustering</a:t>
            </a:r>
            <a:endParaRPr/>
          </a:p>
        </p:txBody>
      </p:sp>
      <p:pic>
        <p:nvPicPr>
          <p:cNvPr descr="A screenshot of a computer&#10;&#10;AI-generated content may be incorrect."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900" y="2409286"/>
            <a:ext cx="6931144" cy="39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2025-10-17T12:55:47Z</dcterms:created>
</cp:coreProperties>
</file>