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ato" panose="020F0502020204030203" pitchFamily="34" charset="0"/>
      <p:regular r:id="rId15"/>
      <p:bold r:id="rId16"/>
      <p:italic r:id="rId17"/>
      <p:boldItalic r:id="rId18"/>
    </p:embeddedFont>
    <p:embeddedFont>
      <p:font typeface="Raleway" pitchFamily="2" charset="77"/>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0"/>
  </p:normalViewPr>
  <p:slideViewPr>
    <p:cSldViewPr snapToGrid="0">
      <p:cViewPr varScale="1">
        <p:scale>
          <a:sx n="134" d="100"/>
          <a:sy n="134" d="100"/>
        </p:scale>
        <p:origin x="100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991bb5f493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991bb5f493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991bb5f493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991bb5f49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991bb5f49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991bb5f49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98ea2deca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98ea2deca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98c59b791a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98c59b791a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98cf2b10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98cf2b10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98cf2b105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98cf2b105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98cf2b1050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98cf2b105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98cf2b1050_2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98cf2b1050_2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98cf2b1050_2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98cf2b1050_2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98cf2b1050_2_2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98cf2b1050_2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sugunagar/Tale-Tuners-Group-12/projects?query=is%3Aopen"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2676200" y="2515375"/>
            <a:ext cx="3470700" cy="955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Tale Tuners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Experiences and Suggestions</a:t>
            </a:r>
            <a:endParaRPr/>
          </a:p>
        </p:txBody>
      </p:sp>
      <p:sp>
        <p:nvSpPr>
          <p:cNvPr id="138" name="Google Shape;138;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GB" b="1" dirty="0"/>
              <a:t>Sprint Meetings</a:t>
            </a:r>
            <a:endParaRPr b="1" dirty="0"/>
          </a:p>
          <a:p>
            <a:pPr marL="457200" lvl="0" indent="-311150" algn="l" rtl="0">
              <a:spcBef>
                <a:spcPts val="1200"/>
              </a:spcBef>
              <a:spcAft>
                <a:spcPts val="0"/>
              </a:spcAft>
              <a:buSzPts val="1300"/>
              <a:buChar char="●"/>
            </a:pPr>
            <a:r>
              <a:rPr lang="en-GB" dirty="0"/>
              <a:t>Teamwork </a:t>
            </a:r>
            <a:endParaRPr dirty="0"/>
          </a:p>
          <a:p>
            <a:pPr marL="457200" lvl="0" indent="-311150" algn="l" rtl="0">
              <a:spcBef>
                <a:spcPts val="0"/>
              </a:spcBef>
              <a:spcAft>
                <a:spcPts val="0"/>
              </a:spcAft>
              <a:buSzPts val="1300"/>
              <a:buChar char="●"/>
            </a:pPr>
            <a:r>
              <a:rPr lang="en-GB" dirty="0"/>
              <a:t>Time Management</a:t>
            </a:r>
            <a:endParaRPr dirty="0"/>
          </a:p>
          <a:p>
            <a:pPr marL="457200" lvl="0" indent="-311150" algn="l" rtl="0">
              <a:spcBef>
                <a:spcPts val="0"/>
              </a:spcBef>
              <a:spcAft>
                <a:spcPts val="0"/>
              </a:spcAft>
              <a:buSzPts val="1300"/>
              <a:buChar char="●"/>
            </a:pPr>
            <a:r>
              <a:rPr lang="en-GB" dirty="0"/>
              <a:t>Planning and Reviewing</a:t>
            </a:r>
            <a:endParaRPr dirty="0"/>
          </a:p>
          <a:p>
            <a:pPr marL="0" lvl="0" indent="0" algn="l" rtl="0">
              <a:spcBef>
                <a:spcPts val="1200"/>
              </a:spcBef>
              <a:spcAft>
                <a:spcPts val="0"/>
              </a:spcAft>
              <a:buNone/>
            </a:pPr>
            <a:r>
              <a:rPr lang="en-GB" b="1" dirty="0"/>
              <a:t>GitHub Repository</a:t>
            </a:r>
            <a:endParaRPr b="1" dirty="0"/>
          </a:p>
          <a:p>
            <a:pPr marL="457200" lvl="0" indent="-311150" algn="l" rtl="0">
              <a:spcBef>
                <a:spcPts val="1200"/>
              </a:spcBef>
              <a:spcAft>
                <a:spcPts val="0"/>
              </a:spcAft>
              <a:buSzPts val="1300"/>
              <a:buChar char="●"/>
            </a:pPr>
            <a:r>
              <a:rPr lang="en-GB" dirty="0"/>
              <a:t>Use Branches</a:t>
            </a:r>
            <a:endParaRPr dirty="0"/>
          </a:p>
          <a:p>
            <a:pPr marL="457200" lvl="0" indent="-311150" algn="l" rtl="0">
              <a:spcBef>
                <a:spcPts val="0"/>
              </a:spcBef>
              <a:spcAft>
                <a:spcPts val="0"/>
              </a:spcAft>
              <a:buSzPts val="1300"/>
              <a:buChar char="●"/>
            </a:pPr>
            <a:r>
              <a:rPr lang="en-GB" dirty="0"/>
              <a:t>Pull Requests</a:t>
            </a:r>
            <a:endParaRPr dirty="0"/>
          </a:p>
          <a:p>
            <a:pPr marL="457200" lvl="0" indent="-311150" algn="l" rtl="0">
              <a:spcBef>
                <a:spcPts val="0"/>
              </a:spcBef>
              <a:spcAft>
                <a:spcPts val="0"/>
              </a:spcAft>
              <a:buSzPts val="1300"/>
              <a:buChar char="●"/>
            </a:pPr>
            <a:r>
              <a:rPr lang="en-GB" dirty="0"/>
              <a:t>Collaboration</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Demo  </a:t>
            </a:r>
            <a:endParaRPr/>
          </a:p>
        </p:txBody>
      </p:sp>
      <p:pic>
        <p:nvPicPr>
          <p:cNvPr id="144" name="Google Shape;144;p23"/>
          <p:cNvPicPr preferRelativeResize="0"/>
          <p:nvPr/>
        </p:nvPicPr>
        <p:blipFill>
          <a:blip r:embed="rId3">
            <a:alphaModFix/>
          </a:blip>
          <a:stretch>
            <a:fillRect/>
          </a:stretch>
        </p:blipFill>
        <p:spPr>
          <a:xfrm>
            <a:off x="2867325" y="2110025"/>
            <a:ext cx="2900826" cy="268999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circle(in)">
                                      <p:cBhvr>
                                        <p:cTn id="7" dur="20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a:spLocks noGrp="1"/>
          </p:cNvSpPr>
          <p:nvPr>
            <p:ph type="body" idx="1"/>
          </p:nvPr>
        </p:nvSpPr>
        <p:spPr>
          <a:xfrm>
            <a:off x="778725" y="1398975"/>
            <a:ext cx="7688700" cy="22611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endParaRPr sz="3200" b="1" dirty="0">
              <a:latin typeface="Arial"/>
              <a:ea typeface="Arial"/>
              <a:cs typeface="Arial"/>
              <a:sym typeface="Arial"/>
            </a:endParaRPr>
          </a:p>
          <a:p>
            <a:pPr marL="0" lvl="0" indent="0" algn="ctr" rtl="0">
              <a:spcBef>
                <a:spcPts val="1200"/>
              </a:spcBef>
              <a:spcAft>
                <a:spcPts val="0"/>
              </a:spcAft>
              <a:buNone/>
            </a:pPr>
            <a:r>
              <a:rPr lang="en-GB" sz="3200" b="1" dirty="0">
                <a:latin typeface="Arial"/>
                <a:ea typeface="Arial"/>
                <a:cs typeface="Arial"/>
                <a:sym typeface="Arial"/>
              </a:rPr>
              <a:t>THANK YOU</a:t>
            </a:r>
            <a:endParaRPr sz="3200" b="1" dirty="0">
              <a:latin typeface="Arial"/>
              <a:ea typeface="Arial"/>
              <a:cs typeface="Arial"/>
              <a:sym typeface="Arial"/>
            </a:endParaRPr>
          </a:p>
          <a:p>
            <a:pPr marL="0" lvl="0" indent="0" algn="ctr" rtl="0">
              <a:spcBef>
                <a:spcPts val="1200"/>
              </a:spcBef>
              <a:spcAft>
                <a:spcPts val="0"/>
              </a:spcAft>
              <a:buNone/>
            </a:pPr>
            <a:r>
              <a:rPr lang="en-GB" sz="3200" b="1" dirty="0">
                <a:latin typeface="Arial"/>
                <a:ea typeface="Arial"/>
                <a:cs typeface="Arial"/>
                <a:sym typeface="Arial"/>
              </a:rPr>
              <a:t>TEAM TALE TUNERS</a:t>
            </a:r>
          </a:p>
          <a:p>
            <a:pPr marL="0" lvl="0" indent="0" algn="ctr" rtl="0">
              <a:spcBef>
                <a:spcPts val="1200"/>
              </a:spcBef>
              <a:spcAft>
                <a:spcPts val="0"/>
              </a:spcAft>
              <a:buNone/>
            </a:pPr>
            <a:r>
              <a:rPr lang="en-GB" sz="3200" b="1" dirty="0">
                <a:latin typeface="Arial"/>
                <a:ea typeface="Arial"/>
                <a:cs typeface="Arial"/>
                <a:sym typeface="Arial"/>
              </a:rPr>
              <a:t>  👫👬👭👫</a:t>
            </a:r>
            <a:endParaRPr sz="3200" b="1" dirty="0">
              <a:latin typeface="Arial"/>
              <a:ea typeface="Arial"/>
              <a:cs typeface="Arial"/>
              <a:sym typeface="Arial"/>
            </a:endParaRPr>
          </a:p>
          <a:p>
            <a:pPr marL="0" lvl="0" indent="0" algn="ctr" rtl="0">
              <a:spcBef>
                <a:spcPts val="1200"/>
              </a:spcBef>
              <a:spcAft>
                <a:spcPts val="1200"/>
              </a:spcAft>
              <a:buNone/>
            </a:pPr>
            <a:endParaRPr sz="3200" b="1" dirty="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9">
                                            <p:txEl>
                                              <p:pRg st="3" end="3"/>
                                            </p:txEl>
                                          </p:spTgt>
                                        </p:tgtEl>
                                        <p:attrNameLst>
                                          <p:attrName>style.visibility</p:attrName>
                                        </p:attrNameLst>
                                      </p:cBhvr>
                                      <p:to>
                                        <p:strVal val="visible"/>
                                      </p:to>
                                    </p:set>
                                    <p:animEffect transition="in" filter="barn(inVertical)">
                                      <p:cBhvr>
                                        <p:cTn id="7" dur="500"/>
                                        <p:tgtEl>
                                          <p:spTgt spid="14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ctrTitle"/>
          </p:nvPr>
        </p:nvSpPr>
        <p:spPr>
          <a:xfrm>
            <a:off x="3197599" y="757350"/>
            <a:ext cx="2185105" cy="64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t>   Group-12</a:t>
            </a:r>
            <a:endParaRPr sz="2400" dirty="0"/>
          </a:p>
        </p:txBody>
      </p:sp>
      <p:sp>
        <p:nvSpPr>
          <p:cNvPr id="92" name="Google Shape;92;p14"/>
          <p:cNvSpPr txBox="1">
            <a:spLocks noGrp="1"/>
          </p:cNvSpPr>
          <p:nvPr>
            <p:ph type="subTitle" idx="1"/>
          </p:nvPr>
        </p:nvSpPr>
        <p:spPr>
          <a:xfrm>
            <a:off x="438250" y="2248800"/>
            <a:ext cx="7807500" cy="2894700"/>
          </a:xfrm>
          <a:prstGeom prst="rect">
            <a:avLst/>
          </a:prstGeom>
        </p:spPr>
        <p:txBody>
          <a:bodyPr spcFirstLastPara="1" wrap="square" lIns="91425" tIns="91425" rIns="91425" bIns="91425" anchor="t" anchorCtr="0">
            <a:normAutofit/>
          </a:bodyPr>
          <a:lstStyle/>
          <a:p>
            <a:pPr marL="457200" lvl="0" indent="0" algn="just" rtl="0">
              <a:lnSpc>
                <a:spcPct val="115000"/>
              </a:lnSpc>
              <a:spcBef>
                <a:spcPts val="0"/>
              </a:spcBef>
              <a:spcAft>
                <a:spcPts val="0"/>
              </a:spcAft>
              <a:buNone/>
            </a:pPr>
            <a:r>
              <a:rPr lang="en-GB" sz="1800">
                <a:solidFill>
                  <a:srgbClr val="000000"/>
                </a:solidFill>
                <a:latin typeface="Arial"/>
                <a:ea typeface="Arial"/>
                <a:cs typeface="Arial"/>
                <a:sym typeface="Arial"/>
              </a:rPr>
              <a:t>Suguna Garmidi - 11667555  (Scrum Master)</a:t>
            </a:r>
            <a:endParaRPr sz="1800">
              <a:solidFill>
                <a:srgbClr val="000000"/>
              </a:solidFill>
              <a:latin typeface="Arial"/>
              <a:ea typeface="Arial"/>
              <a:cs typeface="Arial"/>
              <a:sym typeface="Arial"/>
            </a:endParaRPr>
          </a:p>
          <a:p>
            <a:pPr marL="457200" lvl="0" indent="0" algn="just" rtl="0">
              <a:lnSpc>
                <a:spcPct val="115000"/>
              </a:lnSpc>
              <a:spcBef>
                <a:spcPts val="0"/>
              </a:spcBef>
              <a:spcAft>
                <a:spcPts val="0"/>
              </a:spcAft>
              <a:buNone/>
            </a:pPr>
            <a:r>
              <a:rPr lang="en-GB" sz="1800">
                <a:solidFill>
                  <a:srgbClr val="000000"/>
                </a:solidFill>
                <a:latin typeface="Arial"/>
                <a:ea typeface="Arial"/>
                <a:cs typeface="Arial"/>
                <a:sym typeface="Arial"/>
              </a:rPr>
              <a:t>Shravya Kandukuri - 11698456</a:t>
            </a:r>
            <a:endParaRPr sz="1800">
              <a:solidFill>
                <a:srgbClr val="000000"/>
              </a:solidFill>
              <a:latin typeface="Arial"/>
              <a:ea typeface="Arial"/>
              <a:cs typeface="Arial"/>
              <a:sym typeface="Arial"/>
            </a:endParaRPr>
          </a:p>
          <a:p>
            <a:pPr marL="457200" lvl="0" indent="0" algn="just" rtl="0">
              <a:lnSpc>
                <a:spcPct val="115000"/>
              </a:lnSpc>
              <a:spcBef>
                <a:spcPts val="0"/>
              </a:spcBef>
              <a:spcAft>
                <a:spcPts val="0"/>
              </a:spcAft>
              <a:buNone/>
            </a:pPr>
            <a:r>
              <a:rPr lang="en-GB" sz="1800">
                <a:solidFill>
                  <a:srgbClr val="000000"/>
                </a:solidFill>
                <a:latin typeface="Arial"/>
                <a:ea typeface="Arial"/>
                <a:cs typeface="Arial"/>
                <a:sym typeface="Arial"/>
              </a:rPr>
              <a:t>Sagara Pravalika Garlapati - 11592528</a:t>
            </a:r>
            <a:endParaRPr sz="1800">
              <a:solidFill>
                <a:srgbClr val="000000"/>
              </a:solidFill>
              <a:latin typeface="Arial"/>
              <a:ea typeface="Arial"/>
              <a:cs typeface="Arial"/>
              <a:sym typeface="Arial"/>
            </a:endParaRPr>
          </a:p>
          <a:p>
            <a:pPr marL="457200" lvl="0" indent="0" algn="just" rtl="0">
              <a:lnSpc>
                <a:spcPct val="115000"/>
              </a:lnSpc>
              <a:spcBef>
                <a:spcPts val="0"/>
              </a:spcBef>
              <a:spcAft>
                <a:spcPts val="0"/>
              </a:spcAft>
              <a:buNone/>
            </a:pPr>
            <a:r>
              <a:rPr lang="en-GB" sz="1800">
                <a:solidFill>
                  <a:srgbClr val="000000"/>
                </a:solidFill>
                <a:latin typeface="Arial"/>
                <a:ea typeface="Arial"/>
                <a:cs typeface="Arial"/>
                <a:sym typeface="Arial"/>
              </a:rPr>
              <a:t>Tharuni Sri Reddy Gangaram - 11706904</a:t>
            </a:r>
            <a:endParaRPr sz="1800">
              <a:solidFill>
                <a:srgbClr val="000000"/>
              </a:solidFill>
              <a:latin typeface="Arial"/>
              <a:ea typeface="Arial"/>
              <a:cs typeface="Arial"/>
              <a:sym typeface="Arial"/>
            </a:endParaRPr>
          </a:p>
          <a:p>
            <a:pPr marL="457200" lvl="0" indent="0" algn="just" rtl="0">
              <a:lnSpc>
                <a:spcPct val="115000"/>
              </a:lnSpc>
              <a:spcBef>
                <a:spcPts val="0"/>
              </a:spcBef>
              <a:spcAft>
                <a:spcPts val="0"/>
              </a:spcAft>
              <a:buNone/>
            </a:pPr>
            <a:r>
              <a:rPr lang="en-GB" sz="1800">
                <a:solidFill>
                  <a:srgbClr val="000000"/>
                </a:solidFill>
                <a:latin typeface="Arial"/>
                <a:ea typeface="Arial"/>
                <a:cs typeface="Arial"/>
                <a:sym typeface="Arial"/>
              </a:rPr>
              <a:t>Hrithik Reddy Ravulapalli - 11709725</a:t>
            </a:r>
            <a:endParaRPr sz="1800">
              <a:solidFill>
                <a:srgbClr val="000000"/>
              </a:solidFill>
              <a:latin typeface="Arial"/>
              <a:ea typeface="Arial"/>
              <a:cs typeface="Arial"/>
              <a:sym typeface="Arial"/>
            </a:endParaRPr>
          </a:p>
          <a:p>
            <a:pPr marL="457200" lvl="0" indent="0" algn="just" rtl="0">
              <a:lnSpc>
                <a:spcPct val="115000"/>
              </a:lnSpc>
              <a:spcBef>
                <a:spcPts val="0"/>
              </a:spcBef>
              <a:spcAft>
                <a:spcPts val="0"/>
              </a:spcAft>
              <a:buNone/>
            </a:pPr>
            <a:r>
              <a:rPr lang="en-GB" sz="1800">
                <a:solidFill>
                  <a:srgbClr val="000000"/>
                </a:solidFill>
                <a:latin typeface="Arial"/>
                <a:ea typeface="Arial"/>
                <a:cs typeface="Arial"/>
                <a:sym typeface="Arial"/>
              </a:rPr>
              <a:t>Sai Krishna Kanth Bandi - 11708632</a:t>
            </a:r>
            <a:endParaRPr sz="1800">
              <a:solidFill>
                <a:srgbClr val="000000"/>
              </a:solidFill>
              <a:latin typeface="Arial"/>
              <a:ea typeface="Arial"/>
              <a:cs typeface="Arial"/>
              <a:sym typeface="Arial"/>
            </a:endParaRPr>
          </a:p>
          <a:p>
            <a:pPr marL="457200" lvl="0" indent="0" algn="just" rtl="0">
              <a:lnSpc>
                <a:spcPct val="115000"/>
              </a:lnSpc>
              <a:spcBef>
                <a:spcPts val="0"/>
              </a:spcBef>
              <a:spcAft>
                <a:spcPts val="0"/>
              </a:spcAft>
              <a:buNone/>
            </a:pPr>
            <a:r>
              <a:rPr lang="en-GB" sz="1800">
                <a:solidFill>
                  <a:srgbClr val="000000"/>
                </a:solidFill>
                <a:latin typeface="Arial"/>
                <a:ea typeface="Arial"/>
                <a:cs typeface="Arial"/>
                <a:sym typeface="Arial"/>
              </a:rPr>
              <a:t>Sai Venkat Raparthi - 11653770</a:t>
            </a:r>
            <a:endParaRPr sz="1800">
              <a:solidFill>
                <a:srgbClr val="000000"/>
              </a:solidFill>
              <a:latin typeface="Arial"/>
              <a:ea typeface="Arial"/>
              <a:cs typeface="Arial"/>
              <a:sym typeface="Arial"/>
            </a:endParaRPr>
          </a:p>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p>
            <a:pPr marL="457200" lvl="0" indent="0" algn="just" rtl="0">
              <a:lnSpc>
                <a:spcPct val="115000"/>
              </a:lnSpc>
              <a:spcBef>
                <a:spcPts val="0"/>
              </a:spcBef>
              <a:spcAft>
                <a:spcPts val="0"/>
              </a:spcAft>
              <a:buNone/>
            </a:pPr>
            <a:r>
              <a:rPr lang="en-GB" sz="1400">
                <a:solidFill>
                  <a:srgbClr val="000000"/>
                </a:solidFill>
                <a:latin typeface="Arial"/>
                <a:ea typeface="Arial"/>
                <a:cs typeface="Arial"/>
                <a:sym typeface="Arial"/>
              </a:rPr>
              <a:t> SOFTWARE VISION</a:t>
            </a:r>
            <a:endParaRPr sz="1400"/>
          </a:p>
        </p:txBody>
      </p:sp>
      <p:sp>
        <p:nvSpPr>
          <p:cNvPr id="98" name="Google Shape;98;p15"/>
          <p:cNvSpPr txBox="1">
            <a:spLocks noGrp="1"/>
          </p:cNvSpPr>
          <p:nvPr>
            <p:ph type="body" idx="1"/>
          </p:nvPr>
        </p:nvSpPr>
        <p:spPr>
          <a:xfrm>
            <a:off x="729450" y="2078875"/>
            <a:ext cx="8040000" cy="2771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GB" sz="1200">
                <a:solidFill>
                  <a:srgbClr val="000000"/>
                </a:solidFill>
                <a:latin typeface="Arial"/>
                <a:ea typeface="Arial"/>
                <a:cs typeface="Arial"/>
                <a:sym typeface="Arial"/>
              </a:rPr>
              <a:t>This Web application is specifically designed </a:t>
            </a:r>
            <a:r>
              <a:rPr lang="en-GB" sz="1200" b="1">
                <a:solidFill>
                  <a:srgbClr val="000000"/>
                </a:solidFill>
                <a:latin typeface="Arial"/>
                <a:ea typeface="Arial"/>
                <a:cs typeface="Arial"/>
                <a:sym typeface="Arial"/>
              </a:rPr>
              <a:t>FOR</a:t>
            </a:r>
            <a:r>
              <a:rPr lang="en-GB" sz="1200">
                <a:solidFill>
                  <a:srgbClr val="000000"/>
                </a:solidFill>
                <a:latin typeface="Arial"/>
                <a:ea typeface="Arial"/>
                <a:cs typeface="Arial"/>
                <a:sym typeface="Arial"/>
              </a:rPr>
              <a:t> kids</a:t>
            </a:r>
            <a:r>
              <a:rPr lang="en-GB" sz="1200" b="1">
                <a:solidFill>
                  <a:srgbClr val="000000"/>
                </a:solidFill>
                <a:latin typeface="Arial"/>
                <a:ea typeface="Arial"/>
                <a:cs typeface="Arial"/>
                <a:sym typeface="Arial"/>
              </a:rPr>
              <a:t> WHO</a:t>
            </a:r>
            <a:r>
              <a:rPr lang="en-GB" sz="1200">
                <a:solidFill>
                  <a:srgbClr val="000000"/>
                </a:solidFill>
                <a:latin typeface="Arial"/>
                <a:ea typeface="Arial"/>
                <a:cs typeface="Arial"/>
                <a:sym typeface="Arial"/>
              </a:rPr>
              <a:t> are far away from their loved ones, particularly their parents, and experience a longing for their presence and love. </a:t>
            </a:r>
            <a:r>
              <a:rPr lang="en-GB" sz="1200" b="1">
                <a:solidFill>
                  <a:srgbClr val="000000"/>
                </a:solidFill>
                <a:latin typeface="Arial"/>
                <a:ea typeface="Arial"/>
                <a:cs typeface="Arial"/>
                <a:sym typeface="Arial"/>
              </a:rPr>
              <a:t>THE</a:t>
            </a:r>
            <a:r>
              <a:rPr lang="en-GB" sz="1200">
                <a:solidFill>
                  <a:srgbClr val="000000"/>
                </a:solidFill>
                <a:latin typeface="Arial"/>
                <a:ea typeface="Arial"/>
                <a:cs typeface="Arial"/>
                <a:sym typeface="Arial"/>
              </a:rPr>
              <a:t> “Tale Tuners” is a personalized web-based  application/service provider </a:t>
            </a:r>
            <a:r>
              <a:rPr lang="en-GB" sz="1200" b="1">
                <a:solidFill>
                  <a:srgbClr val="000000"/>
                </a:solidFill>
                <a:latin typeface="Arial"/>
                <a:ea typeface="Arial"/>
                <a:cs typeface="Arial"/>
                <a:sym typeface="Arial"/>
              </a:rPr>
              <a:t>THAT</a:t>
            </a:r>
            <a:r>
              <a:rPr lang="en-GB" sz="1200">
                <a:solidFill>
                  <a:srgbClr val="000000"/>
                </a:solidFill>
                <a:latin typeface="Arial"/>
                <a:ea typeface="Arial"/>
                <a:cs typeface="Arial"/>
                <a:sym typeface="Arial"/>
              </a:rPr>
              <a:t> helps to listen to bedtime stories from the voice of their parents. </a:t>
            </a:r>
            <a:r>
              <a:rPr lang="en-GB" sz="1200" b="1">
                <a:solidFill>
                  <a:srgbClr val="000000"/>
                </a:solidFill>
                <a:latin typeface="Arial"/>
                <a:ea typeface="Arial"/>
                <a:cs typeface="Arial"/>
                <a:sym typeface="Arial"/>
              </a:rPr>
              <a:t>UNLIKE</a:t>
            </a:r>
            <a:r>
              <a:rPr lang="en-GB" sz="1200">
                <a:solidFill>
                  <a:srgbClr val="000000"/>
                </a:solidFill>
                <a:latin typeface="Arial"/>
                <a:ea typeface="Arial"/>
                <a:cs typeface="Arial"/>
                <a:sym typeface="Arial"/>
              </a:rPr>
              <a:t> the existing audiobooks, </a:t>
            </a:r>
            <a:r>
              <a:rPr lang="en-GB" sz="1200" b="1">
                <a:solidFill>
                  <a:srgbClr val="000000"/>
                </a:solidFill>
                <a:latin typeface="Arial"/>
                <a:ea typeface="Arial"/>
                <a:cs typeface="Arial"/>
                <a:sym typeface="Arial"/>
              </a:rPr>
              <a:t>OUR</a:t>
            </a:r>
            <a:r>
              <a:rPr lang="en-GB" sz="1200">
                <a:solidFill>
                  <a:srgbClr val="000000"/>
                </a:solidFill>
                <a:latin typeface="Arial"/>
                <a:ea typeface="Arial"/>
                <a:cs typeface="Arial"/>
                <a:sym typeface="Arial"/>
              </a:rPr>
              <a:t> web application allows the users to upload their recorded voice which can be accessed by their kids at any time from any location.</a:t>
            </a:r>
            <a:endParaRPr sz="1200">
              <a:solidFill>
                <a:srgbClr val="000000"/>
              </a:solidFill>
              <a:latin typeface="Arial"/>
              <a:ea typeface="Arial"/>
              <a:cs typeface="Arial"/>
              <a:sym typeface="Arial"/>
            </a:endParaRPr>
          </a:p>
          <a:p>
            <a:pPr marL="457200" lvl="0" indent="0" algn="l" rtl="0">
              <a:spcBef>
                <a:spcPts val="0"/>
              </a:spcBef>
              <a:spcAft>
                <a:spcPts val="0"/>
              </a:spcAft>
              <a:buNone/>
            </a:pPr>
            <a:endParaRPr sz="1200">
              <a:solidFill>
                <a:srgbClr val="000000"/>
              </a:solidFill>
              <a:latin typeface="Arial"/>
              <a:ea typeface="Arial"/>
              <a:cs typeface="Arial"/>
              <a:sym typeface="Arial"/>
            </a:endParaRPr>
          </a:p>
          <a:p>
            <a:pPr marL="457200" lvl="0" indent="0" algn="l" rtl="0">
              <a:spcBef>
                <a:spcPts val="0"/>
              </a:spcBef>
              <a:spcAft>
                <a:spcPts val="0"/>
              </a:spcAft>
              <a:buNone/>
            </a:pPr>
            <a:r>
              <a:rPr lang="en-GB" sz="1200">
                <a:solidFill>
                  <a:srgbClr val="000000"/>
                </a:solidFill>
                <a:latin typeface="Arial"/>
                <a:ea typeface="Arial"/>
                <a:cs typeface="Arial"/>
                <a:sym typeface="Arial"/>
              </a:rPr>
              <a:t> This “Tale Tuners” fosters strong emotional connections between kids and their parents, even when they are physically distant from each other. Our web application offers unique profile creation for each user and user suggestions for stories based on their favorite genre. </a:t>
            </a:r>
            <a:endParaRPr sz="1200" b="1">
              <a:solidFill>
                <a:srgbClr val="000000"/>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User Stories</a:t>
            </a:r>
            <a:endParaRPr/>
          </a:p>
        </p:txBody>
      </p:sp>
      <p:sp>
        <p:nvSpPr>
          <p:cNvPr id="104" name="Google Shape;104;p16"/>
          <p:cNvSpPr txBox="1">
            <a:spLocks noGrp="1"/>
          </p:cNvSpPr>
          <p:nvPr>
            <p:ph type="body" idx="1"/>
          </p:nvPr>
        </p:nvSpPr>
        <p:spPr>
          <a:xfrm>
            <a:off x="242250" y="1905900"/>
            <a:ext cx="8175900" cy="2914800"/>
          </a:xfrm>
          <a:prstGeom prst="rect">
            <a:avLst/>
          </a:prstGeom>
        </p:spPr>
        <p:txBody>
          <a:bodyPr spcFirstLastPara="1" wrap="square" lIns="91425" tIns="91425" rIns="91425" bIns="91425" anchor="t" anchorCtr="0">
            <a:noAutofit/>
          </a:bodyPr>
          <a:lstStyle/>
          <a:p>
            <a:pPr marL="457200" lvl="0" indent="0" algn="just" rtl="0">
              <a:spcBef>
                <a:spcPts val="0"/>
              </a:spcBef>
              <a:spcAft>
                <a:spcPts val="0"/>
              </a:spcAft>
              <a:buNone/>
            </a:pPr>
            <a:r>
              <a:rPr lang="en-GB" sz="1200" b="1" dirty="0">
                <a:solidFill>
                  <a:srgbClr val="000000"/>
                </a:solidFill>
                <a:latin typeface="Arial"/>
                <a:ea typeface="Arial"/>
                <a:cs typeface="Arial"/>
                <a:sym typeface="Arial"/>
              </a:rPr>
              <a:t>1.</a:t>
            </a:r>
            <a:r>
              <a:rPr lang="en-GB" sz="1200" dirty="0">
                <a:solidFill>
                  <a:srgbClr val="000000"/>
                </a:solidFill>
                <a:latin typeface="Arial"/>
                <a:ea typeface="Arial"/>
                <a:cs typeface="Arial"/>
                <a:sym typeface="Arial"/>
              </a:rPr>
              <a:t> </a:t>
            </a:r>
            <a:r>
              <a:rPr lang="en-GB" sz="1200" b="1" dirty="0">
                <a:solidFill>
                  <a:srgbClr val="000000"/>
                </a:solidFill>
                <a:latin typeface="Arial"/>
                <a:ea typeface="Arial"/>
                <a:cs typeface="Arial"/>
                <a:sym typeface="Arial"/>
              </a:rPr>
              <a:t>Profile Creation and login</a:t>
            </a:r>
            <a:r>
              <a:rPr lang="en-GB" sz="1200" dirty="0">
                <a:solidFill>
                  <a:srgbClr val="000000"/>
                </a:solidFill>
                <a:latin typeface="Arial"/>
                <a:ea typeface="Arial"/>
                <a:cs typeface="Arial"/>
                <a:sym typeface="Arial"/>
              </a:rPr>
              <a:t>: </a:t>
            </a:r>
            <a:r>
              <a:rPr lang="en-GB" sz="1200" b="1" dirty="0">
                <a:solidFill>
                  <a:srgbClr val="000000"/>
                </a:solidFill>
                <a:latin typeface="Arial"/>
                <a:ea typeface="Arial"/>
                <a:cs typeface="Arial"/>
                <a:sym typeface="Arial"/>
              </a:rPr>
              <a:t>As a</a:t>
            </a:r>
            <a:r>
              <a:rPr lang="en-GB" sz="1200" dirty="0">
                <a:solidFill>
                  <a:srgbClr val="000000"/>
                </a:solidFill>
                <a:latin typeface="Arial"/>
                <a:ea typeface="Arial"/>
                <a:cs typeface="Arial"/>
                <a:sym typeface="Arial"/>
              </a:rPr>
              <a:t> Parent(new user), </a:t>
            </a:r>
            <a:r>
              <a:rPr lang="en-GB" sz="1200" b="1" dirty="0">
                <a:solidFill>
                  <a:srgbClr val="000000"/>
                </a:solidFill>
                <a:latin typeface="Arial"/>
                <a:ea typeface="Arial"/>
                <a:cs typeface="Arial"/>
                <a:sym typeface="Arial"/>
              </a:rPr>
              <a:t>I want </a:t>
            </a:r>
            <a:r>
              <a:rPr lang="en-GB" sz="1200" dirty="0">
                <a:solidFill>
                  <a:srgbClr val="000000"/>
                </a:solidFill>
                <a:latin typeface="Arial"/>
                <a:ea typeface="Arial"/>
                <a:cs typeface="Arial"/>
                <a:sym typeface="Arial"/>
              </a:rPr>
              <a:t>to create a profile on the platform, </a:t>
            </a:r>
            <a:r>
              <a:rPr lang="en-GB" sz="1200" b="1" dirty="0">
                <a:solidFill>
                  <a:srgbClr val="000000"/>
                </a:solidFill>
                <a:latin typeface="Arial"/>
                <a:ea typeface="Arial"/>
                <a:cs typeface="Arial"/>
                <a:sym typeface="Arial"/>
              </a:rPr>
              <a:t>so that </a:t>
            </a:r>
            <a:r>
              <a:rPr lang="en-GB" sz="1200" dirty="0">
                <a:solidFill>
                  <a:srgbClr val="000000"/>
                </a:solidFill>
                <a:latin typeface="Arial"/>
                <a:ea typeface="Arial"/>
                <a:cs typeface="Arial"/>
                <a:sym typeface="Arial"/>
              </a:rPr>
              <a:t>I can access personalized features and services. </a:t>
            </a:r>
            <a:endParaRPr sz="1200" dirty="0">
              <a:solidFill>
                <a:srgbClr val="000000"/>
              </a:solidFill>
              <a:latin typeface="Arial"/>
              <a:ea typeface="Arial"/>
              <a:cs typeface="Arial"/>
              <a:sym typeface="Arial"/>
            </a:endParaRPr>
          </a:p>
          <a:p>
            <a:pPr marL="457200" lvl="0" indent="0" algn="just" rtl="0">
              <a:spcBef>
                <a:spcPts val="0"/>
              </a:spcBef>
              <a:spcAft>
                <a:spcPts val="0"/>
              </a:spcAft>
              <a:buNone/>
            </a:pPr>
            <a:r>
              <a:rPr lang="en-GB" sz="1200" b="1" dirty="0">
                <a:solidFill>
                  <a:srgbClr val="000000"/>
                </a:solidFill>
                <a:latin typeface="Arial"/>
                <a:ea typeface="Arial"/>
                <a:cs typeface="Arial"/>
                <a:sym typeface="Arial"/>
              </a:rPr>
              <a:t>As a </a:t>
            </a:r>
            <a:r>
              <a:rPr lang="en-GB" sz="1200" dirty="0">
                <a:solidFill>
                  <a:srgbClr val="000000"/>
                </a:solidFill>
                <a:latin typeface="Arial"/>
                <a:ea typeface="Arial"/>
                <a:cs typeface="Arial"/>
                <a:sym typeface="Arial"/>
              </a:rPr>
              <a:t>child,</a:t>
            </a:r>
            <a:r>
              <a:rPr lang="en-GB" sz="1200" b="1" dirty="0">
                <a:solidFill>
                  <a:srgbClr val="000000"/>
                </a:solidFill>
                <a:latin typeface="Arial"/>
                <a:ea typeface="Arial"/>
                <a:cs typeface="Arial"/>
                <a:sym typeface="Arial"/>
              </a:rPr>
              <a:t> I want</a:t>
            </a:r>
            <a:r>
              <a:rPr lang="en-GB" sz="1200" dirty="0">
                <a:solidFill>
                  <a:srgbClr val="000000"/>
                </a:solidFill>
                <a:latin typeface="Arial"/>
                <a:ea typeface="Arial"/>
                <a:cs typeface="Arial"/>
                <a:sym typeface="Arial"/>
              </a:rPr>
              <a:t> to log in to the parent-created profile, </a:t>
            </a:r>
            <a:r>
              <a:rPr lang="en-GB" sz="1200" b="1" dirty="0">
                <a:solidFill>
                  <a:srgbClr val="000000"/>
                </a:solidFill>
                <a:latin typeface="Arial"/>
                <a:ea typeface="Arial"/>
                <a:cs typeface="Arial"/>
                <a:sym typeface="Arial"/>
              </a:rPr>
              <a:t>so that</a:t>
            </a:r>
            <a:r>
              <a:rPr lang="en-GB" sz="1200" dirty="0">
                <a:solidFill>
                  <a:srgbClr val="000000"/>
                </a:solidFill>
                <a:latin typeface="Arial"/>
                <a:ea typeface="Arial"/>
                <a:cs typeface="Arial"/>
                <a:sym typeface="Arial"/>
              </a:rPr>
              <a:t> I can access and listen to the already uploaded recordings. </a:t>
            </a:r>
            <a:endParaRPr sz="1200" dirty="0">
              <a:solidFill>
                <a:srgbClr val="000000"/>
              </a:solidFill>
              <a:latin typeface="Arial"/>
              <a:ea typeface="Arial"/>
              <a:cs typeface="Arial"/>
              <a:sym typeface="Arial"/>
            </a:endParaRPr>
          </a:p>
          <a:p>
            <a:pPr marL="457200" lvl="0" indent="0" algn="just" rtl="0">
              <a:spcBef>
                <a:spcPts val="0"/>
              </a:spcBef>
              <a:spcAft>
                <a:spcPts val="0"/>
              </a:spcAft>
              <a:buNone/>
            </a:pPr>
            <a:endParaRPr sz="1200" dirty="0">
              <a:solidFill>
                <a:srgbClr val="000000"/>
              </a:solidFill>
              <a:latin typeface="Arial"/>
              <a:ea typeface="Arial"/>
              <a:cs typeface="Arial"/>
              <a:sym typeface="Arial"/>
            </a:endParaRPr>
          </a:p>
          <a:p>
            <a:pPr marL="457200" lvl="0" indent="0" algn="just" rtl="0">
              <a:spcBef>
                <a:spcPts val="0"/>
              </a:spcBef>
              <a:spcAft>
                <a:spcPts val="0"/>
              </a:spcAft>
              <a:buNone/>
            </a:pPr>
            <a:r>
              <a:rPr lang="en-GB" sz="1200" b="1" dirty="0">
                <a:solidFill>
                  <a:srgbClr val="000000"/>
                </a:solidFill>
                <a:latin typeface="Arial"/>
                <a:ea typeface="Arial"/>
                <a:cs typeface="Arial"/>
                <a:sym typeface="Arial"/>
              </a:rPr>
              <a:t>2.</a:t>
            </a:r>
            <a:r>
              <a:rPr lang="en-GB" sz="1200" dirty="0">
                <a:solidFill>
                  <a:srgbClr val="000000"/>
                </a:solidFill>
                <a:latin typeface="Arial"/>
                <a:ea typeface="Arial"/>
                <a:cs typeface="Arial"/>
                <a:sym typeface="Arial"/>
              </a:rPr>
              <a:t> </a:t>
            </a:r>
            <a:r>
              <a:rPr lang="en-GB" sz="1200" b="1" dirty="0">
                <a:solidFill>
                  <a:srgbClr val="000000"/>
                </a:solidFill>
                <a:latin typeface="Arial"/>
                <a:ea typeface="Arial"/>
                <a:cs typeface="Arial"/>
                <a:sym typeface="Arial"/>
              </a:rPr>
              <a:t>Genre Selection</a:t>
            </a:r>
            <a:r>
              <a:rPr lang="en-GB" sz="1200" dirty="0">
                <a:solidFill>
                  <a:srgbClr val="000000"/>
                </a:solidFill>
                <a:latin typeface="Arial"/>
                <a:ea typeface="Arial"/>
                <a:cs typeface="Arial"/>
                <a:sym typeface="Arial"/>
              </a:rPr>
              <a:t>: </a:t>
            </a:r>
            <a:r>
              <a:rPr lang="en-GB" sz="1200" b="1" dirty="0">
                <a:solidFill>
                  <a:srgbClr val="000000"/>
                </a:solidFill>
                <a:latin typeface="Arial"/>
                <a:ea typeface="Arial"/>
                <a:cs typeface="Arial"/>
                <a:sym typeface="Arial"/>
              </a:rPr>
              <a:t>As a</a:t>
            </a:r>
            <a:r>
              <a:rPr lang="en-GB" sz="1200" dirty="0">
                <a:solidFill>
                  <a:srgbClr val="000000"/>
                </a:solidFill>
                <a:latin typeface="Arial"/>
                <a:ea typeface="Arial"/>
                <a:cs typeface="Arial"/>
                <a:sym typeface="Arial"/>
              </a:rPr>
              <a:t> parent or guardian, </a:t>
            </a:r>
            <a:r>
              <a:rPr lang="en-GB" sz="1200" b="1" dirty="0">
                <a:solidFill>
                  <a:srgbClr val="000000"/>
                </a:solidFill>
                <a:latin typeface="Arial"/>
                <a:ea typeface="Arial"/>
                <a:cs typeface="Arial"/>
                <a:sym typeface="Arial"/>
              </a:rPr>
              <a:t>I want</a:t>
            </a:r>
            <a:r>
              <a:rPr lang="en-GB" sz="1200" dirty="0">
                <a:solidFill>
                  <a:srgbClr val="000000"/>
                </a:solidFill>
                <a:latin typeface="Arial"/>
                <a:ea typeface="Arial"/>
                <a:cs typeface="Arial"/>
                <a:sym typeface="Arial"/>
              </a:rPr>
              <a:t> to introduce my child to a variety of genres, </a:t>
            </a:r>
            <a:r>
              <a:rPr lang="en-GB" sz="1200" b="1" dirty="0">
                <a:solidFill>
                  <a:srgbClr val="000000"/>
                </a:solidFill>
                <a:latin typeface="Arial"/>
                <a:ea typeface="Arial"/>
                <a:cs typeface="Arial"/>
                <a:sym typeface="Arial"/>
              </a:rPr>
              <a:t>so that</a:t>
            </a:r>
            <a:r>
              <a:rPr lang="en-GB" sz="1200" dirty="0">
                <a:solidFill>
                  <a:srgbClr val="000000"/>
                </a:solidFill>
                <a:latin typeface="Arial"/>
                <a:ea typeface="Arial"/>
                <a:cs typeface="Arial"/>
                <a:sym typeface="Arial"/>
              </a:rPr>
              <a:t> they can develop diverse reading interests and expand their imagination. </a:t>
            </a:r>
            <a:endParaRPr sz="1200" dirty="0">
              <a:solidFill>
                <a:srgbClr val="000000"/>
              </a:solidFill>
              <a:latin typeface="Arial"/>
              <a:ea typeface="Arial"/>
              <a:cs typeface="Arial"/>
              <a:sym typeface="Arial"/>
            </a:endParaRPr>
          </a:p>
          <a:p>
            <a:pPr marL="457200" lvl="0" indent="0" algn="just" rtl="0">
              <a:spcBef>
                <a:spcPts val="0"/>
              </a:spcBef>
              <a:spcAft>
                <a:spcPts val="0"/>
              </a:spcAft>
              <a:buNone/>
            </a:pPr>
            <a:endParaRPr sz="1200" dirty="0">
              <a:solidFill>
                <a:srgbClr val="000000"/>
              </a:solidFill>
              <a:latin typeface="Arial"/>
              <a:ea typeface="Arial"/>
              <a:cs typeface="Arial"/>
              <a:sym typeface="Arial"/>
            </a:endParaRPr>
          </a:p>
          <a:p>
            <a:pPr marL="457200" lvl="0" indent="0" algn="just" rtl="0">
              <a:spcBef>
                <a:spcPts val="0"/>
              </a:spcBef>
              <a:spcAft>
                <a:spcPts val="0"/>
              </a:spcAft>
              <a:buNone/>
            </a:pPr>
            <a:r>
              <a:rPr lang="en-GB" sz="1200" b="1" dirty="0">
                <a:solidFill>
                  <a:srgbClr val="000000"/>
                </a:solidFill>
                <a:latin typeface="Arial"/>
                <a:ea typeface="Arial"/>
                <a:cs typeface="Arial"/>
                <a:sym typeface="Arial"/>
              </a:rPr>
              <a:t>3. Options</a:t>
            </a:r>
            <a:r>
              <a:rPr lang="en-GB" sz="1200" dirty="0">
                <a:solidFill>
                  <a:srgbClr val="000000"/>
                </a:solidFill>
                <a:latin typeface="Arial"/>
                <a:ea typeface="Arial"/>
                <a:cs typeface="Arial"/>
                <a:sym typeface="Arial"/>
              </a:rPr>
              <a:t>: </a:t>
            </a:r>
            <a:r>
              <a:rPr lang="en-GB" sz="1200" b="1" dirty="0">
                <a:solidFill>
                  <a:srgbClr val="000000"/>
                </a:solidFill>
                <a:latin typeface="Arial"/>
                <a:ea typeface="Arial"/>
                <a:cs typeface="Arial"/>
                <a:sym typeface="Arial"/>
              </a:rPr>
              <a:t>As a</a:t>
            </a:r>
            <a:r>
              <a:rPr lang="en-GB" sz="1200" dirty="0">
                <a:solidFill>
                  <a:srgbClr val="000000"/>
                </a:solidFill>
                <a:latin typeface="Arial"/>
                <a:ea typeface="Arial"/>
                <a:cs typeface="Arial"/>
                <a:sym typeface="Arial"/>
              </a:rPr>
              <a:t> parent, </a:t>
            </a:r>
            <a:r>
              <a:rPr lang="en-GB" sz="1200" b="1" dirty="0">
                <a:solidFill>
                  <a:srgbClr val="000000"/>
                </a:solidFill>
                <a:latin typeface="Arial"/>
                <a:ea typeface="Arial"/>
                <a:cs typeface="Arial"/>
                <a:sym typeface="Arial"/>
              </a:rPr>
              <a:t>I want </a:t>
            </a:r>
            <a:r>
              <a:rPr lang="en-GB" sz="1200" dirty="0">
                <a:solidFill>
                  <a:srgbClr val="000000"/>
                </a:solidFill>
                <a:latin typeface="Arial"/>
                <a:ea typeface="Arial"/>
                <a:cs typeface="Arial"/>
                <a:sym typeface="Arial"/>
              </a:rPr>
              <a:t>to view the options available, whether it is a voice recording option or there any recorded voice </a:t>
            </a:r>
            <a:r>
              <a:rPr lang="en-GB" sz="1200" b="1" dirty="0">
                <a:solidFill>
                  <a:srgbClr val="000000"/>
                </a:solidFill>
                <a:latin typeface="Arial"/>
                <a:ea typeface="Arial"/>
                <a:cs typeface="Arial"/>
                <a:sym typeface="Arial"/>
              </a:rPr>
              <a:t>so that </a:t>
            </a:r>
            <a:r>
              <a:rPr lang="en-GB" sz="1200" dirty="0">
                <a:solidFill>
                  <a:srgbClr val="000000"/>
                </a:solidFill>
                <a:latin typeface="Arial"/>
                <a:ea typeface="Arial"/>
                <a:cs typeface="Arial"/>
                <a:sym typeface="Arial"/>
              </a:rPr>
              <a:t>I can select the option I need. </a:t>
            </a:r>
            <a:endParaRPr sz="1200" dirty="0">
              <a:solidFill>
                <a:srgbClr val="000000"/>
              </a:solidFill>
              <a:latin typeface="Arial"/>
              <a:ea typeface="Arial"/>
              <a:cs typeface="Arial"/>
              <a:sym typeface="Arial"/>
            </a:endParaRPr>
          </a:p>
          <a:p>
            <a:pPr marL="457200" lvl="0" indent="0" algn="just" rtl="0">
              <a:spcBef>
                <a:spcPts val="0"/>
              </a:spcBef>
              <a:spcAft>
                <a:spcPts val="0"/>
              </a:spcAft>
              <a:buNone/>
            </a:pPr>
            <a:endParaRPr sz="1200" dirty="0">
              <a:solidFill>
                <a:srgbClr val="000000"/>
              </a:solidFill>
              <a:latin typeface="Arial"/>
              <a:ea typeface="Arial"/>
              <a:cs typeface="Arial"/>
              <a:sym typeface="Arial"/>
            </a:endParaRPr>
          </a:p>
          <a:p>
            <a:pPr marL="457200" lvl="0" indent="0" algn="just" rtl="0">
              <a:spcBef>
                <a:spcPts val="0"/>
              </a:spcBef>
              <a:spcAft>
                <a:spcPts val="0"/>
              </a:spcAft>
              <a:buNone/>
            </a:pPr>
            <a:r>
              <a:rPr lang="en-GB" sz="1200" b="1" dirty="0">
                <a:solidFill>
                  <a:srgbClr val="000000"/>
                </a:solidFill>
                <a:latin typeface="Arial"/>
                <a:ea typeface="Arial"/>
                <a:cs typeface="Arial"/>
                <a:sym typeface="Arial"/>
              </a:rPr>
              <a:t>4. Displaying Story</a:t>
            </a:r>
            <a:r>
              <a:rPr lang="en-GB" sz="1200" dirty="0">
                <a:solidFill>
                  <a:srgbClr val="000000"/>
                </a:solidFill>
                <a:latin typeface="Arial"/>
                <a:ea typeface="Arial"/>
                <a:cs typeface="Arial"/>
                <a:sym typeface="Arial"/>
              </a:rPr>
              <a:t>: </a:t>
            </a:r>
            <a:r>
              <a:rPr lang="en-GB" sz="1200" b="1" dirty="0">
                <a:solidFill>
                  <a:srgbClr val="000000"/>
                </a:solidFill>
                <a:latin typeface="Arial"/>
                <a:ea typeface="Arial"/>
                <a:cs typeface="Arial"/>
                <a:sym typeface="Arial"/>
              </a:rPr>
              <a:t>As a</a:t>
            </a:r>
            <a:r>
              <a:rPr lang="en-GB" sz="1200" dirty="0">
                <a:solidFill>
                  <a:srgbClr val="000000"/>
                </a:solidFill>
                <a:latin typeface="Arial"/>
                <a:ea typeface="Arial"/>
                <a:cs typeface="Arial"/>
                <a:sym typeface="Arial"/>
              </a:rPr>
              <a:t> Parent, </a:t>
            </a:r>
            <a:r>
              <a:rPr lang="en-GB" sz="1200" b="1" dirty="0">
                <a:solidFill>
                  <a:srgbClr val="000000"/>
                </a:solidFill>
                <a:latin typeface="Arial"/>
                <a:ea typeface="Arial"/>
                <a:cs typeface="Arial"/>
                <a:sym typeface="Arial"/>
              </a:rPr>
              <a:t>I want</a:t>
            </a:r>
            <a:r>
              <a:rPr lang="en-GB" sz="1200" dirty="0">
                <a:solidFill>
                  <a:srgbClr val="000000"/>
                </a:solidFill>
                <a:latin typeface="Arial"/>
                <a:ea typeface="Arial"/>
                <a:cs typeface="Arial"/>
                <a:sym typeface="Arial"/>
              </a:rPr>
              <a:t> to view the story details such as ( Title, cover page) of a selected book, </a:t>
            </a:r>
            <a:r>
              <a:rPr lang="en-GB" sz="1200" b="1" dirty="0">
                <a:solidFill>
                  <a:srgbClr val="000000"/>
                </a:solidFill>
                <a:latin typeface="Arial"/>
                <a:ea typeface="Arial"/>
                <a:cs typeface="Arial"/>
                <a:sym typeface="Arial"/>
              </a:rPr>
              <a:t>so that</a:t>
            </a:r>
            <a:r>
              <a:rPr lang="en-GB" sz="1200" dirty="0">
                <a:solidFill>
                  <a:srgbClr val="000000"/>
                </a:solidFill>
                <a:latin typeface="Arial"/>
                <a:ea typeface="Arial"/>
                <a:cs typeface="Arial"/>
                <a:sym typeface="Arial"/>
              </a:rPr>
              <a:t> I can introduce my child to a variety of preferences. </a:t>
            </a:r>
            <a:endParaRPr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body" idx="1"/>
          </p:nvPr>
        </p:nvSpPr>
        <p:spPr>
          <a:xfrm>
            <a:off x="322900" y="1049450"/>
            <a:ext cx="8372700" cy="3840300"/>
          </a:xfrm>
          <a:prstGeom prst="rect">
            <a:avLst/>
          </a:prstGeom>
        </p:spPr>
        <p:txBody>
          <a:bodyPr spcFirstLastPara="1" wrap="square" lIns="91425" tIns="91425" rIns="91425" bIns="91425" anchor="t" anchorCtr="0">
            <a:normAutofit/>
          </a:bodyPr>
          <a:lstStyle/>
          <a:p>
            <a:pPr marL="457200" lvl="0" indent="0" algn="just" rtl="0">
              <a:spcBef>
                <a:spcPts val="0"/>
              </a:spcBef>
              <a:spcAft>
                <a:spcPts val="0"/>
              </a:spcAft>
              <a:buNone/>
            </a:pPr>
            <a:endParaRPr sz="1200" b="1">
              <a:solidFill>
                <a:srgbClr val="000000"/>
              </a:solidFill>
              <a:latin typeface="Arial"/>
              <a:ea typeface="Arial"/>
              <a:cs typeface="Arial"/>
              <a:sym typeface="Arial"/>
            </a:endParaRPr>
          </a:p>
          <a:p>
            <a:pPr marL="457200" lvl="0" indent="0" algn="just" rtl="0">
              <a:spcBef>
                <a:spcPts val="0"/>
              </a:spcBef>
              <a:spcAft>
                <a:spcPts val="0"/>
              </a:spcAft>
              <a:buNone/>
            </a:pPr>
            <a:endParaRPr sz="1200" b="1">
              <a:solidFill>
                <a:srgbClr val="000000"/>
              </a:solidFill>
              <a:latin typeface="Arial"/>
              <a:ea typeface="Arial"/>
              <a:cs typeface="Arial"/>
              <a:sym typeface="Arial"/>
            </a:endParaRPr>
          </a:p>
          <a:p>
            <a:pPr marL="457200" lvl="0" indent="0" algn="just" rtl="0">
              <a:spcBef>
                <a:spcPts val="0"/>
              </a:spcBef>
              <a:spcAft>
                <a:spcPts val="0"/>
              </a:spcAft>
              <a:buNone/>
            </a:pPr>
            <a:r>
              <a:rPr lang="en-GB" sz="1200" b="1">
                <a:solidFill>
                  <a:srgbClr val="000000"/>
                </a:solidFill>
                <a:latin typeface="Arial"/>
                <a:ea typeface="Arial"/>
                <a:cs typeface="Arial"/>
                <a:sym typeface="Arial"/>
              </a:rPr>
              <a:t>5. Record Voice</a:t>
            </a:r>
            <a:r>
              <a:rPr lang="en-GB" sz="1200">
                <a:solidFill>
                  <a:srgbClr val="000000"/>
                </a:solidFill>
                <a:latin typeface="Arial"/>
                <a:ea typeface="Arial"/>
                <a:cs typeface="Arial"/>
                <a:sym typeface="Arial"/>
              </a:rPr>
              <a:t>: </a:t>
            </a:r>
            <a:r>
              <a:rPr lang="en-GB" sz="1200" b="1">
                <a:solidFill>
                  <a:srgbClr val="000000"/>
                </a:solidFill>
                <a:latin typeface="Arial"/>
                <a:ea typeface="Arial"/>
                <a:cs typeface="Arial"/>
                <a:sym typeface="Arial"/>
              </a:rPr>
              <a:t>As a</a:t>
            </a:r>
            <a:r>
              <a:rPr lang="en-GB" sz="1200">
                <a:solidFill>
                  <a:srgbClr val="000000"/>
                </a:solidFill>
                <a:latin typeface="Arial"/>
                <a:ea typeface="Arial"/>
                <a:cs typeface="Arial"/>
                <a:sym typeface="Arial"/>
              </a:rPr>
              <a:t> parent, after choosing the options, </a:t>
            </a:r>
            <a:r>
              <a:rPr lang="en-GB" sz="1200" b="1">
                <a:solidFill>
                  <a:srgbClr val="000000"/>
                </a:solidFill>
                <a:latin typeface="Arial"/>
                <a:ea typeface="Arial"/>
                <a:cs typeface="Arial"/>
                <a:sym typeface="Arial"/>
              </a:rPr>
              <a:t>I want</a:t>
            </a:r>
            <a:r>
              <a:rPr lang="en-GB" sz="1200">
                <a:solidFill>
                  <a:srgbClr val="000000"/>
                </a:solidFill>
                <a:latin typeface="Arial"/>
                <a:ea typeface="Arial"/>
                <a:cs typeface="Arial"/>
                <a:sym typeface="Arial"/>
              </a:rPr>
              <a:t> to record stories with my voice(the voice of the loved ones), </a:t>
            </a:r>
            <a:r>
              <a:rPr lang="en-GB" sz="1200" b="1">
                <a:solidFill>
                  <a:srgbClr val="000000"/>
                </a:solidFill>
                <a:latin typeface="Arial"/>
                <a:ea typeface="Arial"/>
                <a:cs typeface="Arial"/>
                <a:sym typeface="Arial"/>
              </a:rPr>
              <a:t>so that </a:t>
            </a:r>
            <a:r>
              <a:rPr lang="en-GB" sz="1200">
                <a:solidFill>
                  <a:srgbClr val="000000"/>
                </a:solidFill>
                <a:latin typeface="Arial"/>
                <a:ea typeface="Arial"/>
                <a:cs typeface="Arial"/>
                <a:sym typeface="Arial"/>
              </a:rPr>
              <a:t>my child can access and listen to the stories. </a:t>
            </a:r>
            <a:endParaRPr sz="1200">
              <a:solidFill>
                <a:srgbClr val="000000"/>
              </a:solidFill>
              <a:latin typeface="Arial"/>
              <a:ea typeface="Arial"/>
              <a:cs typeface="Arial"/>
              <a:sym typeface="Arial"/>
            </a:endParaRPr>
          </a:p>
          <a:p>
            <a:pPr marL="457200" lvl="0" indent="0" algn="just" rtl="0">
              <a:spcBef>
                <a:spcPts val="0"/>
              </a:spcBef>
              <a:spcAft>
                <a:spcPts val="0"/>
              </a:spcAft>
              <a:buNone/>
            </a:pPr>
            <a:endParaRPr sz="1200">
              <a:solidFill>
                <a:srgbClr val="000000"/>
              </a:solidFill>
              <a:latin typeface="Arial"/>
              <a:ea typeface="Arial"/>
              <a:cs typeface="Arial"/>
              <a:sym typeface="Arial"/>
            </a:endParaRPr>
          </a:p>
          <a:p>
            <a:pPr marL="457200" lvl="0" indent="0" algn="just" rtl="0">
              <a:spcBef>
                <a:spcPts val="0"/>
              </a:spcBef>
              <a:spcAft>
                <a:spcPts val="0"/>
              </a:spcAft>
              <a:buNone/>
            </a:pPr>
            <a:r>
              <a:rPr lang="en-GB" sz="1200" b="1">
                <a:solidFill>
                  <a:srgbClr val="000000"/>
                </a:solidFill>
                <a:latin typeface="Arial"/>
                <a:ea typeface="Arial"/>
                <a:cs typeface="Arial"/>
                <a:sym typeface="Arial"/>
              </a:rPr>
              <a:t>6. Time Restrictions:</a:t>
            </a:r>
            <a:r>
              <a:rPr lang="en-GB" sz="1200">
                <a:solidFill>
                  <a:srgbClr val="000000"/>
                </a:solidFill>
                <a:latin typeface="Arial"/>
                <a:ea typeface="Arial"/>
                <a:cs typeface="Arial"/>
                <a:sym typeface="Arial"/>
              </a:rPr>
              <a:t> </a:t>
            </a:r>
            <a:r>
              <a:rPr lang="en-GB" sz="1200" b="1">
                <a:solidFill>
                  <a:srgbClr val="000000"/>
                </a:solidFill>
                <a:latin typeface="Arial"/>
                <a:ea typeface="Arial"/>
                <a:cs typeface="Arial"/>
                <a:sym typeface="Arial"/>
              </a:rPr>
              <a:t>As a</a:t>
            </a:r>
            <a:r>
              <a:rPr lang="en-GB" sz="1200">
                <a:solidFill>
                  <a:srgbClr val="000000"/>
                </a:solidFill>
                <a:latin typeface="Arial"/>
                <a:ea typeface="Arial"/>
                <a:cs typeface="Arial"/>
                <a:sym typeface="Arial"/>
              </a:rPr>
              <a:t> Parent, </a:t>
            </a:r>
            <a:r>
              <a:rPr lang="en-GB" sz="1200" b="1">
                <a:solidFill>
                  <a:srgbClr val="000000"/>
                </a:solidFill>
                <a:latin typeface="Arial"/>
                <a:ea typeface="Arial"/>
                <a:cs typeface="Arial"/>
                <a:sym typeface="Arial"/>
              </a:rPr>
              <a:t>I want </a:t>
            </a:r>
            <a:r>
              <a:rPr lang="en-GB" sz="1200">
                <a:solidFill>
                  <a:srgbClr val="000000"/>
                </a:solidFill>
                <a:latin typeface="Arial"/>
                <a:ea typeface="Arial"/>
                <a:cs typeface="Arial"/>
                <a:sym typeface="Arial"/>
              </a:rPr>
              <a:t>to set a timer, </a:t>
            </a:r>
            <a:r>
              <a:rPr lang="en-GB" sz="1200" b="1">
                <a:solidFill>
                  <a:srgbClr val="000000"/>
                </a:solidFill>
                <a:latin typeface="Arial"/>
                <a:ea typeface="Arial"/>
                <a:cs typeface="Arial"/>
                <a:sym typeface="Arial"/>
              </a:rPr>
              <a:t>so that </a:t>
            </a:r>
            <a:r>
              <a:rPr lang="en-GB" sz="1200">
                <a:solidFill>
                  <a:srgbClr val="000000"/>
                </a:solidFill>
                <a:latin typeface="Arial"/>
                <a:ea typeface="Arial"/>
                <a:cs typeface="Arial"/>
                <a:sym typeface="Arial"/>
              </a:rPr>
              <a:t>the child can be notified of the listening time. And can listen to the recordings and sleep at the right time. </a:t>
            </a:r>
            <a:endParaRPr sz="1200">
              <a:solidFill>
                <a:srgbClr val="000000"/>
              </a:solidFill>
              <a:latin typeface="Arial"/>
              <a:ea typeface="Arial"/>
              <a:cs typeface="Arial"/>
              <a:sym typeface="Arial"/>
            </a:endParaRPr>
          </a:p>
          <a:p>
            <a:pPr marL="457200" lvl="0" indent="0" algn="just" rtl="0">
              <a:spcBef>
                <a:spcPts val="0"/>
              </a:spcBef>
              <a:spcAft>
                <a:spcPts val="0"/>
              </a:spcAft>
              <a:buNone/>
            </a:pPr>
            <a:endParaRPr sz="1200">
              <a:solidFill>
                <a:srgbClr val="000000"/>
              </a:solidFill>
              <a:latin typeface="Arial"/>
              <a:ea typeface="Arial"/>
              <a:cs typeface="Arial"/>
              <a:sym typeface="Arial"/>
            </a:endParaRPr>
          </a:p>
          <a:p>
            <a:pPr marL="457200" lvl="0" indent="0" algn="just" rtl="0">
              <a:spcBef>
                <a:spcPts val="0"/>
              </a:spcBef>
              <a:spcAft>
                <a:spcPts val="0"/>
              </a:spcAft>
              <a:buNone/>
            </a:pPr>
            <a:r>
              <a:rPr lang="en-GB" sz="1200" b="1">
                <a:solidFill>
                  <a:srgbClr val="000000"/>
                </a:solidFill>
                <a:latin typeface="Arial"/>
                <a:ea typeface="Arial"/>
                <a:cs typeface="Arial"/>
                <a:sym typeface="Arial"/>
              </a:rPr>
              <a:t>7. Folder of Favorites</a:t>
            </a:r>
            <a:r>
              <a:rPr lang="en-GB" sz="1200">
                <a:solidFill>
                  <a:srgbClr val="000000"/>
                </a:solidFill>
                <a:latin typeface="Arial"/>
                <a:ea typeface="Arial"/>
                <a:cs typeface="Arial"/>
                <a:sym typeface="Arial"/>
              </a:rPr>
              <a:t>: </a:t>
            </a:r>
            <a:r>
              <a:rPr lang="en-GB" sz="1200" b="1">
                <a:solidFill>
                  <a:srgbClr val="000000"/>
                </a:solidFill>
                <a:latin typeface="Arial"/>
                <a:ea typeface="Arial"/>
                <a:cs typeface="Arial"/>
                <a:sym typeface="Arial"/>
              </a:rPr>
              <a:t>As a</a:t>
            </a:r>
            <a:r>
              <a:rPr lang="en-GB" sz="1200">
                <a:solidFill>
                  <a:srgbClr val="000000"/>
                </a:solidFill>
                <a:latin typeface="Arial"/>
                <a:ea typeface="Arial"/>
                <a:cs typeface="Arial"/>
                <a:sym typeface="Arial"/>
              </a:rPr>
              <a:t> parent, </a:t>
            </a:r>
            <a:r>
              <a:rPr lang="en-GB" sz="1200" b="1">
                <a:solidFill>
                  <a:srgbClr val="000000"/>
                </a:solidFill>
                <a:latin typeface="Arial"/>
                <a:ea typeface="Arial"/>
                <a:cs typeface="Arial"/>
                <a:sym typeface="Arial"/>
              </a:rPr>
              <a:t>I want </a:t>
            </a:r>
            <a:r>
              <a:rPr lang="en-GB" sz="1200">
                <a:solidFill>
                  <a:srgbClr val="000000"/>
                </a:solidFill>
                <a:latin typeface="Arial"/>
                <a:ea typeface="Arial"/>
                <a:cs typeface="Arial"/>
                <a:sym typeface="Arial"/>
              </a:rPr>
              <a:t>to add the stories that my child likes the most into a favorites folder </a:t>
            </a:r>
            <a:r>
              <a:rPr lang="en-GB" sz="1200" b="1">
                <a:solidFill>
                  <a:srgbClr val="000000"/>
                </a:solidFill>
                <a:latin typeface="Arial"/>
                <a:ea typeface="Arial"/>
                <a:cs typeface="Arial"/>
                <a:sym typeface="Arial"/>
              </a:rPr>
              <a:t>so that</a:t>
            </a:r>
            <a:r>
              <a:rPr lang="en-GB" sz="1200">
                <a:solidFill>
                  <a:srgbClr val="000000"/>
                </a:solidFill>
                <a:latin typeface="Arial"/>
                <a:ea typeface="Arial"/>
                <a:cs typeface="Arial"/>
                <a:sym typeface="Arial"/>
              </a:rPr>
              <a:t> I can view or play those books whenever I need them. </a:t>
            </a:r>
            <a:endParaRPr sz="1200">
              <a:solidFill>
                <a:srgbClr val="000000"/>
              </a:solidFill>
              <a:latin typeface="Arial"/>
              <a:ea typeface="Arial"/>
              <a:cs typeface="Arial"/>
              <a:sym typeface="Arial"/>
            </a:endParaRPr>
          </a:p>
          <a:p>
            <a:pPr marL="457200" lvl="0" indent="0" algn="just" rtl="0">
              <a:spcBef>
                <a:spcPts val="0"/>
              </a:spcBef>
              <a:spcAft>
                <a:spcPts val="0"/>
              </a:spcAft>
              <a:buNone/>
            </a:pPr>
            <a:endParaRPr sz="1200">
              <a:solidFill>
                <a:srgbClr val="000000"/>
              </a:solidFill>
              <a:latin typeface="Arial"/>
              <a:ea typeface="Arial"/>
              <a:cs typeface="Arial"/>
              <a:sym typeface="Arial"/>
            </a:endParaRPr>
          </a:p>
          <a:p>
            <a:pPr marL="457200" lvl="0" indent="0" algn="just" rtl="0">
              <a:spcBef>
                <a:spcPts val="0"/>
              </a:spcBef>
              <a:spcAft>
                <a:spcPts val="0"/>
              </a:spcAft>
              <a:buNone/>
            </a:pPr>
            <a:r>
              <a:rPr lang="en-GB" sz="1200" b="1">
                <a:solidFill>
                  <a:srgbClr val="000000"/>
                </a:solidFill>
                <a:latin typeface="Arial"/>
                <a:ea typeface="Arial"/>
                <a:cs typeface="Arial"/>
                <a:sym typeface="Arial"/>
              </a:rPr>
              <a:t>8. Suggestions</a:t>
            </a:r>
            <a:r>
              <a:rPr lang="en-GB" sz="1200">
                <a:solidFill>
                  <a:srgbClr val="000000"/>
                </a:solidFill>
                <a:latin typeface="Arial"/>
                <a:ea typeface="Arial"/>
                <a:cs typeface="Arial"/>
                <a:sym typeface="Arial"/>
              </a:rPr>
              <a:t>: </a:t>
            </a:r>
            <a:r>
              <a:rPr lang="en-GB" sz="1200" b="1">
                <a:solidFill>
                  <a:srgbClr val="000000"/>
                </a:solidFill>
                <a:latin typeface="Arial"/>
                <a:ea typeface="Arial"/>
                <a:cs typeface="Arial"/>
                <a:sym typeface="Arial"/>
              </a:rPr>
              <a:t>As a</a:t>
            </a:r>
            <a:r>
              <a:rPr lang="en-GB" sz="1200">
                <a:solidFill>
                  <a:srgbClr val="000000"/>
                </a:solidFill>
                <a:latin typeface="Arial"/>
                <a:ea typeface="Arial"/>
                <a:cs typeface="Arial"/>
                <a:sym typeface="Arial"/>
              </a:rPr>
              <a:t> reader/parent looking for new books, </a:t>
            </a:r>
            <a:r>
              <a:rPr lang="en-GB" sz="1200" b="1">
                <a:solidFill>
                  <a:srgbClr val="000000"/>
                </a:solidFill>
                <a:latin typeface="Arial"/>
                <a:ea typeface="Arial"/>
                <a:cs typeface="Arial"/>
                <a:sym typeface="Arial"/>
              </a:rPr>
              <a:t>I want</a:t>
            </a:r>
            <a:r>
              <a:rPr lang="en-GB" sz="1200">
                <a:solidFill>
                  <a:srgbClr val="000000"/>
                </a:solidFill>
                <a:latin typeface="Arial"/>
                <a:ea typeface="Arial"/>
                <a:cs typeface="Arial"/>
                <a:sym typeface="Arial"/>
              </a:rPr>
              <a:t> to explore suggestions based on the most played books, </a:t>
            </a:r>
            <a:r>
              <a:rPr lang="en-GB" sz="1200" b="1">
                <a:solidFill>
                  <a:srgbClr val="000000"/>
                </a:solidFill>
                <a:latin typeface="Arial"/>
                <a:ea typeface="Arial"/>
                <a:cs typeface="Arial"/>
                <a:sym typeface="Arial"/>
              </a:rPr>
              <a:t>so that </a:t>
            </a:r>
            <a:r>
              <a:rPr lang="en-GB" sz="1200">
                <a:solidFill>
                  <a:srgbClr val="000000"/>
                </a:solidFill>
                <a:latin typeface="Arial"/>
                <a:ea typeface="Arial"/>
                <a:cs typeface="Arial"/>
                <a:sym typeface="Arial"/>
              </a:rPr>
              <a:t>I can find captivating stories that resonate with my child’s interest. </a:t>
            </a:r>
            <a:endParaRPr sz="1200">
              <a:solidFill>
                <a:srgbClr val="000000"/>
              </a:solidFill>
              <a:latin typeface="Arial"/>
              <a:ea typeface="Arial"/>
              <a:cs typeface="Arial"/>
              <a:sym typeface="Arial"/>
            </a:endParaRPr>
          </a:p>
          <a:p>
            <a:pPr marL="457200" lvl="0" indent="0" algn="just" rtl="0">
              <a:spcBef>
                <a:spcPts val="0"/>
              </a:spcBef>
              <a:spcAft>
                <a:spcPts val="0"/>
              </a:spcAft>
              <a:buNone/>
            </a:pPr>
            <a:r>
              <a:rPr lang="en-GB" sz="1200" b="1">
                <a:solidFill>
                  <a:srgbClr val="000000"/>
                </a:solidFill>
                <a:latin typeface="Arial"/>
                <a:ea typeface="Arial"/>
                <a:cs typeface="Arial"/>
                <a:sym typeface="Arial"/>
              </a:rPr>
              <a:t>As a </a:t>
            </a:r>
            <a:r>
              <a:rPr lang="en-GB" sz="1200">
                <a:solidFill>
                  <a:srgbClr val="000000"/>
                </a:solidFill>
                <a:latin typeface="Arial"/>
                <a:ea typeface="Arial"/>
                <a:cs typeface="Arial"/>
                <a:sym typeface="Arial"/>
              </a:rPr>
              <a:t>parent, </a:t>
            </a:r>
            <a:r>
              <a:rPr lang="en-GB" sz="1200" b="1">
                <a:solidFill>
                  <a:srgbClr val="000000"/>
                </a:solidFill>
                <a:latin typeface="Arial"/>
                <a:ea typeface="Arial"/>
                <a:cs typeface="Arial"/>
                <a:sym typeface="Arial"/>
              </a:rPr>
              <a:t>I want </a:t>
            </a:r>
            <a:r>
              <a:rPr lang="en-GB" sz="1200">
                <a:solidFill>
                  <a:srgbClr val="000000"/>
                </a:solidFill>
                <a:latin typeface="Arial"/>
                <a:ea typeface="Arial"/>
                <a:cs typeface="Arial"/>
                <a:sym typeface="Arial"/>
              </a:rPr>
              <a:t>to be able to select a suggestion from the list and have it automatically populate the search box, </a:t>
            </a:r>
            <a:r>
              <a:rPr lang="en-GB" sz="1200" b="1">
                <a:solidFill>
                  <a:srgbClr val="000000"/>
                </a:solidFill>
                <a:latin typeface="Arial"/>
                <a:ea typeface="Arial"/>
                <a:cs typeface="Arial"/>
                <a:sym typeface="Arial"/>
              </a:rPr>
              <a:t>so that </a:t>
            </a:r>
            <a:r>
              <a:rPr lang="en-GB" sz="1200">
                <a:solidFill>
                  <a:srgbClr val="000000"/>
                </a:solidFill>
                <a:latin typeface="Arial"/>
                <a:ea typeface="Arial"/>
                <a:cs typeface="Arial"/>
                <a:sym typeface="Arial"/>
              </a:rPr>
              <a:t>I can save time and effort in typing.</a:t>
            </a:r>
            <a:endParaRPr sz="1200">
              <a:solidFill>
                <a:srgbClr val="000000"/>
              </a:solidFill>
              <a:latin typeface="Arial"/>
              <a:ea typeface="Arial"/>
              <a:cs typeface="Arial"/>
              <a:sym typeface="Arial"/>
            </a:endParaRPr>
          </a:p>
          <a:p>
            <a:pPr marL="457200" lvl="0" indent="0" algn="just" rtl="0">
              <a:spcBef>
                <a:spcPts val="0"/>
              </a:spcBef>
              <a:spcAft>
                <a:spcPts val="0"/>
              </a:spcAft>
              <a:buNone/>
            </a:pPr>
            <a:r>
              <a:rPr lang="en-GB" sz="1200" b="1">
                <a:solidFill>
                  <a:srgbClr val="000000"/>
                </a:solidFill>
                <a:latin typeface="Arial"/>
                <a:ea typeface="Arial"/>
                <a:cs typeface="Arial"/>
                <a:sym typeface="Arial"/>
              </a:rPr>
              <a:t>As a</a:t>
            </a:r>
            <a:r>
              <a:rPr lang="en-GB" sz="1200">
                <a:solidFill>
                  <a:srgbClr val="000000"/>
                </a:solidFill>
                <a:latin typeface="Arial"/>
                <a:ea typeface="Arial"/>
                <a:cs typeface="Arial"/>
                <a:sym typeface="Arial"/>
              </a:rPr>
              <a:t> parent, </a:t>
            </a:r>
            <a:r>
              <a:rPr lang="en-GB" sz="1200" b="1">
                <a:solidFill>
                  <a:srgbClr val="000000"/>
                </a:solidFill>
                <a:latin typeface="Arial"/>
                <a:ea typeface="Arial"/>
                <a:cs typeface="Arial"/>
                <a:sym typeface="Arial"/>
              </a:rPr>
              <a:t>I want </a:t>
            </a:r>
            <a:r>
              <a:rPr lang="en-GB" sz="1200">
                <a:solidFill>
                  <a:srgbClr val="000000"/>
                </a:solidFill>
                <a:latin typeface="Arial"/>
                <a:ea typeface="Arial"/>
                <a:cs typeface="Arial"/>
                <a:sym typeface="Arial"/>
              </a:rPr>
              <a:t>to see the loading spinner or progress indicator while the suggestions are being fetched, </a:t>
            </a:r>
            <a:r>
              <a:rPr lang="en-GB" sz="1200" b="1">
                <a:solidFill>
                  <a:srgbClr val="000000"/>
                </a:solidFill>
                <a:latin typeface="Arial"/>
                <a:ea typeface="Arial"/>
                <a:cs typeface="Arial"/>
                <a:sym typeface="Arial"/>
              </a:rPr>
              <a:t>so that </a:t>
            </a:r>
            <a:r>
              <a:rPr lang="en-GB" sz="1200">
                <a:solidFill>
                  <a:srgbClr val="000000"/>
                </a:solidFill>
                <a:latin typeface="Arial"/>
                <a:ea typeface="Arial"/>
                <a:cs typeface="Arial"/>
                <a:sym typeface="Arial"/>
              </a:rPr>
              <a:t>I know the system is working on providing me with the suggestions.</a:t>
            </a:r>
            <a:endParaRPr sz="1200">
              <a:solidFill>
                <a:srgbClr val="000000"/>
              </a:solidFill>
              <a:latin typeface="Arial"/>
              <a:ea typeface="Arial"/>
              <a:cs typeface="Arial"/>
              <a:sym typeface="Arial"/>
            </a:endParaRPr>
          </a:p>
          <a:p>
            <a:pPr marL="0" lvl="0" indent="0" algn="l" rtl="0">
              <a:spcBef>
                <a:spcPts val="0"/>
              </a:spcBef>
              <a:spcAft>
                <a:spcPts val="1200"/>
              </a:spcAft>
              <a:buNone/>
            </a:pP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2055675" y="0"/>
            <a:ext cx="3825900" cy="553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Software Architecture</a:t>
            </a:r>
            <a:endParaRPr/>
          </a:p>
        </p:txBody>
      </p:sp>
      <p:pic>
        <p:nvPicPr>
          <p:cNvPr id="115" name="Google Shape;115;p18"/>
          <p:cNvPicPr preferRelativeResize="0"/>
          <p:nvPr/>
        </p:nvPicPr>
        <p:blipFill rotWithShape="1">
          <a:blip r:embed="rId3">
            <a:alphaModFix/>
          </a:blip>
          <a:srcRect l="10270" t="10323" r="13706" b="3357"/>
          <a:stretch/>
        </p:blipFill>
        <p:spPr>
          <a:xfrm>
            <a:off x="1579975" y="622750"/>
            <a:ext cx="5835448" cy="44399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568000" y="603650"/>
            <a:ext cx="7688700" cy="535200"/>
          </a:xfrm>
          <a:prstGeom prst="rect">
            <a:avLst/>
          </a:prstGeom>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r>
              <a:rPr lang="en-GB" sz="1200">
                <a:solidFill>
                  <a:srgbClr val="000000"/>
                </a:solidFill>
                <a:latin typeface="Arial"/>
                <a:ea typeface="Arial"/>
                <a:cs typeface="Arial"/>
                <a:sym typeface="Arial"/>
              </a:rPr>
              <a:t> ARCHITECTURE OF SOFTWARE:</a:t>
            </a:r>
            <a:endParaRPr/>
          </a:p>
        </p:txBody>
      </p:sp>
      <p:sp>
        <p:nvSpPr>
          <p:cNvPr id="121" name="Google Shape;121;p19"/>
          <p:cNvSpPr txBox="1">
            <a:spLocks noGrp="1"/>
          </p:cNvSpPr>
          <p:nvPr>
            <p:ph type="body" idx="1"/>
          </p:nvPr>
        </p:nvSpPr>
        <p:spPr>
          <a:xfrm>
            <a:off x="288325" y="1072525"/>
            <a:ext cx="8614800" cy="3863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endParaRPr sz="1200" b="1" dirty="0">
              <a:solidFill>
                <a:srgbClr val="000000"/>
              </a:solidFill>
              <a:latin typeface="Arial"/>
              <a:ea typeface="Arial"/>
              <a:cs typeface="Arial"/>
              <a:sym typeface="Arial"/>
            </a:endParaRPr>
          </a:p>
          <a:p>
            <a:pPr marL="0" lvl="0" indent="0" algn="just" rtl="0">
              <a:spcBef>
                <a:spcPts val="0"/>
              </a:spcBef>
              <a:spcAft>
                <a:spcPts val="0"/>
              </a:spcAft>
              <a:buNone/>
            </a:pPr>
            <a:endParaRPr sz="1200" b="1" dirty="0">
              <a:solidFill>
                <a:srgbClr val="000000"/>
              </a:solidFill>
              <a:latin typeface="Arial"/>
              <a:ea typeface="Arial"/>
              <a:cs typeface="Arial"/>
              <a:sym typeface="Arial"/>
            </a:endParaRPr>
          </a:p>
          <a:p>
            <a:pPr marL="457200" lvl="0" indent="-313055" algn="just" rtl="0">
              <a:spcBef>
                <a:spcPts val="0"/>
              </a:spcBef>
              <a:spcAft>
                <a:spcPts val="0"/>
              </a:spcAft>
              <a:buClr>
                <a:srgbClr val="000000"/>
              </a:buClr>
              <a:buSzPct val="100000"/>
              <a:buFont typeface="Arial"/>
              <a:buChar char="●"/>
            </a:pPr>
            <a:r>
              <a:rPr lang="en-GB" sz="1200" b="1" dirty="0">
                <a:solidFill>
                  <a:srgbClr val="000000"/>
                </a:solidFill>
                <a:latin typeface="Arial"/>
                <a:ea typeface="Arial"/>
                <a:cs typeface="Arial"/>
                <a:sym typeface="Arial"/>
              </a:rPr>
              <a:t>Web-Based Interface</a:t>
            </a:r>
            <a:endParaRPr sz="1200" b="1" dirty="0">
              <a:solidFill>
                <a:srgbClr val="000000"/>
              </a:solidFill>
              <a:latin typeface="Arial"/>
              <a:ea typeface="Arial"/>
              <a:cs typeface="Arial"/>
              <a:sym typeface="Arial"/>
            </a:endParaRPr>
          </a:p>
          <a:p>
            <a:pPr marL="457200" lvl="0" indent="0" algn="just" rtl="0">
              <a:spcBef>
                <a:spcPts val="0"/>
              </a:spcBef>
              <a:spcAft>
                <a:spcPts val="0"/>
              </a:spcAft>
              <a:buNone/>
            </a:pPr>
            <a:r>
              <a:rPr lang="en-GB" sz="1200" dirty="0">
                <a:solidFill>
                  <a:srgbClr val="000000"/>
                </a:solidFill>
                <a:latin typeface="Arial"/>
                <a:ea typeface="Arial"/>
                <a:cs typeface="Arial"/>
                <a:sym typeface="Arial"/>
              </a:rPr>
              <a:t>We are working on a Web-based application in which the various HTML forms and CSS are used for creating user signup and login pages. Also, working on Java script for user input validations.</a:t>
            </a:r>
            <a:endParaRPr sz="1200" dirty="0">
              <a:solidFill>
                <a:srgbClr val="000000"/>
              </a:solidFill>
              <a:latin typeface="Arial"/>
              <a:ea typeface="Arial"/>
              <a:cs typeface="Arial"/>
              <a:sym typeface="Arial"/>
            </a:endParaRPr>
          </a:p>
          <a:p>
            <a:pPr marL="457200" lvl="0" indent="0" algn="just" rtl="0">
              <a:spcBef>
                <a:spcPts val="0"/>
              </a:spcBef>
              <a:spcAft>
                <a:spcPts val="0"/>
              </a:spcAft>
              <a:buNone/>
            </a:pPr>
            <a:endParaRPr sz="1200" dirty="0">
              <a:solidFill>
                <a:srgbClr val="000000"/>
              </a:solidFill>
              <a:latin typeface="Arial"/>
              <a:ea typeface="Arial"/>
              <a:cs typeface="Arial"/>
              <a:sym typeface="Arial"/>
            </a:endParaRPr>
          </a:p>
          <a:p>
            <a:pPr marL="457200" lvl="0" indent="-313055" algn="just" rtl="0">
              <a:spcBef>
                <a:spcPts val="0"/>
              </a:spcBef>
              <a:spcAft>
                <a:spcPts val="0"/>
              </a:spcAft>
              <a:buClr>
                <a:srgbClr val="000000"/>
              </a:buClr>
              <a:buSzPct val="100000"/>
              <a:buFont typeface="Arial"/>
              <a:buChar char="●"/>
            </a:pPr>
            <a:r>
              <a:rPr lang="en-GB" sz="1200" b="1" dirty="0">
                <a:solidFill>
                  <a:srgbClr val="000000"/>
                </a:solidFill>
                <a:latin typeface="Arial"/>
                <a:ea typeface="Arial"/>
                <a:cs typeface="Arial"/>
                <a:sym typeface="Arial"/>
              </a:rPr>
              <a:t>Authentication and User Interface Management</a:t>
            </a:r>
            <a:endParaRPr sz="1200" b="1" dirty="0">
              <a:solidFill>
                <a:srgbClr val="000000"/>
              </a:solidFill>
              <a:latin typeface="Arial"/>
              <a:ea typeface="Arial"/>
              <a:cs typeface="Arial"/>
              <a:sym typeface="Arial"/>
            </a:endParaRPr>
          </a:p>
          <a:p>
            <a:pPr marL="457200" lvl="0" indent="0" algn="just" rtl="0">
              <a:spcBef>
                <a:spcPts val="0"/>
              </a:spcBef>
              <a:spcAft>
                <a:spcPts val="0"/>
              </a:spcAft>
              <a:buNone/>
            </a:pPr>
            <a:r>
              <a:rPr lang="en-GB" sz="1200" dirty="0">
                <a:solidFill>
                  <a:srgbClr val="000000"/>
                </a:solidFill>
                <a:latin typeface="Arial"/>
                <a:ea typeface="Arial"/>
                <a:cs typeface="Arial"/>
                <a:sym typeface="Arial"/>
              </a:rPr>
              <a:t>A User Authentication Layer is developed for validating user information. Basically, the login page generates the other web pages only if the user mentioned login details validates with the signup details.</a:t>
            </a:r>
            <a:endParaRPr sz="1200" dirty="0">
              <a:solidFill>
                <a:srgbClr val="000000"/>
              </a:solidFill>
              <a:latin typeface="Arial"/>
              <a:ea typeface="Arial"/>
              <a:cs typeface="Arial"/>
              <a:sym typeface="Arial"/>
            </a:endParaRPr>
          </a:p>
          <a:p>
            <a:pPr marL="457200" lvl="0" indent="0" algn="just" rtl="0">
              <a:spcBef>
                <a:spcPts val="0"/>
              </a:spcBef>
              <a:spcAft>
                <a:spcPts val="0"/>
              </a:spcAft>
              <a:buNone/>
            </a:pPr>
            <a:endParaRPr sz="1200" dirty="0">
              <a:solidFill>
                <a:srgbClr val="000000"/>
              </a:solidFill>
              <a:latin typeface="Arial"/>
              <a:ea typeface="Arial"/>
              <a:cs typeface="Arial"/>
              <a:sym typeface="Arial"/>
            </a:endParaRPr>
          </a:p>
          <a:p>
            <a:pPr marL="457200" lvl="0" indent="-313055" algn="just" rtl="0">
              <a:spcBef>
                <a:spcPts val="0"/>
              </a:spcBef>
              <a:spcAft>
                <a:spcPts val="0"/>
              </a:spcAft>
              <a:buClr>
                <a:srgbClr val="000000"/>
              </a:buClr>
              <a:buSzPct val="100000"/>
              <a:buFont typeface="Arial"/>
              <a:buChar char="●"/>
            </a:pPr>
            <a:r>
              <a:rPr lang="en-GB" sz="1200" b="1" dirty="0">
                <a:solidFill>
                  <a:srgbClr val="000000"/>
                </a:solidFill>
                <a:latin typeface="Arial"/>
                <a:ea typeface="Arial"/>
                <a:cs typeface="Arial"/>
                <a:sym typeface="Arial"/>
              </a:rPr>
              <a:t>Application-specific Functionality</a:t>
            </a:r>
            <a:endParaRPr sz="1200" b="1" dirty="0">
              <a:solidFill>
                <a:srgbClr val="000000"/>
              </a:solidFill>
              <a:latin typeface="Arial"/>
              <a:ea typeface="Arial"/>
              <a:cs typeface="Arial"/>
              <a:sym typeface="Arial"/>
            </a:endParaRPr>
          </a:p>
          <a:p>
            <a:pPr marL="457200" lvl="0" indent="0" algn="just" rtl="0">
              <a:spcBef>
                <a:spcPts val="0"/>
              </a:spcBef>
              <a:spcAft>
                <a:spcPts val="0"/>
              </a:spcAft>
              <a:buNone/>
            </a:pPr>
            <a:r>
              <a:rPr lang="en-GB" sz="1200" dirty="0">
                <a:solidFill>
                  <a:srgbClr val="000000"/>
                </a:solidFill>
                <a:latin typeface="Arial"/>
                <a:ea typeface="Arial"/>
                <a:cs typeface="Arial"/>
                <a:sym typeface="Arial"/>
              </a:rPr>
              <a:t>This layer defines functionality of the software application. Also, application layer can even be defined into more than one layer. We added a few application-specific layers for our website such as a View story PDF layer for viewing the story book, Audio recording layer for recording the voices and Audio storing layer for storing the audios into the Database.</a:t>
            </a:r>
            <a:endParaRPr sz="1200" dirty="0">
              <a:solidFill>
                <a:srgbClr val="000000"/>
              </a:solidFill>
              <a:latin typeface="Arial"/>
              <a:ea typeface="Arial"/>
              <a:cs typeface="Arial"/>
              <a:sym typeface="Arial"/>
            </a:endParaRPr>
          </a:p>
          <a:p>
            <a:pPr marL="457200" lvl="0" indent="0" algn="just" rtl="0">
              <a:spcBef>
                <a:spcPts val="0"/>
              </a:spcBef>
              <a:spcAft>
                <a:spcPts val="0"/>
              </a:spcAft>
              <a:buNone/>
            </a:pPr>
            <a:endParaRPr sz="1200" dirty="0">
              <a:solidFill>
                <a:srgbClr val="000000"/>
              </a:solidFill>
              <a:latin typeface="Arial"/>
              <a:ea typeface="Arial"/>
              <a:cs typeface="Arial"/>
              <a:sym typeface="Arial"/>
            </a:endParaRPr>
          </a:p>
          <a:p>
            <a:pPr marL="0" lvl="0" indent="0" algn="l" rtl="0">
              <a:spcBef>
                <a:spcPts val="0"/>
              </a:spcBef>
              <a:spcAft>
                <a:spcPts val="1200"/>
              </a:spcAft>
              <a:buNone/>
            </a:pPr>
            <a:endParaRPr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body" idx="1"/>
          </p:nvPr>
        </p:nvSpPr>
        <p:spPr>
          <a:xfrm>
            <a:off x="316500" y="1822150"/>
            <a:ext cx="8511000" cy="26562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endParaRPr sz="1200" b="1">
              <a:solidFill>
                <a:srgbClr val="000000"/>
              </a:solidFill>
              <a:latin typeface="Arial"/>
              <a:ea typeface="Arial"/>
              <a:cs typeface="Arial"/>
              <a:sym typeface="Arial"/>
            </a:endParaRPr>
          </a:p>
          <a:p>
            <a:pPr marL="457200" lvl="0" indent="-304800" algn="just" rtl="0">
              <a:spcBef>
                <a:spcPts val="0"/>
              </a:spcBef>
              <a:spcAft>
                <a:spcPts val="0"/>
              </a:spcAft>
              <a:buClr>
                <a:srgbClr val="000000"/>
              </a:buClr>
              <a:buSzPts val="1200"/>
              <a:buFont typeface="Arial"/>
              <a:buChar char="●"/>
            </a:pPr>
            <a:r>
              <a:rPr lang="en-GB" sz="1200" b="1">
                <a:solidFill>
                  <a:srgbClr val="000000"/>
                </a:solidFill>
                <a:latin typeface="Arial"/>
                <a:ea typeface="Arial"/>
                <a:cs typeface="Arial"/>
                <a:sym typeface="Arial"/>
              </a:rPr>
              <a:t>Basic shared services</a:t>
            </a:r>
            <a:endParaRPr sz="1200" b="1">
              <a:solidFill>
                <a:srgbClr val="000000"/>
              </a:solidFill>
              <a:latin typeface="Arial"/>
              <a:ea typeface="Arial"/>
              <a:cs typeface="Arial"/>
              <a:sym typeface="Arial"/>
            </a:endParaRPr>
          </a:p>
          <a:p>
            <a:pPr marL="457200" lvl="0" indent="0" algn="just" rtl="0">
              <a:spcBef>
                <a:spcPts val="0"/>
              </a:spcBef>
              <a:spcAft>
                <a:spcPts val="0"/>
              </a:spcAft>
              <a:buNone/>
            </a:pPr>
            <a:r>
              <a:rPr lang="en-GB" sz="1200">
                <a:solidFill>
                  <a:srgbClr val="000000"/>
                </a:solidFill>
                <a:latin typeface="Arial"/>
                <a:ea typeface="Arial"/>
                <a:cs typeface="Arial"/>
                <a:sym typeface="Arial"/>
              </a:rPr>
              <a:t>We have included several services based on our project. Genre Filtration service which includes displaying various books based on the the genre selected by the user.</a:t>
            </a:r>
            <a:endParaRPr sz="1200">
              <a:solidFill>
                <a:srgbClr val="000000"/>
              </a:solidFill>
              <a:latin typeface="Arial"/>
              <a:ea typeface="Arial"/>
              <a:cs typeface="Arial"/>
              <a:sym typeface="Arial"/>
            </a:endParaRPr>
          </a:p>
          <a:p>
            <a:pPr marL="457200" lvl="0" indent="0" algn="just" rtl="0">
              <a:spcBef>
                <a:spcPts val="0"/>
              </a:spcBef>
              <a:spcAft>
                <a:spcPts val="0"/>
              </a:spcAft>
              <a:buNone/>
            </a:pPr>
            <a:endParaRPr sz="1200">
              <a:solidFill>
                <a:srgbClr val="000000"/>
              </a:solidFill>
              <a:latin typeface="Arial"/>
              <a:ea typeface="Arial"/>
              <a:cs typeface="Arial"/>
              <a:sym typeface="Arial"/>
            </a:endParaRPr>
          </a:p>
          <a:p>
            <a:pPr marL="457200" lvl="0" indent="-304800" algn="just" rtl="0">
              <a:spcBef>
                <a:spcPts val="0"/>
              </a:spcBef>
              <a:spcAft>
                <a:spcPts val="0"/>
              </a:spcAft>
              <a:buClr>
                <a:srgbClr val="000000"/>
              </a:buClr>
              <a:buSzPts val="1200"/>
              <a:buFont typeface="Arial"/>
              <a:buChar char="●"/>
            </a:pPr>
            <a:r>
              <a:rPr lang="en-GB" sz="1200" b="1">
                <a:solidFill>
                  <a:srgbClr val="000000"/>
                </a:solidFill>
                <a:latin typeface="Arial"/>
                <a:ea typeface="Arial"/>
                <a:cs typeface="Arial"/>
                <a:sym typeface="Arial"/>
              </a:rPr>
              <a:t>Transaction and Database Management </a:t>
            </a:r>
            <a:endParaRPr sz="1200" b="1">
              <a:solidFill>
                <a:srgbClr val="000000"/>
              </a:solidFill>
              <a:latin typeface="Arial"/>
              <a:ea typeface="Arial"/>
              <a:cs typeface="Arial"/>
              <a:sym typeface="Arial"/>
            </a:endParaRPr>
          </a:p>
          <a:p>
            <a:pPr marL="457200" lvl="0" indent="0" algn="just" rtl="0">
              <a:spcBef>
                <a:spcPts val="0"/>
              </a:spcBef>
              <a:spcAft>
                <a:spcPts val="0"/>
              </a:spcAft>
              <a:buNone/>
            </a:pPr>
            <a:r>
              <a:rPr lang="en-GB" sz="1200">
                <a:solidFill>
                  <a:srgbClr val="000000"/>
                </a:solidFill>
                <a:latin typeface="Arial"/>
                <a:ea typeface="Arial"/>
                <a:cs typeface="Arial"/>
                <a:sym typeface="Arial"/>
              </a:rPr>
              <a:t>A Database layer was added for storing and retrieving the story Books and audio files from the database.</a:t>
            </a:r>
            <a:endParaRPr sz="1200">
              <a:solidFill>
                <a:srgbClr val="000000"/>
              </a:solidFill>
              <a:latin typeface="Arial"/>
              <a:ea typeface="Arial"/>
              <a:cs typeface="Arial"/>
              <a:sym typeface="Arial"/>
            </a:endParaRPr>
          </a:p>
          <a:p>
            <a:pPr marL="0" lvl="0" indent="0" algn="just"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1640">
                <a:latin typeface="Arial"/>
                <a:ea typeface="Arial"/>
                <a:cs typeface="Arial"/>
                <a:sym typeface="Arial"/>
              </a:rPr>
              <a:t>Issues Faced</a:t>
            </a:r>
            <a:endParaRPr sz="1640">
              <a:latin typeface="Arial"/>
              <a:ea typeface="Arial"/>
              <a:cs typeface="Arial"/>
              <a:sym typeface="Arial"/>
            </a:endParaRPr>
          </a:p>
        </p:txBody>
      </p:sp>
      <p:sp>
        <p:nvSpPr>
          <p:cNvPr id="132" name="Google Shape;132;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Font typeface="Arial"/>
              <a:buChar char="●"/>
            </a:pPr>
            <a:r>
              <a:rPr lang="en-GB" sz="1200">
                <a:latin typeface="Arial"/>
                <a:ea typeface="Arial"/>
                <a:cs typeface="Arial"/>
                <a:sym typeface="Arial"/>
              </a:rPr>
              <a:t>In sprint 1, we encountered challenges while working on the "forgot password" implementation, which proved to be a more complex task than anticipated. As a result, we had to postpone it to sprint 2.</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GB" sz="1200">
                <a:latin typeface="Arial"/>
                <a:ea typeface="Arial"/>
                <a:cs typeface="Arial"/>
                <a:sym typeface="Arial"/>
              </a:rPr>
              <a:t> During sprint 2, we encountered various bugs related to displaying stories and the functionality of the "view story". Fortunately, these issues did not hinder the progress of our other user story implementations.</a:t>
            </a:r>
            <a:endParaRPr sz="1200">
              <a:latin typeface="Arial"/>
              <a:ea typeface="Arial"/>
              <a:cs typeface="Arial"/>
              <a:sym typeface="Arial"/>
            </a:endParaRPr>
          </a:p>
          <a:p>
            <a:pPr marL="457200" lvl="0" indent="0" algn="l" rtl="0">
              <a:spcBef>
                <a:spcPts val="1200"/>
              </a:spcBef>
              <a:spcAft>
                <a:spcPts val="1200"/>
              </a:spcAft>
              <a:buNone/>
            </a:pPr>
            <a:r>
              <a:rPr lang="en-GB" sz="1200">
                <a:latin typeface="Arial"/>
                <a:ea typeface="Arial"/>
                <a:cs typeface="Arial"/>
                <a:sym typeface="Arial"/>
              </a:rPr>
              <a:t>Github Repo Link:- </a:t>
            </a:r>
            <a:r>
              <a:rPr lang="en-GB" sz="1200" u="sng">
                <a:solidFill>
                  <a:srgbClr val="4A86E8"/>
                </a:solidFill>
                <a:latin typeface="Arial"/>
                <a:ea typeface="Arial"/>
                <a:cs typeface="Arial"/>
                <a:sym typeface="Arial"/>
                <a:hlinkClick r:id="rId3">
                  <a:extLst>
                    <a:ext uri="{A12FA001-AC4F-418D-AE19-62706E023703}">
                      <ahyp:hlinkClr xmlns:ahyp="http://schemas.microsoft.com/office/drawing/2018/hyperlinkcolor" val="tx"/>
                    </a:ext>
                  </a:extLst>
                </a:hlinkClick>
              </a:rPr>
              <a:t>https://github.com/sugunagar/Tale-Tuners-Group-12/projects?query=is%3Aopen</a:t>
            </a:r>
            <a:endParaRPr sz="1200">
              <a:solidFill>
                <a:srgbClr val="4A86E8"/>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927</Words>
  <Application>Microsoft Macintosh PowerPoint</Application>
  <PresentationFormat>On-screen Show (16:9)</PresentationFormat>
  <Paragraphs>69</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Lato</vt:lpstr>
      <vt:lpstr>Arial</vt:lpstr>
      <vt:lpstr>Raleway</vt:lpstr>
      <vt:lpstr>Streamline</vt:lpstr>
      <vt:lpstr>Tale Tuners</vt:lpstr>
      <vt:lpstr>   Group-12</vt:lpstr>
      <vt:lpstr> SOFTWARE VISION</vt:lpstr>
      <vt:lpstr>User Stories</vt:lpstr>
      <vt:lpstr>PowerPoint Presentation</vt:lpstr>
      <vt:lpstr>Software Architecture</vt:lpstr>
      <vt:lpstr> ARCHITECTURE OF SOFTWARE:</vt:lpstr>
      <vt:lpstr>PowerPoint Presentation</vt:lpstr>
      <vt:lpstr>Issues Faced</vt:lpstr>
      <vt:lpstr>Experiences and Suggestions</vt:lpstr>
      <vt:lpstr>Demo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Tale Tuners</dc:title>
  <cp:lastModifiedBy>Garmidi, Suguna</cp:lastModifiedBy>
  <cp:revision>7</cp:revision>
  <dcterms:modified xsi:type="dcterms:W3CDTF">2023-11-09T22:23:59Z</dcterms:modified>
</cp:coreProperties>
</file>