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79" r:id="rId5"/>
    <p:sldId id="265" r:id="rId6"/>
    <p:sldId id="258" r:id="rId7"/>
    <p:sldId id="266" r:id="rId8"/>
    <p:sldId id="267" r:id="rId9"/>
    <p:sldId id="262" r:id="rId10"/>
    <p:sldId id="268" r:id="rId11"/>
    <p:sldId id="269" r:id="rId12"/>
    <p:sldId id="260" r:id="rId13"/>
    <p:sldId id="270" r:id="rId14"/>
    <p:sldId id="271" r:id="rId15"/>
    <p:sldId id="261" r:id="rId16"/>
    <p:sldId id="272" r:id="rId17"/>
    <p:sldId id="273" r:id="rId18"/>
    <p:sldId id="259" r:id="rId19"/>
    <p:sldId id="274" r:id="rId20"/>
    <p:sldId id="275" r:id="rId21"/>
    <p:sldId id="263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52" autoAdjust="0"/>
  </p:normalViewPr>
  <p:slideViewPr>
    <p:cSldViewPr snapToGrid="0">
      <p:cViewPr>
        <p:scale>
          <a:sx n="60" d="100"/>
          <a:sy n="60" d="100"/>
        </p:scale>
        <p:origin x="155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850C1-245C-46D0-85F9-39834DCCC4CD}" type="datetimeFigureOut">
              <a:rPr lang="pl-PL" smtClean="0"/>
              <a:t>05.01.2020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9051-03EA-4BCB-9FAF-E22CD68A75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46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257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Opowiedzieć o bronieniu doktoratu, niechęci do chodzenia na wykłady. </a:t>
            </a:r>
          </a:p>
          <a:p>
            <a:r>
              <a:rPr lang="pl-PL" dirty="0" smtClean="0"/>
              <a:t>Najczęściej</a:t>
            </a:r>
            <a:r>
              <a:rPr lang="pl-PL" baseline="0" dirty="0" smtClean="0"/>
              <a:t> cytowany matematyk na świecie, powiedzieć o jego twierdzeniach z analizy funkcjonalnej.</a:t>
            </a:r>
          </a:p>
          <a:p>
            <a:r>
              <a:rPr lang="pl-PL" dirty="0" smtClean="0"/>
              <a:t>ANTEK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05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Powiedzieć jak to zrobić i o innych wersjach.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671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AGATA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17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Jego promotorem był</a:t>
            </a:r>
            <a:r>
              <a:rPr lang="pl-PL" baseline="0" dirty="0" smtClean="0"/>
              <a:t> Sierpiński</a:t>
            </a:r>
          </a:p>
          <a:p>
            <a:r>
              <a:rPr lang="pl-PL" baseline="0" dirty="0" smtClean="0"/>
              <a:t>IZA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02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ANTEK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30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Zajmował</a:t>
            </a:r>
            <a:r>
              <a:rPr lang="pl-PL" baseline="0" dirty="0" smtClean="0"/>
              <a:t> się również geometrią. W wieku 10 lat dalej nie umiał mówić po Polsku, potem umiał w 6.</a:t>
            </a:r>
          </a:p>
          <a:p>
            <a:r>
              <a:rPr lang="pl-PL" dirty="0" smtClean="0"/>
              <a:t>Sięgnąłem wtedy po uhonorowaną taktykę stosowaną przez matematyków: jeśli nie potrafisz rozwiązać prawdziwego problemu, zmień go na taki, który możesz rozwiązać.</a:t>
            </a:r>
          </a:p>
          <a:p>
            <a:r>
              <a:rPr lang="pl-PL" dirty="0" smtClean="0"/>
              <a:t>Uczył się u Steinhausa.</a:t>
            </a:r>
          </a:p>
          <a:p>
            <a:r>
              <a:rPr lang="pl-PL" dirty="0" smtClean="0"/>
              <a:t>IZA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57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Postawił pytanie w 1966 w artykule</a:t>
            </a:r>
            <a:r>
              <a:rPr lang="pl-PL" baseline="0" dirty="0" smtClean="0"/>
              <a:t> dla American Mathematical </a:t>
            </a:r>
            <a:r>
              <a:rPr lang="pl-PL" baseline="0" dirty="0" err="1" smtClean="0"/>
              <a:t>Monthly</a:t>
            </a:r>
            <a:r>
              <a:rPr lang="pl-PL" baseline="0" dirty="0" smtClean="0"/>
              <a:t>, nie odpowiedział na pytanie, a i tak dostał za to dwie nagrody.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69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Dopiero</a:t>
            </a:r>
            <a:r>
              <a:rPr lang="pl-PL" baseline="0" dirty="0" smtClean="0"/>
              <a:t> w 1992 skonstruowano parę różnych kształtów będących kontrprzykładem dla dwóch wymiarów (czyli membrany bębna). Dla 16-wymiarów wiadomo było, że to nie prawda jeszcze przed sformułowaniem problemu.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31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ANTEK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14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Jego rodzina była w posiadaniu fabryki</a:t>
            </a:r>
            <a:r>
              <a:rPr lang="pl-PL" baseline="0" dirty="0" smtClean="0"/>
              <a:t> ołówków. Podczas II wojny światowej Niemcy zarekwirowali cały grafit, a zostawili zapas drewna. Ponieważ zamknięto uniwersytet, to rodzina Borsuków nie miała z czego żyć. Karol stworzył grę planszową pod wdzięczną nazwą „Hodowla zwierzątek”, przez co mógł utrzymać się w czasie wojny.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48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Czyli można podzielić się sprawiedliwie kanapką z kumplem…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38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AGATA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3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Jest jeszcze dywan, gobelin, modele w 3D.</a:t>
            </a:r>
          </a:p>
          <a:p>
            <a:r>
              <a:rPr lang="pl-PL" dirty="0" smtClean="0"/>
              <a:t>Mamy</a:t>
            </a:r>
            <a:r>
              <a:rPr lang="pl-PL" baseline="0" dirty="0" smtClean="0"/>
              <a:t> taki dywan na wydziale, jakby ktoś NIE WIEDZIAŁ.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9051-03EA-4BCB-9FAF-E22CD68A753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28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PRZEKRÓJ Matematyków polskich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352800" cy="1463040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Izabella Korczak</a:t>
            </a:r>
          </a:p>
          <a:p>
            <a:r>
              <a:rPr lang="pl-PL" dirty="0" smtClean="0"/>
              <a:t>Agata Jędrzejewska</a:t>
            </a:r>
          </a:p>
          <a:p>
            <a:r>
              <a:rPr lang="pl-PL" dirty="0" smtClean="0"/>
              <a:t>Antoni Kędzierski</a:t>
            </a:r>
          </a:p>
          <a:p>
            <a:r>
              <a:rPr lang="pl-PL" dirty="0" smtClean="0"/>
              <a:t>Matematyka, MINI PW 2019/2020</a:t>
            </a:r>
          </a:p>
          <a:p>
            <a:r>
              <a:rPr lang="pl-PL" dirty="0" smtClean="0"/>
              <a:t>Krótki Kurs Historii Matematyki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7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Trójkąt </a:t>
            </a:r>
            <a:r>
              <a:rPr lang="pl-PL" dirty="0" err="1" smtClean="0"/>
              <a:t>sierpińskiego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72460" y="2773884"/>
            <a:ext cx="5537500" cy="3058024"/>
          </a:xfrm>
        </p:spPr>
        <p:txBody>
          <a:bodyPr>
            <a:normAutofit/>
          </a:bodyPr>
          <a:lstStyle/>
          <a:p>
            <a:r>
              <a:rPr lang="pl-PL" dirty="0" smtClean="0"/>
              <a:t>Jeden z najprostszych fraktali. Trójkąt jest samopodobny.</a:t>
            </a:r>
          </a:p>
          <a:p>
            <a:r>
              <a:rPr lang="pl-PL" dirty="0" smtClean="0"/>
              <a:t>Trójkąt otrzymuje się poprzez łączenie środków boków, dzieląc każdy z trójkątów na mniejsze i powtarzając iteracje.</a:t>
            </a:r>
          </a:p>
          <a:p>
            <a:r>
              <a:rPr lang="pl-PL" dirty="0" smtClean="0"/>
              <a:t>Otrzymany w ten sposób trójkąt ma miarę Lebesgue’a 0.</a:t>
            </a:r>
            <a:endParaRPr lang="pl-PL" dirty="0"/>
          </a:p>
          <a:p>
            <a:endParaRPr lang="pl-PL" dirty="0"/>
          </a:p>
        </p:txBody>
      </p:sp>
      <p:pic>
        <p:nvPicPr>
          <p:cNvPr id="8196" name="Picture 4" descr="https://upload.wikimedia.org/wikipedia/commons/2/27/SierpinskiTriangle-ani-0-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2" y="2289057"/>
            <a:ext cx="4653093" cy="402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STEFAN BANACH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56847" y="2286000"/>
            <a:ext cx="6387354" cy="402336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Urodzony</a:t>
            </a:r>
            <a:r>
              <a:rPr lang="pl-PL" dirty="0"/>
              <a:t>: </a:t>
            </a:r>
            <a:r>
              <a:rPr lang="pl-PL" dirty="0" smtClean="0"/>
              <a:t>30 marca 1892 w Krakowie</a:t>
            </a:r>
            <a:endParaRPr lang="pl-PL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Śmierć</a:t>
            </a:r>
            <a:r>
              <a:rPr lang="pl-PL" dirty="0"/>
              <a:t>: </a:t>
            </a:r>
            <a:r>
              <a:rPr lang="pl-PL" dirty="0" smtClean="0"/>
              <a:t>31 sierpnia 1945 we Lwowie</a:t>
            </a: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</a:t>
            </a:r>
            <a:r>
              <a:rPr lang="pl-PL" dirty="0"/>
              <a:t>: </a:t>
            </a:r>
            <a:r>
              <a:rPr lang="pl-PL" dirty="0" smtClean="0"/>
              <a:t>Szkoła Politechniczna we Lwowie</a:t>
            </a:r>
            <a:endParaRPr lang="pl-PL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Dziedzina</a:t>
            </a:r>
            <a:r>
              <a:rPr lang="pl-PL" dirty="0"/>
              <a:t>: </a:t>
            </a:r>
            <a:r>
              <a:rPr lang="pl-PL" dirty="0" smtClean="0"/>
              <a:t>topologia, analiza funkcjonalna</a:t>
            </a:r>
            <a:endParaRPr lang="pl-PL" dirty="0"/>
          </a:p>
          <a:p>
            <a:endParaRPr lang="pl-PL" i="1" dirty="0"/>
          </a:p>
          <a:p>
            <a:r>
              <a:rPr lang="pl-PL" i="1" dirty="0" smtClean="0"/>
              <a:t>	Matematyka jest tak stara jak człowiek.</a:t>
            </a:r>
            <a:endParaRPr lang="pl-PL" i="1" dirty="0"/>
          </a:p>
        </p:txBody>
      </p:sp>
      <p:pic>
        <p:nvPicPr>
          <p:cNvPr id="9218" name="Picture 2" descr="Znalezione obrazy dla zapytania ban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68" y="2252566"/>
            <a:ext cx="3093234" cy="40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o Palaczu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286000"/>
            <a:ext cx="5893039" cy="4023360"/>
          </a:xfrm>
        </p:spPr>
        <p:txBody>
          <a:bodyPr/>
          <a:lstStyle/>
          <a:p>
            <a:r>
              <a:rPr lang="pl-PL" i="1" dirty="0" smtClean="0"/>
              <a:t>Pewien mężczyzna używał dwóch pudełek zapałek. Wyciągał zapałki z losowo wybranego pudełka, a po jakimś czasie okazało się, że jedno z nich jest puste. Jakie jest prawdopodobieństwo, że w drugim zostało dokładnie k zapałek, jeśli wiadomo, że na początku w każdym pudełku było ich dokładnie n?</a:t>
            </a:r>
          </a:p>
          <a:p>
            <a:endParaRPr lang="pl-PL" i="1" dirty="0"/>
          </a:p>
          <a:p>
            <a:r>
              <a:rPr lang="pl-PL" i="1" dirty="0" smtClean="0"/>
              <a:t>ODP: DOPISAĆ</a:t>
            </a:r>
            <a:endParaRPr lang="pl-PL" i="1" dirty="0"/>
          </a:p>
        </p:txBody>
      </p:sp>
      <p:pic>
        <p:nvPicPr>
          <p:cNvPr id="10242" name="Picture 2" descr="Znalezione obrazy dla zapytania ban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58" y="1474874"/>
            <a:ext cx="4605349" cy="510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Znalezione obrazy dla zapytania smoke gif transparen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3068">
            <a:off x="5995065" y="-473655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7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Paradoks Banacha-Tarskiego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209800"/>
          </a:xfrm>
        </p:spPr>
        <p:txBody>
          <a:bodyPr/>
          <a:lstStyle/>
          <a:p>
            <a:r>
              <a:rPr lang="pl-PL" dirty="0" smtClean="0"/>
              <a:t>Korzystając z pewnika wyboru można rozciąć trójwymiarową kulę na nieskończenie wiele części, z których można złożyć dwie identyczne z poprzednią kule.</a:t>
            </a:r>
            <a:endParaRPr lang="pl-PL" dirty="0"/>
          </a:p>
        </p:txBody>
      </p:sp>
      <p:pic>
        <p:nvPicPr>
          <p:cNvPr id="12292" name="Picture 4" descr="https://upload.wikimedia.org/wikipedia/commons/thumb/7/74/Banach-Tarski_Paradox.svg/1920px-Banach-Tarski_Parado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64" y="3807968"/>
            <a:ext cx="8940800" cy="20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Hugo Steinhaus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905500" y="2286000"/>
            <a:ext cx="4838701" cy="402336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Urodzony</a:t>
            </a:r>
            <a:r>
              <a:rPr lang="pl-PL" dirty="0"/>
              <a:t>: </a:t>
            </a:r>
            <a:r>
              <a:rPr lang="pl-PL" dirty="0" smtClean="0"/>
              <a:t>14 stycznia 1887 w Jaśle</a:t>
            </a:r>
            <a:endParaRPr lang="pl-PL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Śmierć</a:t>
            </a:r>
            <a:r>
              <a:rPr lang="pl-PL" dirty="0"/>
              <a:t>: </a:t>
            </a:r>
            <a:r>
              <a:rPr lang="pl-PL" dirty="0" smtClean="0"/>
              <a:t>25 lutego 1972 w </a:t>
            </a:r>
            <a:r>
              <a:rPr lang="pl-PL" dirty="0"/>
              <a:t>Warszawie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 Mater</a:t>
            </a:r>
            <a:r>
              <a:rPr lang="pl-PL" dirty="0"/>
              <a:t>: Uniwersytet </a:t>
            </a:r>
            <a:r>
              <a:rPr lang="pl-PL" dirty="0" smtClean="0"/>
              <a:t>Lwowski</a:t>
            </a:r>
            <a:endParaRPr lang="pl-PL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Dziedzina</a:t>
            </a:r>
            <a:r>
              <a:rPr lang="pl-PL" dirty="0"/>
              <a:t>: topologia</a:t>
            </a:r>
          </a:p>
          <a:p>
            <a:endParaRPr lang="pl-PL" i="1" dirty="0" smtClean="0"/>
          </a:p>
          <a:p>
            <a:r>
              <a:rPr lang="pl-PL" i="1" dirty="0" smtClean="0"/>
              <a:t>	„Banach był moim największym odkryciem naukowym”</a:t>
            </a:r>
            <a:endParaRPr lang="pl-PL" dirty="0" smtClean="0"/>
          </a:p>
        </p:txBody>
      </p:sp>
      <p:pic>
        <p:nvPicPr>
          <p:cNvPr id="11266" name="Picture 2" descr="Znalezione obrazy dla zapytania hugo steinha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7" r="12050" b="7188"/>
          <a:stretch/>
        </p:blipFill>
        <p:spPr bwMode="auto">
          <a:xfrm>
            <a:off x="736600" y="2141384"/>
            <a:ext cx="4762500" cy="431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6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Kazimierz KURATOWSKI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60028" y="2286000"/>
            <a:ext cx="6484173" cy="402336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Urodzony</a:t>
            </a:r>
            <a:r>
              <a:rPr lang="pl-PL" dirty="0"/>
              <a:t>: </a:t>
            </a:r>
            <a:r>
              <a:rPr lang="pl-PL" dirty="0" smtClean="0"/>
              <a:t>2 lutego 1986 </a:t>
            </a:r>
            <a:r>
              <a:rPr lang="pl-PL" dirty="0"/>
              <a:t>w Warszawie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Śmierć</a:t>
            </a:r>
            <a:r>
              <a:rPr lang="pl-PL" dirty="0"/>
              <a:t>: </a:t>
            </a:r>
            <a:r>
              <a:rPr lang="pl-PL" dirty="0" smtClean="0"/>
              <a:t>18 czerwca 1980 </a:t>
            </a:r>
            <a:r>
              <a:rPr lang="pl-PL" dirty="0"/>
              <a:t>w Warszawie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 Mater</a:t>
            </a:r>
            <a:r>
              <a:rPr lang="pl-PL" dirty="0"/>
              <a:t>: Uniwersytet Warszawski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Dziedzina</a:t>
            </a:r>
            <a:r>
              <a:rPr lang="pl-PL" dirty="0"/>
              <a:t>: topologia</a:t>
            </a:r>
          </a:p>
          <a:p>
            <a:endParaRPr lang="pl-PL" dirty="0"/>
          </a:p>
        </p:txBody>
      </p:sp>
      <p:pic>
        <p:nvPicPr>
          <p:cNvPr id="6146" name="Picture 2" descr="Znalezione obrazy dla zapytania kuratowski matematy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31" y="2139257"/>
            <a:ext cx="3136265" cy="417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74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Marek kac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88024" y="2286000"/>
            <a:ext cx="6256177" cy="4023360"/>
          </a:xfrm>
        </p:spPr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Urodzony</a:t>
            </a:r>
            <a:r>
              <a:rPr lang="pl-PL" dirty="0" smtClean="0"/>
              <a:t>: 3 sierpnia 1914 w Krzemieńcu</a:t>
            </a: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Śmierć</a:t>
            </a:r>
            <a:r>
              <a:rPr lang="pl-PL" dirty="0" smtClean="0"/>
              <a:t>: 26 października 1984 w USA</a:t>
            </a: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 Mater</a:t>
            </a:r>
            <a:r>
              <a:rPr lang="pl-PL" dirty="0" smtClean="0"/>
              <a:t>: Uniwersytet Jana Kazimierza we Lwowie</a:t>
            </a: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Dziedzina</a:t>
            </a:r>
            <a:r>
              <a:rPr lang="pl-PL" dirty="0" smtClean="0"/>
              <a:t>: teoria prawdopodobieństwa</a:t>
            </a:r>
          </a:p>
          <a:p>
            <a:endParaRPr lang="pl-PL" i="1" dirty="0"/>
          </a:p>
          <a:p>
            <a:r>
              <a:rPr lang="pl-PL" i="1" dirty="0" smtClean="0"/>
              <a:t>	I</a:t>
            </a:r>
            <a:r>
              <a:rPr lang="en-US" i="1" dirty="0" smtClean="0"/>
              <a:t> then reached </a:t>
            </a:r>
            <a:r>
              <a:rPr lang="en-US" i="1" dirty="0"/>
              <a:t>for a time honored tactic used by mathematicians: if you can't solve the real problem, change it into one you can solve.</a:t>
            </a:r>
            <a:endParaRPr lang="pl-PL" i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85999"/>
            <a:ext cx="3090672" cy="40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25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Stanisław Mazur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1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16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701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72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 możesz usłyszeć kształt bębna?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61012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Barwa dźwięku grającego bębna jest opisana przez zbiór wartości własnych odpowiednio dobranego problemu Dirichleta.</a:t>
            </a:r>
          </a:p>
          <a:p>
            <a:pPr marL="0" indent="0">
              <a:buNone/>
            </a:pPr>
            <a:r>
              <a:rPr lang="pl-PL" dirty="0" smtClean="0"/>
              <a:t>Pytanie sprowadza się do zagadnienia, czy dwa różne kształty mogą wydawać dokładnie taki sam dźwięk.</a:t>
            </a:r>
          </a:p>
          <a:p>
            <a:pPr marL="0" indent="0">
              <a:buNone/>
            </a:pPr>
            <a:r>
              <a:rPr lang="pl-PL" dirty="0" smtClean="0"/>
              <a:t>Czy istnieją dwa różne kształty, dla których rozwiązania problemów Dirichleta będą miały ten sam zbiór wartości własnych?</a:t>
            </a:r>
          </a:p>
        </p:txBody>
      </p:sp>
      <p:pic>
        <p:nvPicPr>
          <p:cNvPr id="1028" name="Picture 4" descr="Znalezione obrazy dla zapytania bęb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27" y="4437818"/>
            <a:ext cx="3802873" cy="21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 możesz usłyszeć kształt Bębna?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264024"/>
          </a:xfrm>
        </p:spPr>
        <p:txBody>
          <a:bodyPr>
            <a:normAutofit/>
          </a:bodyPr>
          <a:lstStyle/>
          <a:p>
            <a:pPr algn="ctr"/>
            <a:r>
              <a:rPr lang="pl-PL" sz="6000" dirty="0" smtClean="0">
                <a:solidFill>
                  <a:srgbClr val="FF0000"/>
                </a:solidFill>
              </a:rPr>
              <a:t>NIE</a:t>
            </a:r>
            <a:endParaRPr lang="pl-PL" sz="60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upload.wikimedia.org/wikipedia/commons/2/29/%D0%91%D0%B0%D1%80%D0%B0%D0%B1%D0%B0%D0%BD%D1%8B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01" y="3449978"/>
            <a:ext cx="51149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Twierdzenie Kaca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3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Karol Borsuk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80792" y="2286000"/>
            <a:ext cx="5763410" cy="402336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Urodzony</a:t>
            </a:r>
            <a:r>
              <a:rPr lang="pl-PL" dirty="0"/>
              <a:t>: </a:t>
            </a:r>
            <a:r>
              <a:rPr lang="pl-PL" dirty="0" smtClean="0"/>
              <a:t>8 maja 1905 w Warszawie</a:t>
            </a:r>
            <a:endParaRPr lang="pl-PL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Śmierć</a:t>
            </a:r>
            <a:r>
              <a:rPr lang="pl-PL" dirty="0"/>
              <a:t>: </a:t>
            </a:r>
            <a:r>
              <a:rPr lang="pl-PL" dirty="0" smtClean="0"/>
              <a:t>24 stycznia 1982 w Warszawie</a:t>
            </a:r>
            <a:endParaRPr lang="pl-PL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 Mater</a:t>
            </a:r>
            <a:r>
              <a:rPr lang="pl-PL" dirty="0"/>
              <a:t>: </a:t>
            </a:r>
            <a:r>
              <a:rPr lang="pl-PL" dirty="0" smtClean="0"/>
              <a:t>Uniwersytet Warszawski</a:t>
            </a:r>
            <a:endParaRPr lang="pl-PL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Dziedzina</a:t>
            </a:r>
            <a:r>
              <a:rPr lang="pl-PL" dirty="0"/>
              <a:t>: </a:t>
            </a:r>
            <a:r>
              <a:rPr lang="pl-PL" dirty="0" smtClean="0"/>
              <a:t>topologia</a:t>
            </a:r>
          </a:p>
          <a:p>
            <a:endParaRPr lang="pl-PL" dirty="0"/>
          </a:p>
          <a:p>
            <a:r>
              <a:rPr lang="pl-PL" i="1" dirty="0" smtClean="0"/>
              <a:t>- Halo! Czy to hodowla zwierzątek?</a:t>
            </a:r>
          </a:p>
          <a:p>
            <a:r>
              <a:rPr lang="pl-PL" i="1" dirty="0" smtClean="0"/>
              <a:t>- Tak, mówi Borsuk.</a:t>
            </a:r>
            <a:endParaRPr lang="pl-PL" i="1" dirty="0"/>
          </a:p>
        </p:txBody>
      </p:sp>
      <p:pic>
        <p:nvPicPr>
          <p:cNvPr id="2050" name="Picture 2" descr="Znalezione obrazy dla zapytania karol bors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2286000"/>
            <a:ext cx="3343477" cy="402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3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SUperFarmer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53374" y="2286000"/>
            <a:ext cx="4590827" cy="4023360"/>
          </a:xfrm>
        </p:spPr>
        <p:txBody>
          <a:bodyPr/>
          <a:lstStyle/>
          <a:p>
            <a:r>
              <a:rPr lang="pl-PL" dirty="0" smtClean="0"/>
              <a:t>Gra oparta na rachunku prawdopodobieństwa. Gracz rzuca dwiema dwunastościennymi kostkami i aby dostać zwierzątko, trzeba wyrzucić je na obu kostkach.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szansa na wyrzucenie królika: 1/4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szansa na wyrzucenie owcy: 1/24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szansa na wyrzucenie świni: 1/48</a:t>
            </a:r>
          </a:p>
        </p:txBody>
      </p:sp>
      <p:pic>
        <p:nvPicPr>
          <p:cNvPr id="4098" name="Picture 2" descr="Znalezione obrazy dla zapytania superfar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86000"/>
            <a:ext cx="4796730" cy="35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Twierdzenie o Kanapce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05795" y="3472029"/>
            <a:ext cx="5860766" cy="1393115"/>
          </a:xfrm>
        </p:spPr>
        <p:txBody>
          <a:bodyPr/>
          <a:lstStyle/>
          <a:p>
            <a:r>
              <a:rPr lang="pl-PL" dirty="0" smtClean="0"/>
              <a:t>Dane są trzy zwarte podzbiory przestrzeni trójwymiarowej. Istnieje jedna płaszczyzna dzieląca te trzy zbiory na dwa podzbiory o tych samych miarach.</a:t>
            </a:r>
          </a:p>
          <a:p>
            <a:endParaRPr lang="pl-PL" dirty="0" smtClean="0"/>
          </a:p>
        </p:txBody>
      </p:sp>
      <p:pic>
        <p:nvPicPr>
          <p:cNvPr id="5122" name="Picture 2" descr="Podobny obr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58" y="1895139"/>
            <a:ext cx="4546897" cy="454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1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Wacław Sierpiński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29432" y="2286000"/>
            <a:ext cx="5214770" cy="402336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Urodzony</a:t>
            </a:r>
            <a:r>
              <a:rPr lang="pl-PL" dirty="0"/>
              <a:t>: </a:t>
            </a:r>
            <a:r>
              <a:rPr lang="pl-PL" dirty="0" smtClean="0"/>
              <a:t>14 marca 1882 w </a:t>
            </a:r>
            <a:r>
              <a:rPr lang="pl-PL" dirty="0"/>
              <a:t>Warszawie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Śmierć</a:t>
            </a:r>
            <a:r>
              <a:rPr lang="pl-PL" dirty="0"/>
              <a:t>: </a:t>
            </a:r>
            <a:r>
              <a:rPr lang="pl-PL" dirty="0" smtClean="0"/>
              <a:t>21 października 1969 w </a:t>
            </a:r>
            <a:r>
              <a:rPr lang="pl-PL" dirty="0"/>
              <a:t>Warszawie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 Mater</a:t>
            </a:r>
            <a:r>
              <a:rPr lang="pl-PL" dirty="0"/>
              <a:t>: Uniwersytet </a:t>
            </a:r>
            <a:r>
              <a:rPr lang="pl-PL" dirty="0" smtClean="0"/>
              <a:t>Jagielloński</a:t>
            </a:r>
            <a:endParaRPr lang="pl-PL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Dziedzina</a:t>
            </a:r>
            <a:r>
              <a:rPr lang="pl-PL" dirty="0"/>
              <a:t>: </a:t>
            </a:r>
            <a:r>
              <a:rPr lang="pl-PL" dirty="0" smtClean="0"/>
              <a:t>teoria liczb, analiza matematyczna, teoria mnogości i miary</a:t>
            </a:r>
            <a:endParaRPr lang="pl-PL" dirty="0"/>
          </a:p>
          <a:p>
            <a:endParaRPr lang="pl-PL" dirty="0"/>
          </a:p>
        </p:txBody>
      </p:sp>
      <p:pic>
        <p:nvPicPr>
          <p:cNvPr id="7170" name="Picture 2" descr="Podobny obr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1" y="2286000"/>
            <a:ext cx="4351934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709</Words>
  <Application>Microsoft Office PowerPoint</Application>
  <PresentationFormat>Panoramiczny</PresentationFormat>
  <Paragraphs>105</Paragraphs>
  <Slides>24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Tw Cen MT Condensed</vt:lpstr>
      <vt:lpstr>Wingdings 3</vt:lpstr>
      <vt:lpstr>Integralny</vt:lpstr>
      <vt:lpstr>PRZEKRÓJ Matematyków polskich</vt:lpstr>
      <vt:lpstr>Marek kac</vt:lpstr>
      <vt:lpstr>Czy możesz usłyszeć kształt bębna?</vt:lpstr>
      <vt:lpstr>CZY możesz usłyszeć kształt Bębna?</vt:lpstr>
      <vt:lpstr>Twierdzenie Kaca</vt:lpstr>
      <vt:lpstr>Karol Borsuk</vt:lpstr>
      <vt:lpstr>SUperFarmer</vt:lpstr>
      <vt:lpstr>Twierdzenie o Kanapce</vt:lpstr>
      <vt:lpstr>Wacław Sierpiński</vt:lpstr>
      <vt:lpstr>Trójkąt sierpińskiego</vt:lpstr>
      <vt:lpstr>Prezentacja programu PowerPoint</vt:lpstr>
      <vt:lpstr>STEFAN BANACH</vt:lpstr>
      <vt:lpstr>Zadanie o Palaczu</vt:lpstr>
      <vt:lpstr>Paradoks Banacha-Tarskiego</vt:lpstr>
      <vt:lpstr>Hugo Steinhaus</vt:lpstr>
      <vt:lpstr>Prezentacja programu PowerPoint</vt:lpstr>
      <vt:lpstr>Prezentacja programu PowerPoint</vt:lpstr>
      <vt:lpstr>Kazimierz KURATOWSKI</vt:lpstr>
      <vt:lpstr>Prezentacja programu PowerPoint</vt:lpstr>
      <vt:lpstr>Prezentacja programu PowerPoint</vt:lpstr>
      <vt:lpstr>Stanisław Mazur</vt:lpstr>
      <vt:lpstr>Prezentacja programu PowerPoint</vt:lpstr>
      <vt:lpstr>Prezentacja programu PowerPoint</vt:lpstr>
      <vt:lpstr>Źródła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izabella.korczak@gmail.com</dc:creator>
  <cp:lastModifiedBy>izabella.korczak@gmail.com</cp:lastModifiedBy>
  <cp:revision>20</cp:revision>
  <dcterms:created xsi:type="dcterms:W3CDTF">2020-01-05T14:31:26Z</dcterms:created>
  <dcterms:modified xsi:type="dcterms:W3CDTF">2020-01-05T17:24:07Z</dcterms:modified>
</cp:coreProperties>
</file>