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72" r:id="rId4"/>
    <p:sldId id="318" r:id="rId5"/>
    <p:sldId id="320" r:id="rId6"/>
    <p:sldId id="319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34" r:id="rId16"/>
    <p:sldId id="335" r:id="rId17"/>
    <p:sldId id="329" r:id="rId18"/>
    <p:sldId id="336" r:id="rId19"/>
    <p:sldId id="337" r:id="rId20"/>
    <p:sldId id="338" r:id="rId21"/>
    <p:sldId id="333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262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F0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0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5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69884-0459-4538-A815-5CAB5C172DE3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553B7-C149-4E86-8B77-177FEAE89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6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55BD3-4CE0-49BB-A12C-9FEF31CA5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295" y="2343150"/>
            <a:ext cx="8233410" cy="1470859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6F4CE3-22A9-463F-8A2A-518BC37C2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2458" y="407831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CC2D4-B447-4E5E-9FAD-5C905A7C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8B6A-FC58-4B22-822E-7F0C2F19AC93}" type="datetime1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662AD6-C6AF-4745-BE05-43C23BEB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69E83-8A9B-42D6-B1BC-5077DF99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E22AE0-F0F9-47EE-AC52-A48C2CCD12B6}"/>
              </a:ext>
            </a:extLst>
          </p:cNvPr>
          <p:cNvSpPr/>
          <p:nvPr userDrawn="1"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478581-53E9-465F-961E-B147C64B0C67}"/>
              </a:ext>
            </a:extLst>
          </p:cNvPr>
          <p:cNvSpPr/>
          <p:nvPr userDrawn="1"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90D6AB1F-6AA7-4CD0-A591-A97891AB4F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5" y="5977654"/>
            <a:ext cx="1848516" cy="58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53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41FDA-C585-4F23-8812-13B9F132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B9C45C-667D-4E19-AAFF-6F47EC80D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A9F5D-46AE-464A-8A2A-15243FC7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57B6-AD91-4EE6-8307-BDD8AFE8465B}" type="datetime1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0B25E-2811-42BC-939C-4B7140F3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BA054-83C8-48FA-9CE0-CE5CE9FB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33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623017-7BDE-4446-9D5B-1D251412A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DB1B4-058A-4CE8-923E-A676F60F8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43594-2188-4255-9353-FA7947A8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B8F9-A2D1-4CDD-8EA0-9443D9809EB6}" type="datetime1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A7620-B70D-40B8-BD8C-0F1EA988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88580-A2E8-473F-9B6C-003DEC3E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37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B26A5-B902-4621-A5D6-9F9E9220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65" y="186254"/>
            <a:ext cx="10515600" cy="276405"/>
          </a:xfrm>
        </p:spPr>
        <p:txBody>
          <a:bodyPr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C4AA3-ABCB-4E86-A8C7-277005DEC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65" y="462659"/>
            <a:ext cx="10515600" cy="229139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595959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08C275-8FB6-41DF-8DAB-85C57114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0C3A-E902-47A9-BA9C-11978B5A3E10}" type="datetime1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215A9-6F1C-4D54-8EA2-3482403F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FAEB6-6498-44E4-AF6E-F6B72854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98E28-6FA7-427A-BA82-6175BA96ADC4}"/>
              </a:ext>
            </a:extLst>
          </p:cNvPr>
          <p:cNvSpPr/>
          <p:nvPr userDrawn="1"/>
        </p:nvSpPr>
        <p:spPr>
          <a:xfrm flipV="1">
            <a:off x="49399" y="734996"/>
            <a:ext cx="11077200" cy="1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A323B08-F0BF-494D-A2FD-8ED9D32F97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14" y="59582"/>
            <a:ext cx="987286" cy="71296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11FC758-DC58-4DDF-944D-0A0A36F788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1" y="6232692"/>
            <a:ext cx="1848516" cy="58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24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872769-4402-43E2-9220-86B82A49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9BE6-B813-4A5C-8A37-A6914B452DC7}" type="datetime1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080127-BEAA-4245-96DA-1D53CF3D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DFB581-8780-4BAE-80A6-EBE4A42C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7C4AFF-28C7-4946-94E6-2B8751CBEC29}"/>
              </a:ext>
            </a:extLst>
          </p:cNvPr>
          <p:cNvSpPr/>
          <p:nvPr userDrawn="1"/>
        </p:nvSpPr>
        <p:spPr>
          <a:xfrm flipV="1">
            <a:off x="557400" y="2537764"/>
            <a:ext cx="11077200" cy="1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1F5AC80-C898-4F63-9958-C03A90CD1F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401" y="1463462"/>
            <a:ext cx="1400491" cy="1085058"/>
          </a:xfrm>
        </p:spPr>
        <p:txBody>
          <a:bodyPr anchor="b">
            <a:normAutofit/>
          </a:bodyPr>
          <a:lstStyle>
            <a:lvl1pPr marL="0" indent="0">
              <a:buNone/>
              <a:defRPr sz="800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BE4BE233-19DB-474E-9C22-87F491A9B0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57388" y="1911955"/>
            <a:ext cx="9677400" cy="510588"/>
          </a:xfrm>
        </p:spPr>
        <p:txBody>
          <a:bodyPr anchor="b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34941C18-3C0B-4AEA-8BEF-499B64C5CF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7213" y="2905125"/>
            <a:ext cx="11077575" cy="26955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595959"/>
                </a:solidFill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020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46DAD7-EFDF-428D-A523-0281A668B716}"/>
              </a:ext>
            </a:extLst>
          </p:cNvPr>
          <p:cNvSpPr/>
          <p:nvPr userDrawn="1"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2443E5-9453-4D9B-9AC7-BDA1641D4FA3}"/>
              </a:ext>
            </a:extLst>
          </p:cNvPr>
          <p:cNvSpPr/>
          <p:nvPr userDrawn="1"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35B46C67-5C1D-4733-BDF6-11C7D643C8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5" y="5977654"/>
            <a:ext cx="1848516" cy="58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4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87160-2029-4B03-95F4-D52122B4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938B9-6943-4C20-BF81-126CA293C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74DE9D-10EB-4834-8619-10C5FE98A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6AB175-8BD1-4582-8B13-425C3DCD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845C-8DCF-4F56-9592-C5B4538B2D59}" type="datetime1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2BF3E-D3D2-4B9C-AF8D-E0D2D6A8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D2989-F2AA-4E69-993F-E62E3360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07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CD3B3-DF9D-42EB-AA68-0DF2ED37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AF1224-B3CF-49DE-BF76-039FBDEC9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BD8504-5966-4B93-8AB6-18B938484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495CD7-CCFA-4919-B1A7-BC2BB44C1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ACF63F-30C2-4345-8C9E-ECD5DACBA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55C94C-0447-4634-A320-F2833C0D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9A19-BC3A-4199-AF4A-F4A516DD9F70}" type="datetime1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E14F22-822E-46DA-81F0-19AFFD4E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6F2A0D-FD08-4572-AD40-9E537321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0A42C-836B-49A9-B5E2-5BEDDA22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118017-5171-4E5E-99AC-99152C46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885B-2EEC-481A-B44F-181BECED58AA}" type="datetime1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FF6BA9-8CB8-4889-B605-515C56C3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61312-9FEF-4CA8-AB87-515A71A6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59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DE3C3-33E2-4DB6-95AA-4D8BA239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A2A16-4031-4236-BDB6-79C3A758F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C00635-9E08-49BD-AEA1-E1CDB3E48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0EE817-BB79-4EF7-A0FD-F968698D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06BA-3133-4624-B79F-FF22349E2C1E}" type="datetime1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F2B345-08AC-464A-B1EF-9560E697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B67E46-D68C-465F-9D85-766373EF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7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E7D98-56B5-48B0-B49A-2D7545C7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B15798-1C25-442D-9A3E-728825E1B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21EF4E-5C5F-4DB8-AF64-DBBD33831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7F7257-4388-4F49-A3A9-D9755D39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D7D1-EFD3-44A1-95BF-8EB6FF3658EA}" type="datetime1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0DF2E-3598-4328-A99E-9C1D200D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8BEB4C-668C-41B8-990C-A270CA3B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42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15F739-9547-455F-8D0A-51CD1973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1BFE78-5217-416C-94DD-F86796A67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8DE1C-9303-485B-A8EF-DB66EB6FD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9BD89-8927-409C-83EE-D99DFD6DFDE6}" type="datetime1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64CD8-9F32-4576-BC76-E9534BB7B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08529-CED6-48A7-BBCB-F567371E5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23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lge.co.kr/lgekor/download-center/downloadCenterList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android.com/studio?gclid=CjwKCAiA9bmABhBbEiwASb35V3tPg0Tce1ZH7Q0QovJosMuivfdHRxBrphqqnZFFfcPd-T48OSyeaBoCRBAQAvD_BwE&amp;gclsrc=aw.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79C74-90EF-433F-BCE3-2BF1E8942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389" y="2343150"/>
            <a:ext cx="9006956" cy="1470859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rgbClr val="595959"/>
                </a:solidFill>
              </a:rPr>
              <a:t>카메라 기반 실시간 영상처리 기능을</a:t>
            </a:r>
            <a:br>
              <a:rPr lang="en-US" altLang="ko-KR" b="1" dirty="0">
                <a:solidFill>
                  <a:srgbClr val="595959"/>
                </a:solidFill>
              </a:rPr>
            </a:br>
            <a:r>
              <a:rPr lang="ko-KR" altLang="en-US" b="1" dirty="0">
                <a:solidFill>
                  <a:srgbClr val="595959"/>
                </a:solidFill>
              </a:rPr>
              <a:t>포함한 안드로이드 앱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C8EF78-E918-44DC-8E0A-19BF76344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2458" y="4869180"/>
            <a:ext cx="9144000" cy="1093500"/>
          </a:xfrm>
        </p:spPr>
        <p:txBody>
          <a:bodyPr/>
          <a:lstStyle/>
          <a:p>
            <a:r>
              <a:rPr lang="en-US" altLang="ko-KR" dirty="0" err="1">
                <a:solidFill>
                  <a:srgbClr val="595959"/>
                </a:solidFill>
              </a:rPr>
              <a:t>PRLab</a:t>
            </a:r>
            <a:endParaRPr lang="en-US" altLang="ko-KR" dirty="0">
              <a:solidFill>
                <a:srgbClr val="595959"/>
              </a:solidFill>
            </a:endParaRPr>
          </a:p>
          <a:p>
            <a:r>
              <a:rPr lang="ko-KR" altLang="en-US" dirty="0" err="1">
                <a:solidFill>
                  <a:srgbClr val="595959"/>
                </a:solidFill>
              </a:rPr>
              <a:t>황현상</a:t>
            </a:r>
            <a:endParaRPr lang="ko-KR" altLang="en-US" dirty="0">
              <a:solidFill>
                <a:srgbClr val="595959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914EF2E-985C-4654-A134-9766C7578A00}"/>
              </a:ext>
            </a:extLst>
          </p:cNvPr>
          <p:cNvGrpSpPr/>
          <p:nvPr/>
        </p:nvGrpSpPr>
        <p:grpSpPr>
          <a:xfrm>
            <a:off x="2098738" y="2148022"/>
            <a:ext cx="2882454" cy="400110"/>
            <a:chOff x="4411977" y="2531081"/>
            <a:chExt cx="3100653" cy="40011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7C94871-5426-47B3-928D-12EC664A16E7}"/>
                </a:ext>
              </a:extLst>
            </p:cNvPr>
            <p:cNvSpPr/>
            <p:nvPr/>
          </p:nvSpPr>
          <p:spPr>
            <a:xfrm>
              <a:off x="4411977" y="2542123"/>
              <a:ext cx="3092168" cy="3814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A811CA-0DCC-4C8C-9C95-367209DF8F53}"/>
                </a:ext>
              </a:extLst>
            </p:cNvPr>
            <p:cNvSpPr txBox="1"/>
            <p:nvPr/>
          </p:nvSpPr>
          <p:spPr>
            <a:xfrm>
              <a:off x="4420462" y="2531081"/>
              <a:ext cx="3092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</a:rPr>
                <a:t>2021 </a:t>
              </a:r>
              <a:r>
                <a:rPr lang="ko-KR" altLang="en-US" sz="2000" dirty="0">
                  <a:solidFill>
                    <a:schemeClr val="bg1"/>
                  </a:solidFill>
                </a:rPr>
                <a:t>겨울 방학 스터디</a:t>
              </a:r>
              <a:endPara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622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 </a:t>
            </a:r>
            <a:r>
              <a:rPr lang="ko-KR" altLang="en-US" dirty="0"/>
              <a:t>사용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새 프로젝트 생성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DBDDA0-17A8-4827-A8CF-BD34F49BA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2065622"/>
            <a:ext cx="5514975" cy="347823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FEB126-271C-4D2A-9437-93B816E36396}"/>
              </a:ext>
            </a:extLst>
          </p:cNvPr>
          <p:cNvSpPr/>
          <p:nvPr/>
        </p:nvSpPr>
        <p:spPr>
          <a:xfrm>
            <a:off x="5002608" y="3742446"/>
            <a:ext cx="1353742" cy="3279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005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 </a:t>
            </a:r>
            <a:r>
              <a:rPr lang="ko-KR" altLang="en-US" dirty="0"/>
              <a:t>사용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새 프로젝트 생성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FE87AA-2B5B-4074-8302-6A6DFAB26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1879137"/>
            <a:ext cx="5724525" cy="413155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FEB126-271C-4D2A-9437-93B816E36396}"/>
              </a:ext>
            </a:extLst>
          </p:cNvPr>
          <p:cNvSpPr/>
          <p:nvPr/>
        </p:nvSpPr>
        <p:spPr>
          <a:xfrm>
            <a:off x="7206058" y="3088396"/>
            <a:ext cx="1633142" cy="15344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0E10E1-514D-4271-9640-8AD02D1EAECF}"/>
              </a:ext>
            </a:extLst>
          </p:cNvPr>
          <p:cNvSpPr/>
          <p:nvPr/>
        </p:nvSpPr>
        <p:spPr>
          <a:xfrm>
            <a:off x="7263208" y="5717527"/>
            <a:ext cx="623492" cy="293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238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5566DD9-01A6-426B-928C-CAA25C94C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37" y="1775670"/>
            <a:ext cx="6029325" cy="435154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 </a:t>
            </a:r>
            <a:r>
              <a:rPr lang="ko-KR" altLang="en-US" dirty="0"/>
              <a:t>사용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새 프로젝트 생성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FEB126-271C-4D2A-9437-93B816E36396}"/>
              </a:ext>
            </a:extLst>
          </p:cNvPr>
          <p:cNvSpPr/>
          <p:nvPr/>
        </p:nvSpPr>
        <p:spPr>
          <a:xfrm>
            <a:off x="5428058" y="2859796"/>
            <a:ext cx="2985692" cy="4295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0E10E1-514D-4271-9640-8AD02D1EAECF}"/>
              </a:ext>
            </a:extLst>
          </p:cNvPr>
          <p:cNvSpPr/>
          <p:nvPr/>
        </p:nvSpPr>
        <p:spPr>
          <a:xfrm>
            <a:off x="5428058" y="4238209"/>
            <a:ext cx="2985692" cy="327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10F7CF-7D81-4830-A644-91850FAEF499}"/>
              </a:ext>
            </a:extLst>
          </p:cNvPr>
          <p:cNvSpPr/>
          <p:nvPr/>
        </p:nvSpPr>
        <p:spPr>
          <a:xfrm>
            <a:off x="5428058" y="3781138"/>
            <a:ext cx="2985692" cy="327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461C8C-1803-4A79-AFE6-2BD8950C3017}"/>
              </a:ext>
            </a:extLst>
          </p:cNvPr>
          <p:cNvSpPr/>
          <p:nvPr/>
        </p:nvSpPr>
        <p:spPr>
          <a:xfrm>
            <a:off x="6044008" y="4651423"/>
            <a:ext cx="2369742" cy="276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4282F5-F6A9-40D2-BF9B-ED6663F484F0}"/>
              </a:ext>
            </a:extLst>
          </p:cNvPr>
          <p:cNvSpPr/>
          <p:nvPr/>
        </p:nvSpPr>
        <p:spPr>
          <a:xfrm>
            <a:off x="8476058" y="5851035"/>
            <a:ext cx="585392" cy="2259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42B776-B87B-49E8-B031-BA9BBF9B496C}"/>
              </a:ext>
            </a:extLst>
          </p:cNvPr>
          <p:cNvSpPr txBox="1"/>
          <p:nvPr/>
        </p:nvSpPr>
        <p:spPr>
          <a:xfrm>
            <a:off x="8413750" y="2938617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프로젝트 이름 설정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49F9A4-D628-456F-A70E-479561301A9A}"/>
              </a:ext>
            </a:extLst>
          </p:cNvPr>
          <p:cNvSpPr txBox="1"/>
          <p:nvPr/>
        </p:nvSpPr>
        <p:spPr>
          <a:xfrm>
            <a:off x="8437958" y="3812940"/>
            <a:ext cx="219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프로젝트가 저장될 경로 설정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32C334-E8F7-4D7B-AAF1-094A7B3F6A84}"/>
              </a:ext>
            </a:extLst>
          </p:cNvPr>
          <p:cNvSpPr txBox="1"/>
          <p:nvPr/>
        </p:nvSpPr>
        <p:spPr>
          <a:xfrm>
            <a:off x="8413750" y="4274375"/>
            <a:ext cx="1691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개발 언어 설정 </a:t>
            </a:r>
            <a:r>
              <a:rPr lang="en-US" altLang="ko-KR" sz="1200" b="1" dirty="0">
                <a:solidFill>
                  <a:srgbClr val="FF0000"/>
                </a:solidFill>
              </a:rPr>
              <a:t>(Java)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19BC9E-7F47-4847-96A8-CF92DD5BB58A}"/>
              </a:ext>
            </a:extLst>
          </p:cNvPr>
          <p:cNvSpPr txBox="1"/>
          <p:nvPr/>
        </p:nvSpPr>
        <p:spPr>
          <a:xfrm>
            <a:off x="8413750" y="4661168"/>
            <a:ext cx="3161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지원할 최소 </a:t>
            </a:r>
            <a:r>
              <a:rPr lang="en-US" altLang="ko-KR" sz="1200" dirty="0">
                <a:solidFill>
                  <a:srgbClr val="FF0000"/>
                </a:solidFill>
              </a:rPr>
              <a:t>android version </a:t>
            </a:r>
            <a:r>
              <a:rPr lang="ko-KR" altLang="en-US" sz="1200" dirty="0">
                <a:solidFill>
                  <a:srgbClr val="FF0000"/>
                </a:solidFill>
              </a:rPr>
              <a:t>설정 </a:t>
            </a:r>
            <a:r>
              <a:rPr lang="en-US" altLang="ko-KR" sz="1200" b="1" dirty="0">
                <a:solidFill>
                  <a:srgbClr val="FF0000"/>
                </a:solidFill>
              </a:rPr>
              <a:t>(API 21)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353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 </a:t>
            </a:r>
            <a:r>
              <a:rPr lang="ko-KR" altLang="en-US" dirty="0"/>
              <a:t>사용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새 프로젝트 생성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C76B95-F65E-47FA-968C-EB8AE5259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848" y="1777814"/>
            <a:ext cx="6446819" cy="44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03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 </a:t>
            </a:r>
            <a:r>
              <a:rPr lang="ko-KR" altLang="en-US" dirty="0"/>
              <a:t>사용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Android device </a:t>
            </a:r>
            <a:r>
              <a:rPr lang="ko-KR" altLang="en-US" sz="2400" dirty="0"/>
              <a:t>연결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핸드폰을 </a:t>
            </a:r>
            <a:r>
              <a:rPr lang="en-US" altLang="ko-KR" dirty="0"/>
              <a:t>USB</a:t>
            </a:r>
            <a:r>
              <a:rPr lang="ko-KR" altLang="en-US" dirty="0"/>
              <a:t>로 컴퓨터에 연결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C76B95-F65E-47FA-968C-EB8AE5259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0" y="2032829"/>
            <a:ext cx="6446819" cy="44544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22F081E-BF7D-4EA3-8D5A-27D8650D8812}"/>
              </a:ext>
            </a:extLst>
          </p:cNvPr>
          <p:cNvSpPr/>
          <p:nvPr/>
        </p:nvSpPr>
        <p:spPr>
          <a:xfrm>
            <a:off x="8083927" y="2158814"/>
            <a:ext cx="735025" cy="2361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7F16B07-BF61-44F9-A84A-3E6D36B84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65" y="2084574"/>
            <a:ext cx="2330438" cy="414300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252FEA-4902-465E-8494-EB570DD91DB3}"/>
              </a:ext>
            </a:extLst>
          </p:cNvPr>
          <p:cNvSpPr/>
          <p:nvPr/>
        </p:nvSpPr>
        <p:spPr>
          <a:xfrm>
            <a:off x="2619445" y="4495614"/>
            <a:ext cx="415855" cy="2361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4EAFF0-99DE-4B72-AC23-8527E31BE791}"/>
              </a:ext>
            </a:extLst>
          </p:cNvPr>
          <p:cNvSpPr txBox="1"/>
          <p:nvPr/>
        </p:nvSpPr>
        <p:spPr>
          <a:xfrm>
            <a:off x="2307318" y="4731766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USB </a:t>
            </a:r>
            <a:r>
              <a:rPr lang="ko-KR" altLang="en-US" sz="1200" dirty="0">
                <a:solidFill>
                  <a:srgbClr val="FF0000"/>
                </a:solidFill>
              </a:rPr>
              <a:t>연결 시 뜨는 화면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확인 터치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EEE24-2B57-4BD3-A0FE-9209C156685E}"/>
              </a:ext>
            </a:extLst>
          </p:cNvPr>
          <p:cNvSpPr txBox="1"/>
          <p:nvPr/>
        </p:nvSpPr>
        <p:spPr>
          <a:xfrm>
            <a:off x="7950304" y="1843356"/>
            <a:ext cx="3403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연결 해도 </a:t>
            </a:r>
            <a:r>
              <a:rPr lang="en-US" altLang="ko-KR" sz="1200" dirty="0">
                <a:solidFill>
                  <a:srgbClr val="FF0000"/>
                </a:solidFill>
              </a:rPr>
              <a:t>No Devices</a:t>
            </a:r>
            <a:r>
              <a:rPr lang="ko-KR" altLang="en-US" sz="1200" dirty="0">
                <a:solidFill>
                  <a:srgbClr val="FF0000"/>
                </a:solidFill>
              </a:rPr>
              <a:t>라면 다음 페이지를 진행</a:t>
            </a:r>
          </a:p>
        </p:txBody>
      </p:sp>
    </p:spTree>
    <p:extLst>
      <p:ext uri="{BB962C8B-B14F-4D97-AF65-F5344CB8AC3E}">
        <p14:creationId xmlns:p14="http://schemas.microsoft.com/office/powerpoint/2010/main" val="3376823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 </a:t>
            </a:r>
            <a:r>
              <a:rPr lang="ko-KR" altLang="en-US" dirty="0"/>
              <a:t>사용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USB driver </a:t>
            </a:r>
            <a:r>
              <a:rPr lang="ko-KR" altLang="en-US" sz="2400" dirty="0"/>
              <a:t>설치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https://www.lge.co.kr/lgekor/download-center/downloadCenterList.do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5877B2-BE6C-4C1F-9C96-CF667F347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2130961"/>
            <a:ext cx="5664200" cy="36989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1C131A-EDA4-4A4B-B5B8-01CD46189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365" y="2130960"/>
            <a:ext cx="5664200" cy="369897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22F081E-BF7D-4EA3-8D5A-27D8650D8812}"/>
              </a:ext>
            </a:extLst>
          </p:cNvPr>
          <p:cNvSpPr/>
          <p:nvPr/>
        </p:nvSpPr>
        <p:spPr>
          <a:xfrm>
            <a:off x="7338995" y="4543703"/>
            <a:ext cx="877905" cy="294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6FCBCD-DC8F-40ED-98A6-119CDE3022EE}"/>
              </a:ext>
            </a:extLst>
          </p:cNvPr>
          <p:cNvSpPr/>
          <p:nvPr/>
        </p:nvSpPr>
        <p:spPr>
          <a:xfrm>
            <a:off x="2595545" y="3737253"/>
            <a:ext cx="2624155" cy="806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815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 </a:t>
            </a:r>
            <a:r>
              <a:rPr lang="ko-KR" altLang="en-US" dirty="0"/>
              <a:t>사용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Device</a:t>
            </a:r>
            <a:r>
              <a:rPr lang="ko-KR" altLang="en-US" sz="2400" dirty="0"/>
              <a:t> 연결 확인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44A2E6-CBC0-482D-8B5E-529CFE288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816" y="1671349"/>
            <a:ext cx="6836883" cy="472399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22F081E-BF7D-4EA3-8D5A-27D8650D8812}"/>
              </a:ext>
            </a:extLst>
          </p:cNvPr>
          <p:cNvSpPr/>
          <p:nvPr/>
        </p:nvSpPr>
        <p:spPr>
          <a:xfrm>
            <a:off x="6030265" y="1806052"/>
            <a:ext cx="802335" cy="2361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825D5D-09B9-443D-A49C-77FFB6607188}"/>
              </a:ext>
            </a:extLst>
          </p:cNvPr>
          <p:cNvSpPr txBox="1"/>
          <p:nvPr/>
        </p:nvSpPr>
        <p:spPr>
          <a:xfrm>
            <a:off x="6030265" y="1344387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설치 시 </a:t>
            </a:r>
            <a:r>
              <a:rPr lang="en-US" altLang="ko-KR" sz="1200" dirty="0">
                <a:solidFill>
                  <a:srgbClr val="FF0000"/>
                </a:solidFill>
              </a:rPr>
              <a:t>device</a:t>
            </a:r>
            <a:r>
              <a:rPr lang="ko-KR" altLang="en-US" sz="1200" dirty="0">
                <a:solidFill>
                  <a:srgbClr val="FF0000"/>
                </a:solidFill>
              </a:rPr>
              <a:t> 기기 명이 뜸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설치 후에도 안 뜬다면 다음 페이지 진행</a:t>
            </a:r>
          </a:p>
        </p:txBody>
      </p:sp>
    </p:spTree>
    <p:extLst>
      <p:ext uri="{BB962C8B-B14F-4D97-AF65-F5344CB8AC3E}">
        <p14:creationId xmlns:p14="http://schemas.microsoft.com/office/powerpoint/2010/main" val="3532717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 </a:t>
            </a:r>
            <a:r>
              <a:rPr lang="ko-KR" altLang="en-US" dirty="0"/>
              <a:t>사용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Device</a:t>
            </a:r>
            <a:r>
              <a:rPr lang="ko-KR" altLang="en-US" sz="2400" dirty="0"/>
              <a:t> 개발자 모드 설정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지급된 </a:t>
            </a:r>
            <a:r>
              <a:rPr lang="en-US" altLang="ko-KR" dirty="0"/>
              <a:t>device</a:t>
            </a:r>
            <a:r>
              <a:rPr lang="ko-KR" altLang="en-US" dirty="0"/>
              <a:t>는 개발용으로 사용되던 장비라</a:t>
            </a:r>
            <a:r>
              <a:rPr lang="en-US" altLang="ko-KR" dirty="0"/>
              <a:t>, </a:t>
            </a:r>
            <a:r>
              <a:rPr lang="ko-KR" altLang="en-US" dirty="0"/>
              <a:t>대부분 개발자 모드가 설정되어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개발자 모드가 설정되지 않은 경우 확인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Device</a:t>
            </a:r>
            <a:r>
              <a:rPr lang="ko-KR" altLang="en-US" dirty="0"/>
              <a:t>의 설정 </a:t>
            </a:r>
            <a:r>
              <a:rPr lang="en-US" altLang="ko-KR" dirty="0"/>
              <a:t>-&gt; </a:t>
            </a:r>
            <a:r>
              <a:rPr lang="ko-KR" altLang="en-US" dirty="0"/>
              <a:t>휴대폰 정보</a:t>
            </a:r>
            <a:endParaRPr lang="en-US" altLang="ko-KR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5775C6E1-820E-4F05-83E3-E88375184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039" y="2395911"/>
            <a:ext cx="2330438" cy="414300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873508-EEEB-414E-9D90-2F7613B9F77C}"/>
              </a:ext>
            </a:extLst>
          </p:cNvPr>
          <p:cNvSpPr/>
          <p:nvPr/>
        </p:nvSpPr>
        <p:spPr>
          <a:xfrm>
            <a:off x="4720039" y="5429526"/>
            <a:ext cx="2330438" cy="437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058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4A49534-9209-4F88-9185-34E8F7AD5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039" y="1964110"/>
            <a:ext cx="2330438" cy="41430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 </a:t>
            </a:r>
            <a:r>
              <a:rPr lang="ko-KR" altLang="en-US" dirty="0"/>
              <a:t>사용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Device</a:t>
            </a:r>
            <a:r>
              <a:rPr lang="ko-KR" altLang="en-US" sz="2400" dirty="0"/>
              <a:t> 개발자 모드 설정</a:t>
            </a:r>
            <a:endParaRPr lang="en-US" altLang="ko-KR" sz="2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873508-EEEB-414E-9D90-2F7613B9F77C}"/>
              </a:ext>
            </a:extLst>
          </p:cNvPr>
          <p:cNvSpPr/>
          <p:nvPr/>
        </p:nvSpPr>
        <p:spPr>
          <a:xfrm>
            <a:off x="4720039" y="4096026"/>
            <a:ext cx="2330438" cy="437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4FA186-C51E-4493-BA85-A85F7FDB1972}"/>
              </a:ext>
            </a:extLst>
          </p:cNvPr>
          <p:cNvSpPr txBox="1"/>
          <p:nvPr/>
        </p:nvSpPr>
        <p:spPr>
          <a:xfrm>
            <a:off x="5885258" y="4533899"/>
            <a:ext cx="3643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개발자 모드 관련 안내가 나올 때까지 연달아 터치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534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128897B-3134-4F8A-AE49-53CF45E97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039" y="1964110"/>
            <a:ext cx="2330438" cy="41430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 </a:t>
            </a:r>
            <a:r>
              <a:rPr lang="ko-KR" altLang="en-US" dirty="0"/>
              <a:t>사용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Device</a:t>
            </a:r>
            <a:r>
              <a:rPr lang="ko-KR" altLang="en-US" sz="2400" dirty="0"/>
              <a:t> 개발자 모드 설정</a:t>
            </a:r>
            <a:endParaRPr lang="en-US" altLang="ko-KR" sz="2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873508-EEEB-414E-9D90-2F7613B9F77C}"/>
              </a:ext>
            </a:extLst>
          </p:cNvPr>
          <p:cNvSpPr/>
          <p:nvPr/>
        </p:nvSpPr>
        <p:spPr>
          <a:xfrm>
            <a:off x="4720039" y="5092976"/>
            <a:ext cx="2330438" cy="437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4FA186-C51E-4493-BA85-A85F7FDB1972}"/>
              </a:ext>
            </a:extLst>
          </p:cNvPr>
          <p:cNvSpPr txBox="1"/>
          <p:nvPr/>
        </p:nvSpPr>
        <p:spPr>
          <a:xfrm>
            <a:off x="6096000" y="5522790"/>
            <a:ext cx="2919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설정에 개발자 옵션 항목이 있으면 성공</a:t>
            </a:r>
          </a:p>
        </p:txBody>
      </p:sp>
    </p:spTree>
    <p:extLst>
      <p:ext uri="{BB962C8B-B14F-4D97-AF65-F5344CB8AC3E}">
        <p14:creationId xmlns:p14="http://schemas.microsoft.com/office/powerpoint/2010/main" val="112208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AAE202-5379-4CB7-AC31-398D0633D847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5AC42-A36E-49EF-B36F-6A41F55A4B60}"/>
              </a:ext>
            </a:extLst>
          </p:cNvPr>
          <p:cNvSpPr txBox="1"/>
          <p:nvPr/>
        </p:nvSpPr>
        <p:spPr>
          <a:xfrm>
            <a:off x="4145282" y="211748"/>
            <a:ext cx="390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600" dirty="0">
                <a:solidFill>
                  <a:schemeClr val="bg1"/>
                </a:solidFill>
                <a:latin typeface="+mj-lt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b="1" spc="600" dirty="0">
              <a:solidFill>
                <a:schemeClr val="bg1"/>
              </a:solidFill>
              <a:latin typeface="+mj-lt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B51EE-7D81-46AE-90D5-FB422D9DD6DF}"/>
              </a:ext>
            </a:extLst>
          </p:cNvPr>
          <p:cNvSpPr txBox="1"/>
          <p:nvPr/>
        </p:nvSpPr>
        <p:spPr>
          <a:xfrm>
            <a:off x="6960198" y="5856851"/>
            <a:ext cx="5229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0" b="1" dirty="0">
                <a:solidFill>
                  <a:schemeClr val="accent1">
                    <a:lumMod val="75000"/>
                    <a:alpha val="16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chemeClr val="accent1">
                  <a:lumMod val="75000"/>
                  <a:alpha val="16000"/>
                </a:schemeClr>
              </a:solidFill>
              <a:latin typeface="+mj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20FE16D-F986-48D5-9CF8-D6F9E58DB9BD}"/>
              </a:ext>
            </a:extLst>
          </p:cNvPr>
          <p:cNvGrpSpPr/>
          <p:nvPr/>
        </p:nvGrpSpPr>
        <p:grpSpPr>
          <a:xfrm>
            <a:off x="4172992" y="1480575"/>
            <a:ext cx="3468643" cy="830997"/>
            <a:chOff x="3547058" y="2527894"/>
            <a:chExt cx="3468643" cy="83099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C73588-8DB1-476D-8573-69C33B102026}"/>
                </a:ext>
              </a:extLst>
            </p:cNvPr>
            <p:cNvSpPr txBox="1"/>
            <p:nvPr/>
          </p:nvSpPr>
          <p:spPr>
            <a:xfrm>
              <a:off x="3547058" y="2527894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46F2ED-6B1B-440D-9DCC-640911F5B490}"/>
                </a:ext>
              </a:extLst>
            </p:cNvPr>
            <p:cNvSpPr txBox="1"/>
            <p:nvPr/>
          </p:nvSpPr>
          <p:spPr>
            <a:xfrm>
              <a:off x="4390943" y="2743337"/>
              <a:ext cx="26247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595959"/>
                  </a:solidFill>
                </a:rPr>
                <a:t>Android studio </a:t>
              </a:r>
              <a:r>
                <a:rPr lang="ko-KR" altLang="en-US" sz="2000" b="1" dirty="0">
                  <a:solidFill>
                    <a:srgbClr val="595959"/>
                  </a:solidFill>
                </a:rPr>
                <a:t>설치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123F82-90F1-4030-948A-CAC1E5D5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17911D2-2D23-4D24-ABAB-C8F797AD73B4}"/>
              </a:ext>
            </a:extLst>
          </p:cNvPr>
          <p:cNvGrpSpPr/>
          <p:nvPr/>
        </p:nvGrpSpPr>
        <p:grpSpPr>
          <a:xfrm>
            <a:off x="4172992" y="2324181"/>
            <a:ext cx="2958695" cy="830997"/>
            <a:chOff x="3547058" y="2527894"/>
            <a:chExt cx="2958695" cy="83099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C4EFDF-AB4F-4415-8965-A12E5B8E8BCD}"/>
                </a:ext>
              </a:extLst>
            </p:cNvPr>
            <p:cNvSpPr txBox="1"/>
            <p:nvPr/>
          </p:nvSpPr>
          <p:spPr>
            <a:xfrm>
              <a:off x="3547058" y="2527894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3479E8-9B42-42CD-A35D-1EDE4DBEDF0A}"/>
                </a:ext>
              </a:extLst>
            </p:cNvPr>
            <p:cNvSpPr txBox="1"/>
            <p:nvPr/>
          </p:nvSpPr>
          <p:spPr>
            <a:xfrm>
              <a:off x="4390943" y="2743337"/>
              <a:ext cx="21148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595959"/>
                  </a:solidFill>
                </a:rPr>
                <a:t>Android project</a:t>
              </a:r>
              <a:endParaRPr lang="ko-KR" altLang="en-US" sz="2000" b="1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9BF408E-4727-4CAB-99AB-E800381600B2}"/>
              </a:ext>
            </a:extLst>
          </p:cNvPr>
          <p:cNvGrpSpPr/>
          <p:nvPr/>
        </p:nvGrpSpPr>
        <p:grpSpPr>
          <a:xfrm>
            <a:off x="4172992" y="3167788"/>
            <a:ext cx="1947072" cy="830997"/>
            <a:chOff x="3547058" y="2527894"/>
            <a:chExt cx="1947072" cy="83099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8CB2D7-0850-4AED-BCE0-496E853523F8}"/>
                </a:ext>
              </a:extLst>
            </p:cNvPr>
            <p:cNvSpPr txBox="1"/>
            <p:nvPr/>
          </p:nvSpPr>
          <p:spPr>
            <a:xfrm>
              <a:off x="3547058" y="2527894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FEAA90-0F4D-4B0A-BFC5-8340DA757E7D}"/>
                </a:ext>
              </a:extLst>
            </p:cNvPr>
            <p:cNvSpPr txBox="1"/>
            <p:nvPr/>
          </p:nvSpPr>
          <p:spPr>
            <a:xfrm>
              <a:off x="4390943" y="2743337"/>
              <a:ext cx="11031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595959"/>
                  </a:solidFill>
                </a:rPr>
                <a:t>Activity</a:t>
              </a:r>
              <a:endParaRPr lang="ko-KR" altLang="en-US" sz="2000" b="1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0A886E5-83BB-445C-AD2B-B09044241652}"/>
              </a:ext>
            </a:extLst>
          </p:cNvPr>
          <p:cNvGrpSpPr/>
          <p:nvPr/>
        </p:nvGrpSpPr>
        <p:grpSpPr>
          <a:xfrm>
            <a:off x="4172992" y="4011395"/>
            <a:ext cx="1846532" cy="830997"/>
            <a:chOff x="3547058" y="2527894"/>
            <a:chExt cx="1846532" cy="83099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0AC257-1DEE-414A-8880-CC8A61DD1502}"/>
                </a:ext>
              </a:extLst>
            </p:cNvPr>
            <p:cNvSpPr txBox="1"/>
            <p:nvPr/>
          </p:nvSpPr>
          <p:spPr>
            <a:xfrm>
              <a:off x="3547058" y="2527894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BF0271B-F385-4622-97AD-A74B6C4908D9}"/>
                </a:ext>
              </a:extLst>
            </p:cNvPr>
            <p:cNvSpPr txBox="1"/>
            <p:nvPr/>
          </p:nvSpPr>
          <p:spPr>
            <a:xfrm>
              <a:off x="4390943" y="2743337"/>
              <a:ext cx="10026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595959"/>
                  </a:solidFill>
                </a:rPr>
                <a:t>Layout</a:t>
              </a:r>
              <a:endParaRPr lang="ko-KR" altLang="en-US" sz="2000" b="1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B6C2381-489E-4863-8B92-7A0C61D7CF82}"/>
              </a:ext>
            </a:extLst>
          </p:cNvPr>
          <p:cNvGrpSpPr/>
          <p:nvPr/>
        </p:nvGrpSpPr>
        <p:grpSpPr>
          <a:xfrm>
            <a:off x="4172992" y="4855001"/>
            <a:ext cx="1918218" cy="830997"/>
            <a:chOff x="3547058" y="2527894"/>
            <a:chExt cx="1918218" cy="83099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F5F6BC-BD2A-40F1-BDB2-9B716E05E223}"/>
                </a:ext>
              </a:extLst>
            </p:cNvPr>
            <p:cNvSpPr txBox="1"/>
            <p:nvPr/>
          </p:nvSpPr>
          <p:spPr>
            <a:xfrm>
              <a:off x="3547058" y="2527894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97767D2-90F1-4ABA-A33E-25697B1E2598}"/>
                </a:ext>
              </a:extLst>
            </p:cNvPr>
            <p:cNvSpPr txBox="1"/>
            <p:nvPr/>
          </p:nvSpPr>
          <p:spPr>
            <a:xfrm>
              <a:off x="4390943" y="2743337"/>
              <a:ext cx="1074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595959"/>
                  </a:solidFill>
                </a:rPr>
                <a:t>Widget</a:t>
              </a:r>
              <a:endParaRPr lang="ko-KR" altLang="en-US" sz="2000" b="1" dirty="0">
                <a:solidFill>
                  <a:srgbClr val="59595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2916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6ADA5DE-9060-49D0-9DCE-6B2AF679D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489" y="1964110"/>
            <a:ext cx="2330438" cy="41430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 </a:t>
            </a:r>
            <a:r>
              <a:rPr lang="ko-KR" altLang="en-US" dirty="0"/>
              <a:t>사용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Device</a:t>
            </a:r>
            <a:r>
              <a:rPr lang="ko-KR" altLang="en-US" sz="2400" dirty="0"/>
              <a:t> 개발자 모드 설정</a:t>
            </a:r>
            <a:endParaRPr lang="en-US" altLang="ko-KR" sz="2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873508-EEEB-414E-9D90-2F7613B9F77C}"/>
              </a:ext>
            </a:extLst>
          </p:cNvPr>
          <p:cNvSpPr/>
          <p:nvPr/>
        </p:nvSpPr>
        <p:spPr>
          <a:xfrm>
            <a:off x="2732489" y="5156476"/>
            <a:ext cx="2330438" cy="437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4FA186-C51E-4493-BA85-A85F7FDB1972}"/>
              </a:ext>
            </a:extLst>
          </p:cNvPr>
          <p:cNvSpPr txBox="1"/>
          <p:nvPr/>
        </p:nvSpPr>
        <p:spPr>
          <a:xfrm>
            <a:off x="4207815" y="487947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옵션 체크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7A4BA72-D13D-408E-A4BE-2AD354C7E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464" y="1964109"/>
            <a:ext cx="2330438" cy="414300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9D04C3-DC97-47B9-834E-5D62AA0F4731}"/>
              </a:ext>
            </a:extLst>
          </p:cNvPr>
          <p:cNvSpPr/>
          <p:nvPr/>
        </p:nvSpPr>
        <p:spPr>
          <a:xfrm>
            <a:off x="7844239" y="4441605"/>
            <a:ext cx="404411" cy="187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815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 </a:t>
            </a:r>
            <a:r>
              <a:rPr lang="ko-KR" altLang="en-US" dirty="0"/>
              <a:t>사용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Device</a:t>
            </a:r>
            <a:r>
              <a:rPr lang="ko-KR" altLang="en-US" sz="2400" dirty="0"/>
              <a:t> 개발자 모드 설정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44A2E6-CBC0-482D-8B5E-529CFE288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65" y="1707761"/>
            <a:ext cx="6784186" cy="468758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22F081E-BF7D-4EA3-8D5A-27D8650D8812}"/>
              </a:ext>
            </a:extLst>
          </p:cNvPr>
          <p:cNvSpPr/>
          <p:nvPr/>
        </p:nvSpPr>
        <p:spPr>
          <a:xfrm>
            <a:off x="6015025" y="1806052"/>
            <a:ext cx="823925" cy="3021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825D5D-09B9-443D-A49C-77FFB6607188}"/>
              </a:ext>
            </a:extLst>
          </p:cNvPr>
          <p:cNvSpPr txBox="1"/>
          <p:nvPr/>
        </p:nvSpPr>
        <p:spPr>
          <a:xfrm>
            <a:off x="6195365" y="1509805"/>
            <a:ext cx="2864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정상적으로 연결 됐다면 </a:t>
            </a:r>
            <a:r>
              <a:rPr lang="ko-KR" altLang="en-US" sz="1200" dirty="0" err="1">
                <a:solidFill>
                  <a:srgbClr val="FF0000"/>
                </a:solidFill>
              </a:rPr>
              <a:t>기기명</a:t>
            </a:r>
            <a:r>
              <a:rPr lang="ko-KR" altLang="en-US" sz="1200" dirty="0">
                <a:solidFill>
                  <a:srgbClr val="FF0000"/>
                </a:solidFill>
              </a:rPr>
              <a:t> 표시됨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888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 </a:t>
            </a:r>
            <a:r>
              <a:rPr lang="ko-KR" altLang="en-US" dirty="0"/>
              <a:t>사용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프로젝트 실행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아래와 같은 기본 프로그램이 실행되면 성공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377FE7-B130-4F90-92F6-2A0428687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816" y="1985252"/>
            <a:ext cx="2478884" cy="440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39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A4C9B3-2C63-4453-8F40-DD3870893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02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EBF0C-A8E8-4871-B2CA-0EBEDA35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/>
              <a:t>Android project</a:t>
            </a:r>
            <a:endParaRPr lang="ko-KR" altLang="en-US" b="1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FEE3A-7EC1-4A37-8AAC-6D8866E6E3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/>
              <a:t>목표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Android project</a:t>
            </a:r>
            <a:r>
              <a:rPr lang="ko-KR" altLang="en-US" dirty="0"/>
              <a:t>의 기본 구성 요소에 대한 이해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E0977-1D3F-4826-AB80-7E3B178F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577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902BF45-5473-4C0B-8A8B-D528F7BFA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684" y="1730500"/>
            <a:ext cx="5959631" cy="411784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project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Project </a:t>
            </a:r>
            <a:r>
              <a:rPr lang="ko-KR" altLang="en-US" dirty="0"/>
              <a:t>기본 구성 요소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프로젝트 구조 확인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중요한 파일들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MainActivity.java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Activity_main.xml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AndroidManifest.xml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327D54-7D6E-4CE6-ADC2-9A7CA7E20556}"/>
              </a:ext>
            </a:extLst>
          </p:cNvPr>
          <p:cNvSpPr/>
          <p:nvPr/>
        </p:nvSpPr>
        <p:spPr>
          <a:xfrm>
            <a:off x="5816601" y="3105150"/>
            <a:ext cx="1073149" cy="349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BD5E9E-DDC0-481B-BC16-7850B090AC26}"/>
              </a:ext>
            </a:extLst>
          </p:cNvPr>
          <p:cNvSpPr/>
          <p:nvPr/>
        </p:nvSpPr>
        <p:spPr>
          <a:xfrm>
            <a:off x="5816601" y="3743913"/>
            <a:ext cx="1073149" cy="2311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06C6DF-B408-4222-B5B2-17776E881446}"/>
              </a:ext>
            </a:extLst>
          </p:cNvPr>
          <p:cNvSpPr/>
          <p:nvPr/>
        </p:nvSpPr>
        <p:spPr>
          <a:xfrm>
            <a:off x="5816601" y="4756150"/>
            <a:ext cx="1073149" cy="1757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329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902BF45-5473-4C0B-8A8B-D528F7BFA2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98" t="7476" r="16756" b="54273"/>
          <a:stretch/>
        </p:blipFill>
        <p:spPr>
          <a:xfrm>
            <a:off x="3483170" y="3056612"/>
            <a:ext cx="4816807" cy="25694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project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Project </a:t>
            </a:r>
            <a:r>
              <a:rPr lang="ko-KR" altLang="en-US" dirty="0"/>
              <a:t>기본 구성 요소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MainActivity.java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프로그램의 실제 동작을 명시하는 파일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Java</a:t>
            </a:r>
            <a:r>
              <a:rPr lang="ko-KR" altLang="en-US" dirty="0"/>
              <a:t> 혹은 </a:t>
            </a:r>
            <a:r>
              <a:rPr lang="en-US" altLang="ko-KR" dirty="0" err="1"/>
              <a:t>kotlin</a:t>
            </a:r>
            <a:r>
              <a:rPr lang="ko-KR" altLang="en-US" dirty="0"/>
              <a:t>으로 작성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PyQt5</a:t>
            </a:r>
            <a:r>
              <a:rPr lang="ko-KR" altLang="en-US" dirty="0"/>
              <a:t>의 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ko-KR" altLang="en-US" dirty="0"/>
              <a:t>와 유사한 개념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2466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project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Project </a:t>
            </a:r>
            <a:r>
              <a:rPr lang="ko-KR" altLang="en-US" dirty="0"/>
              <a:t>기본 구성 요소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activity_main.xml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프로그램의 위젯 배치 등 디자인 요소를 명시하는 파일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xml</a:t>
            </a:r>
            <a:r>
              <a:rPr lang="ko-KR" altLang="en-US" dirty="0"/>
              <a:t>로 작성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PyQt5</a:t>
            </a:r>
            <a:r>
              <a:rPr lang="ko-KR" altLang="en-US" dirty="0"/>
              <a:t>의 </a:t>
            </a:r>
            <a:r>
              <a:rPr lang="en-US" altLang="ko-KR" dirty="0"/>
              <a:t>qt designer, .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파일의 개념과 유사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1FF734-B0AD-4B4F-9077-C44829CD22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74" t="6927" r="1958" b="8763"/>
          <a:stretch/>
        </p:blipFill>
        <p:spPr>
          <a:xfrm>
            <a:off x="1765300" y="2822635"/>
            <a:ext cx="3897711" cy="34212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3412EF-7F61-4BFB-9ACC-8098F012A2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91" t="7570" r="1440" b="36785"/>
          <a:stretch/>
        </p:blipFill>
        <p:spPr>
          <a:xfrm>
            <a:off x="6459139" y="3404252"/>
            <a:ext cx="3897711" cy="225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7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project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Project </a:t>
            </a:r>
            <a:r>
              <a:rPr lang="ko-KR" altLang="en-US" dirty="0"/>
              <a:t>기본 구성 요소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AndroidMenifest.xml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앱의 필수적인 정보를 명시하는 파일 </a:t>
            </a:r>
            <a:r>
              <a:rPr lang="en-US" altLang="ko-KR" dirty="0"/>
              <a:t>(</a:t>
            </a:r>
            <a:r>
              <a:rPr lang="ko-KR" altLang="en-US" dirty="0"/>
              <a:t>패키지 명</a:t>
            </a:r>
            <a:r>
              <a:rPr lang="en-US" altLang="ko-KR" dirty="0"/>
              <a:t>, </a:t>
            </a:r>
            <a:r>
              <a:rPr lang="ko-KR" altLang="en-US" dirty="0"/>
              <a:t>사용되는 컴포넌트</a:t>
            </a:r>
            <a:r>
              <a:rPr lang="en-US" altLang="ko-KR" dirty="0"/>
              <a:t>, </a:t>
            </a:r>
            <a:r>
              <a:rPr lang="ko-KR" altLang="en-US" dirty="0"/>
              <a:t>권한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xml</a:t>
            </a:r>
            <a:r>
              <a:rPr lang="ko-KR" altLang="en-US" dirty="0"/>
              <a:t>로 작성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05E4A4-717A-4BD4-9EDE-30DFC9BD87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32" t="7307" r="13444" b="31167"/>
          <a:stretch/>
        </p:blipFill>
        <p:spPr>
          <a:xfrm>
            <a:off x="3771900" y="2657754"/>
            <a:ext cx="4648199" cy="32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40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A4C9B3-2C63-4453-8F40-DD3870893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03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EBF0C-A8E8-4871-B2CA-0EBEDA35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/>
              <a:t>Activity</a:t>
            </a:r>
            <a:endParaRPr lang="ko-KR" altLang="en-US" b="1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FEE3A-7EC1-4A37-8AAC-6D8866E6E3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/>
              <a:t>목표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Android</a:t>
            </a:r>
            <a:r>
              <a:rPr lang="ko-KR" altLang="en-US" dirty="0"/>
              <a:t>의 </a:t>
            </a:r>
            <a:r>
              <a:rPr lang="en-US" altLang="ko-KR" dirty="0"/>
              <a:t>activity</a:t>
            </a:r>
            <a:r>
              <a:rPr lang="ko-KR" altLang="en-US" dirty="0"/>
              <a:t>의 개념 이해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Activity lifecycle</a:t>
            </a:r>
            <a:r>
              <a:rPr lang="ko-KR" altLang="en-US" dirty="0"/>
              <a:t>에 대해 이해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E0977-1D3F-4826-AB80-7E3B178F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600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Activity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Android 4</a:t>
            </a:r>
            <a:r>
              <a:rPr lang="ko-KR" altLang="en-US" sz="2400" dirty="0"/>
              <a:t>대 구성요소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Activity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사용자와 상호작용하는 단일 화면 </a:t>
            </a:r>
            <a:r>
              <a:rPr lang="en-US" altLang="ko-KR" sz="1400" dirty="0"/>
              <a:t>(</a:t>
            </a:r>
            <a:r>
              <a:rPr lang="ko-KR" altLang="en-US" sz="1400" dirty="0"/>
              <a:t>모든 앱은 하나 이상의 액티비티를 포함함</a:t>
            </a:r>
            <a:r>
              <a:rPr lang="en-US" altLang="ko-KR" sz="14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Service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백그라운드에서 처리해야 하는 작업을 수행하는 요소</a:t>
            </a:r>
            <a:endParaRPr lang="en-US" altLang="ko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Broadcast receiver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OS</a:t>
            </a:r>
            <a:r>
              <a:rPr lang="ko-KR" altLang="en-US" sz="1400" dirty="0"/>
              <a:t>로부터 발생하는 각종 이벤트와 정보를 받아 처리하는 요소</a:t>
            </a:r>
            <a:endParaRPr lang="en-US" altLang="ko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Content provider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데이터를 관리하고</a:t>
            </a:r>
            <a:r>
              <a:rPr lang="en-US" altLang="ko-KR" sz="1400" dirty="0"/>
              <a:t>, </a:t>
            </a:r>
            <a:r>
              <a:rPr lang="ko-KR" altLang="en-US" sz="1400" dirty="0"/>
              <a:t>다른 앱의 데이터를 제공하는데 사용되는 요소</a:t>
            </a:r>
            <a:endParaRPr lang="en-US" altLang="ko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구성요소 간 통신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Intent</a:t>
            </a:r>
          </a:p>
        </p:txBody>
      </p:sp>
    </p:spTree>
    <p:extLst>
      <p:ext uri="{BB962C8B-B14F-4D97-AF65-F5344CB8AC3E}">
        <p14:creationId xmlns:p14="http://schemas.microsoft.com/office/powerpoint/2010/main" val="266718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A4C9B3-2C63-4453-8F40-DD3870893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01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EBF0C-A8E8-4871-B2CA-0EBEDA35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/>
              <a:t>Android studio </a:t>
            </a:r>
            <a:r>
              <a:rPr lang="ko-KR" altLang="en-US" b="1" dirty="0"/>
              <a:t>설치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FEE3A-7EC1-4A37-8AAC-6D8866E6E3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/>
              <a:t>목표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Android application</a:t>
            </a:r>
            <a:r>
              <a:rPr lang="ko-KR" altLang="en-US" dirty="0"/>
              <a:t>의 빌드 과정 이해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Android application </a:t>
            </a:r>
            <a:r>
              <a:rPr lang="ko-KR" altLang="en-US" dirty="0"/>
              <a:t>개발을 위한 </a:t>
            </a:r>
            <a:r>
              <a:rPr lang="en-US" altLang="ko-KR" dirty="0"/>
              <a:t>IDE(android studio) </a:t>
            </a:r>
            <a:r>
              <a:rPr lang="ko-KR" altLang="en-US" dirty="0"/>
              <a:t>설치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E0977-1D3F-4826-AB80-7E3B178F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421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Activity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Activity lifecycle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Activity</a:t>
            </a:r>
            <a:r>
              <a:rPr lang="ko-KR" altLang="en-US" dirty="0"/>
              <a:t>의 상태 변화 순서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단계별 이벤트가 발생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Android programming</a:t>
            </a:r>
            <a:r>
              <a:rPr lang="ko-KR" altLang="en-US" dirty="0"/>
              <a:t>은 각 단계의 </a:t>
            </a:r>
            <a:br>
              <a:rPr lang="en-US" altLang="ko-KR" dirty="0"/>
            </a:br>
            <a:r>
              <a:rPr lang="ko-KR" altLang="en-US" dirty="0"/>
              <a:t>이벤트에 적절한 작업을 수행하는 방식으로 구성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3074" name="Picture 2" descr="Lightbox">
            <a:extLst>
              <a:ext uri="{FF2B5EF4-FFF2-40B4-BE49-F238E27FC236}">
                <a16:creationId xmlns:a16="http://schemas.microsoft.com/office/drawing/2014/main" id="{A233FE06-A4B3-4B48-AA79-119A46607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301" y="907163"/>
            <a:ext cx="4254049" cy="576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076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A4C9B3-2C63-4453-8F40-DD3870893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04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EBF0C-A8E8-4871-B2CA-0EBEDA35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/>
              <a:t>Layout</a:t>
            </a:r>
            <a:endParaRPr lang="ko-KR" altLang="en-US" b="1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FEE3A-7EC1-4A37-8AAC-6D8866E6E3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/>
              <a:t>목표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Android</a:t>
            </a:r>
            <a:r>
              <a:rPr lang="ko-KR" altLang="en-US" dirty="0"/>
              <a:t>의 </a:t>
            </a:r>
            <a:r>
              <a:rPr lang="en-US" altLang="ko-KR" dirty="0"/>
              <a:t>layout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E0977-1D3F-4826-AB80-7E3B178F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835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Layout</a:t>
            </a:r>
            <a:r>
              <a:rPr lang="ko-KR" altLang="en-US" dirty="0"/>
              <a:t>의 종류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Layout</a:t>
            </a:r>
            <a:r>
              <a:rPr lang="ko-KR" altLang="en-US" sz="2400" dirty="0"/>
              <a:t>의 종류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Linear layout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Relative layout (=&gt; </a:t>
            </a:r>
            <a:r>
              <a:rPr lang="en-US" altLang="ko-KR" b="1" dirty="0"/>
              <a:t>Constraint layout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Table layout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Grid layout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Frame layout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F03225-D483-4FD5-B9FA-92D60CD65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3870869"/>
            <a:ext cx="63246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011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Linear layout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Linear layout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위에서 아래</a:t>
            </a:r>
            <a:r>
              <a:rPr lang="en-US" altLang="ko-KR" dirty="0"/>
              <a:t>, </a:t>
            </a:r>
            <a:r>
              <a:rPr lang="ko-KR" altLang="en-US" dirty="0"/>
              <a:t>왼쪽에서 오른쪽으로 순차적으로 쌓는 레이아웃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자주 사용되는 속성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Orientation (</a:t>
            </a:r>
            <a:r>
              <a:rPr lang="ko-KR" altLang="en-US" sz="1400" dirty="0"/>
              <a:t>쌓는 방향 결정</a:t>
            </a:r>
            <a:r>
              <a:rPr lang="en-US" altLang="ko-KR" sz="1400" dirty="0"/>
              <a:t>) : vertical / horizontal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Gravity (</a:t>
            </a:r>
            <a:r>
              <a:rPr lang="ko-KR" altLang="en-US" sz="1400" dirty="0"/>
              <a:t>위젯이 배치되는 위치 결정</a:t>
            </a:r>
            <a:r>
              <a:rPr lang="en-US" altLang="ko-KR" sz="1400" dirty="0"/>
              <a:t>) : top / bottom / right / left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D0650A-695A-4F3D-BF9C-B57543950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5" y="3106051"/>
            <a:ext cx="49339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51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Frame layout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Frame layout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위젯을 여러 개 겹쳐 쌓는 레이아웃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자주 사용되는 속성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Gravity (</a:t>
            </a:r>
            <a:r>
              <a:rPr lang="ko-KR" altLang="en-US" sz="1400" dirty="0"/>
              <a:t>위젯이 배치되는 위치 결정</a:t>
            </a:r>
            <a:r>
              <a:rPr lang="en-US" altLang="ko-KR" sz="1400" dirty="0"/>
              <a:t>) : top / bottom / right / left</a:t>
            </a:r>
          </a:p>
        </p:txBody>
      </p:sp>
      <p:pic>
        <p:nvPicPr>
          <p:cNvPr id="2050" name="Picture 2" descr="Frame 레이아웃">
            <a:extLst>
              <a:ext uri="{FF2B5EF4-FFF2-40B4-BE49-F238E27FC236}">
                <a16:creationId xmlns:a16="http://schemas.microsoft.com/office/drawing/2014/main" id="{9BE90814-8228-49F3-9E2B-84B9C9623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508" y="3082547"/>
            <a:ext cx="6667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584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Constraint layout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Constraint layout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위젯의 위치를 부모 레이아웃 및 다른 위젯을 기준으로 결정하는 레이아웃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레이아웃 중첩 문제가 없어 성능상 이점이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마우스로 레이아웃을 구성하기 매우 편리함</a:t>
            </a:r>
            <a:endParaRPr lang="en-US" altLang="ko-KR" dirty="0"/>
          </a:p>
        </p:txBody>
      </p:sp>
      <p:pic>
        <p:nvPicPr>
          <p:cNvPr id="4100" name="Picture 4" descr="Creating awesome animations using ConstraintLayout and ConstraintSet — part  2 | by Hari Vignesh Jayapalan | ProAndroidDev">
            <a:extLst>
              <a:ext uri="{FF2B5EF4-FFF2-40B4-BE49-F238E27FC236}">
                <a16:creationId xmlns:a16="http://schemas.microsoft.com/office/drawing/2014/main" id="{EA330788-BFDB-42D6-A350-401CFFAAA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659" y="2638712"/>
            <a:ext cx="7158681" cy="353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1393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A4C9B3-2C63-4453-8F40-DD3870893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05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EBF0C-A8E8-4871-B2CA-0EBEDA35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/>
              <a:t>Widget</a:t>
            </a:r>
            <a:endParaRPr lang="ko-KR" altLang="en-US" b="1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FEE3A-7EC1-4A37-8AAC-6D8866E6E3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/>
              <a:t>목표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Android</a:t>
            </a:r>
            <a:r>
              <a:rPr lang="ko-KR" altLang="en-US" dirty="0"/>
              <a:t>에서 많이 사용되는 기본 </a:t>
            </a:r>
            <a:r>
              <a:rPr lang="en-US" altLang="ko-KR" dirty="0"/>
              <a:t>widget</a:t>
            </a:r>
            <a:r>
              <a:rPr lang="ko-KR" altLang="en-US" dirty="0"/>
              <a:t>들의 종류에 대해 학습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Widget</a:t>
            </a:r>
            <a:r>
              <a:rPr lang="ko-KR" altLang="en-US" dirty="0"/>
              <a:t>들을 사용하는 방법에 대해 학습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E0977-1D3F-4826-AB80-7E3B178F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460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Widget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다양한 </a:t>
            </a:r>
            <a:r>
              <a:rPr lang="en-US" altLang="ko-KR" dirty="0"/>
              <a:t>Widget</a:t>
            </a:r>
            <a:r>
              <a:rPr lang="ko-KR" altLang="en-US" dirty="0"/>
              <a:t>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자주 사용되는 위젯들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TextView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EditText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Button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ToggleButton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CheckBox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RadioGroup</a:t>
            </a:r>
            <a:r>
              <a:rPr lang="en-US" altLang="ko-KR" dirty="0"/>
              <a:t> / </a:t>
            </a:r>
            <a:r>
              <a:rPr lang="en-US" altLang="ko-KR" dirty="0" err="1"/>
              <a:t>RadioButton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Switch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ImageView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ImageButton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등등</a:t>
            </a:r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892430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98DDA-1AF3-434F-8176-F68A64814597}"/>
              </a:ext>
            </a:extLst>
          </p:cNvPr>
          <p:cNvSpPr txBox="1"/>
          <p:nvPr/>
        </p:nvSpPr>
        <p:spPr>
          <a:xfrm>
            <a:off x="4696082" y="2705725"/>
            <a:ext cx="28216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595959"/>
                </a:solidFill>
              </a:rPr>
              <a:t>Q&amp;A</a:t>
            </a:r>
            <a:endParaRPr lang="ko-KR" altLang="en-US" sz="8800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6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Android studio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Android </a:t>
            </a:r>
            <a:r>
              <a:rPr lang="ko-KR" altLang="en-US" dirty="0"/>
              <a:t>앱 개발을 위한 공식 통합 개발 환경</a:t>
            </a:r>
            <a:r>
              <a:rPr lang="en-US" altLang="ko-KR" dirty="0"/>
              <a:t>(IDE)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IntelliJ IDEA </a:t>
            </a:r>
            <a:r>
              <a:rPr lang="ko-KR" altLang="en-US" dirty="0"/>
              <a:t>기반 </a:t>
            </a:r>
            <a:r>
              <a:rPr lang="en-US" altLang="ko-KR" dirty="0"/>
              <a:t>(</a:t>
            </a:r>
            <a:r>
              <a:rPr lang="en-US" altLang="ko-KR" dirty="0" err="1"/>
              <a:t>pycharm</a:t>
            </a:r>
            <a:r>
              <a:rPr lang="ko-KR" altLang="en-US" dirty="0"/>
              <a:t>과 동일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장점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유연한 </a:t>
            </a:r>
            <a:r>
              <a:rPr lang="en-US" altLang="ko-KR" dirty="0" err="1"/>
              <a:t>gradle</a:t>
            </a:r>
            <a:r>
              <a:rPr lang="en-US" altLang="ko-KR" dirty="0"/>
              <a:t> </a:t>
            </a:r>
            <a:r>
              <a:rPr lang="ko-KR" altLang="en-US" dirty="0"/>
              <a:t>기반 빌드 시스템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에뮬레이터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모든 </a:t>
            </a:r>
            <a:r>
              <a:rPr lang="en-US" altLang="ko-KR" dirty="0"/>
              <a:t>android </a:t>
            </a:r>
            <a:r>
              <a:rPr lang="ko-KR" altLang="en-US" dirty="0"/>
              <a:t>기기 지원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C++ </a:t>
            </a:r>
            <a:r>
              <a:rPr lang="ko-KR" altLang="en-US" dirty="0"/>
              <a:t>및 </a:t>
            </a:r>
            <a:r>
              <a:rPr lang="en-US" altLang="ko-KR" dirty="0"/>
              <a:t>NDK </a:t>
            </a:r>
            <a:r>
              <a:rPr lang="ko-KR" altLang="en-US" dirty="0"/>
              <a:t>지원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빠른 빌드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61B15A-3A03-4D5D-9F31-A05690384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552" y="3943812"/>
            <a:ext cx="4364896" cy="176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96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Android build </a:t>
            </a:r>
            <a:r>
              <a:rPr lang="ko-KR" altLang="en-US" sz="2400" dirty="0"/>
              <a:t>과정</a:t>
            </a:r>
            <a:endParaRPr lang="en-US" altLang="ko-KR" sz="24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912372A-6BE2-4E9B-B9F5-D3D68779E1BA}"/>
              </a:ext>
            </a:extLst>
          </p:cNvPr>
          <p:cNvSpPr/>
          <p:nvPr/>
        </p:nvSpPr>
        <p:spPr>
          <a:xfrm>
            <a:off x="4175752" y="2548929"/>
            <a:ext cx="3236586" cy="2886715"/>
          </a:xfrm>
          <a:prstGeom prst="roundRect">
            <a:avLst>
              <a:gd name="adj" fmla="val 9124"/>
            </a:avLst>
          </a:prstGeom>
          <a:solidFill>
            <a:srgbClr val="000000">
              <a:alpha val="1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61B15A-3A03-4D5D-9F31-A05690384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37" y="1852630"/>
            <a:ext cx="1392445" cy="539948"/>
          </a:xfrm>
          <a:prstGeom prst="rect">
            <a:avLst/>
          </a:prstGeom>
        </p:spPr>
      </p:pic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779962CA-6DC9-4912-8D37-17796AC31248}"/>
              </a:ext>
            </a:extLst>
          </p:cNvPr>
          <p:cNvSpPr/>
          <p:nvPr/>
        </p:nvSpPr>
        <p:spPr>
          <a:xfrm>
            <a:off x="1450203" y="1852630"/>
            <a:ext cx="9122547" cy="4403325"/>
          </a:xfrm>
          <a:custGeom>
            <a:avLst/>
            <a:gdLst>
              <a:gd name="connsiteX0" fmla="*/ 376881 w 9122547"/>
              <a:gd name="connsiteY0" fmla="*/ 0 h 4403325"/>
              <a:gd name="connsiteX1" fmla="*/ 5857102 w 9122547"/>
              <a:gd name="connsiteY1" fmla="*/ 0 h 4403325"/>
              <a:gd name="connsiteX2" fmla="*/ 6233983 w 9122547"/>
              <a:gd name="connsiteY2" fmla="*/ 376881 h 4403325"/>
              <a:gd name="connsiteX3" fmla="*/ 6233983 w 9122547"/>
              <a:gd name="connsiteY3" fmla="*/ 2090552 h 4403325"/>
              <a:gd name="connsiteX4" fmla="*/ 8740454 w 9122547"/>
              <a:gd name="connsiteY4" fmla="*/ 2090552 h 4403325"/>
              <a:gd name="connsiteX5" fmla="*/ 9122547 w 9122547"/>
              <a:gd name="connsiteY5" fmla="*/ 2472645 h 4403325"/>
              <a:gd name="connsiteX6" fmla="*/ 9122547 w 9122547"/>
              <a:gd name="connsiteY6" fmla="*/ 4021232 h 4403325"/>
              <a:gd name="connsiteX7" fmla="*/ 8740454 w 9122547"/>
              <a:gd name="connsiteY7" fmla="*/ 4403325 h 4403325"/>
              <a:gd name="connsiteX8" fmla="*/ 5857102 w 9122547"/>
              <a:gd name="connsiteY8" fmla="*/ 4403325 h 4403325"/>
              <a:gd name="connsiteX9" fmla="*/ 382093 w 9122547"/>
              <a:gd name="connsiteY9" fmla="*/ 4403325 h 4403325"/>
              <a:gd name="connsiteX10" fmla="*/ 376881 w 9122547"/>
              <a:gd name="connsiteY10" fmla="*/ 4403325 h 4403325"/>
              <a:gd name="connsiteX11" fmla="*/ 0 w 9122547"/>
              <a:gd name="connsiteY11" fmla="*/ 4026444 h 4403325"/>
              <a:gd name="connsiteX12" fmla="*/ 0 w 9122547"/>
              <a:gd name="connsiteY12" fmla="*/ 4021232 h 4403325"/>
              <a:gd name="connsiteX13" fmla="*/ 0 w 9122547"/>
              <a:gd name="connsiteY13" fmla="*/ 2472645 h 4403325"/>
              <a:gd name="connsiteX14" fmla="*/ 0 w 9122547"/>
              <a:gd name="connsiteY14" fmla="*/ 376881 h 4403325"/>
              <a:gd name="connsiteX15" fmla="*/ 376881 w 9122547"/>
              <a:gd name="connsiteY15" fmla="*/ 0 h 440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22547" h="4403325">
                <a:moveTo>
                  <a:pt x="376881" y="0"/>
                </a:moveTo>
                <a:lnTo>
                  <a:pt x="5857102" y="0"/>
                </a:lnTo>
                <a:cubicBezTo>
                  <a:pt x="6065248" y="0"/>
                  <a:pt x="6233983" y="168735"/>
                  <a:pt x="6233983" y="376881"/>
                </a:cubicBezTo>
                <a:lnTo>
                  <a:pt x="6233983" y="2090552"/>
                </a:lnTo>
                <a:lnTo>
                  <a:pt x="8740454" y="2090552"/>
                </a:lnTo>
                <a:cubicBezTo>
                  <a:pt x="8951478" y="2090552"/>
                  <a:pt x="9122547" y="2261621"/>
                  <a:pt x="9122547" y="2472645"/>
                </a:cubicBezTo>
                <a:lnTo>
                  <a:pt x="9122547" y="4021232"/>
                </a:lnTo>
                <a:cubicBezTo>
                  <a:pt x="9122547" y="4232256"/>
                  <a:pt x="8951478" y="4403325"/>
                  <a:pt x="8740454" y="4403325"/>
                </a:cubicBezTo>
                <a:lnTo>
                  <a:pt x="5857102" y="4403325"/>
                </a:lnTo>
                <a:lnTo>
                  <a:pt x="382093" y="4403325"/>
                </a:lnTo>
                <a:lnTo>
                  <a:pt x="376881" y="4403325"/>
                </a:lnTo>
                <a:cubicBezTo>
                  <a:pt x="168735" y="4403325"/>
                  <a:pt x="0" y="4234590"/>
                  <a:pt x="0" y="4026444"/>
                </a:cubicBezTo>
                <a:lnTo>
                  <a:pt x="0" y="4021232"/>
                </a:lnTo>
                <a:lnTo>
                  <a:pt x="0" y="2472645"/>
                </a:lnTo>
                <a:lnTo>
                  <a:pt x="0" y="376881"/>
                </a:lnTo>
                <a:cubicBezTo>
                  <a:pt x="0" y="168735"/>
                  <a:pt x="168735" y="0"/>
                  <a:pt x="376881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1D2FCE-756F-4361-B54F-0A14CCF6A965}"/>
              </a:ext>
            </a:extLst>
          </p:cNvPr>
          <p:cNvSpPr/>
          <p:nvPr/>
        </p:nvSpPr>
        <p:spPr>
          <a:xfrm>
            <a:off x="1676400" y="2548929"/>
            <a:ext cx="2041268" cy="1649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B5BBB6-60F4-48EA-9490-76A347491761}"/>
              </a:ext>
            </a:extLst>
          </p:cNvPr>
          <p:cNvSpPr txBox="1"/>
          <p:nvPr/>
        </p:nvSpPr>
        <p:spPr>
          <a:xfrm>
            <a:off x="1827821" y="3293936"/>
            <a:ext cx="1738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/>
              <a:t>Code</a:t>
            </a:r>
            <a:r>
              <a:rPr lang="ko-KR" altLang="en-US" sz="1200" dirty="0"/>
              <a:t> </a:t>
            </a:r>
            <a:r>
              <a:rPr lang="en-US" altLang="ko-KR" sz="1200" dirty="0"/>
              <a:t>&amp; resource </a:t>
            </a:r>
            <a:r>
              <a:rPr lang="ko-KR" altLang="en-US" sz="1200" dirty="0"/>
              <a:t>작성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217149-173D-4126-8717-783FDE4022F8}"/>
              </a:ext>
            </a:extLst>
          </p:cNvPr>
          <p:cNvSpPr txBox="1"/>
          <p:nvPr/>
        </p:nvSpPr>
        <p:spPr>
          <a:xfrm>
            <a:off x="1676400" y="2548929"/>
            <a:ext cx="619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Editor</a:t>
            </a:r>
            <a:endParaRPr lang="ko-KR" altLang="en-US" sz="1200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07F872B-A430-4A3F-A4C9-939880E64254}"/>
              </a:ext>
            </a:extLst>
          </p:cNvPr>
          <p:cNvCxnSpPr>
            <a:cxnSpLocks/>
            <a:stCxn id="29" idx="6"/>
            <a:endCxn id="33" idx="1"/>
          </p:cNvCxnSpPr>
          <p:nvPr/>
        </p:nvCxnSpPr>
        <p:spPr>
          <a:xfrm>
            <a:off x="5587395" y="3995184"/>
            <a:ext cx="4409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F92C3C5-8F53-4C17-A78E-F0B35DFE48FD}"/>
              </a:ext>
            </a:extLst>
          </p:cNvPr>
          <p:cNvCxnSpPr>
            <a:cxnSpLocks/>
            <a:stCxn id="25" idx="3"/>
            <a:endCxn id="29" idx="2"/>
          </p:cNvCxnSpPr>
          <p:nvPr/>
        </p:nvCxnSpPr>
        <p:spPr>
          <a:xfrm flipV="1">
            <a:off x="3751648" y="3995184"/>
            <a:ext cx="622765" cy="1022390"/>
          </a:xfrm>
          <a:prstGeom prst="bentConnector3">
            <a:avLst>
              <a:gd name="adj1" fmla="val 4082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D0231EC-4003-4C4D-B7C3-72C60D76A18E}"/>
              </a:ext>
            </a:extLst>
          </p:cNvPr>
          <p:cNvGrpSpPr/>
          <p:nvPr/>
        </p:nvGrpSpPr>
        <p:grpSpPr>
          <a:xfrm>
            <a:off x="1642417" y="4599504"/>
            <a:ext cx="2109231" cy="836140"/>
            <a:chOff x="1035563" y="4539049"/>
            <a:chExt cx="2109231" cy="83614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5EFC909-7FCF-496A-B2FC-A24E8F5E8D31}"/>
                </a:ext>
              </a:extLst>
            </p:cNvPr>
            <p:cNvGrpSpPr/>
            <p:nvPr/>
          </p:nvGrpSpPr>
          <p:grpSpPr>
            <a:xfrm>
              <a:off x="1069544" y="4597901"/>
              <a:ext cx="2041269" cy="718436"/>
              <a:chOff x="1054099" y="4608173"/>
              <a:chExt cx="2041269" cy="718436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E54B8F99-1DA9-4F5F-9C19-046920AE29C4}"/>
                  </a:ext>
                </a:extLst>
              </p:cNvPr>
              <p:cNvGrpSpPr/>
              <p:nvPr/>
            </p:nvGrpSpPr>
            <p:grpSpPr>
              <a:xfrm>
                <a:off x="1054100" y="4608173"/>
                <a:ext cx="2041268" cy="325596"/>
                <a:chOff x="1054100" y="4565822"/>
                <a:chExt cx="2041268" cy="325596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017971C5-A5A1-48B2-880A-8F0C820F7B31}"/>
                    </a:ext>
                  </a:extLst>
                </p:cNvPr>
                <p:cNvSpPr/>
                <p:nvPr/>
              </p:nvSpPr>
              <p:spPr>
                <a:xfrm>
                  <a:off x="1054100" y="4565822"/>
                  <a:ext cx="2041268" cy="3255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01AE894-93AA-47F8-9A1B-66E5BDA9B318}"/>
                    </a:ext>
                  </a:extLst>
                </p:cNvPr>
                <p:cNvSpPr txBox="1"/>
                <p:nvPr/>
              </p:nvSpPr>
              <p:spPr>
                <a:xfrm>
                  <a:off x="1799657" y="4590120"/>
                  <a:ext cx="55015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Code</a:t>
                  </a:r>
                  <a:endParaRPr lang="ko-KR" altLang="en-US" sz="1200" dirty="0"/>
                </a:p>
              </p:txBody>
            </p: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88541DA4-1ED6-400A-8A98-AB6AAA7C0787}"/>
                  </a:ext>
                </a:extLst>
              </p:cNvPr>
              <p:cNvGrpSpPr/>
              <p:nvPr/>
            </p:nvGrpSpPr>
            <p:grpSpPr>
              <a:xfrm>
                <a:off x="1054099" y="5001013"/>
                <a:ext cx="2041268" cy="325596"/>
                <a:chOff x="1054100" y="4565822"/>
                <a:chExt cx="2041268" cy="325596"/>
              </a:xfrm>
            </p:grpSpPr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C59716C5-EA1D-4030-AD2F-EE8F46592BB2}"/>
                    </a:ext>
                  </a:extLst>
                </p:cNvPr>
                <p:cNvSpPr/>
                <p:nvPr/>
              </p:nvSpPr>
              <p:spPr>
                <a:xfrm>
                  <a:off x="1054100" y="4565822"/>
                  <a:ext cx="2041268" cy="3255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31DF39F-E5C8-46CD-92E4-1297EC4CCEB2}"/>
                    </a:ext>
                  </a:extLst>
                </p:cNvPr>
                <p:cNvSpPr txBox="1"/>
                <p:nvPr/>
              </p:nvSpPr>
              <p:spPr>
                <a:xfrm>
                  <a:off x="1668435" y="4590120"/>
                  <a:ext cx="81259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Resource</a:t>
                  </a:r>
                  <a:endParaRPr lang="ko-KR" altLang="en-US" sz="1200" dirty="0"/>
                </a:p>
              </p:txBody>
            </p:sp>
          </p:grp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C2E03BD-3305-435A-B621-FBF104BFD6E4}"/>
                </a:ext>
              </a:extLst>
            </p:cNvPr>
            <p:cNvSpPr/>
            <p:nvPr/>
          </p:nvSpPr>
          <p:spPr>
            <a:xfrm>
              <a:off x="1035563" y="4539049"/>
              <a:ext cx="2109231" cy="83614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95EF79C-AC33-443A-B365-7969279149C7}"/>
              </a:ext>
            </a:extLst>
          </p:cNvPr>
          <p:cNvGrpSpPr/>
          <p:nvPr/>
        </p:nvGrpSpPr>
        <p:grpSpPr>
          <a:xfrm>
            <a:off x="4374413" y="3564242"/>
            <a:ext cx="1212982" cy="861884"/>
            <a:chOff x="3822389" y="3450625"/>
            <a:chExt cx="1212982" cy="861884"/>
          </a:xfrm>
          <a:solidFill>
            <a:schemeClr val="bg1"/>
          </a:solidFill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40D0D7C-8680-4359-9836-676A22CC767E}"/>
                </a:ext>
              </a:extLst>
            </p:cNvPr>
            <p:cNvSpPr/>
            <p:nvPr/>
          </p:nvSpPr>
          <p:spPr>
            <a:xfrm>
              <a:off x="3822389" y="3450625"/>
              <a:ext cx="1212982" cy="86188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4D357A-87A3-431B-925F-C11FD9F05A42}"/>
                </a:ext>
              </a:extLst>
            </p:cNvPr>
            <p:cNvSpPr txBox="1"/>
            <p:nvPr/>
          </p:nvSpPr>
          <p:spPr>
            <a:xfrm>
              <a:off x="4048006" y="3743066"/>
              <a:ext cx="761748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Compile</a:t>
              </a:r>
              <a:endParaRPr lang="ko-KR" altLang="en-US" sz="12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FDECF97-FBEC-4301-8058-8595EFD8A879}"/>
              </a:ext>
            </a:extLst>
          </p:cNvPr>
          <p:cNvGrpSpPr/>
          <p:nvPr/>
        </p:nvGrpSpPr>
        <p:grpSpPr>
          <a:xfrm>
            <a:off x="6028379" y="3622388"/>
            <a:ext cx="1134036" cy="745592"/>
            <a:chOff x="6400800" y="3400100"/>
            <a:chExt cx="1134036" cy="745592"/>
          </a:xfrm>
          <a:solidFill>
            <a:schemeClr val="bg1"/>
          </a:solidFill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9C90519-D60C-4D38-9A84-F2E5BE8D3D90}"/>
                </a:ext>
              </a:extLst>
            </p:cNvPr>
            <p:cNvSpPr/>
            <p:nvPr/>
          </p:nvSpPr>
          <p:spPr>
            <a:xfrm>
              <a:off x="6400800" y="3400100"/>
              <a:ext cx="1134036" cy="7455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E196414-64C1-4EC0-B3D0-9FD58E95A8A3}"/>
                </a:ext>
              </a:extLst>
            </p:cNvPr>
            <p:cNvSpPr txBox="1"/>
            <p:nvPr/>
          </p:nvSpPr>
          <p:spPr>
            <a:xfrm>
              <a:off x="6554084" y="3634397"/>
              <a:ext cx="82747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APK </a:t>
              </a:r>
              <a:r>
                <a:rPr lang="ko-KR" altLang="en-US" sz="1200" dirty="0"/>
                <a:t>파일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BB210C7-61BB-4AB2-A67B-3BCF729F920F}"/>
              </a:ext>
            </a:extLst>
          </p:cNvPr>
          <p:cNvSpPr txBox="1"/>
          <p:nvPr/>
        </p:nvSpPr>
        <p:spPr>
          <a:xfrm>
            <a:off x="4203010" y="2579094"/>
            <a:ext cx="662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Gradle</a:t>
            </a:r>
            <a:endParaRPr lang="ko-KR" altLang="en-US" sz="1200" b="1" dirty="0"/>
          </a:p>
        </p:txBody>
      </p:sp>
      <p:pic>
        <p:nvPicPr>
          <p:cNvPr id="2050" name="Picture 2" descr="LG 뉴클런 스마트폰 L5000(LG-F590) 출시! 스펙 살펴보기 : 네이버 블로그">
            <a:extLst>
              <a:ext uri="{FF2B5EF4-FFF2-40B4-BE49-F238E27FC236}">
                <a16:creationId xmlns:a16="http://schemas.microsoft.com/office/drawing/2014/main" id="{6C4F9DCB-D5B6-449D-955B-2951E05641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8" t="6137" r="53823" b="5005"/>
          <a:stretch/>
        </p:blipFill>
        <p:spPr bwMode="auto">
          <a:xfrm>
            <a:off x="8714899" y="1702532"/>
            <a:ext cx="1004035" cy="182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sing and Configuring the Android Studio 2 AVD Emulator - Techotopia">
            <a:extLst>
              <a:ext uri="{FF2B5EF4-FFF2-40B4-BE49-F238E27FC236}">
                <a16:creationId xmlns:a16="http://schemas.microsoft.com/office/drawing/2014/main" id="{03DA56C4-5D07-45C3-A3C6-8006A8030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888" y="4094144"/>
            <a:ext cx="1276390" cy="193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E3DAE20-EE83-4D15-93B0-7B3E4F14793D}"/>
              </a:ext>
            </a:extLst>
          </p:cNvPr>
          <p:cNvCxnSpPr>
            <a:stCxn id="33" idx="3"/>
            <a:endCxn id="2052" idx="1"/>
          </p:cNvCxnSpPr>
          <p:nvPr/>
        </p:nvCxnSpPr>
        <p:spPr>
          <a:xfrm>
            <a:off x="7162415" y="3995184"/>
            <a:ext cx="1503473" cy="1068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BDF6666-9968-4872-9911-2C0037CB9C2E}"/>
              </a:ext>
            </a:extLst>
          </p:cNvPr>
          <p:cNvCxnSpPr>
            <a:cxnSpLocks/>
            <a:stCxn id="33" idx="3"/>
            <a:endCxn id="2050" idx="1"/>
          </p:cNvCxnSpPr>
          <p:nvPr/>
        </p:nvCxnSpPr>
        <p:spPr>
          <a:xfrm flipV="1">
            <a:off x="7162415" y="2615021"/>
            <a:ext cx="1552484" cy="13801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731581D-A68A-4672-8584-D862623F04E9}"/>
              </a:ext>
            </a:extLst>
          </p:cNvPr>
          <p:cNvSpPr txBox="1"/>
          <p:nvPr/>
        </p:nvSpPr>
        <p:spPr>
          <a:xfrm>
            <a:off x="8369269" y="3460560"/>
            <a:ext cx="1695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Android smart phone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A72482-6D38-4E26-BE2C-9E4B881AAF88}"/>
              </a:ext>
            </a:extLst>
          </p:cNvPr>
          <p:cNvSpPr txBox="1"/>
          <p:nvPr/>
        </p:nvSpPr>
        <p:spPr>
          <a:xfrm>
            <a:off x="8592319" y="5970124"/>
            <a:ext cx="1423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Android emulator</a:t>
            </a:r>
            <a:endParaRPr lang="ko-KR" altLang="en-US" sz="12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66E2062-134A-469F-9ABF-0E2B92FE95C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2697033" y="4198555"/>
            <a:ext cx="1" cy="4009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18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 </a:t>
            </a:r>
            <a:r>
              <a:rPr lang="ko-KR" altLang="en-US" dirty="0"/>
              <a:t>설치 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Android build </a:t>
            </a:r>
            <a:r>
              <a:rPr lang="ko-KR" altLang="en-US" sz="2400" dirty="0"/>
              <a:t>설치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Android </a:t>
            </a:r>
            <a:r>
              <a:rPr lang="ko-KR" altLang="en-US" dirty="0"/>
              <a:t>다운로드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https://developer.android.com/studio?gclid=CjwKCAiA9bmABhBbEiwASb35V3tPg0Tce1ZH7Q0QovJosMuivfdHRxBrphqqnZFFfcPd-T48OSyeaBoCRBAQAvD_BwE&amp;gclsrc=aw.ds</a:t>
            </a:r>
            <a:endParaRPr lang="en-US" altLang="ko-KR" dirty="0"/>
          </a:p>
        </p:txBody>
      </p:sp>
      <p:pic>
        <p:nvPicPr>
          <p:cNvPr id="2053" name="그림 2052">
            <a:extLst>
              <a:ext uri="{FF2B5EF4-FFF2-40B4-BE49-F238E27FC236}">
                <a16:creationId xmlns:a16="http://schemas.microsoft.com/office/drawing/2014/main" id="{C901F0EF-3A2A-4CEC-B9F2-C8F8F7184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801" y="2905234"/>
            <a:ext cx="6128398" cy="2728168"/>
          </a:xfrm>
          <a:prstGeom prst="rect">
            <a:avLst/>
          </a:prstGeom>
        </p:spPr>
      </p:pic>
      <p:sp>
        <p:nvSpPr>
          <p:cNvPr id="2054" name="직사각형 2053">
            <a:extLst>
              <a:ext uri="{FF2B5EF4-FFF2-40B4-BE49-F238E27FC236}">
                <a16:creationId xmlns:a16="http://schemas.microsoft.com/office/drawing/2014/main" id="{0281CE73-2C3F-472C-A720-E2EBEA67ED54}"/>
              </a:ext>
            </a:extLst>
          </p:cNvPr>
          <p:cNvSpPr/>
          <p:nvPr/>
        </p:nvSpPr>
        <p:spPr>
          <a:xfrm>
            <a:off x="4991100" y="4851400"/>
            <a:ext cx="2146300" cy="476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5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 </a:t>
            </a:r>
            <a:r>
              <a:rPr lang="ko-KR" altLang="en-US" dirty="0"/>
              <a:t>설치 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Android build </a:t>
            </a:r>
            <a:r>
              <a:rPr lang="ko-KR" altLang="en-US" sz="2400" dirty="0"/>
              <a:t>설치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F2B2C3-34B7-4B72-B0F9-7BBBCB70C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2120900"/>
            <a:ext cx="4752975" cy="3695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8A2859-7678-4D8D-AFE6-41A7126C5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20900"/>
            <a:ext cx="4752975" cy="3695700"/>
          </a:xfrm>
          <a:prstGeom prst="rect">
            <a:avLst/>
          </a:prstGeom>
        </p:spPr>
      </p:pic>
      <p:sp>
        <p:nvSpPr>
          <p:cNvPr id="2054" name="직사각형 2053">
            <a:extLst>
              <a:ext uri="{FF2B5EF4-FFF2-40B4-BE49-F238E27FC236}">
                <a16:creationId xmlns:a16="http://schemas.microsoft.com/office/drawing/2014/main" id="{0281CE73-2C3F-472C-A720-E2EBEA67ED54}"/>
              </a:ext>
            </a:extLst>
          </p:cNvPr>
          <p:cNvSpPr/>
          <p:nvPr/>
        </p:nvSpPr>
        <p:spPr>
          <a:xfrm>
            <a:off x="3815158" y="5442413"/>
            <a:ext cx="801292" cy="287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C87B1B-77A2-4E73-9065-18091A753B41}"/>
              </a:ext>
            </a:extLst>
          </p:cNvPr>
          <p:cNvSpPr/>
          <p:nvPr/>
        </p:nvSpPr>
        <p:spPr>
          <a:xfrm>
            <a:off x="7739458" y="3824843"/>
            <a:ext cx="1360092" cy="2264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EB6699-8062-4E34-B7C0-C36CC8AEB483}"/>
              </a:ext>
            </a:extLst>
          </p:cNvPr>
          <p:cNvSpPr/>
          <p:nvPr/>
        </p:nvSpPr>
        <p:spPr>
          <a:xfrm>
            <a:off x="9149158" y="5448763"/>
            <a:ext cx="801292" cy="287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3E4ED0-3463-49A9-B909-984BF9141C83}"/>
              </a:ext>
            </a:extLst>
          </p:cNvPr>
          <p:cNvSpPr txBox="1"/>
          <p:nvPr/>
        </p:nvSpPr>
        <p:spPr>
          <a:xfrm>
            <a:off x="7905750" y="403619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체크 해제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351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 </a:t>
            </a:r>
            <a:r>
              <a:rPr lang="ko-KR" altLang="en-US" dirty="0"/>
              <a:t>설치 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Android build </a:t>
            </a:r>
            <a:r>
              <a:rPr lang="ko-KR" altLang="en-US" sz="2400" dirty="0"/>
              <a:t>설치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C87614-1019-4B15-928B-12C95FF97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139950"/>
            <a:ext cx="4752975" cy="3695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D7F896B-382D-4093-B81D-2DEB49891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644" y="2139950"/>
            <a:ext cx="4752975" cy="3695700"/>
          </a:xfrm>
          <a:prstGeom prst="rect">
            <a:avLst/>
          </a:prstGeom>
        </p:spPr>
      </p:pic>
      <p:sp>
        <p:nvSpPr>
          <p:cNvPr id="2054" name="직사각형 2053">
            <a:extLst>
              <a:ext uri="{FF2B5EF4-FFF2-40B4-BE49-F238E27FC236}">
                <a16:creationId xmlns:a16="http://schemas.microsoft.com/office/drawing/2014/main" id="{0281CE73-2C3F-472C-A720-E2EBEA67ED54}"/>
              </a:ext>
            </a:extLst>
          </p:cNvPr>
          <p:cNvSpPr/>
          <p:nvPr/>
        </p:nvSpPr>
        <p:spPr>
          <a:xfrm>
            <a:off x="3834208" y="5463606"/>
            <a:ext cx="801292" cy="287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EB6699-8062-4E34-B7C0-C36CC8AEB483}"/>
              </a:ext>
            </a:extLst>
          </p:cNvPr>
          <p:cNvSpPr/>
          <p:nvPr/>
        </p:nvSpPr>
        <p:spPr>
          <a:xfrm>
            <a:off x="9377758" y="5456992"/>
            <a:ext cx="801292" cy="287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 </a:t>
            </a:r>
            <a:r>
              <a:rPr lang="ko-KR" altLang="en-US" dirty="0"/>
              <a:t>설치 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Android build </a:t>
            </a:r>
            <a:r>
              <a:rPr lang="ko-KR" altLang="en-US" sz="2400" dirty="0"/>
              <a:t>설치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341C0E-7EB0-4B85-B62F-B6530A7EA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44" y="2122835"/>
            <a:ext cx="4752975" cy="36957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EB6699-8062-4E34-B7C0-C36CC8AEB483}"/>
              </a:ext>
            </a:extLst>
          </p:cNvPr>
          <p:cNvSpPr/>
          <p:nvPr/>
        </p:nvSpPr>
        <p:spPr>
          <a:xfrm>
            <a:off x="3840558" y="5442413"/>
            <a:ext cx="801292" cy="287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5135B8-4D08-475A-B82E-729B0179A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112" y="2122835"/>
            <a:ext cx="4752975" cy="36957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FEB126-271C-4D2A-9437-93B816E36396}"/>
              </a:ext>
            </a:extLst>
          </p:cNvPr>
          <p:cNvSpPr/>
          <p:nvPr/>
        </p:nvSpPr>
        <p:spPr>
          <a:xfrm>
            <a:off x="9276158" y="5444940"/>
            <a:ext cx="801292" cy="287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804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3497</TotalTime>
  <Words>882</Words>
  <Application>Microsoft Office PowerPoint</Application>
  <PresentationFormat>와이드스크린</PresentationFormat>
  <Paragraphs>289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굴림</vt:lpstr>
      <vt:lpstr>맑은 고딕</vt:lpstr>
      <vt:lpstr>Arial</vt:lpstr>
      <vt:lpstr>Office 테마</vt:lpstr>
      <vt:lpstr>카메라 기반 실시간 영상처리 기능을 포함한 안드로이드 앱 개발</vt:lpstr>
      <vt:lpstr>PowerPoint 프레젠테이션</vt:lpstr>
      <vt:lpstr>PowerPoint 프레젠테이션</vt:lpstr>
      <vt:lpstr>Android studio 설치</vt:lpstr>
      <vt:lpstr>Android studio 설치</vt:lpstr>
      <vt:lpstr>Android studio 설치</vt:lpstr>
      <vt:lpstr>Android studio 설치</vt:lpstr>
      <vt:lpstr>Android studio 설치</vt:lpstr>
      <vt:lpstr>Android studio 설치</vt:lpstr>
      <vt:lpstr>Android studio 설치</vt:lpstr>
      <vt:lpstr>Android studio 설치</vt:lpstr>
      <vt:lpstr>Android studio 설치</vt:lpstr>
      <vt:lpstr>Android studio 설치</vt:lpstr>
      <vt:lpstr>Android studio 설치</vt:lpstr>
      <vt:lpstr>Android studio 설치</vt:lpstr>
      <vt:lpstr>Android studio 설치</vt:lpstr>
      <vt:lpstr>Android studio 설치</vt:lpstr>
      <vt:lpstr>Android studio 설치</vt:lpstr>
      <vt:lpstr>Android studio 설치</vt:lpstr>
      <vt:lpstr>Android studio 설치</vt:lpstr>
      <vt:lpstr>Android studio 설치</vt:lpstr>
      <vt:lpstr>Android studio 설치</vt:lpstr>
      <vt:lpstr>PowerPoint 프레젠테이션</vt:lpstr>
      <vt:lpstr>Android project</vt:lpstr>
      <vt:lpstr>Android project</vt:lpstr>
      <vt:lpstr>Android project</vt:lpstr>
      <vt:lpstr>Android project</vt:lpstr>
      <vt:lpstr>PowerPoint 프레젠테이션</vt:lpstr>
      <vt:lpstr>Activity</vt:lpstr>
      <vt:lpstr>Activity</vt:lpstr>
      <vt:lpstr>PowerPoint 프레젠테이션</vt:lpstr>
      <vt:lpstr>Layout</vt:lpstr>
      <vt:lpstr>Layout</vt:lpstr>
      <vt:lpstr>Layout</vt:lpstr>
      <vt:lpstr>Layout</vt:lpstr>
      <vt:lpstr>PowerPoint 프레젠테이션</vt:lpstr>
      <vt:lpstr>Widget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PRLab 스터디</dc:title>
  <dc:creator>Hwang Hyeonsang</dc:creator>
  <cp:lastModifiedBy>Hwang Hyeonsang</cp:lastModifiedBy>
  <cp:revision>115</cp:revision>
  <dcterms:created xsi:type="dcterms:W3CDTF">2021-01-14T08:54:48Z</dcterms:created>
  <dcterms:modified xsi:type="dcterms:W3CDTF">2021-01-26T12:49:10Z</dcterms:modified>
</cp:coreProperties>
</file>