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2" r:id="rId4"/>
    <p:sldId id="318" r:id="rId5"/>
    <p:sldId id="317" r:id="rId6"/>
    <p:sldId id="264" r:id="rId7"/>
    <p:sldId id="319" r:id="rId8"/>
    <p:sldId id="322" r:id="rId9"/>
    <p:sldId id="323" r:id="rId10"/>
    <p:sldId id="321" r:id="rId11"/>
    <p:sldId id="324" r:id="rId12"/>
    <p:sldId id="329" r:id="rId13"/>
    <p:sldId id="325" r:id="rId14"/>
    <p:sldId id="326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9" r:id="rId23"/>
    <p:sldId id="340" r:id="rId24"/>
    <p:sldId id="341" r:id="rId25"/>
    <p:sldId id="342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9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595959"/>
                </a:solidFill>
              </a:rPr>
              <a:t>PyQt5</a:t>
            </a:r>
            <a:r>
              <a:rPr lang="ko-KR" altLang="en-US" b="1" dirty="0">
                <a:solidFill>
                  <a:srgbClr val="595959"/>
                </a:solidFill>
              </a:rPr>
              <a:t>를 이용한 </a:t>
            </a:r>
            <a:r>
              <a:rPr lang="en-US" altLang="ko-KR" b="1" dirty="0">
                <a:solidFill>
                  <a:srgbClr val="595959"/>
                </a:solidFill>
              </a:rPr>
              <a:t>GUI </a:t>
            </a:r>
            <a:r>
              <a:rPr lang="ko-KR" altLang="en-US" b="1" dirty="0">
                <a:solidFill>
                  <a:srgbClr val="595959"/>
                </a:solidFill>
              </a:rPr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135806" y="2531081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D24D8C8-4140-4A41-9287-6BE763E2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54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108924" y="6210675"/>
            <a:ext cx="39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학습에 사용될 데이터의 경로를 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3B6E6-89C4-4E42-9E4A-5C1B15C23AAE}"/>
              </a:ext>
            </a:extLst>
          </p:cNvPr>
          <p:cNvSpPr/>
          <p:nvPr/>
        </p:nvSpPr>
        <p:spPr>
          <a:xfrm>
            <a:off x="3105150" y="1803400"/>
            <a:ext cx="2495550" cy="3844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6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712B9B-017D-480B-8EBB-611EB4BF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54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475406" y="6210675"/>
            <a:ext cx="32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원하는 </a:t>
            </a:r>
            <a:r>
              <a:rPr lang="en-US" altLang="ko-KR" dirty="0"/>
              <a:t>hyper parameter </a:t>
            </a:r>
            <a:r>
              <a:rPr lang="ko-KR" altLang="en-US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3B6E6-89C4-4E42-9E4A-5C1B15C23AAE}"/>
              </a:ext>
            </a:extLst>
          </p:cNvPr>
          <p:cNvSpPr/>
          <p:nvPr/>
        </p:nvSpPr>
        <p:spPr>
          <a:xfrm>
            <a:off x="5686424" y="1804812"/>
            <a:ext cx="3305175" cy="890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2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56C38E9-EB49-4D2E-8E57-40FEE4FC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54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113325" y="6210675"/>
            <a:ext cx="396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설정을 마친 후</a:t>
            </a:r>
            <a:r>
              <a:rPr lang="en-US" altLang="ko-KR" dirty="0"/>
              <a:t>, start </a:t>
            </a:r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3B6E6-89C4-4E42-9E4A-5C1B15C23AAE}"/>
              </a:ext>
            </a:extLst>
          </p:cNvPr>
          <p:cNvSpPr/>
          <p:nvPr/>
        </p:nvSpPr>
        <p:spPr>
          <a:xfrm>
            <a:off x="5629274" y="2709687"/>
            <a:ext cx="1733551" cy="519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712B9B-017D-480B-8EBB-611EB4BF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54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2881034" y="6210675"/>
            <a:ext cx="642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폴더 선택</a:t>
            </a:r>
            <a:r>
              <a:rPr lang="en-US" altLang="ko-KR" dirty="0"/>
              <a:t>, </a:t>
            </a:r>
            <a:r>
              <a:rPr lang="ko-KR" altLang="en-US" dirty="0"/>
              <a:t>파라미터 설정이 안되어 있으면 오류 메시지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8CB8D6-8249-4081-9985-17CCE175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2838450"/>
            <a:ext cx="2457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7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DE73CED-1052-4081-B831-66D5A8C8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54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229427" y="6210675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 시작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3B6E6-89C4-4E42-9E4A-5C1B15C23AAE}"/>
              </a:ext>
            </a:extLst>
          </p:cNvPr>
          <p:cNvSpPr/>
          <p:nvPr/>
        </p:nvSpPr>
        <p:spPr>
          <a:xfrm>
            <a:off x="5686424" y="1804812"/>
            <a:ext cx="3305175" cy="1376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1FAF89-9F0A-4614-BB33-F4AC27C4CFD4}"/>
              </a:ext>
            </a:extLst>
          </p:cNvPr>
          <p:cNvSpPr/>
          <p:nvPr/>
        </p:nvSpPr>
        <p:spPr>
          <a:xfrm>
            <a:off x="5600699" y="5308710"/>
            <a:ext cx="3524251" cy="368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F623B-9CF6-4984-AED0-5B08AC2C159E}"/>
              </a:ext>
            </a:extLst>
          </p:cNvPr>
          <p:cNvSpPr/>
          <p:nvPr/>
        </p:nvSpPr>
        <p:spPr>
          <a:xfrm>
            <a:off x="2969203" y="5757552"/>
            <a:ext cx="878897" cy="229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C35D6-BB88-4629-A9F4-2988CDE5C3EB}"/>
              </a:ext>
            </a:extLst>
          </p:cNvPr>
          <p:cNvSpPr txBox="1"/>
          <p:nvPr/>
        </p:nvSpPr>
        <p:spPr>
          <a:xfrm>
            <a:off x="6095999" y="3181350"/>
            <a:ext cx="310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학습 진행 중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파라미터 수정은 불가하므로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위젯들 </a:t>
            </a:r>
            <a:r>
              <a:rPr lang="en-US" altLang="ko-KR" sz="1200" dirty="0">
                <a:solidFill>
                  <a:srgbClr val="FF0000"/>
                </a:solidFill>
              </a:rPr>
              <a:t>disable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3966A-ED60-441D-858B-04393F18E456}"/>
              </a:ext>
            </a:extLst>
          </p:cNvPr>
          <p:cNvSpPr txBox="1"/>
          <p:nvPr/>
        </p:nvSpPr>
        <p:spPr>
          <a:xfrm>
            <a:off x="6574854" y="5663852"/>
            <a:ext cx="1575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Progress bar </a:t>
            </a:r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6CC84-E83E-4C75-A88F-012CD4CBABC1}"/>
              </a:ext>
            </a:extLst>
          </p:cNvPr>
          <p:cNvSpPr txBox="1"/>
          <p:nvPr/>
        </p:nvSpPr>
        <p:spPr>
          <a:xfrm>
            <a:off x="2977431" y="548055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학습 진행 상태 표시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8EF5D-D6D3-40D5-BD9B-A4E23D6343E3}"/>
              </a:ext>
            </a:extLst>
          </p:cNvPr>
          <p:cNvSpPr txBox="1"/>
          <p:nvPr/>
        </p:nvSpPr>
        <p:spPr>
          <a:xfrm>
            <a:off x="102528" y="4823332"/>
            <a:ext cx="2885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학습 진행 상태 예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Pytorch</a:t>
            </a:r>
            <a:r>
              <a:rPr lang="en-US" altLang="ko-KR" sz="1100" dirty="0">
                <a:solidFill>
                  <a:srgbClr val="FF0000"/>
                </a:solidFill>
              </a:rPr>
              <a:t> device </a:t>
            </a:r>
            <a:r>
              <a:rPr lang="ko-KR" altLang="en-US" sz="1100" dirty="0">
                <a:solidFill>
                  <a:srgbClr val="FF0000"/>
                </a:solidFill>
              </a:rPr>
              <a:t>세팅 중 </a:t>
            </a:r>
            <a:r>
              <a:rPr lang="en-US" altLang="ko-KR" sz="1100" dirty="0">
                <a:solidFill>
                  <a:srgbClr val="FF0000"/>
                </a:solidFill>
              </a:rPr>
              <a:t>: “Device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setting..”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학습 데이터 </a:t>
            </a:r>
            <a:r>
              <a:rPr lang="en-US" altLang="ko-KR" sz="1100" dirty="0">
                <a:solidFill>
                  <a:srgbClr val="FF0000"/>
                </a:solidFill>
              </a:rPr>
              <a:t>load </a:t>
            </a:r>
            <a:r>
              <a:rPr lang="ko-KR" altLang="en-US" sz="1100" dirty="0">
                <a:solidFill>
                  <a:srgbClr val="FF0000"/>
                </a:solidFill>
              </a:rPr>
              <a:t>중 </a:t>
            </a:r>
            <a:r>
              <a:rPr lang="en-US" altLang="ko-KR" sz="1100" dirty="0">
                <a:solidFill>
                  <a:srgbClr val="FF0000"/>
                </a:solidFill>
              </a:rPr>
              <a:t>: “Train data setting..”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모델 생성 중 </a:t>
            </a:r>
            <a:r>
              <a:rPr lang="en-US" altLang="ko-KR" sz="1100" dirty="0">
                <a:solidFill>
                  <a:srgbClr val="FF0000"/>
                </a:solidFill>
              </a:rPr>
              <a:t>: “Model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setting..”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학습 중 </a:t>
            </a:r>
            <a:r>
              <a:rPr lang="en-US" altLang="ko-KR" sz="1100" dirty="0">
                <a:solidFill>
                  <a:srgbClr val="FF0000"/>
                </a:solidFill>
              </a:rPr>
              <a:t>: “Training..”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학습 완료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메시지 없음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B04426A-099A-43CC-825F-B869A5F1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56" y="1072020"/>
            <a:ext cx="6228879" cy="49146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229428" y="6210675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 진행 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1FAF89-9F0A-4614-BB33-F4AC27C4CFD4}"/>
              </a:ext>
            </a:extLst>
          </p:cNvPr>
          <p:cNvSpPr/>
          <p:nvPr/>
        </p:nvSpPr>
        <p:spPr>
          <a:xfrm>
            <a:off x="5600699" y="3152775"/>
            <a:ext cx="3524251" cy="2524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31A8C-8D7C-44E6-9249-85215D396ACF}"/>
              </a:ext>
            </a:extLst>
          </p:cNvPr>
          <p:cNvSpPr txBox="1"/>
          <p:nvPr/>
        </p:nvSpPr>
        <p:spPr>
          <a:xfrm>
            <a:off x="5990358" y="4911377"/>
            <a:ext cx="245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실시간 그래프 및 </a:t>
            </a:r>
            <a:r>
              <a:rPr lang="en-US" altLang="ko-KR" sz="1200" dirty="0">
                <a:solidFill>
                  <a:srgbClr val="FF0000"/>
                </a:solidFill>
              </a:rPr>
              <a:t>progress bar</a:t>
            </a:r>
            <a:r>
              <a:rPr lang="ko-KR" altLang="en-US" sz="1200" dirty="0">
                <a:solidFill>
                  <a:srgbClr val="FF0000"/>
                </a:solidFill>
              </a:rPr>
              <a:t>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진행 상태 시각화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DD8120-1778-40AA-9443-DDAA3CC99F36}"/>
              </a:ext>
            </a:extLst>
          </p:cNvPr>
          <p:cNvGrpSpPr/>
          <p:nvPr/>
        </p:nvGrpSpPr>
        <p:grpSpPr>
          <a:xfrm>
            <a:off x="2986956" y="1072020"/>
            <a:ext cx="6228879" cy="4914671"/>
            <a:chOff x="4694391" y="285034"/>
            <a:chExt cx="7629525" cy="6019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2A71B07-C1BB-4A78-A56E-493FB52D2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4391" y="285034"/>
              <a:ext cx="7629525" cy="60198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809B289-3B33-4350-9DF7-8AB45034F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0003" y="2756772"/>
              <a:ext cx="1638300" cy="10763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414304" y="621067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 완료 시 완료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1917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54F0F8E-0267-48C8-9B9B-DEE83B3C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56" y="1072020"/>
            <a:ext cx="6228879" cy="49146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229429" y="6210675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학습 완료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1FAF89-9F0A-4614-BB33-F4AC27C4CFD4}"/>
              </a:ext>
            </a:extLst>
          </p:cNvPr>
          <p:cNvSpPr/>
          <p:nvPr/>
        </p:nvSpPr>
        <p:spPr>
          <a:xfrm>
            <a:off x="7295283" y="2771775"/>
            <a:ext cx="1734418" cy="44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31A8C-8D7C-44E6-9249-85215D396ACF}"/>
              </a:ext>
            </a:extLst>
          </p:cNvPr>
          <p:cNvSpPr txBox="1"/>
          <p:nvPr/>
        </p:nvSpPr>
        <p:spPr>
          <a:xfrm>
            <a:off x="7471876" y="3247074"/>
            <a:ext cx="1733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모델 저장 버튼 활성화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0B7CCF-6BE4-42D7-BBB7-D88DB7EB375D}"/>
              </a:ext>
            </a:extLst>
          </p:cNvPr>
          <p:cNvSpPr/>
          <p:nvPr/>
        </p:nvSpPr>
        <p:spPr>
          <a:xfrm>
            <a:off x="2976165" y="5565317"/>
            <a:ext cx="1734418" cy="44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4C56B-6E3A-4B99-9046-F3C58DE9B1C8}"/>
              </a:ext>
            </a:extLst>
          </p:cNvPr>
          <p:cNvSpPr txBox="1"/>
          <p:nvPr/>
        </p:nvSpPr>
        <p:spPr>
          <a:xfrm>
            <a:off x="3215289" y="523018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상태 표시 초기화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3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54F0F8E-0267-48C8-9B9B-DEE83B3C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56" y="1072020"/>
            <a:ext cx="6228879" cy="49146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561719" y="6210675"/>
            <a:ext cx="30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Save </a:t>
            </a:r>
            <a:r>
              <a:rPr lang="ko-KR" altLang="en-US" dirty="0"/>
              <a:t>버튼을 통해 모델 저장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91F9F7-B8F4-48AE-89EF-EDCA6BC7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865" y="1151317"/>
            <a:ext cx="8001000" cy="47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2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54F0F8E-0267-48C8-9B9B-DEE83B3C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56" y="1072020"/>
            <a:ext cx="6228879" cy="49146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388661" y="6210675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저장 완료 시</a:t>
            </a:r>
            <a:r>
              <a:rPr lang="en-US" altLang="ko-KR" dirty="0"/>
              <a:t>, </a:t>
            </a:r>
            <a:r>
              <a:rPr lang="ko-KR" altLang="en-US" dirty="0"/>
              <a:t>안내 메시지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D42ABC-6086-4705-9A95-CDB75FB1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2933524"/>
            <a:ext cx="2076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976142" y="2255275"/>
            <a:ext cx="4119141" cy="830997"/>
            <a:chOff x="3547058" y="2527894"/>
            <a:chExt cx="4119141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3275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595959"/>
                  </a:solidFill>
                </a:rPr>
                <a:t>실시간 얼굴 검출 프로그램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976142" y="4087948"/>
            <a:ext cx="2818785" cy="830997"/>
            <a:chOff x="3547058" y="2527894"/>
            <a:chExt cx="2818785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1974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595959"/>
                  </a:solidFill>
                </a:rPr>
                <a:t>Pytorch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활용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982DE5-0094-4FCA-B1AD-DF889CCE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02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716499" y="6210675"/>
            <a:ext cx="275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탭에 대한 상세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5F239-1241-42E0-B4F8-7DD2D92526E0}"/>
              </a:ext>
            </a:extLst>
          </p:cNvPr>
          <p:cNvSpPr txBox="1"/>
          <p:nvPr/>
        </p:nvSpPr>
        <p:spPr>
          <a:xfrm>
            <a:off x="3152775" y="5324475"/>
            <a:ext cx="2211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이미지 선택을 위한 </a:t>
            </a:r>
            <a:r>
              <a:rPr lang="en-US" altLang="ko-KR" sz="1200" dirty="0">
                <a:solidFill>
                  <a:srgbClr val="FF0000"/>
                </a:solidFill>
              </a:rPr>
              <a:t>tree view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FE8DD-6CF4-407F-B73E-2F4174F29AAF}"/>
              </a:ext>
            </a:extLst>
          </p:cNvPr>
          <p:cNvSpPr txBox="1"/>
          <p:nvPr/>
        </p:nvSpPr>
        <p:spPr>
          <a:xfrm>
            <a:off x="7083102" y="5574446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선택된 이미지의 분류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D7E9-1D0B-4037-B27E-526179E02292}"/>
              </a:ext>
            </a:extLst>
          </p:cNvPr>
          <p:cNvSpPr txBox="1"/>
          <p:nvPr/>
        </p:nvSpPr>
        <p:spPr>
          <a:xfrm>
            <a:off x="6314069" y="2705891"/>
            <a:ext cx="2581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선택된 이미지 시각화를 위한 </a:t>
            </a:r>
            <a:r>
              <a:rPr lang="en-US" altLang="ko-KR" sz="1200" dirty="0">
                <a:solidFill>
                  <a:srgbClr val="FF0000"/>
                </a:solidFill>
              </a:rPr>
              <a:t>label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2079C-4A9A-4334-A02E-936EB709D229}"/>
              </a:ext>
            </a:extLst>
          </p:cNvPr>
          <p:cNvSpPr txBox="1"/>
          <p:nvPr/>
        </p:nvSpPr>
        <p:spPr>
          <a:xfrm>
            <a:off x="6314069" y="141547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불러온 모델의 유무 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546C77-AC32-44D6-B29C-F7542D014715}"/>
              </a:ext>
            </a:extLst>
          </p:cNvPr>
          <p:cNvSpPr txBox="1"/>
          <p:nvPr/>
        </p:nvSpPr>
        <p:spPr>
          <a:xfrm>
            <a:off x="7787269" y="1819706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Load </a:t>
            </a:r>
            <a:r>
              <a:rPr lang="ko-KR" altLang="en-US" sz="1200" dirty="0">
                <a:solidFill>
                  <a:srgbClr val="FF0000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82105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71656B-F0C3-4094-8592-142E947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02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229424" y="6210675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3B6E6-89C4-4E42-9E4A-5C1B15C23AAE}"/>
              </a:ext>
            </a:extLst>
          </p:cNvPr>
          <p:cNvSpPr/>
          <p:nvPr/>
        </p:nvSpPr>
        <p:spPr>
          <a:xfrm>
            <a:off x="3152775" y="1757186"/>
            <a:ext cx="2428875" cy="3876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12B2A-F870-4C9B-9634-136172D50278}"/>
              </a:ext>
            </a:extLst>
          </p:cNvPr>
          <p:cNvSpPr txBox="1"/>
          <p:nvPr/>
        </p:nvSpPr>
        <p:spPr>
          <a:xfrm>
            <a:off x="3152775" y="533563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File model </a:t>
            </a:r>
            <a:r>
              <a:rPr lang="ko-KR" altLang="en-US" sz="1200" dirty="0">
                <a:solidFill>
                  <a:srgbClr val="FF0000"/>
                </a:solidFill>
              </a:rPr>
              <a:t>세팅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68502-BFD3-4C93-9204-E605F66208DD}"/>
              </a:ext>
            </a:extLst>
          </p:cNvPr>
          <p:cNvSpPr txBox="1"/>
          <p:nvPr/>
        </p:nvSpPr>
        <p:spPr>
          <a:xfrm>
            <a:off x="6016726" y="1425978"/>
            <a:ext cx="304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불러온 모델이 없으므로 </a:t>
            </a:r>
            <a:r>
              <a:rPr lang="en-US" altLang="ko-KR" sz="1200" dirty="0">
                <a:solidFill>
                  <a:srgbClr val="FF0000"/>
                </a:solidFill>
              </a:rPr>
              <a:t>Not loaded </a:t>
            </a:r>
            <a:r>
              <a:rPr lang="ko-KR" altLang="en-US" sz="1200" dirty="0">
                <a:solidFill>
                  <a:srgbClr val="FF0000"/>
                </a:solidFill>
              </a:rPr>
              <a:t>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819E6-8AEA-4690-90F9-0F04F8CBA14C}"/>
              </a:ext>
            </a:extLst>
          </p:cNvPr>
          <p:cNvSpPr txBox="1"/>
          <p:nvPr/>
        </p:nvSpPr>
        <p:spPr>
          <a:xfrm>
            <a:off x="6822051" y="5508981"/>
            <a:ext cx="1972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결과 </a:t>
            </a:r>
            <a:r>
              <a:rPr lang="ko-KR" altLang="en-US" sz="1200" dirty="0" err="1">
                <a:solidFill>
                  <a:srgbClr val="FF0000"/>
                </a:solidFill>
              </a:rPr>
              <a:t>초깃값을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으로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5EFD6-AEB9-4261-A9AB-179E8D171079}"/>
              </a:ext>
            </a:extLst>
          </p:cNvPr>
          <p:cNvSpPr txBox="1"/>
          <p:nvPr/>
        </p:nvSpPr>
        <p:spPr>
          <a:xfrm>
            <a:off x="6515772" y="372591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선택된 이미지가 없으므로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Label</a:t>
            </a:r>
            <a:r>
              <a:rPr lang="ko-KR" altLang="en-US" sz="1200" dirty="0">
                <a:solidFill>
                  <a:srgbClr val="FF0000"/>
                </a:solidFill>
              </a:rPr>
              <a:t>을 검은색으로 초기화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C6D55-695F-44CC-9C34-C65510944F33}"/>
              </a:ext>
            </a:extLst>
          </p:cNvPr>
          <p:cNvSpPr txBox="1"/>
          <p:nvPr/>
        </p:nvSpPr>
        <p:spPr>
          <a:xfrm>
            <a:off x="9199621" y="1287478"/>
            <a:ext cx="2154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모델 유무 표시 예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모델이 있을 때 </a:t>
            </a:r>
            <a:r>
              <a:rPr lang="en-US" altLang="ko-KR" sz="1200" dirty="0">
                <a:solidFill>
                  <a:srgbClr val="FF0000"/>
                </a:solidFill>
              </a:rPr>
              <a:t>: Loaded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모델이 없을 때 </a:t>
            </a:r>
            <a:r>
              <a:rPr lang="en-US" altLang="ko-KR" sz="1200" dirty="0">
                <a:solidFill>
                  <a:srgbClr val="FF0000"/>
                </a:solidFill>
              </a:rPr>
              <a:t>: Not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loaded</a:t>
            </a: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0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71656B-F0C3-4094-8592-142E947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02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270302" y="62106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불러오기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3B6E6-89C4-4E42-9E4A-5C1B15C23AAE}"/>
              </a:ext>
            </a:extLst>
          </p:cNvPr>
          <p:cNvSpPr/>
          <p:nvPr/>
        </p:nvSpPr>
        <p:spPr>
          <a:xfrm>
            <a:off x="5578475" y="1909305"/>
            <a:ext cx="3514725" cy="402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71656B-F0C3-4094-8592-142E947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02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270302" y="62106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불러오기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48CF44-37CE-4790-BBF6-D0467145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828" y="1259769"/>
            <a:ext cx="7618343" cy="45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31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0380CBD-044D-417D-8D59-23DA358E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07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611471" y="621067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모델을 불러온 이후의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DADC-688D-4E08-B407-4DF6C2A9B5BD}"/>
              </a:ext>
            </a:extLst>
          </p:cNvPr>
          <p:cNvSpPr/>
          <p:nvPr/>
        </p:nvSpPr>
        <p:spPr>
          <a:xfrm>
            <a:off x="6365875" y="1617205"/>
            <a:ext cx="581025" cy="300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9F148F-11DB-444C-996A-B72AC2A0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07" y="1072020"/>
            <a:ext cx="6215491" cy="4904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657433" y="6210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73B48-EEC5-4CC2-8277-4897CA2487A1}"/>
              </a:ext>
            </a:extLst>
          </p:cNvPr>
          <p:cNvSpPr txBox="1"/>
          <p:nvPr/>
        </p:nvSpPr>
        <p:spPr>
          <a:xfrm>
            <a:off x="4600027" y="396597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선택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E9051-E302-4227-9A8F-0D174799DE5A}"/>
              </a:ext>
            </a:extLst>
          </p:cNvPr>
          <p:cNvSpPr txBox="1"/>
          <p:nvPr/>
        </p:nvSpPr>
        <p:spPr>
          <a:xfrm>
            <a:off x="7029519" y="2543578"/>
            <a:ext cx="1678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선택된 이미지 시각화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46D64-57F5-4BB5-9932-5CAEC31291B2}"/>
              </a:ext>
            </a:extLst>
          </p:cNvPr>
          <p:cNvSpPr txBox="1"/>
          <p:nvPr/>
        </p:nvSpPr>
        <p:spPr>
          <a:xfrm>
            <a:off x="6862007" y="5587146"/>
            <a:ext cx="18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이미지의 분류 결과 표시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9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실시간 얼굴 검출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를 이용하여 얼굴 검출 기능이 포함된 프로그램 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실시간 얼굴 검출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018914-5958-4CD2-B323-DE6CACC0F0F3}"/>
              </a:ext>
            </a:extLst>
          </p:cNvPr>
          <p:cNvGrpSpPr/>
          <p:nvPr/>
        </p:nvGrpSpPr>
        <p:grpSpPr>
          <a:xfrm>
            <a:off x="3760302" y="2596978"/>
            <a:ext cx="4671396" cy="3965747"/>
            <a:chOff x="2943225" y="968203"/>
            <a:chExt cx="6305550" cy="53530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E28A99-AE9C-4451-A829-E328CCA05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3225" y="968203"/>
              <a:ext cx="6305550" cy="535305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81BB0A-A306-4710-B3AE-8D3CA98EF3BC}"/>
                </a:ext>
              </a:extLst>
            </p:cNvPr>
            <p:cNvSpPr/>
            <p:nvPr/>
          </p:nvSpPr>
          <p:spPr>
            <a:xfrm>
              <a:off x="5541520" y="2076963"/>
              <a:ext cx="1307690" cy="1256071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C67C9A-297C-420F-9C86-0E9325BB8D9D}"/>
                </a:ext>
              </a:extLst>
            </p:cNvPr>
            <p:cNvSpPr/>
            <p:nvPr/>
          </p:nvSpPr>
          <p:spPr>
            <a:xfrm>
              <a:off x="3141955" y="2753239"/>
              <a:ext cx="1144295" cy="1071050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를 이용한 </a:t>
            </a:r>
            <a:r>
              <a:rPr lang="en-US" altLang="ko-KR" dirty="0"/>
              <a:t>GUI </a:t>
            </a:r>
            <a:r>
              <a:rPr lang="ko-KR" altLang="en-US" dirty="0"/>
              <a:t>프로그래밍 </a:t>
            </a:r>
            <a:r>
              <a:rPr lang="en-US" altLang="ko-KR" dirty="0"/>
              <a:t>02.pptx </a:t>
            </a:r>
            <a:r>
              <a:rPr lang="ko-KR" altLang="en-US" dirty="0"/>
              <a:t>에서 다뤘던 실시간 </a:t>
            </a:r>
            <a:r>
              <a:rPr lang="ko-KR" altLang="en-US" dirty="0" err="1"/>
              <a:t>웹캠</a:t>
            </a:r>
            <a:r>
              <a:rPr lang="ko-KR" altLang="en-US" dirty="0"/>
              <a:t> 프로그램에 얼굴 검출 모델 추가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얼굴 검출 모델은 </a:t>
            </a:r>
            <a:r>
              <a:rPr lang="en-US" altLang="ko-KR" dirty="0" err="1"/>
              <a:t>opencv</a:t>
            </a:r>
            <a:r>
              <a:rPr lang="ko-KR" altLang="en-US" dirty="0"/>
              <a:t>에서 제공하는 </a:t>
            </a:r>
            <a:r>
              <a:rPr lang="en-US" altLang="ko-KR" dirty="0" err="1"/>
              <a:t>Haar</a:t>
            </a:r>
            <a:r>
              <a:rPr lang="en-US" altLang="ko-KR" dirty="0"/>
              <a:t> </a:t>
            </a:r>
            <a:r>
              <a:rPr lang="ko-KR" altLang="en-US" dirty="0"/>
              <a:t>특징 기반</a:t>
            </a:r>
            <a:r>
              <a:rPr lang="en-US" altLang="ko-KR" dirty="0"/>
              <a:t> Cascades </a:t>
            </a:r>
            <a:r>
              <a:rPr lang="ko-KR" altLang="en-US" dirty="0"/>
              <a:t>분류 방법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19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모델의 생성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테스트 전 과정을 조작할 수 있는 </a:t>
            </a:r>
            <a:r>
              <a:rPr lang="en-US" altLang="ko-KR" dirty="0"/>
              <a:t>GUI </a:t>
            </a:r>
            <a:r>
              <a:rPr lang="ko-KR" altLang="en-US" dirty="0"/>
              <a:t>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507DC-706B-4A25-9655-D6454B640762}"/>
              </a:ext>
            </a:extLst>
          </p:cNvPr>
          <p:cNvSpPr txBox="1"/>
          <p:nvPr/>
        </p:nvSpPr>
        <p:spPr>
          <a:xfrm>
            <a:off x="700897" y="1140473"/>
            <a:ext cx="10368722" cy="438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다음의 기능을 포함하는 </a:t>
            </a:r>
            <a:r>
              <a:rPr lang="en-US" altLang="ko-KR" dirty="0"/>
              <a:t>GUI </a:t>
            </a:r>
            <a:r>
              <a:rPr lang="ko-KR" altLang="en-US" dirty="0"/>
              <a:t>프로그램 작성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QTreeView</a:t>
            </a:r>
            <a:r>
              <a:rPr lang="en-US" altLang="ko-KR" sz="1600" dirty="0"/>
              <a:t> </a:t>
            </a:r>
            <a:r>
              <a:rPr lang="ko-KR" altLang="en-US" sz="1600" dirty="0"/>
              <a:t>위젯을 사용하여 </a:t>
            </a:r>
            <a:r>
              <a:rPr lang="en-US" altLang="ko-KR" sz="1600" dirty="0"/>
              <a:t>MNIST </a:t>
            </a:r>
            <a:r>
              <a:rPr lang="ko-KR" altLang="en-US" sz="1600" dirty="0"/>
              <a:t>데이터의 경로를 선택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학습에 필요한 </a:t>
            </a:r>
            <a:r>
              <a:rPr lang="en-US" altLang="ko-KR" sz="1600" dirty="0"/>
              <a:t>hyper</a:t>
            </a:r>
            <a:r>
              <a:rPr lang="ko-KR" altLang="en-US" sz="1600" dirty="0"/>
              <a:t>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를 프로그램 실행 중 임의로 설정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Pytorch</a:t>
            </a:r>
            <a:r>
              <a:rPr lang="en-US" altLang="ko-KR" sz="1600" dirty="0"/>
              <a:t> </a:t>
            </a:r>
            <a:r>
              <a:rPr lang="ko-KR" altLang="en-US" sz="1600" dirty="0"/>
              <a:t>분류 모델 생성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설정 된 데이터 경로와 </a:t>
            </a:r>
            <a:r>
              <a:rPr lang="en-US" altLang="ko-KR" sz="1600" dirty="0"/>
              <a:t>hyper parameter</a:t>
            </a:r>
            <a:r>
              <a:rPr lang="ko-KR" altLang="en-US" sz="1600" dirty="0"/>
              <a:t>를 사용하여 모델 학습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학습 중 </a:t>
            </a:r>
            <a:r>
              <a:rPr lang="en-US" altLang="ko-KR" sz="1600" dirty="0"/>
              <a:t>loss</a:t>
            </a:r>
            <a:r>
              <a:rPr lang="ko-KR" altLang="en-US" sz="1600" dirty="0"/>
              <a:t>의 변화를 실시간 </a:t>
            </a:r>
            <a:r>
              <a:rPr lang="en-US" altLang="ko-KR" sz="1600" dirty="0"/>
              <a:t>graph</a:t>
            </a:r>
            <a:r>
              <a:rPr lang="ko-KR" altLang="en-US" sz="1600" dirty="0"/>
              <a:t>로 시각화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학습 진행상황을 </a:t>
            </a:r>
            <a:r>
              <a:rPr lang="en-US" altLang="ko-KR" sz="1600" dirty="0" err="1"/>
              <a:t>QProgressBar</a:t>
            </a:r>
            <a:r>
              <a:rPr lang="en-US" altLang="ko-KR" sz="1600" dirty="0"/>
              <a:t> </a:t>
            </a:r>
            <a:r>
              <a:rPr lang="ko-KR" altLang="en-US" sz="1600" dirty="0"/>
              <a:t>위젯을 통해 확인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학습 완료된 모델을 파일로 저장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저장된 모델을 불러옴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QTreeView</a:t>
            </a:r>
            <a:r>
              <a:rPr lang="en-US" altLang="ko-KR" sz="1600" dirty="0"/>
              <a:t> </a:t>
            </a:r>
            <a:r>
              <a:rPr lang="ko-KR" altLang="en-US" sz="1600" dirty="0"/>
              <a:t>위젯을 사용하여 테스트할 이미지 파일을 선택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선택된 이미지 파일을 보여주고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모델 분류 결과를 시각화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987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920E7-FA7A-4A70-98B0-6651301B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558753"/>
            <a:ext cx="5448729" cy="4299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B6BE64-F9C1-412D-BA4A-7BCC3FB5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8753"/>
            <a:ext cx="5448729" cy="4299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247097" y="6210675"/>
            <a:ext cx="36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프로그램 기본 화면 </a:t>
            </a:r>
            <a:r>
              <a:rPr lang="en-US" altLang="ko-KR" dirty="0"/>
              <a:t>(</a:t>
            </a:r>
            <a:r>
              <a:rPr lang="en-US" altLang="ko-KR" dirty="0" err="1"/>
              <a:t>QTabWidget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00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920E7-FA7A-4A70-98B0-6651301B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55" y="1072020"/>
            <a:ext cx="6215491" cy="4904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4670396" y="6210675"/>
            <a:ext cx="285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탭에 대한 상세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5F239-1241-42E0-B4F8-7DD2D92526E0}"/>
              </a:ext>
            </a:extLst>
          </p:cNvPr>
          <p:cNvSpPr txBox="1"/>
          <p:nvPr/>
        </p:nvSpPr>
        <p:spPr>
          <a:xfrm>
            <a:off x="3152775" y="5324475"/>
            <a:ext cx="2211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데이터 선택을 위한 </a:t>
            </a:r>
            <a:r>
              <a:rPr lang="en-US" altLang="ko-KR" sz="1200" dirty="0">
                <a:solidFill>
                  <a:srgbClr val="FF0000"/>
                </a:solidFill>
              </a:rPr>
              <a:t>tree view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FE8DD-6CF4-407F-B73E-2F4174F29AAF}"/>
              </a:ext>
            </a:extLst>
          </p:cNvPr>
          <p:cNvSpPr txBox="1"/>
          <p:nvPr/>
        </p:nvSpPr>
        <p:spPr>
          <a:xfrm>
            <a:off x="6195365" y="5601474"/>
            <a:ext cx="2667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진행 상황 표시를 위한 </a:t>
            </a:r>
            <a:r>
              <a:rPr lang="en-US" altLang="ko-KR" sz="1200" dirty="0">
                <a:solidFill>
                  <a:srgbClr val="FF0000"/>
                </a:solidFill>
              </a:rPr>
              <a:t>progress bar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D7E9-1D0B-4037-B27E-526179E02292}"/>
              </a:ext>
            </a:extLst>
          </p:cNvPr>
          <p:cNvSpPr txBox="1"/>
          <p:nvPr/>
        </p:nvSpPr>
        <p:spPr>
          <a:xfrm>
            <a:off x="6096000" y="4620399"/>
            <a:ext cx="27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Loss</a:t>
            </a:r>
            <a:r>
              <a:rPr lang="ko-KR" altLang="en-US" sz="1200" dirty="0">
                <a:solidFill>
                  <a:srgbClr val="FF0000"/>
                </a:solidFill>
              </a:rPr>
              <a:t>의 변화를 시각화 하기 위한 </a:t>
            </a:r>
            <a:r>
              <a:rPr lang="en-US" altLang="ko-KR" sz="1200" dirty="0">
                <a:solidFill>
                  <a:srgbClr val="FF0000"/>
                </a:solidFill>
              </a:rPr>
              <a:t>label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2CDAE-0D64-4985-855C-323851300B25}"/>
              </a:ext>
            </a:extLst>
          </p:cNvPr>
          <p:cNvSpPr txBox="1"/>
          <p:nvPr/>
        </p:nvSpPr>
        <p:spPr>
          <a:xfrm>
            <a:off x="5586865" y="30179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학습 시작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DD9ED1-912E-4308-9C0C-E57887BD80A4}"/>
              </a:ext>
            </a:extLst>
          </p:cNvPr>
          <p:cNvSpPr txBox="1"/>
          <p:nvPr/>
        </p:nvSpPr>
        <p:spPr>
          <a:xfrm>
            <a:off x="7282315" y="30179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모델 저장 버튼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2079C-4A9A-4334-A02E-936EB709D229}"/>
              </a:ext>
            </a:extLst>
          </p:cNvPr>
          <p:cNvSpPr txBox="1"/>
          <p:nvPr/>
        </p:nvSpPr>
        <p:spPr>
          <a:xfrm>
            <a:off x="7013644" y="1629472"/>
            <a:ext cx="1936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Hyper parameter </a:t>
            </a:r>
            <a:r>
              <a:rPr lang="ko-KR" altLang="en-US" sz="1200" dirty="0">
                <a:solidFill>
                  <a:srgbClr val="FF0000"/>
                </a:solidFill>
              </a:rPr>
              <a:t>설정 창</a:t>
            </a:r>
          </a:p>
        </p:txBody>
      </p:sp>
    </p:spTree>
    <p:extLst>
      <p:ext uri="{BB962C8B-B14F-4D97-AF65-F5344CB8AC3E}">
        <p14:creationId xmlns:p14="http://schemas.microsoft.com/office/powerpoint/2010/main" val="11878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920E7-FA7A-4A70-98B0-6651301B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55" y="1072020"/>
            <a:ext cx="6215491" cy="4904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A4E18-E5DC-464C-AFF9-4D2769CAB96F}"/>
              </a:ext>
            </a:extLst>
          </p:cNvPr>
          <p:cNvSpPr txBox="1"/>
          <p:nvPr/>
        </p:nvSpPr>
        <p:spPr>
          <a:xfrm>
            <a:off x="5229424" y="6210675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3B6E6-89C4-4E42-9E4A-5C1B15C23AAE}"/>
              </a:ext>
            </a:extLst>
          </p:cNvPr>
          <p:cNvSpPr/>
          <p:nvPr/>
        </p:nvSpPr>
        <p:spPr>
          <a:xfrm>
            <a:off x="3152775" y="1757186"/>
            <a:ext cx="2428875" cy="3876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12B2A-F870-4C9B-9634-136172D50278}"/>
              </a:ext>
            </a:extLst>
          </p:cNvPr>
          <p:cNvSpPr txBox="1"/>
          <p:nvPr/>
        </p:nvSpPr>
        <p:spPr>
          <a:xfrm>
            <a:off x="3152775" y="533563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File model </a:t>
            </a:r>
            <a:r>
              <a:rPr lang="ko-KR" altLang="en-US" sz="1200" dirty="0">
                <a:solidFill>
                  <a:srgbClr val="FF0000"/>
                </a:solidFill>
              </a:rPr>
              <a:t>세팅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68502-BFD3-4C93-9204-E605F66208DD}"/>
              </a:ext>
            </a:extLst>
          </p:cNvPr>
          <p:cNvSpPr txBox="1"/>
          <p:nvPr/>
        </p:nvSpPr>
        <p:spPr>
          <a:xfrm>
            <a:off x="7885544" y="32393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학습된 모델이 없으므로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버튼 </a:t>
            </a:r>
            <a:r>
              <a:rPr lang="en-US" altLang="ko-KR" sz="1200" dirty="0">
                <a:solidFill>
                  <a:srgbClr val="FF0000"/>
                </a:solidFill>
              </a:rPr>
              <a:t>disable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819E6-8AEA-4690-90F9-0F04F8CBA14C}"/>
              </a:ext>
            </a:extLst>
          </p:cNvPr>
          <p:cNvSpPr txBox="1"/>
          <p:nvPr/>
        </p:nvSpPr>
        <p:spPr>
          <a:xfrm>
            <a:off x="6074490" y="5605066"/>
            <a:ext cx="312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진행 상황이 없으므로 </a:t>
            </a:r>
            <a:r>
              <a:rPr lang="en-US" altLang="ko-KR" sz="1200" dirty="0">
                <a:solidFill>
                  <a:srgbClr val="FF0000"/>
                </a:solidFill>
              </a:rPr>
              <a:t>progress bar </a:t>
            </a:r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5EFD6-AEB9-4261-A9AB-179E8D171079}"/>
              </a:ext>
            </a:extLst>
          </p:cNvPr>
          <p:cNvSpPr txBox="1"/>
          <p:nvPr/>
        </p:nvSpPr>
        <p:spPr>
          <a:xfrm>
            <a:off x="6610352" y="4102087"/>
            <a:ext cx="185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진행 상황이 없으므로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label</a:t>
            </a:r>
            <a:r>
              <a:rPr lang="ko-KR" altLang="en-US" sz="1200" dirty="0">
                <a:solidFill>
                  <a:srgbClr val="FF0000"/>
                </a:solidFill>
              </a:rPr>
              <a:t>을 흰색으로 초기화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4DEDB-C6EF-4F3C-8F3C-9191382A0817}"/>
              </a:ext>
            </a:extLst>
          </p:cNvPr>
          <p:cNvSpPr/>
          <p:nvPr/>
        </p:nvSpPr>
        <p:spPr>
          <a:xfrm>
            <a:off x="7289222" y="2734965"/>
            <a:ext cx="1856597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73B014-C9AA-4B72-93D4-40788FE1979A}"/>
              </a:ext>
            </a:extLst>
          </p:cNvPr>
          <p:cNvSpPr/>
          <p:nvPr/>
        </p:nvSpPr>
        <p:spPr>
          <a:xfrm>
            <a:off x="5660327" y="5304986"/>
            <a:ext cx="3485492" cy="328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1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574</Words>
  <Application>Microsoft Office PowerPoint</Application>
  <PresentationFormat>와이드스크린</PresentationFormat>
  <Paragraphs>182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굴림</vt:lpstr>
      <vt:lpstr>맑은 고딕</vt:lpstr>
      <vt:lpstr>Arial</vt:lpstr>
      <vt:lpstr>Office 테마</vt:lpstr>
      <vt:lpstr>PyQt5를 이용한 GUI 프로그래밍</vt:lpstr>
      <vt:lpstr>PowerPoint 프레젠테이션</vt:lpstr>
      <vt:lpstr>PowerPoint 프레젠테이션</vt:lpstr>
      <vt:lpstr>실시간 얼굴 검출 프로그램</vt:lpstr>
      <vt:lpstr>PowerPoint 프레젠테이션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Pytorch의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90</cp:revision>
  <dcterms:created xsi:type="dcterms:W3CDTF">2021-01-14T08:54:48Z</dcterms:created>
  <dcterms:modified xsi:type="dcterms:W3CDTF">2021-01-22T07:11:43Z</dcterms:modified>
</cp:coreProperties>
</file>