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70E6-3BC0-4718-8992-4CA1F8C4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2ABCD-F8BB-4911-9E46-579F9C2B6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D05F-2A9A-4777-82D6-58E446C1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82432-C0EC-4186-9591-2DF1C8F0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1062E-C9DC-45A1-A1A4-7B5892D8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C0E8C-EAB9-4D1C-8258-963216C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BB374D-9EB4-47C5-84C9-B47642D4E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C3D1F-AA6D-4ABD-9850-DD65761D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D9F72-4C33-408F-A494-05AF35A2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FBBAE-899F-4C66-B5C4-970639B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8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4AF07-88CE-4A4E-9827-C3B376C6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0897B0-678D-4077-A617-29824E44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FC52C-0F79-4962-9A22-00B0F493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5A8F9-EB15-49B2-BE93-CB35A208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0422-272F-4D37-B6FA-C33930F2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8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98A01-5346-45C2-891E-CEAEA69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B7E7-B265-4243-A183-0F9E36A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5D42D-2A1E-4BC5-91CF-E505CC5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A1358-452C-4F05-B7AC-1B7725AC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B115A-8813-4CAA-8A5A-7990753E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FB568-77BB-4896-A634-04033582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6E5AD-FDD6-4CCF-B321-053E742F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BFA-A136-4E5D-BF24-F0D86527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4019D-DEA8-41D8-BFF5-EFC8FD8B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EBB1-12F8-4680-8090-C5A35632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7249-4C24-42D1-A0AC-116FBFC5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1AA7D-8073-4861-96E8-FC52DEB98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7C130-70CC-4962-9A74-FE63CEECB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57C-E114-4275-A4FC-0D2C2CFE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2A2EC-3D38-4373-BA96-DD250FC4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5B82F-BE0E-4262-A0F7-1D6C108A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08F9-39F6-4949-A02D-B0AB271A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D474C-8FBC-41B3-A7AF-87DFC5E3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7AB54-BB02-4C5E-A4C9-0D6E087FA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A037D2-CC96-4118-B94F-617DAAAD4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8F1C1D-124B-4415-90EC-3C73F581B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6EB29-BA81-4F38-B23C-550ACF8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BC430-01A2-4C64-BA7B-9AFD1CCD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14837F-BA7F-4E73-8632-F64B6488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7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2943-37F9-4709-A9F3-7F616B18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E72429-8BAE-471C-99DD-434246EB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EB640-6C29-4BC3-9FEA-B1055080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01A29-7020-40F2-BE67-D6C314E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F6755-582F-41AD-95F4-CFA80786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1F1658-0355-44B8-9BFF-AEBDF57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22402-61B1-4C22-862C-865806DE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2F1D7-3F01-4F12-8942-BBA7F71C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16DBE-2BC2-4F5E-93AE-56CD9881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A43B1-3FE8-4FB6-951A-608CB04E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82A9F-17D1-44B7-B57F-25BBFD5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EE12D-2235-46B3-80A7-E398E252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F6549-9619-480F-9A0B-42249DDC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7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1B114-A46D-42E4-8CA1-2C444C09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A375C-BABE-404E-80B2-CBBD606C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74BF9-DC38-48DC-B017-34E324DC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08BC5-4DE0-448C-917B-298EB616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76596-C7AB-4680-BA7E-BB6A685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D9EA0-3297-4E41-82D8-0E03A81E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A82433-28FC-4CAE-B86F-F4C7BF8E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11AF2-76BB-445D-9D0F-AADCB487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AE5E7-2486-4C40-98AE-F7CE3B908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447-A43A-44BE-908B-92F2B238FFE0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C022C-1E7A-42CD-9316-C5B39BFA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9A048-AB02-4388-B3FB-4BDF0FF9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A2DB-14C1-4231-A430-3EC2FB284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6B21D-DA5B-4AF0-8484-80C6992E1144}"/>
              </a:ext>
            </a:extLst>
          </p:cNvPr>
          <p:cNvSpPr txBox="1"/>
          <p:nvPr/>
        </p:nvSpPr>
        <p:spPr>
          <a:xfrm>
            <a:off x="206188" y="118209"/>
            <a:ext cx="1177962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주제 </a:t>
            </a:r>
            <a:r>
              <a:rPr lang="en-US" altLang="ko-KR" sz="2400" dirty="0"/>
              <a:t>: Remote PPG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Health Monitoring SW (</a:t>
            </a:r>
            <a:r>
              <a:rPr lang="ko-KR" altLang="en-US" sz="2000" dirty="0"/>
              <a:t>김나혜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김소의</a:t>
            </a:r>
            <a:r>
              <a:rPr lang="en-US" altLang="ko-KR" sz="2000" dirty="0"/>
              <a:t>, </a:t>
            </a:r>
            <a:r>
              <a:rPr lang="ko-KR" altLang="en-US" sz="2000" dirty="0"/>
              <a:t>유수경</a:t>
            </a:r>
            <a:r>
              <a:rPr lang="en-US" altLang="ko-KR" sz="2000" dirty="0"/>
              <a:t>)</a:t>
            </a:r>
            <a:endParaRPr lang="en-US" altLang="ko-KR" sz="2400" dirty="0"/>
          </a:p>
        </p:txBody>
      </p:sp>
      <p:pic>
        <p:nvPicPr>
          <p:cNvPr id="8" name="그림 7" descr="사람, 실내, 창문, 미소이(가) 표시된 사진&#10;&#10;자동 생성된 설명">
            <a:extLst>
              <a:ext uri="{FF2B5EF4-FFF2-40B4-BE49-F238E27FC236}">
                <a16:creationId xmlns:a16="http://schemas.microsoft.com/office/drawing/2014/main" id="{A093C309-3DC7-4E76-B64F-F33B92AD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4" t="8742" r="23898"/>
          <a:stretch/>
        </p:blipFill>
        <p:spPr>
          <a:xfrm>
            <a:off x="2574408" y="4258007"/>
            <a:ext cx="2124565" cy="22234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032CC91-E3F4-4D58-AD84-9B4491F006CE}"/>
              </a:ext>
            </a:extLst>
          </p:cNvPr>
          <p:cNvSpPr/>
          <p:nvPr/>
        </p:nvSpPr>
        <p:spPr>
          <a:xfrm>
            <a:off x="3065930" y="4370293"/>
            <a:ext cx="1111624" cy="12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5A98C5-064C-4A6E-8882-F3D987A44FC8}"/>
              </a:ext>
            </a:extLst>
          </p:cNvPr>
          <p:cNvCxnSpPr>
            <a:stCxn id="2" idx="3"/>
          </p:cNvCxnSpPr>
          <p:nvPr/>
        </p:nvCxnSpPr>
        <p:spPr>
          <a:xfrm>
            <a:off x="4177554" y="5006787"/>
            <a:ext cx="11564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0908033-83F1-49B1-8F96-EC597029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15" y="4501962"/>
            <a:ext cx="46101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CB0266-63C0-4765-86BC-F0290ACAA1EE}"/>
              </a:ext>
            </a:extLst>
          </p:cNvPr>
          <p:cNvSpPr txBox="1"/>
          <p:nvPr/>
        </p:nvSpPr>
        <p:spPr>
          <a:xfrm>
            <a:off x="887505" y="1999587"/>
            <a:ext cx="110983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RGB </a:t>
            </a:r>
            <a:r>
              <a:rPr lang="ko-KR" altLang="en-US" dirty="0"/>
              <a:t>카메라로 촬영된 얼굴영상으로 부터 </a:t>
            </a:r>
            <a:r>
              <a:rPr lang="en-US" altLang="ko-KR" dirty="0"/>
              <a:t>Remote PPG</a:t>
            </a:r>
            <a:r>
              <a:rPr lang="ko-KR" altLang="en-US" dirty="0"/>
              <a:t>신호 추출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추출된 신호를 </a:t>
            </a:r>
            <a:r>
              <a:rPr lang="en-US" altLang="ko-KR" dirty="0"/>
              <a:t>Contact PPG </a:t>
            </a:r>
            <a:r>
              <a:rPr lang="ko-KR" altLang="en-US" dirty="0"/>
              <a:t>신호 수준으로 복원시켜 품질 향상 및 </a:t>
            </a:r>
            <a:r>
              <a:rPr lang="en-US" altLang="ko-KR" dirty="0"/>
              <a:t>BPM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또한</a:t>
            </a:r>
            <a:r>
              <a:rPr lang="en-US" altLang="ko-KR" dirty="0"/>
              <a:t>, RPPG</a:t>
            </a:r>
            <a:r>
              <a:rPr lang="ko-KR" altLang="en-US" dirty="0"/>
              <a:t>신호로부터 </a:t>
            </a:r>
            <a:r>
              <a:rPr lang="en-US" altLang="ko-KR" dirty="0"/>
              <a:t>Spo2</a:t>
            </a:r>
            <a:r>
              <a:rPr lang="ko-KR" altLang="en-US" dirty="0"/>
              <a:t>와 </a:t>
            </a:r>
            <a:r>
              <a:rPr lang="en-US" altLang="ko-KR" dirty="0"/>
              <a:t>HRV</a:t>
            </a:r>
            <a:r>
              <a:rPr lang="ko-KR" altLang="en-US" dirty="0"/>
              <a:t>를 추출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이를 통해 사용자의 건강상태를 모니터링할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73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6B21D-DA5B-4AF0-8484-80C6992E1144}"/>
              </a:ext>
            </a:extLst>
          </p:cNvPr>
          <p:cNvSpPr txBox="1"/>
          <p:nvPr/>
        </p:nvSpPr>
        <p:spPr>
          <a:xfrm>
            <a:off x="206188" y="35894"/>
            <a:ext cx="1177962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기능 명세</a:t>
            </a:r>
            <a:endParaRPr lang="en-US" altLang="ko-KR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14E95ED-7BD4-4CBB-ADEE-827C2EF53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96053"/>
              </p:ext>
            </p:extLst>
          </p:nvPr>
        </p:nvGraphicFramePr>
        <p:xfrm>
          <a:off x="814295" y="785830"/>
          <a:ext cx="10384116" cy="580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1372">
                  <a:extLst>
                    <a:ext uri="{9D8B030D-6E8A-4147-A177-3AD203B41FA5}">
                      <a16:colId xmlns:a16="http://schemas.microsoft.com/office/drawing/2014/main" val="1228004459"/>
                    </a:ext>
                  </a:extLst>
                </a:gridCol>
                <a:gridCol w="3461372">
                  <a:extLst>
                    <a:ext uri="{9D8B030D-6E8A-4147-A177-3AD203B41FA5}">
                      <a16:colId xmlns:a16="http://schemas.microsoft.com/office/drawing/2014/main" val="3945148278"/>
                    </a:ext>
                  </a:extLst>
                </a:gridCol>
                <a:gridCol w="3461372">
                  <a:extLst>
                    <a:ext uri="{9D8B030D-6E8A-4147-A177-3AD203B41FA5}">
                      <a16:colId xmlns:a16="http://schemas.microsoft.com/office/drawing/2014/main" val="1464694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파일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Health monitoring</a:t>
                      </a:r>
                      <a:r>
                        <a:rPr lang="ko-KR" altLang="en-US" sz="1400"/>
                        <a:t>할 파일을 선택함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동영상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선택한 동영상을 </a:t>
                      </a:r>
                      <a:r>
                        <a:rPr lang="en-US" altLang="ko-KR" sz="1400" dirty="0"/>
                        <a:t>Video box</a:t>
                      </a:r>
                      <a:r>
                        <a:rPr lang="ko-KR" altLang="en-US" sz="1400" dirty="0"/>
                        <a:t>에 시각화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82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진행상황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현재 분석이 얼마나 진행되었는지 </a:t>
                      </a:r>
                      <a:r>
                        <a:rPr lang="en-US" altLang="ko-KR" sz="1400" dirty="0"/>
                        <a:t>progress bar</a:t>
                      </a:r>
                      <a:r>
                        <a:rPr lang="ko-KR" altLang="en-US" sz="1400" dirty="0"/>
                        <a:t>를 통해 표시함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8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모니터링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일시중지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정지를 버튼을 통해 모니터링을 제어함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21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RPPG </a:t>
                      </a:r>
                      <a:r>
                        <a:rPr lang="ko-KR" altLang="en-US" sz="1400" dirty="0"/>
                        <a:t>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측정한 </a:t>
                      </a:r>
                      <a:r>
                        <a:rPr lang="en-US" altLang="ko-KR" sz="1400" dirty="0"/>
                        <a:t>RPPG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en-US" altLang="ko-KR" sz="1400" dirty="0"/>
                        <a:t>CPPG </a:t>
                      </a:r>
                      <a:r>
                        <a:rPr lang="ko-KR" altLang="en-US" sz="1400" dirty="0"/>
                        <a:t>수준으로 복원한 신호를 그래프로 시각화 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실시간 </a:t>
                      </a:r>
                      <a:r>
                        <a:rPr lang="en-US" altLang="ko-KR" sz="1400" dirty="0"/>
                        <a:t>BPM</a:t>
                      </a:r>
                      <a:r>
                        <a:rPr lang="ko-KR" altLang="en-US" sz="1400" dirty="0"/>
                        <a:t>을 표시함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Spo2 </a:t>
                      </a:r>
                      <a:r>
                        <a:rPr lang="ko-KR" altLang="en-US" sz="1400" dirty="0"/>
                        <a:t>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측정한 </a:t>
                      </a:r>
                      <a:r>
                        <a:rPr lang="en-US" altLang="ko-KR" sz="1400" dirty="0"/>
                        <a:t>RPPG </a:t>
                      </a:r>
                      <a:r>
                        <a:rPr lang="ko-KR" altLang="en-US" sz="1400" dirty="0"/>
                        <a:t>신호를 통해 얻은 </a:t>
                      </a:r>
                      <a:r>
                        <a:rPr lang="ko-KR" altLang="en-US" sz="1400" dirty="0" err="1"/>
                        <a:t>산소포화도를</a:t>
                      </a:r>
                      <a:r>
                        <a:rPr lang="ko-KR" altLang="en-US" sz="1400" dirty="0"/>
                        <a:t> 그래프로 시각화 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실시간 </a:t>
                      </a:r>
                      <a:r>
                        <a:rPr lang="en-US" altLang="ko-KR" sz="1400" dirty="0"/>
                        <a:t>Spo2</a:t>
                      </a:r>
                      <a:r>
                        <a:rPr lang="ko-KR" altLang="en-US" sz="1400" dirty="0"/>
                        <a:t>를 표시함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HRV </a:t>
                      </a:r>
                      <a:r>
                        <a:rPr lang="ko-KR" altLang="en-US" sz="1400" dirty="0"/>
                        <a:t>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측정한 </a:t>
                      </a:r>
                      <a:r>
                        <a:rPr lang="en-US" altLang="ko-KR" sz="1400" dirty="0"/>
                        <a:t>RPPG </a:t>
                      </a:r>
                      <a:r>
                        <a:rPr lang="ko-KR" altLang="en-US" sz="1400" dirty="0"/>
                        <a:t>신호를 통해 얻은 </a:t>
                      </a:r>
                      <a:r>
                        <a:rPr lang="en-US" altLang="ko-KR" sz="1400" dirty="0"/>
                        <a:t>HRV(LF, HF, VLF)</a:t>
                      </a:r>
                      <a:r>
                        <a:rPr lang="ko-KR" altLang="en-US" sz="1400" dirty="0"/>
                        <a:t>를 그래프로 시각화 함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2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최종결과분석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Health monitoring </a:t>
                      </a:r>
                      <a:r>
                        <a:rPr lang="ko-KR" altLang="en-US" sz="1400" dirty="0"/>
                        <a:t>종료 후 자동으로 팝업 창 생성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평균 </a:t>
                      </a:r>
                      <a:r>
                        <a:rPr lang="en-US" altLang="ko-KR" sz="1400" dirty="0"/>
                        <a:t>BPM, </a:t>
                      </a:r>
                      <a:r>
                        <a:rPr lang="ko-KR" altLang="en-US" sz="1400" dirty="0"/>
                        <a:t>평균 </a:t>
                      </a:r>
                      <a:r>
                        <a:rPr lang="en-US" altLang="ko-KR" sz="1400" dirty="0"/>
                        <a:t>Spo2, </a:t>
                      </a:r>
                      <a:r>
                        <a:rPr lang="ko-KR" altLang="en-US" sz="1400" dirty="0"/>
                        <a:t>평균 </a:t>
                      </a:r>
                      <a:r>
                        <a:rPr lang="en-US" altLang="ko-KR" sz="1400" dirty="0"/>
                        <a:t>HRV </a:t>
                      </a:r>
                      <a:r>
                        <a:rPr lang="ko-KR" altLang="en-US" sz="1400" dirty="0"/>
                        <a:t>결과를 계산하여 알려줌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결과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SAVE </a:t>
                      </a:r>
                      <a:r>
                        <a:rPr lang="ko-KR" altLang="en-US" sz="1400" dirty="0"/>
                        <a:t>버튼을 클릭하여 </a:t>
                      </a:r>
                      <a:r>
                        <a:rPr lang="en-US" altLang="ko-KR" sz="1400" dirty="0"/>
                        <a:t>RPPG, Spo2, HRV</a:t>
                      </a:r>
                      <a:r>
                        <a:rPr lang="ko-KR" altLang="en-US" sz="1400" dirty="0"/>
                        <a:t>의 전체 데이터와 최종 결과 값을 엑셀로 저장함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6009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403AD63-E410-495E-A646-2382623A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44" y="2452969"/>
            <a:ext cx="1471333" cy="450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904BB9-C634-404A-873F-82A8A6C2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10" y="1203512"/>
            <a:ext cx="1925731" cy="308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38A00-E209-4CAD-95A0-A57E5BC22B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842" r="2206"/>
          <a:stretch/>
        </p:blipFill>
        <p:spPr>
          <a:xfrm>
            <a:off x="8529483" y="2069133"/>
            <a:ext cx="1783976" cy="2265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CAB18AA-CDA4-4C76-8AA1-C38E20F6A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35" y="6072750"/>
            <a:ext cx="1424142" cy="3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681A91E-F871-4AFB-9FCE-D4284C496229}"/>
              </a:ext>
            </a:extLst>
          </p:cNvPr>
          <p:cNvGrpSpPr/>
          <p:nvPr/>
        </p:nvGrpSpPr>
        <p:grpSpPr>
          <a:xfrm>
            <a:off x="9614654" y="638496"/>
            <a:ext cx="2435595" cy="3248251"/>
            <a:chOff x="9578796" y="235084"/>
            <a:chExt cx="2435595" cy="324825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2A4F5DC-C67F-4017-86CD-F7D56023110F}"/>
                </a:ext>
              </a:extLst>
            </p:cNvPr>
            <p:cNvSpPr/>
            <p:nvPr/>
          </p:nvSpPr>
          <p:spPr>
            <a:xfrm>
              <a:off x="9578796" y="520839"/>
              <a:ext cx="2433637" cy="29624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470E332-1B2A-470C-9FD6-5D5FB3AE5BAA}"/>
                </a:ext>
              </a:extLst>
            </p:cNvPr>
            <p:cNvGrpSpPr/>
            <p:nvPr/>
          </p:nvGrpSpPr>
          <p:grpSpPr>
            <a:xfrm>
              <a:off x="9580754" y="235084"/>
              <a:ext cx="2433637" cy="276148"/>
              <a:chOff x="6961373" y="233843"/>
              <a:chExt cx="2433637" cy="27614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7D9D740-D603-4F1B-9874-4719FB7FB156}"/>
                  </a:ext>
                </a:extLst>
              </p:cNvPr>
              <p:cNvSpPr/>
              <p:nvPr/>
            </p:nvSpPr>
            <p:spPr>
              <a:xfrm>
                <a:off x="6961373" y="233843"/>
                <a:ext cx="2433637" cy="276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2EB4627-C58D-4C5C-BDB7-2E1C30B9F00D}"/>
                  </a:ext>
                </a:extLst>
              </p:cNvPr>
              <p:cNvCxnSpPr/>
              <p:nvPr/>
            </p:nvCxnSpPr>
            <p:spPr>
              <a:xfrm>
                <a:off x="8721393" y="430306"/>
                <a:ext cx="1587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곱하기 기호 96">
                <a:extLst>
                  <a:ext uri="{FF2B5EF4-FFF2-40B4-BE49-F238E27FC236}">
                    <a16:creationId xmlns:a16="http://schemas.microsoft.com/office/drawing/2014/main" id="{0BAA2534-F9CE-45B6-8B2A-D49ED86D6285}"/>
                  </a:ext>
                </a:extLst>
              </p:cNvPr>
              <p:cNvSpPr/>
              <p:nvPr/>
            </p:nvSpPr>
            <p:spPr>
              <a:xfrm>
                <a:off x="9166769" y="276654"/>
                <a:ext cx="183692" cy="207475"/>
              </a:xfrm>
              <a:prstGeom prst="mathMultiply">
                <a:avLst>
                  <a:gd name="adj1" fmla="val 1139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순서도: 처리 97">
                <a:extLst>
                  <a:ext uri="{FF2B5EF4-FFF2-40B4-BE49-F238E27FC236}">
                    <a16:creationId xmlns:a16="http://schemas.microsoft.com/office/drawing/2014/main" id="{C1507A84-B10F-40D2-98A4-29F61941E81A}"/>
                  </a:ext>
                </a:extLst>
              </p:cNvPr>
              <p:cNvSpPr/>
              <p:nvPr/>
            </p:nvSpPr>
            <p:spPr>
              <a:xfrm>
                <a:off x="8995685" y="323977"/>
                <a:ext cx="124548" cy="121942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ED92A7F-037A-4A53-8B1C-111E77321321}"/>
                </a:ext>
              </a:extLst>
            </p:cNvPr>
            <p:cNvSpPr txBox="1"/>
            <p:nvPr/>
          </p:nvSpPr>
          <p:spPr>
            <a:xfrm>
              <a:off x="9892240" y="373158"/>
              <a:ext cx="1850185" cy="303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altLang="ko-KR" dirty="0"/>
                <a:t>Mean BPM : 90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dirty="0"/>
                <a:t>Mean Spo2 : 97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dirty="0"/>
                <a:t>HRV</a:t>
              </a:r>
            </a:p>
            <a:p>
              <a:r>
                <a:rPr lang="en-US" altLang="ko-KR" sz="1400" dirty="0"/>
                <a:t>LF : 40</a:t>
              </a:r>
            </a:p>
            <a:p>
              <a:r>
                <a:rPr lang="en-US" altLang="ko-KR" sz="1400" dirty="0"/>
                <a:t>HF : 50</a:t>
              </a:r>
            </a:p>
            <a:p>
              <a:r>
                <a:rPr lang="en-US" altLang="ko-KR" sz="1400" dirty="0"/>
                <a:t>VLF : 28</a:t>
              </a:r>
            </a:p>
            <a:p>
              <a:r>
                <a:rPr lang="en-US" altLang="ko-KR" sz="1400" dirty="0"/>
                <a:t>LF/HF ratio : 0.8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B63F9C-85F1-4FEE-8405-6851000C117D}"/>
              </a:ext>
            </a:extLst>
          </p:cNvPr>
          <p:cNvSpPr/>
          <p:nvPr/>
        </p:nvSpPr>
        <p:spPr>
          <a:xfrm>
            <a:off x="300316" y="863490"/>
            <a:ext cx="9130553" cy="5853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4E7119-DDA5-4CEF-A170-4F37AB750910}"/>
              </a:ext>
            </a:extLst>
          </p:cNvPr>
          <p:cNvSpPr/>
          <p:nvPr/>
        </p:nvSpPr>
        <p:spPr>
          <a:xfrm>
            <a:off x="637614" y="1538086"/>
            <a:ext cx="2178423" cy="2698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23C2A8-C3E7-4D02-A9F5-74357F331055}"/>
              </a:ext>
            </a:extLst>
          </p:cNvPr>
          <p:cNvSpPr/>
          <p:nvPr/>
        </p:nvSpPr>
        <p:spPr>
          <a:xfrm>
            <a:off x="3153334" y="1240009"/>
            <a:ext cx="6080312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94369-7BE3-457C-8D8D-EB1C319D6E19}"/>
              </a:ext>
            </a:extLst>
          </p:cNvPr>
          <p:cNvSpPr/>
          <p:nvPr/>
        </p:nvSpPr>
        <p:spPr>
          <a:xfrm>
            <a:off x="3153334" y="2651952"/>
            <a:ext cx="6080312" cy="1219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6E63E8-E02E-4D9E-9F91-566D3E964FD6}"/>
              </a:ext>
            </a:extLst>
          </p:cNvPr>
          <p:cNvSpPr/>
          <p:nvPr/>
        </p:nvSpPr>
        <p:spPr>
          <a:xfrm>
            <a:off x="3153334" y="4063896"/>
            <a:ext cx="6080312" cy="2474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CE5E35-6B2F-4EA7-BAA8-57B762B0EF61}"/>
              </a:ext>
            </a:extLst>
          </p:cNvPr>
          <p:cNvSpPr/>
          <p:nvPr/>
        </p:nvSpPr>
        <p:spPr>
          <a:xfrm>
            <a:off x="909353" y="5703313"/>
            <a:ext cx="1585632" cy="3675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33CA1-A8BE-48F8-A860-4609F9AECADB}"/>
              </a:ext>
            </a:extLst>
          </p:cNvPr>
          <p:cNvSpPr txBox="1"/>
          <p:nvPr/>
        </p:nvSpPr>
        <p:spPr>
          <a:xfrm>
            <a:off x="7747186" y="1240009"/>
            <a:ext cx="133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BPM : 90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EB899-82A1-4F7A-BA4C-E7E71F1C6451}"/>
              </a:ext>
            </a:extLst>
          </p:cNvPr>
          <p:cNvSpPr txBox="1"/>
          <p:nvPr/>
        </p:nvSpPr>
        <p:spPr>
          <a:xfrm>
            <a:off x="7747186" y="2668699"/>
            <a:ext cx="1486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Spo2 : 90</a:t>
            </a:r>
            <a:endParaRPr lang="ko-KR" altLang="en-US" sz="20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ADB6F6-4B2B-4006-905B-B577B0C8DF2D}"/>
              </a:ext>
            </a:extLst>
          </p:cNvPr>
          <p:cNvCxnSpPr>
            <a:cxnSpLocks/>
          </p:cNvCxnSpPr>
          <p:nvPr/>
        </p:nvCxnSpPr>
        <p:spPr>
          <a:xfrm>
            <a:off x="3374090" y="4924504"/>
            <a:ext cx="5638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434FB7-7D1B-4334-A9EE-09109E16EA87}"/>
              </a:ext>
            </a:extLst>
          </p:cNvPr>
          <p:cNvCxnSpPr>
            <a:cxnSpLocks/>
          </p:cNvCxnSpPr>
          <p:nvPr/>
        </p:nvCxnSpPr>
        <p:spPr>
          <a:xfrm>
            <a:off x="3374090" y="5735809"/>
            <a:ext cx="5638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B97F38-E8CF-4133-B7FD-B3366081FF74}"/>
              </a:ext>
            </a:extLst>
          </p:cNvPr>
          <p:cNvSpPr/>
          <p:nvPr/>
        </p:nvSpPr>
        <p:spPr>
          <a:xfrm>
            <a:off x="3251946" y="1092091"/>
            <a:ext cx="1624854" cy="295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RPPG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2B49DD-C2B2-4989-BDF0-B75AD064B6CF}"/>
              </a:ext>
            </a:extLst>
          </p:cNvPr>
          <p:cNvSpPr/>
          <p:nvPr/>
        </p:nvSpPr>
        <p:spPr>
          <a:xfrm>
            <a:off x="3251946" y="2504034"/>
            <a:ext cx="1624854" cy="295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SPo2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E5DD58-D374-49D1-A91A-462FE8A2273B}"/>
              </a:ext>
            </a:extLst>
          </p:cNvPr>
          <p:cNvSpPr/>
          <p:nvPr/>
        </p:nvSpPr>
        <p:spPr>
          <a:xfrm>
            <a:off x="3251946" y="3924943"/>
            <a:ext cx="1624854" cy="295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HRV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888AFB-D35B-43F2-ACE2-E4F33D951552}"/>
              </a:ext>
            </a:extLst>
          </p:cNvPr>
          <p:cNvCxnSpPr/>
          <p:nvPr/>
        </p:nvCxnSpPr>
        <p:spPr>
          <a:xfrm>
            <a:off x="779929" y="4126651"/>
            <a:ext cx="18736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2027F6-2053-4E31-A3EB-4754D8D2874B}"/>
              </a:ext>
            </a:extLst>
          </p:cNvPr>
          <p:cNvSpPr/>
          <p:nvPr/>
        </p:nvSpPr>
        <p:spPr>
          <a:xfrm>
            <a:off x="897310" y="4084068"/>
            <a:ext cx="73398" cy="85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A38EBF5-42D3-46DF-AA14-A192F999F977}"/>
              </a:ext>
            </a:extLst>
          </p:cNvPr>
          <p:cNvGrpSpPr/>
          <p:nvPr/>
        </p:nvGrpSpPr>
        <p:grpSpPr>
          <a:xfrm>
            <a:off x="934009" y="4891543"/>
            <a:ext cx="1585632" cy="418618"/>
            <a:chOff x="2171139" y="4164413"/>
            <a:chExt cx="1585632" cy="418618"/>
          </a:xfrm>
          <a:solidFill>
            <a:schemeClr val="bg1">
              <a:lumMod val="50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6BE590-D54B-41FD-BE5C-FA1B9A82D195}"/>
                </a:ext>
              </a:extLst>
            </p:cNvPr>
            <p:cNvSpPr/>
            <p:nvPr/>
          </p:nvSpPr>
          <p:spPr>
            <a:xfrm>
              <a:off x="2171139" y="4190999"/>
              <a:ext cx="1585632" cy="367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9993777-2F6A-4FC5-95E8-2F565BB2A13B}"/>
                </a:ext>
              </a:extLst>
            </p:cNvPr>
            <p:cNvSpPr/>
            <p:nvPr/>
          </p:nvSpPr>
          <p:spPr>
            <a:xfrm rot="5400000">
              <a:off x="2880473" y="4280927"/>
              <a:ext cx="200582" cy="184333"/>
            </a:xfrm>
            <a:prstGeom prst="triangle">
              <a:avLst>
                <a:gd name="adj" fmla="val 469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7F85E04-B736-4054-8545-66AA4F3BC981}"/>
                </a:ext>
              </a:extLst>
            </p:cNvPr>
            <p:cNvGrpSpPr/>
            <p:nvPr/>
          </p:nvGrpSpPr>
          <p:grpSpPr>
            <a:xfrm>
              <a:off x="3455053" y="4280651"/>
              <a:ext cx="127297" cy="197216"/>
              <a:chOff x="869576" y="3993783"/>
              <a:chExt cx="127297" cy="197216"/>
            </a:xfrm>
            <a:grpFill/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21E4A6B-C044-4C7B-B3BD-C3E903C58BD4}"/>
                  </a:ext>
                </a:extLst>
              </p:cNvPr>
              <p:cNvSpPr/>
              <p:nvPr/>
            </p:nvSpPr>
            <p:spPr>
              <a:xfrm>
                <a:off x="869576" y="3993783"/>
                <a:ext cx="45719" cy="197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CF102AF-3342-4834-B71D-B38510B1ED99}"/>
                  </a:ext>
                </a:extLst>
              </p:cNvPr>
              <p:cNvSpPr/>
              <p:nvPr/>
            </p:nvSpPr>
            <p:spPr>
              <a:xfrm>
                <a:off x="951154" y="3993783"/>
                <a:ext cx="45719" cy="197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9B920A-CDF1-49DE-9B4E-D25813BD2D3D}"/>
                </a:ext>
              </a:extLst>
            </p:cNvPr>
            <p:cNvSpPr/>
            <p:nvPr/>
          </p:nvSpPr>
          <p:spPr>
            <a:xfrm>
              <a:off x="2317375" y="4272802"/>
              <a:ext cx="184334" cy="197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8A3D76-8E01-4ED0-88DC-68739DB8F724}"/>
                </a:ext>
              </a:extLst>
            </p:cNvPr>
            <p:cNvCxnSpPr/>
            <p:nvPr/>
          </p:nvCxnSpPr>
          <p:spPr>
            <a:xfrm>
              <a:off x="3246375" y="4173381"/>
              <a:ext cx="0" cy="409650"/>
            </a:xfrm>
            <a:prstGeom prst="line">
              <a:avLst/>
            </a:prstGeom>
            <a:grpFill/>
            <a:ln w="571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ECCF6-8160-4E12-97D2-49AB26C33BB9}"/>
                </a:ext>
              </a:extLst>
            </p:cNvPr>
            <p:cNvCxnSpPr/>
            <p:nvPr/>
          </p:nvCxnSpPr>
          <p:spPr>
            <a:xfrm>
              <a:off x="2689414" y="4164413"/>
              <a:ext cx="0" cy="409650"/>
            </a:xfrm>
            <a:prstGeom prst="line">
              <a:avLst/>
            </a:prstGeom>
            <a:grpFill/>
            <a:ln w="571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C718BE6-DE6F-4986-AE70-A9C9AAC1D451}"/>
              </a:ext>
            </a:extLst>
          </p:cNvPr>
          <p:cNvGrpSpPr/>
          <p:nvPr/>
        </p:nvGrpSpPr>
        <p:grpSpPr>
          <a:xfrm>
            <a:off x="637613" y="1127953"/>
            <a:ext cx="2178424" cy="296538"/>
            <a:chOff x="1874743" y="856132"/>
            <a:chExt cx="2178424" cy="29653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6BAEF7B-283B-4DFC-823A-B81F90649BB3}"/>
                </a:ext>
              </a:extLst>
            </p:cNvPr>
            <p:cNvSpPr/>
            <p:nvPr/>
          </p:nvSpPr>
          <p:spPr>
            <a:xfrm>
              <a:off x="3197656" y="856834"/>
              <a:ext cx="855511" cy="2958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Select file</a:t>
              </a:r>
              <a:endParaRPr lang="ko-KR" altLang="en-US" sz="11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A5C8022-A82D-4D0A-9695-798029C00510}"/>
                </a:ext>
              </a:extLst>
            </p:cNvPr>
            <p:cNvSpPr/>
            <p:nvPr/>
          </p:nvSpPr>
          <p:spPr>
            <a:xfrm>
              <a:off x="1874743" y="856132"/>
              <a:ext cx="1314565" cy="287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5CAFAC-0DB1-48B3-83FA-4AB0940B3F41}"/>
              </a:ext>
            </a:extLst>
          </p:cNvPr>
          <p:cNvGrpSpPr/>
          <p:nvPr/>
        </p:nvGrpSpPr>
        <p:grpSpPr>
          <a:xfrm>
            <a:off x="3372965" y="2910679"/>
            <a:ext cx="5632078" cy="768064"/>
            <a:chOff x="4617942" y="1311090"/>
            <a:chExt cx="5632078" cy="768064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78268D7-6462-4398-989B-4624565D5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942" y="1311090"/>
              <a:ext cx="0" cy="768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54C4925-0400-4693-A8F0-37005BC88ED7}"/>
                </a:ext>
              </a:extLst>
            </p:cNvPr>
            <p:cNvCxnSpPr/>
            <p:nvPr/>
          </p:nvCxnSpPr>
          <p:spPr>
            <a:xfrm>
              <a:off x="4617942" y="2079154"/>
              <a:ext cx="56320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B04B1BF-8539-4A3D-BA41-3FB315F828AC}"/>
              </a:ext>
            </a:extLst>
          </p:cNvPr>
          <p:cNvGrpSpPr/>
          <p:nvPr/>
        </p:nvGrpSpPr>
        <p:grpSpPr>
          <a:xfrm>
            <a:off x="3372965" y="1526880"/>
            <a:ext cx="5632078" cy="768064"/>
            <a:chOff x="4617942" y="1311090"/>
            <a:chExt cx="5632078" cy="768064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A72B64A-4F83-4115-BE7E-43A438CE4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942" y="1311090"/>
              <a:ext cx="0" cy="768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542E459-23DB-4EEB-A765-469DEDD69C7F}"/>
                </a:ext>
              </a:extLst>
            </p:cNvPr>
            <p:cNvCxnSpPr/>
            <p:nvPr/>
          </p:nvCxnSpPr>
          <p:spPr>
            <a:xfrm>
              <a:off x="4617942" y="2079154"/>
              <a:ext cx="56320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D816AF9-EF7E-4631-95BA-F48240322EC3}"/>
              </a:ext>
            </a:extLst>
          </p:cNvPr>
          <p:cNvSpPr txBox="1"/>
          <p:nvPr/>
        </p:nvSpPr>
        <p:spPr>
          <a:xfrm>
            <a:off x="5910262" y="3666530"/>
            <a:ext cx="755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Time</a:t>
            </a:r>
            <a:endParaRPr lang="ko-KR" altLang="en-US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7EAA7A-01ED-4988-A667-378BC4E40C61}"/>
              </a:ext>
            </a:extLst>
          </p:cNvPr>
          <p:cNvSpPr txBox="1"/>
          <p:nvPr/>
        </p:nvSpPr>
        <p:spPr>
          <a:xfrm>
            <a:off x="5910262" y="2264292"/>
            <a:ext cx="755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Time</a:t>
            </a:r>
            <a:endParaRPr lang="ko-KR" altLang="en-US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52375-88CE-4610-9F3B-78A01C649EB6}"/>
              </a:ext>
            </a:extLst>
          </p:cNvPr>
          <p:cNvSpPr txBox="1"/>
          <p:nvPr/>
        </p:nvSpPr>
        <p:spPr>
          <a:xfrm>
            <a:off x="5910262" y="4712549"/>
            <a:ext cx="755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Time</a:t>
            </a:r>
            <a:endParaRPr lang="ko-KR" altLang="en-US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012B11-329E-4486-9643-C39BFC4353A0}"/>
              </a:ext>
            </a:extLst>
          </p:cNvPr>
          <p:cNvSpPr txBox="1"/>
          <p:nvPr/>
        </p:nvSpPr>
        <p:spPr>
          <a:xfrm>
            <a:off x="5910262" y="5518732"/>
            <a:ext cx="755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Time</a:t>
            </a:r>
            <a:endParaRPr lang="ko-KR" altLang="en-US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11D1C1-98F9-4BE2-B382-FD757B82AA4C}"/>
              </a:ext>
            </a:extLst>
          </p:cNvPr>
          <p:cNvSpPr txBox="1"/>
          <p:nvPr/>
        </p:nvSpPr>
        <p:spPr>
          <a:xfrm>
            <a:off x="5910261" y="6300129"/>
            <a:ext cx="755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Time</a:t>
            </a:r>
            <a:endParaRPr lang="ko-KR" altLang="en-US" sz="1100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E97A9A3-2CC1-4225-96FA-A0251F918948}"/>
              </a:ext>
            </a:extLst>
          </p:cNvPr>
          <p:cNvCxnSpPr/>
          <p:nvPr/>
        </p:nvCxnSpPr>
        <p:spPr>
          <a:xfrm>
            <a:off x="3372965" y="3167420"/>
            <a:ext cx="2346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E545E7B-4786-4D67-881E-890ED501937C}"/>
              </a:ext>
            </a:extLst>
          </p:cNvPr>
          <p:cNvCxnSpPr/>
          <p:nvPr/>
        </p:nvCxnSpPr>
        <p:spPr>
          <a:xfrm>
            <a:off x="5782237" y="3261552"/>
            <a:ext cx="2346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058FB6-8710-48BA-A61D-FB2967DD396B}"/>
              </a:ext>
            </a:extLst>
          </p:cNvPr>
          <p:cNvCxnSpPr>
            <a:cxnSpLocks/>
          </p:cNvCxnSpPr>
          <p:nvPr/>
        </p:nvCxnSpPr>
        <p:spPr>
          <a:xfrm>
            <a:off x="8201295" y="3145012"/>
            <a:ext cx="690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561F70-A1B6-46D5-8CF8-C66ADD61C101}"/>
              </a:ext>
            </a:extLst>
          </p:cNvPr>
          <p:cNvCxnSpPr>
            <a:cxnSpLocks/>
          </p:cNvCxnSpPr>
          <p:nvPr/>
        </p:nvCxnSpPr>
        <p:spPr>
          <a:xfrm>
            <a:off x="5710517" y="3167494"/>
            <a:ext cx="71717" cy="98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515258C-0FA4-4715-8C49-B71C5CEA7CFE}"/>
              </a:ext>
            </a:extLst>
          </p:cNvPr>
          <p:cNvCxnSpPr>
            <a:cxnSpLocks/>
          </p:cNvCxnSpPr>
          <p:nvPr/>
        </p:nvCxnSpPr>
        <p:spPr>
          <a:xfrm flipH="1">
            <a:off x="8110820" y="3142003"/>
            <a:ext cx="96091" cy="126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21E5EDE0-1C8D-4A49-ADEF-C06AFB668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34954" b="5815"/>
          <a:stretch/>
        </p:blipFill>
        <p:spPr>
          <a:xfrm>
            <a:off x="3392591" y="1726219"/>
            <a:ext cx="5491184" cy="508543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46FD5703-4F81-4718-9CE8-3EA590455176}"/>
              </a:ext>
            </a:extLst>
          </p:cNvPr>
          <p:cNvSpPr/>
          <p:nvPr/>
        </p:nvSpPr>
        <p:spPr>
          <a:xfrm>
            <a:off x="300315" y="580769"/>
            <a:ext cx="9130553" cy="277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77F3EB-158E-465F-9E57-68D675635369}"/>
              </a:ext>
            </a:extLst>
          </p:cNvPr>
          <p:cNvCxnSpPr/>
          <p:nvPr/>
        </p:nvCxnSpPr>
        <p:spPr>
          <a:xfrm>
            <a:off x="8522871" y="780887"/>
            <a:ext cx="192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곱하기 기호 89">
            <a:extLst>
              <a:ext uri="{FF2B5EF4-FFF2-40B4-BE49-F238E27FC236}">
                <a16:creationId xmlns:a16="http://schemas.microsoft.com/office/drawing/2014/main" id="{1D828AD2-FDC3-44C1-B9CA-750EACBEA8B6}"/>
              </a:ext>
            </a:extLst>
          </p:cNvPr>
          <p:cNvSpPr/>
          <p:nvPr/>
        </p:nvSpPr>
        <p:spPr>
          <a:xfrm>
            <a:off x="9128127" y="605975"/>
            <a:ext cx="202061" cy="228223"/>
          </a:xfrm>
          <a:prstGeom prst="mathMultiply">
            <a:avLst>
              <a:gd name="adj1" fmla="val 1139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B0032734-2475-400D-9629-05903FB462EE}"/>
              </a:ext>
            </a:extLst>
          </p:cNvPr>
          <p:cNvSpPr/>
          <p:nvPr/>
        </p:nvSpPr>
        <p:spPr>
          <a:xfrm>
            <a:off x="8862026" y="650868"/>
            <a:ext cx="137003" cy="14755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 descr="사람, 실내, 창문, 미소이(가) 표시된 사진&#10;&#10;자동 생성된 설명">
            <a:extLst>
              <a:ext uri="{FF2B5EF4-FFF2-40B4-BE49-F238E27FC236}">
                <a16:creationId xmlns:a16="http://schemas.microsoft.com/office/drawing/2014/main" id="{6E3B2966-BC0D-40DD-922D-6A337D2745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4" t="8742" r="23898"/>
          <a:stretch/>
        </p:blipFill>
        <p:spPr>
          <a:xfrm>
            <a:off x="664926" y="1664481"/>
            <a:ext cx="2124565" cy="2223474"/>
          </a:xfrm>
          <a:prstGeom prst="rect">
            <a:avLst/>
          </a:prstGeom>
        </p:spPr>
      </p:pic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9962128-87BD-4793-AA5F-EED9FEE0797E}"/>
              </a:ext>
            </a:extLst>
          </p:cNvPr>
          <p:cNvCxnSpPr/>
          <p:nvPr/>
        </p:nvCxnSpPr>
        <p:spPr>
          <a:xfrm>
            <a:off x="637613" y="4004500"/>
            <a:ext cx="2178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75B46161-F8FC-4F91-BA49-7B9C50A51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399" y="4324346"/>
            <a:ext cx="5255040" cy="392319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E18D536F-625B-4024-AB65-FC96AA81A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146" y="5169317"/>
            <a:ext cx="5249754" cy="470428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732D23DF-E0B9-4DDB-B15B-5DA55325ED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9652" y="5940032"/>
            <a:ext cx="5015781" cy="36825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EA64BE6-AA51-45A3-8116-58A1780C6D99}"/>
              </a:ext>
            </a:extLst>
          </p:cNvPr>
          <p:cNvSpPr txBox="1"/>
          <p:nvPr/>
        </p:nvSpPr>
        <p:spPr>
          <a:xfrm>
            <a:off x="629265" y="1166955"/>
            <a:ext cx="643750" cy="22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File name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70D4CB-D5AA-4263-805B-F184C12CD1A4}"/>
              </a:ext>
            </a:extLst>
          </p:cNvPr>
          <p:cNvSpPr txBox="1"/>
          <p:nvPr/>
        </p:nvSpPr>
        <p:spPr>
          <a:xfrm>
            <a:off x="3251946" y="4417995"/>
            <a:ext cx="47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LF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24C85-4403-4873-BBE0-2A8EDDD361B3}"/>
              </a:ext>
            </a:extLst>
          </p:cNvPr>
          <p:cNvSpPr txBox="1"/>
          <p:nvPr/>
        </p:nvSpPr>
        <p:spPr>
          <a:xfrm>
            <a:off x="3234015" y="5182101"/>
            <a:ext cx="47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HF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23991-BCD7-40D8-89D9-A397578070B0}"/>
              </a:ext>
            </a:extLst>
          </p:cNvPr>
          <p:cNvSpPr txBox="1"/>
          <p:nvPr/>
        </p:nvSpPr>
        <p:spPr>
          <a:xfrm>
            <a:off x="3177983" y="5933483"/>
            <a:ext cx="65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VLF</a:t>
            </a:r>
            <a:endParaRPr lang="ko-KR" altLang="en-US" sz="12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794A436-BF63-45D0-B34B-AC172151DB53}"/>
              </a:ext>
            </a:extLst>
          </p:cNvPr>
          <p:cNvGrpSpPr/>
          <p:nvPr/>
        </p:nvGrpSpPr>
        <p:grpSpPr>
          <a:xfrm>
            <a:off x="3580278" y="4324346"/>
            <a:ext cx="5350249" cy="434330"/>
            <a:chOff x="4617942" y="1186786"/>
            <a:chExt cx="5905423" cy="934095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0CEFCE4-CBED-4527-8256-543B08059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942" y="1186786"/>
              <a:ext cx="9894" cy="892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D4282D4-7B82-47E1-A813-E7ED20E1AF85}"/>
                </a:ext>
              </a:extLst>
            </p:cNvPr>
            <p:cNvCxnSpPr>
              <a:cxnSpLocks/>
            </p:cNvCxnSpPr>
            <p:nvPr/>
          </p:nvCxnSpPr>
          <p:spPr>
            <a:xfrm>
              <a:off x="4617942" y="2079154"/>
              <a:ext cx="5905423" cy="417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7458EB5-8E25-4532-9B91-AFFEEBB38C0E}"/>
              </a:ext>
            </a:extLst>
          </p:cNvPr>
          <p:cNvGrpSpPr/>
          <p:nvPr/>
        </p:nvGrpSpPr>
        <p:grpSpPr>
          <a:xfrm>
            <a:off x="3589242" y="5074024"/>
            <a:ext cx="5341285" cy="480254"/>
            <a:chOff x="4617941" y="1046293"/>
            <a:chExt cx="5895529" cy="1032861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F8EFB2D-ADD0-4FF5-941B-3D3559A52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7941" y="1046293"/>
              <a:ext cx="1" cy="1032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5EB171E-1C5A-4E0C-9AF9-6D6AFA1C0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942" y="2002707"/>
              <a:ext cx="5895528" cy="764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2384A9B-AEDD-466A-9B90-8E27C67CE8C8}"/>
              </a:ext>
            </a:extLst>
          </p:cNvPr>
          <p:cNvGrpSpPr/>
          <p:nvPr/>
        </p:nvGrpSpPr>
        <p:grpSpPr>
          <a:xfrm>
            <a:off x="3589242" y="5812088"/>
            <a:ext cx="5341285" cy="519787"/>
            <a:chOff x="4617942" y="961271"/>
            <a:chExt cx="5895529" cy="1117883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8207FDA-EDBD-4FB7-8FB9-7BB2D7C89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942" y="961271"/>
              <a:ext cx="0" cy="1117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0F55DE2-3C90-4FA7-A37C-366DE8C1458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942" y="2079154"/>
              <a:ext cx="58955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9BE967A-45D6-4808-BBB4-2BD1A4B0A247}"/>
              </a:ext>
            </a:extLst>
          </p:cNvPr>
          <p:cNvSpPr txBox="1"/>
          <p:nvPr/>
        </p:nvSpPr>
        <p:spPr>
          <a:xfrm>
            <a:off x="147732" y="4291"/>
            <a:ext cx="1177962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 UI </a:t>
            </a:r>
            <a:r>
              <a:rPr lang="ko-KR" altLang="en-US" sz="2400" dirty="0"/>
              <a:t>구성요소</a:t>
            </a:r>
            <a:endParaRPr lang="en-US" altLang="ko-KR" sz="2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9ADA34E-E0C8-432E-8B3D-7C2F027BABFF}"/>
              </a:ext>
            </a:extLst>
          </p:cNvPr>
          <p:cNvCxnSpPr>
            <a:stCxn id="6" idx="0"/>
          </p:cNvCxnSpPr>
          <p:nvPr/>
        </p:nvCxnSpPr>
        <p:spPr>
          <a:xfrm flipV="1">
            <a:off x="6193490" y="681307"/>
            <a:ext cx="10086" cy="5587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B3845D-4AEB-4DF6-81ED-DB8D828A17ED}"/>
              </a:ext>
            </a:extLst>
          </p:cNvPr>
          <p:cNvCxnSpPr>
            <a:stCxn id="64" idx="2"/>
          </p:cNvCxnSpPr>
          <p:nvPr/>
        </p:nvCxnSpPr>
        <p:spPr>
          <a:xfrm flipV="1">
            <a:off x="6287900" y="3924943"/>
            <a:ext cx="2085135" cy="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B01DA0-F42D-417C-BD50-139A7655E01D}"/>
              </a:ext>
            </a:extLst>
          </p:cNvPr>
          <p:cNvCxnSpPr/>
          <p:nvPr/>
        </p:nvCxnSpPr>
        <p:spPr>
          <a:xfrm>
            <a:off x="9233645" y="5310161"/>
            <a:ext cx="381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11FBD4-0013-4750-BA77-D37A1B672F86}"/>
              </a:ext>
            </a:extLst>
          </p:cNvPr>
          <p:cNvSpPr txBox="1"/>
          <p:nvPr/>
        </p:nvSpPr>
        <p:spPr>
          <a:xfrm>
            <a:off x="4740722" y="384487"/>
            <a:ext cx="314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김소의</a:t>
            </a:r>
            <a:r>
              <a:rPr lang="en-US" altLang="ko-KR" sz="1400" b="1" dirty="0"/>
              <a:t> - RPPG</a:t>
            </a:r>
            <a:r>
              <a:rPr lang="ko-KR" altLang="en-US" sz="1400" b="1" dirty="0"/>
              <a:t>신호복원 </a:t>
            </a:r>
            <a:r>
              <a:rPr lang="en-US" altLang="ko-KR" sz="1400" b="1" dirty="0"/>
              <a:t>, BPM</a:t>
            </a:r>
            <a:r>
              <a:rPr lang="ko-KR" altLang="en-US" sz="1400" b="1" dirty="0"/>
              <a:t>추출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59690C-A4BF-4834-906D-CB3D0F29047E}"/>
              </a:ext>
            </a:extLst>
          </p:cNvPr>
          <p:cNvSpPr txBox="1"/>
          <p:nvPr/>
        </p:nvSpPr>
        <p:spPr>
          <a:xfrm>
            <a:off x="8406167" y="3755467"/>
            <a:ext cx="314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김나혜 </a:t>
            </a:r>
            <a:r>
              <a:rPr lang="en-US" altLang="ko-KR" sz="1400" b="1" dirty="0"/>
              <a:t>-  Spo2 </a:t>
            </a:r>
            <a:r>
              <a:rPr lang="ko-KR" altLang="en-US" sz="1400" b="1" dirty="0"/>
              <a:t>분석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8BC8F4-228C-4C78-9D96-C83EC5A8C76D}"/>
              </a:ext>
            </a:extLst>
          </p:cNvPr>
          <p:cNvSpPr txBox="1"/>
          <p:nvPr/>
        </p:nvSpPr>
        <p:spPr>
          <a:xfrm>
            <a:off x="9570943" y="5166759"/>
            <a:ext cx="314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유수경 </a:t>
            </a:r>
            <a:r>
              <a:rPr lang="en-US" altLang="ko-KR" sz="1400" b="1" dirty="0"/>
              <a:t>– HRV </a:t>
            </a:r>
            <a:r>
              <a:rPr lang="ko-KR" altLang="en-US" sz="1400" b="1" dirty="0"/>
              <a:t>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04FFC-73C0-43E9-A730-61B5B539A144}"/>
              </a:ext>
            </a:extLst>
          </p:cNvPr>
          <p:cNvSpPr txBox="1"/>
          <p:nvPr/>
        </p:nvSpPr>
        <p:spPr>
          <a:xfrm>
            <a:off x="7888941" y="80881"/>
            <a:ext cx="426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RPPG</a:t>
            </a:r>
            <a:r>
              <a:rPr lang="ko-KR" altLang="en-US" sz="1200" b="1" dirty="0"/>
              <a:t>신호복원</a:t>
            </a:r>
            <a:r>
              <a:rPr lang="en-US" altLang="ko-KR" sz="1200" b="1" dirty="0"/>
              <a:t>, Spo2, HRV</a:t>
            </a:r>
            <a:r>
              <a:rPr lang="ko-KR" altLang="en-US" sz="1200" b="1" dirty="0"/>
              <a:t>를 제외한 </a:t>
            </a:r>
            <a:r>
              <a:rPr lang="en-US" altLang="ko-KR" sz="1200" b="1" dirty="0"/>
              <a:t>UI</a:t>
            </a:r>
            <a:r>
              <a:rPr lang="ko-KR" altLang="en-US" sz="1200" b="1" dirty="0"/>
              <a:t>는 공통개발예정</a:t>
            </a:r>
          </a:p>
        </p:txBody>
      </p:sp>
    </p:spTree>
    <p:extLst>
      <p:ext uri="{BB962C8B-B14F-4D97-AF65-F5344CB8AC3E}">
        <p14:creationId xmlns:p14="http://schemas.microsoft.com/office/powerpoint/2010/main" val="150898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266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26</cp:revision>
  <dcterms:created xsi:type="dcterms:W3CDTF">2021-07-19T04:54:29Z</dcterms:created>
  <dcterms:modified xsi:type="dcterms:W3CDTF">2021-07-21T03:45:57Z</dcterms:modified>
</cp:coreProperties>
</file>