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sldIdLst>
    <p:sldId id="256" r:id="rId2"/>
    <p:sldId id="290" r:id="rId3"/>
    <p:sldId id="257" r:id="rId4"/>
    <p:sldId id="258" r:id="rId5"/>
    <p:sldId id="293" r:id="rId6"/>
    <p:sldId id="259" r:id="rId7"/>
    <p:sldId id="262" r:id="rId8"/>
    <p:sldId id="310" r:id="rId9"/>
    <p:sldId id="311" r:id="rId10"/>
    <p:sldId id="312" r:id="rId11"/>
    <p:sldId id="263" r:id="rId12"/>
    <p:sldId id="270" r:id="rId13"/>
    <p:sldId id="265" r:id="rId14"/>
    <p:sldId id="267" r:id="rId15"/>
    <p:sldId id="268" r:id="rId16"/>
    <p:sldId id="269" r:id="rId17"/>
    <p:sldId id="314" r:id="rId18"/>
    <p:sldId id="315" r:id="rId19"/>
    <p:sldId id="316" r:id="rId20"/>
    <p:sldId id="274" r:id="rId21"/>
    <p:sldId id="276" r:id="rId22"/>
    <p:sldId id="28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964873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85946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23244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42934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348759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25271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321324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292890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294271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17907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417368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756987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286303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35669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499693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457863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786840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3A1C593-65D0-4073-BCC9-577B9352EA97}" type="datetimeFigureOut">
              <a:rPr lang="en-US" smtClean="0"/>
              <a:t>8/15/2023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76255960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noChangeArrowheads="1"/>
          </p:cNvSpPr>
          <p:nvPr>
            <p:ph type="ctrTitle"/>
          </p:nvPr>
        </p:nvSpPr>
        <p:spPr>
          <a:xfrm>
            <a:off x="461010" y="1154430"/>
            <a:ext cx="11555095" cy="1772920"/>
          </a:xfrm>
        </p:spPr>
        <p:txBody>
          <a:bodyPr/>
          <a:lstStyle/>
          <a:p>
            <a:r>
              <a:rPr lang="en-US">
                <a:latin typeface="Times New Roman" panose="02020603050405020304" charset="0"/>
                <a:cs typeface="Times New Roman" panose="02020603050405020304" charset="0"/>
              </a:rPr>
              <a:t> </a:t>
            </a:r>
          </a:p>
        </p:txBody>
      </p:sp>
      <p:sp>
        <p:nvSpPr>
          <p:cNvPr id="9" name="Subtitle 8"/>
          <p:cNvSpPr>
            <a:spLocks noGrp="1" noChangeArrowheads="1"/>
          </p:cNvSpPr>
          <p:nvPr>
            <p:ph type="subTitle" idx="1"/>
          </p:nvPr>
        </p:nvSpPr>
        <p:spPr/>
        <p:txBody>
          <a:bodyPr>
            <a:normAutofit fontScale="62500" lnSpcReduction="20000"/>
          </a:bodyPr>
          <a:lstStyle/>
          <a:p>
            <a:endParaRPr lang="en-US" dirty="0">
              <a:latin typeface="Times New Roman" panose="02020603050405020304" charset="0"/>
              <a:cs typeface="Times New Roman" panose="02020603050405020304" charset="0"/>
            </a:endParaRPr>
          </a:p>
          <a:p>
            <a:pPr algn="r"/>
            <a:r>
              <a:rPr lang="en-US" sz="2400" dirty="0">
                <a:latin typeface="Times New Roman" panose="02020603050405020304" charset="0"/>
                <a:cs typeface="Times New Roman" panose="02020603050405020304" charset="0"/>
              </a:rPr>
              <a:t>presented by:</a:t>
            </a:r>
          </a:p>
          <a:p>
            <a:pPr algn="r"/>
            <a:r>
              <a:rPr lang="en-US" sz="2800" dirty="0">
                <a:solidFill>
                  <a:srgbClr val="00B050"/>
                </a:solidFill>
                <a:latin typeface="Algerian" panose="04020705040A02060702" pitchFamily="82" charset="0"/>
                <a:cs typeface="Times New Roman" panose="02020603050405020304" charset="0"/>
              </a:rPr>
              <a:t>SUHAS S</a:t>
            </a:r>
          </a:p>
          <a:p>
            <a:endParaRPr lang="en-US" sz="1800" dirty="0">
              <a:latin typeface="Times New Roman" panose="02020603050405020304" charset="0"/>
              <a:cs typeface="Times New Roman" panose="02020603050405020304" charset="0"/>
            </a:endParaRPr>
          </a:p>
        </p:txBody>
      </p:sp>
      <p:sp>
        <p:nvSpPr>
          <p:cNvPr id="2" name="Text Box 1"/>
          <p:cNvSpPr txBox="1"/>
          <p:nvPr/>
        </p:nvSpPr>
        <p:spPr>
          <a:xfrm>
            <a:off x="558800" y="1673860"/>
            <a:ext cx="10252710" cy="1076325"/>
          </a:xfrm>
          <a:prstGeom prst="rect">
            <a:avLst/>
          </a:prstGeom>
          <a:noFill/>
        </p:spPr>
        <p:txBody>
          <a:bodyPr wrap="square" rtlCol="0">
            <a:spAutoFit/>
          </a:bodyPr>
          <a:lstStyle/>
          <a:p>
            <a:pPr algn="l"/>
            <a:r>
              <a:rPr lang="en-US" sz="3200" b="1"/>
              <a:t>Application using Different Encryption Methods with Cryptographic Algorithms</a:t>
            </a:r>
          </a:p>
        </p:txBody>
      </p:sp>
      <p:pic>
        <p:nvPicPr>
          <p:cNvPr id="4" name="Picture 3">
            <a:extLst>
              <a:ext uri="{FF2B5EF4-FFF2-40B4-BE49-F238E27FC236}">
                <a16:creationId xmlns:a16="http://schemas.microsoft.com/office/drawing/2014/main" id="{E8AA8C30-A22F-67A8-FFE7-9C31117249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38" y="3269615"/>
            <a:ext cx="5997262" cy="29909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46100"/>
            <a:ext cx="10972800" cy="5581650"/>
          </a:xfrm>
        </p:spPr>
        <p:txBody>
          <a:bodyPr/>
          <a:lstStyle/>
          <a:p>
            <a:pPr marL="0" indent="0">
              <a:buNone/>
            </a:pPr>
            <a:r>
              <a:rPr lang="en-US" sz="1800" b="1"/>
              <a:t>Non-functional Requirements:</a:t>
            </a:r>
          </a:p>
          <a:p>
            <a:pPr marL="0" indent="0">
              <a:buNone/>
            </a:pPr>
            <a:endParaRPr lang="en-US" sz="1800" b="1"/>
          </a:p>
          <a:p>
            <a:pPr marL="0" indent="0">
              <a:buNone/>
            </a:pPr>
            <a:r>
              <a:rPr lang="en-US" sz="1800"/>
              <a:t>The following non-functional requirements need to be met for the game to be user- friendly and</a:t>
            </a:r>
          </a:p>
          <a:p>
            <a:pPr marL="0" indent="0">
              <a:buNone/>
            </a:pPr>
            <a:r>
              <a:rPr lang="en-US" sz="1800"/>
              <a:t>enjoyable:</a:t>
            </a:r>
          </a:p>
          <a:p>
            <a:pPr marL="0" indent="0">
              <a:buNone/>
            </a:pPr>
            <a:r>
              <a:rPr lang="en-US" sz="1800"/>
              <a:t>1. User Interface: The app has a responsive user interface that works well on different screen</a:t>
            </a:r>
          </a:p>
          <a:p>
            <a:pPr marL="0" indent="0">
              <a:buNone/>
            </a:pPr>
            <a:r>
              <a:rPr lang="en-US" sz="1800"/>
              <a:t>sizes and resolutions.</a:t>
            </a:r>
          </a:p>
          <a:p>
            <a:pPr marL="0" indent="0">
              <a:buNone/>
            </a:pPr>
            <a:r>
              <a:rPr lang="en-US" sz="1800"/>
              <a:t>2. Stability: The app is made stable and reliable, with no crashes or glitches.</a:t>
            </a:r>
          </a:p>
          <a:p>
            <a:pPr marL="0" indent="0">
              <a:buNone/>
            </a:pPr>
            <a:r>
              <a:rPr lang="en-US" sz="1800"/>
              <a:t>3. Responsiveness: The game is fast and responsive, with no noticeable lag or delay when using</a:t>
            </a:r>
          </a:p>
          <a:p>
            <a:pPr marL="0" indent="0">
              <a:buNone/>
            </a:pPr>
            <a:r>
              <a:rPr lang="en-US" sz="1800"/>
              <a:t>4. Visual Appeal: The game is visually appealing, with an attractive design and appropriate</a:t>
            </a:r>
          </a:p>
          <a:p>
            <a:pPr marL="0" indent="0">
              <a:buNone/>
            </a:pPr>
            <a:r>
              <a:rPr lang="en-US" sz="1800"/>
              <a:t>graphics.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DESIGN AND DEVELOPMENT</a:t>
            </a:r>
          </a:p>
        </p:txBody>
      </p:sp>
      <p:pic>
        <p:nvPicPr>
          <p:cNvPr id="5" name="Content Placeholder 4"/>
          <p:cNvPicPr>
            <a:picLocks noGrp="1" noChangeAspect="1"/>
          </p:cNvPicPr>
          <p:nvPr>
            <p:ph idx="1"/>
          </p:nvPr>
        </p:nvPicPr>
        <p:blipFill>
          <a:blip r:embed="rId2"/>
          <a:stretch>
            <a:fillRect/>
          </a:stretch>
        </p:blipFill>
        <p:spPr>
          <a:xfrm>
            <a:off x="5128204" y="1731963"/>
            <a:ext cx="1926066" cy="40592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a:sym typeface="+mn-ea"/>
              </a:rPr>
              <a:t>ENCRYPTION AND DECRYPTION CIPHER</a:t>
            </a:r>
            <a:endParaRPr lang="en-US"/>
          </a:p>
        </p:txBody>
      </p:sp>
      <p:pic>
        <p:nvPicPr>
          <p:cNvPr id="7" name="Content Placeholder 6"/>
          <p:cNvPicPr>
            <a:picLocks noGrp="1" noChangeAspect="1"/>
          </p:cNvPicPr>
          <p:nvPr>
            <p:ph idx="1"/>
          </p:nvPr>
        </p:nvPicPr>
        <p:blipFill>
          <a:blip r:embed="rId2"/>
          <a:stretch>
            <a:fillRect/>
          </a:stretch>
        </p:blipFill>
        <p:spPr>
          <a:xfrm>
            <a:off x="2568575" y="3314700"/>
            <a:ext cx="441960" cy="838200"/>
          </a:xfrm>
          <a:prstGeom prst="rect">
            <a:avLst/>
          </a:prstGeom>
        </p:spPr>
      </p:pic>
      <p:sp>
        <p:nvSpPr>
          <p:cNvPr id="354322" name="Folded Corner 354321"/>
          <p:cNvSpPr/>
          <p:nvPr/>
        </p:nvSpPr>
        <p:spPr>
          <a:xfrm>
            <a:off x="757238" y="1714500"/>
            <a:ext cx="914400" cy="990600"/>
          </a:xfrm>
          <a:prstGeom prst="foldedCorner">
            <a:avLst>
              <a:gd name="adj" fmla="val 12500"/>
            </a:avLst>
          </a:prstGeom>
          <a:noFill/>
          <a:ln w="6350" cap="flat" cmpd="sng">
            <a:solidFill>
              <a:schemeClr val="tx1"/>
            </a:solidFill>
            <a:prstDash val="solid"/>
            <a:headEnd type="none" w="med" len="med"/>
            <a:tailEnd type="none" w="med" len="med"/>
          </a:ln>
        </p:spPr>
        <p:txBody>
          <a:bodyPr wrap="none" anchor="ctr" anchorCtr="0"/>
          <a:lstStyle/>
          <a:p>
            <a:pPr algn="ctr"/>
            <a:r>
              <a:rPr sz="1200">
                <a:latin typeface="Arial" panose="020B0604020202020204" pitchFamily="34" charset="0"/>
              </a:rPr>
              <a:t>Plain Text</a:t>
            </a:r>
            <a:endParaRPr sz="1200">
              <a:solidFill>
                <a:srgbClr val="CC0000"/>
              </a:solidFill>
              <a:latin typeface="Arial" panose="020B0604020202020204" pitchFamily="34" charset="0"/>
            </a:endParaRPr>
          </a:p>
        </p:txBody>
      </p:sp>
      <p:sp>
        <p:nvSpPr>
          <p:cNvPr id="354325" name="Straight Connector 354324"/>
          <p:cNvSpPr/>
          <p:nvPr/>
        </p:nvSpPr>
        <p:spPr>
          <a:xfrm rot="-5400000">
            <a:off x="1938338" y="1943100"/>
            <a:ext cx="0" cy="533400"/>
          </a:xfrm>
          <a:prstGeom prst="line">
            <a:avLst/>
          </a:prstGeom>
          <a:ln w="19050" cap="flat" cmpd="sng">
            <a:solidFill>
              <a:schemeClr val="tx1"/>
            </a:solidFill>
            <a:prstDash val="solid"/>
            <a:headEnd type="none" w="med" len="med"/>
            <a:tailEnd type="triangle" w="med" len="med"/>
          </a:ln>
        </p:spPr>
      </p:sp>
      <p:sp>
        <p:nvSpPr>
          <p:cNvPr id="354323" name="Cube 354322"/>
          <p:cNvSpPr/>
          <p:nvPr/>
        </p:nvSpPr>
        <p:spPr>
          <a:xfrm>
            <a:off x="2216150" y="1676400"/>
            <a:ext cx="1143000" cy="1066800"/>
          </a:xfrm>
          <a:prstGeom prst="cube">
            <a:avLst>
              <a:gd name="adj" fmla="val 15181"/>
            </a:avLst>
          </a:prstGeom>
          <a:noFill/>
          <a:ln w="6350" cap="flat" cmpd="sng">
            <a:solidFill>
              <a:schemeClr val="tx1"/>
            </a:solidFill>
            <a:prstDash val="solid"/>
            <a:miter/>
            <a:headEnd type="none" w="med" len="med"/>
            <a:tailEnd type="none" w="med" len="med"/>
          </a:ln>
        </p:spPr>
        <p:txBody>
          <a:bodyPr wrap="none" anchor="ctr" anchorCtr="0"/>
          <a:lstStyle/>
          <a:p>
            <a:pPr algn="ctr"/>
            <a:endParaRPr sz="1200">
              <a:latin typeface="Arial" panose="020B0604020202020204" pitchFamily="34" charset="0"/>
            </a:endParaRPr>
          </a:p>
          <a:p>
            <a:pPr algn="ctr"/>
            <a:r>
              <a:rPr sz="1200">
                <a:latin typeface="Arial" panose="020B0604020202020204" pitchFamily="34" charset="0"/>
              </a:rPr>
              <a:t>Encryption</a:t>
            </a:r>
          </a:p>
          <a:p>
            <a:pPr algn="ctr"/>
            <a:r>
              <a:rPr sz="1200">
                <a:latin typeface="Arial" panose="020B0604020202020204" pitchFamily="34" charset="0"/>
              </a:rPr>
              <a:t>Algorithm</a:t>
            </a:r>
          </a:p>
          <a:p>
            <a:pPr algn="ctr"/>
            <a:endParaRPr sz="1200">
              <a:solidFill>
                <a:srgbClr val="CC0000"/>
              </a:solidFill>
              <a:latin typeface="Arial" panose="020B0604020202020204" pitchFamily="34" charset="0"/>
            </a:endParaRPr>
          </a:p>
        </p:txBody>
      </p:sp>
      <p:sp>
        <p:nvSpPr>
          <p:cNvPr id="354326" name="Straight Connector 354325"/>
          <p:cNvSpPr/>
          <p:nvPr/>
        </p:nvSpPr>
        <p:spPr>
          <a:xfrm rot="-5400000">
            <a:off x="3619500" y="1943100"/>
            <a:ext cx="0" cy="533400"/>
          </a:xfrm>
          <a:prstGeom prst="line">
            <a:avLst/>
          </a:prstGeom>
          <a:ln w="19050" cap="flat" cmpd="sng">
            <a:solidFill>
              <a:schemeClr val="tx1"/>
            </a:solidFill>
            <a:prstDash val="solid"/>
            <a:headEnd type="none" w="med" len="med"/>
            <a:tailEnd type="triangle" w="med" len="med"/>
          </a:ln>
        </p:spPr>
      </p:sp>
      <p:sp>
        <p:nvSpPr>
          <p:cNvPr id="354334" name="Folded Corner 354333"/>
          <p:cNvSpPr/>
          <p:nvPr/>
        </p:nvSpPr>
        <p:spPr>
          <a:xfrm>
            <a:off x="3886200" y="1714500"/>
            <a:ext cx="914400" cy="990600"/>
          </a:xfrm>
          <a:prstGeom prst="foldedCorner">
            <a:avLst>
              <a:gd name="adj" fmla="val 12500"/>
            </a:avLst>
          </a:prstGeom>
          <a:noFill/>
          <a:ln w="6350" cap="flat" cmpd="sng">
            <a:solidFill>
              <a:schemeClr val="tx1"/>
            </a:solidFill>
            <a:prstDash val="solid"/>
            <a:headEnd type="none" w="med" len="med"/>
            <a:tailEnd type="none" w="med" len="med"/>
          </a:ln>
        </p:spPr>
        <p:txBody>
          <a:bodyPr wrap="none" anchor="ctr" anchorCtr="0"/>
          <a:lstStyle/>
          <a:p>
            <a:pPr algn="ctr"/>
            <a:r>
              <a:rPr sz="1200">
                <a:latin typeface="Arial" panose="020B0604020202020204" pitchFamily="34" charset="0"/>
              </a:rPr>
              <a:t>Cipher Text</a:t>
            </a:r>
            <a:endParaRPr sz="1200">
              <a:solidFill>
                <a:srgbClr val="CC0000"/>
              </a:solidFill>
              <a:latin typeface="Arial" panose="020B0604020202020204" pitchFamily="34" charset="0"/>
            </a:endParaRPr>
          </a:p>
        </p:txBody>
      </p:sp>
      <p:sp>
        <p:nvSpPr>
          <p:cNvPr id="354330" name="Straight Connector 354329"/>
          <p:cNvSpPr/>
          <p:nvPr/>
        </p:nvSpPr>
        <p:spPr>
          <a:xfrm rot="-5400000">
            <a:off x="5067300" y="1943100"/>
            <a:ext cx="0" cy="533400"/>
          </a:xfrm>
          <a:prstGeom prst="line">
            <a:avLst/>
          </a:prstGeom>
          <a:ln w="19050" cap="flat" cmpd="sng">
            <a:solidFill>
              <a:schemeClr val="tx1"/>
            </a:solidFill>
            <a:prstDash val="solid"/>
            <a:headEnd type="none" w="med" len="med"/>
            <a:tailEnd type="triangle" w="med" len="med"/>
          </a:ln>
        </p:spPr>
      </p:sp>
      <p:sp>
        <p:nvSpPr>
          <p:cNvPr id="354336" name="Cube 354335"/>
          <p:cNvSpPr/>
          <p:nvPr/>
        </p:nvSpPr>
        <p:spPr>
          <a:xfrm>
            <a:off x="5337175" y="1676400"/>
            <a:ext cx="1143000" cy="1066800"/>
          </a:xfrm>
          <a:prstGeom prst="cube">
            <a:avLst>
              <a:gd name="adj" fmla="val 15181"/>
            </a:avLst>
          </a:prstGeom>
          <a:noFill/>
          <a:ln w="6350" cap="flat" cmpd="sng">
            <a:solidFill>
              <a:schemeClr val="tx1"/>
            </a:solidFill>
            <a:prstDash val="solid"/>
            <a:miter/>
            <a:headEnd type="none" w="med" len="med"/>
            <a:tailEnd type="none" w="med" len="med"/>
          </a:ln>
        </p:spPr>
        <p:txBody>
          <a:bodyPr wrap="none" anchor="ctr" anchorCtr="0"/>
          <a:lstStyle/>
          <a:p>
            <a:pPr algn="ctr"/>
            <a:endParaRPr sz="1200">
              <a:latin typeface="Arial" panose="020B0604020202020204" pitchFamily="34" charset="0"/>
            </a:endParaRPr>
          </a:p>
          <a:p>
            <a:pPr algn="ctr"/>
            <a:r>
              <a:rPr sz="1200">
                <a:latin typeface="Arial" panose="020B0604020202020204" pitchFamily="34" charset="0"/>
              </a:rPr>
              <a:t>Decryption</a:t>
            </a:r>
          </a:p>
          <a:p>
            <a:pPr algn="ctr"/>
            <a:r>
              <a:rPr sz="1200">
                <a:latin typeface="Arial" panose="020B0604020202020204" pitchFamily="34" charset="0"/>
              </a:rPr>
              <a:t>Algorithm</a:t>
            </a:r>
          </a:p>
          <a:p>
            <a:pPr algn="ctr"/>
            <a:endParaRPr sz="1200">
              <a:solidFill>
                <a:srgbClr val="CC0000"/>
              </a:solidFill>
              <a:latin typeface="Arial" panose="020B0604020202020204" pitchFamily="34" charset="0"/>
            </a:endParaRPr>
          </a:p>
        </p:txBody>
      </p:sp>
      <p:sp>
        <p:nvSpPr>
          <p:cNvPr id="354329" name="Straight Connector 354328"/>
          <p:cNvSpPr/>
          <p:nvPr/>
        </p:nvSpPr>
        <p:spPr>
          <a:xfrm rot="-5400000">
            <a:off x="6743700" y="1943100"/>
            <a:ext cx="0" cy="533400"/>
          </a:xfrm>
          <a:prstGeom prst="line">
            <a:avLst/>
          </a:prstGeom>
          <a:ln w="19050" cap="flat" cmpd="sng">
            <a:solidFill>
              <a:schemeClr val="tx1"/>
            </a:solidFill>
            <a:prstDash val="solid"/>
            <a:headEnd type="none" w="med" len="med"/>
            <a:tailEnd type="triangle" w="med" len="med"/>
          </a:ln>
        </p:spPr>
      </p:sp>
      <p:sp>
        <p:nvSpPr>
          <p:cNvPr id="354335" name="Folded Corner 354334"/>
          <p:cNvSpPr/>
          <p:nvPr/>
        </p:nvSpPr>
        <p:spPr>
          <a:xfrm>
            <a:off x="7010400" y="1714500"/>
            <a:ext cx="914400" cy="990600"/>
          </a:xfrm>
          <a:prstGeom prst="foldedCorner">
            <a:avLst>
              <a:gd name="adj" fmla="val 12500"/>
            </a:avLst>
          </a:prstGeom>
          <a:noFill/>
          <a:ln w="6350" cap="flat" cmpd="sng">
            <a:solidFill>
              <a:schemeClr val="tx1"/>
            </a:solidFill>
            <a:prstDash val="solid"/>
            <a:headEnd type="none" w="med" len="med"/>
            <a:tailEnd type="none" w="med" len="med"/>
          </a:ln>
        </p:spPr>
        <p:txBody>
          <a:bodyPr wrap="none" anchor="ctr" anchorCtr="0"/>
          <a:lstStyle/>
          <a:p>
            <a:pPr algn="ctr"/>
            <a:r>
              <a:rPr sz="1200">
                <a:latin typeface="Arial" panose="020B0604020202020204" pitchFamily="34" charset="0"/>
              </a:rPr>
              <a:t>Plain Text</a:t>
            </a:r>
            <a:endParaRPr sz="1200">
              <a:solidFill>
                <a:srgbClr val="CC0000"/>
              </a:solidFill>
              <a:latin typeface="Arial" panose="020B0604020202020204" pitchFamily="34" charset="0"/>
            </a:endParaRPr>
          </a:p>
        </p:txBody>
      </p:sp>
      <p:sp>
        <p:nvSpPr>
          <p:cNvPr id="354324" name="Straight Connector 354323"/>
          <p:cNvSpPr/>
          <p:nvPr/>
        </p:nvSpPr>
        <p:spPr>
          <a:xfrm flipV="1">
            <a:off x="2789238" y="2743200"/>
            <a:ext cx="0" cy="533400"/>
          </a:xfrm>
          <a:prstGeom prst="line">
            <a:avLst/>
          </a:prstGeom>
          <a:ln w="19050" cap="flat" cmpd="sng">
            <a:solidFill>
              <a:schemeClr val="tx1"/>
            </a:solidFill>
            <a:prstDash val="solid"/>
            <a:headEnd type="none" w="med" len="med"/>
            <a:tailEnd type="triangle" w="med" len="med"/>
          </a:ln>
        </p:spPr>
      </p:sp>
      <p:sp>
        <p:nvSpPr>
          <p:cNvPr id="4" name="Straight Connector 3"/>
          <p:cNvSpPr/>
          <p:nvPr/>
        </p:nvSpPr>
        <p:spPr>
          <a:xfrm flipV="1">
            <a:off x="5910263" y="2743200"/>
            <a:ext cx="0" cy="533400"/>
          </a:xfrm>
          <a:prstGeom prst="line">
            <a:avLst/>
          </a:prstGeom>
          <a:ln w="19050" cap="flat" cmpd="sng">
            <a:solidFill>
              <a:schemeClr val="tx1"/>
            </a:solidFill>
            <a:prstDash val="solid"/>
            <a:headEnd type="none" w="med" len="med"/>
            <a:tailEnd type="triangle" w="med" len="med"/>
          </a:ln>
        </p:spPr>
      </p:sp>
      <p:graphicFrame>
        <p:nvGraphicFramePr>
          <p:cNvPr id="354333" name="Object 354332"/>
          <p:cNvGraphicFramePr/>
          <p:nvPr/>
        </p:nvGraphicFramePr>
        <p:xfrm>
          <a:off x="5689600" y="3352800"/>
          <a:ext cx="441325" cy="838200"/>
        </p:xfrm>
        <a:graphic>
          <a:graphicData uri="http://schemas.openxmlformats.org/presentationml/2006/ole">
            <mc:AlternateContent xmlns:mc="http://schemas.openxmlformats.org/markup-compatibility/2006">
              <mc:Choice xmlns:v="urn:schemas-microsoft-com:vml" Requires="v">
                <p:oleObj r:id="rId3" imgW="1395730" imgH="2659380" progId="MS_ClipArt_Gallery.2">
                  <p:embed/>
                </p:oleObj>
              </mc:Choice>
              <mc:Fallback>
                <p:oleObj r:id="rId3" imgW="1395730" imgH="2659380" progId="MS_ClipArt_Gallery.2">
                  <p:embed/>
                  <p:pic>
                    <p:nvPicPr>
                      <p:cNvPr id="0" name="Picture 3075"/>
                      <p:cNvPicPr/>
                      <p:nvPr/>
                    </p:nvPicPr>
                    <p:blipFill>
                      <a:blip r:embed="rId4">
                        <a:grayscl/>
                      </a:blip>
                      <a:stretch>
                        <a:fillRect/>
                      </a:stretch>
                    </p:blipFill>
                    <p:spPr>
                      <a:xfrm>
                        <a:off x="5689600" y="3352800"/>
                        <a:ext cx="441325" cy="838200"/>
                      </a:xfrm>
                      <a:prstGeom prst="rect">
                        <a:avLst/>
                      </a:prstGeom>
                      <a:noFill/>
                      <a:ln w="38100">
                        <a:noFill/>
                        <a:miter/>
                      </a:ln>
                    </p:spPr>
                  </p:pic>
                </p:oleObj>
              </mc:Fallback>
            </mc:AlternateContent>
          </a:graphicData>
        </a:graphic>
      </p:graphicFrame>
      <p:sp>
        <p:nvSpPr>
          <p:cNvPr id="354327" name="Text Box 354326"/>
          <p:cNvSpPr txBox="1"/>
          <p:nvPr/>
        </p:nvSpPr>
        <p:spPr>
          <a:xfrm>
            <a:off x="2436813" y="4191000"/>
            <a:ext cx="647700" cy="306705"/>
          </a:xfrm>
          <a:prstGeom prst="rect">
            <a:avLst/>
          </a:prstGeom>
          <a:noFill/>
          <a:ln w="9525">
            <a:noFill/>
          </a:ln>
        </p:spPr>
        <p:txBody>
          <a:bodyPr wrap="none" anchor="t" anchorCtr="0">
            <a:spAutoFit/>
          </a:bodyPr>
          <a:lstStyle/>
          <a:p>
            <a:r>
              <a:rPr sz="1400">
                <a:latin typeface="Arial" panose="020B0604020202020204" pitchFamily="34" charset="0"/>
              </a:rPr>
              <a:t>Key A</a:t>
            </a:r>
          </a:p>
        </p:txBody>
      </p:sp>
      <p:sp>
        <p:nvSpPr>
          <p:cNvPr id="354332" name="Text Box 354331"/>
          <p:cNvSpPr txBox="1"/>
          <p:nvPr/>
        </p:nvSpPr>
        <p:spPr>
          <a:xfrm>
            <a:off x="5561013" y="4191000"/>
            <a:ext cx="657860" cy="306705"/>
          </a:xfrm>
          <a:prstGeom prst="rect">
            <a:avLst/>
          </a:prstGeom>
          <a:noFill/>
          <a:ln w="9525">
            <a:noFill/>
          </a:ln>
        </p:spPr>
        <p:txBody>
          <a:bodyPr wrap="none" anchor="t" anchorCtr="0">
            <a:spAutoFit/>
          </a:bodyPr>
          <a:lstStyle/>
          <a:p>
            <a:r>
              <a:rPr sz="1400">
                <a:latin typeface="Arial" panose="020B0604020202020204" pitchFamily="34" charset="0"/>
              </a:rPr>
              <a:t>Key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IMPLEMENTATION OF ALGORITHMS</a:t>
            </a:r>
          </a:p>
        </p:txBody>
      </p:sp>
      <p:sp>
        <p:nvSpPr>
          <p:cNvPr id="3" name="Content Placeholder 2"/>
          <p:cNvSpPr>
            <a:spLocks noGrp="1"/>
          </p:cNvSpPr>
          <p:nvPr>
            <p:ph idx="1"/>
          </p:nvPr>
        </p:nvSpPr>
        <p:spPr/>
        <p:txBody>
          <a:bodyPr>
            <a:normAutofit/>
          </a:bodyPr>
          <a:lstStyle/>
          <a:p>
            <a:pPr marL="0" indent="0">
              <a:buNone/>
            </a:pPr>
            <a:r>
              <a:rPr lang="en-US"/>
              <a:t>AES algorithm</a:t>
            </a:r>
          </a:p>
          <a:p>
            <a:pPr marL="0" indent="0">
              <a:buNone/>
            </a:pPr>
            <a:r>
              <a:rPr lang="en-US" sz="1800"/>
              <a:t>The Advanced Encryption Standard (AES) is a symmetric encryption algorithm that has become the most widely used and accepted encryption standard worldwide. It was selected by the National Institute of Standards and Technology (NIST) in 2001 to replace the aging Data Encryption Standard (DES). AES provides a high level of security while maintaining efficiency and versatility.</a:t>
            </a:r>
          </a:p>
          <a:p>
            <a:pPr marL="0" indent="0">
              <a:buNone/>
            </a:pPr>
            <a:r>
              <a:rPr lang="en-US"/>
              <a:t>Caesar cipher algorithm</a:t>
            </a:r>
          </a:p>
          <a:p>
            <a:pPr marL="0" indent="0">
              <a:buNone/>
            </a:pPr>
            <a:r>
              <a:rPr lang="en-US" sz="1800"/>
              <a:t>The Caesar cipher is one of the simplest and earliest known encryption techniques. It is a substitution cipher where each letter in the plaintext is shifted a certain number of positions down the alphabet to create the ciphertext.</a:t>
            </a:r>
          </a:p>
          <a:p>
            <a:pPr marL="0" indent="0">
              <a:buNone/>
            </a:pPr>
            <a:r>
              <a:rPr lang="en-US" sz="1800"/>
              <a:t>The Caesar cipher is a basic encryption technique and is not suitable for securing sensitive information. However, it serves as a starting point to understand fundamental concepts in cryptography and lays the foundation for more advanced encryption algorithms.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77545"/>
            <a:ext cx="10972800" cy="5450205"/>
          </a:xfrm>
        </p:spPr>
        <p:txBody>
          <a:bodyPr/>
          <a:lstStyle/>
          <a:p>
            <a:pPr marL="0" indent="0">
              <a:buNone/>
            </a:pPr>
            <a:r>
              <a:rPr lang="en-US"/>
              <a:t>DES algorithm</a:t>
            </a:r>
          </a:p>
          <a:p>
            <a:pPr marL="0" indent="0">
              <a:buNone/>
            </a:pPr>
            <a:r>
              <a:rPr lang="en-US" sz="1800"/>
              <a:t>The Data Encryption Standard (DES) is a symmetric encryption algorithm that was widely used in the 1970s and 1980s. DES is considered less secure by today's standards, it played a significant role in the history of cryptography and served as the foundation for more advanced encryption algorithms.</a:t>
            </a:r>
          </a:p>
          <a:p>
            <a:pPr marL="0" indent="0">
              <a:buNone/>
            </a:pPr>
            <a:r>
              <a:rPr lang="en-US" sz="1800"/>
              <a:t>To enhance the security of DES, Triple DES (3DES) was introduced. It applies DES encryption three times using different keys. This process significantly increases the effective key length and provides stronger security compared to single DES.</a:t>
            </a:r>
          </a:p>
          <a:p>
            <a:pPr marL="0" indent="0">
              <a:buNone/>
            </a:pPr>
            <a:endParaRPr lang="en-US" sz="1800"/>
          </a:p>
          <a:p>
            <a:pPr marL="0" indent="0">
              <a:buNone/>
            </a:pPr>
            <a:r>
              <a:rPr lang="en-US"/>
              <a:t>Playfair ceipher</a:t>
            </a:r>
          </a:p>
          <a:p>
            <a:pPr marL="0" indent="0">
              <a:buNone/>
            </a:pPr>
            <a:r>
              <a:rPr lang="en-US" sz="1800"/>
              <a:t>The Playfair cipher is a symmetric encryption technique that operates on pairs of letters, making it a digraph substitution cipher.The Playfair cipher offers improved security compared to monoalphabetic ciphers, as it breaks the simple pattern of one-to-one letter substitution.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67055"/>
            <a:ext cx="10972800" cy="5560695"/>
          </a:xfrm>
        </p:spPr>
        <p:txBody>
          <a:bodyPr/>
          <a:lstStyle/>
          <a:p>
            <a:pPr marL="0" indent="0">
              <a:buNone/>
            </a:pPr>
            <a:r>
              <a:rPr lang="en-US"/>
              <a:t>Vigener cipher</a:t>
            </a:r>
          </a:p>
          <a:p>
            <a:pPr marL="0" indent="0">
              <a:buNone/>
            </a:pPr>
            <a:r>
              <a:rPr lang="en-US" sz="1800"/>
              <a:t>The Vigenère cipher is a polyalphabetic substitution cipher that provides a higher level of security compared to simple substitution ciphers.The Vigenère cipher extends the concept of the Caesar cipher by using multiple Caesar ciphers with different shift values based on a keyword.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                                RESULT</a:t>
            </a:r>
          </a:p>
        </p:txBody>
      </p:sp>
      <p:pic>
        <p:nvPicPr>
          <p:cNvPr id="15" name="image7.jpeg"/>
          <p:cNvPicPr>
            <a:picLocks noGrp="1" noChangeAspect="1"/>
          </p:cNvPicPr>
          <p:nvPr>
            <p:ph sz="half" idx="1"/>
          </p:nvPr>
        </p:nvPicPr>
        <p:blipFill>
          <a:blip r:embed="rId2" cstate="print"/>
          <a:stretch>
            <a:fillRect/>
          </a:stretch>
        </p:blipFill>
        <p:spPr>
          <a:xfrm>
            <a:off x="1318260" y="1114425"/>
            <a:ext cx="3300095" cy="4882515"/>
          </a:xfrm>
          <a:prstGeom prst="rect">
            <a:avLst/>
          </a:prstGeom>
        </p:spPr>
      </p:pic>
      <p:pic>
        <p:nvPicPr>
          <p:cNvPr id="8" name="Content Placeholder 7"/>
          <p:cNvPicPr>
            <a:picLocks noGrp="1" noChangeAspect="1"/>
          </p:cNvPicPr>
          <p:nvPr>
            <p:ph sz="half" idx="2"/>
          </p:nvPr>
        </p:nvPicPr>
        <p:blipFill>
          <a:blip r:embed="rId3"/>
          <a:stretch>
            <a:fillRect/>
          </a:stretch>
        </p:blipFill>
        <p:spPr>
          <a:xfrm>
            <a:off x="7065010" y="1174750"/>
            <a:ext cx="3151505" cy="4953000"/>
          </a:xfrm>
          <a:prstGeom prst="rect">
            <a:avLst/>
          </a:prstGeom>
        </p:spPr>
      </p:pic>
      <p:sp>
        <p:nvSpPr>
          <p:cNvPr id="3" name="Text Box 2"/>
          <p:cNvSpPr txBox="1"/>
          <p:nvPr/>
        </p:nvSpPr>
        <p:spPr>
          <a:xfrm>
            <a:off x="1580515" y="6337935"/>
            <a:ext cx="2540000" cy="368300"/>
          </a:xfrm>
          <a:prstGeom prst="rect">
            <a:avLst/>
          </a:prstGeom>
          <a:noFill/>
        </p:spPr>
        <p:txBody>
          <a:bodyPr wrap="square" rtlCol="0" anchor="t">
            <a:spAutoFit/>
          </a:bodyPr>
          <a:lstStyle/>
          <a:p>
            <a:r>
              <a:rPr lang="en-US"/>
              <a:t>         Main Page</a:t>
            </a:r>
          </a:p>
        </p:txBody>
      </p:sp>
      <p:sp>
        <p:nvSpPr>
          <p:cNvPr id="5" name="Text Box 4"/>
          <p:cNvSpPr txBox="1"/>
          <p:nvPr/>
        </p:nvSpPr>
        <p:spPr>
          <a:xfrm>
            <a:off x="6216650" y="6233160"/>
            <a:ext cx="5473700" cy="368300"/>
          </a:xfrm>
          <a:prstGeom prst="rect">
            <a:avLst/>
          </a:prstGeom>
          <a:noFill/>
        </p:spPr>
        <p:txBody>
          <a:bodyPr wrap="square" rtlCol="0">
            <a:spAutoFit/>
          </a:bodyPr>
          <a:lstStyle/>
          <a:p>
            <a:pPr algn="l"/>
            <a:r>
              <a:rPr lang="en-US"/>
              <a:t>Advanced encryption Standard Fragment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10.jpeg"/>
          <p:cNvPicPr>
            <a:picLocks noGrp="1" noChangeAspect="1"/>
          </p:cNvPicPr>
          <p:nvPr>
            <p:ph idx="1"/>
          </p:nvPr>
        </p:nvPicPr>
        <p:blipFill>
          <a:blip r:embed="rId2" cstate="print"/>
          <a:stretch>
            <a:fillRect/>
          </a:stretch>
        </p:blipFill>
        <p:spPr>
          <a:xfrm>
            <a:off x="1962785" y="1250950"/>
            <a:ext cx="3844290" cy="4649470"/>
          </a:xfrm>
          <a:prstGeom prst="rect">
            <a:avLst/>
          </a:prstGeom>
          <a:noFill/>
          <a:ln w="9525">
            <a:noFill/>
          </a:ln>
        </p:spPr>
      </p:pic>
      <p:pic>
        <p:nvPicPr>
          <p:cNvPr id="23" name="image11.jpeg"/>
          <p:cNvPicPr>
            <a:picLocks noGrp="1" noChangeAspect="1"/>
          </p:cNvPicPr>
          <p:nvPr>
            <p:ph sz="half" idx="4294967295"/>
          </p:nvPr>
        </p:nvPicPr>
        <p:blipFill>
          <a:blip r:embed="rId3" cstate="print"/>
          <a:stretch>
            <a:fillRect/>
          </a:stretch>
        </p:blipFill>
        <p:spPr>
          <a:xfrm>
            <a:off x="8645525" y="1250950"/>
            <a:ext cx="3546475" cy="4578350"/>
          </a:xfrm>
          <a:prstGeom prst="rect">
            <a:avLst/>
          </a:prstGeom>
        </p:spPr>
      </p:pic>
      <p:sp>
        <p:nvSpPr>
          <p:cNvPr id="11" name="Text Box 10"/>
          <p:cNvSpPr txBox="1"/>
          <p:nvPr/>
        </p:nvSpPr>
        <p:spPr>
          <a:xfrm>
            <a:off x="1520825" y="6324600"/>
            <a:ext cx="4208145" cy="368300"/>
          </a:xfrm>
          <a:prstGeom prst="rect">
            <a:avLst/>
          </a:prstGeom>
          <a:noFill/>
        </p:spPr>
        <p:txBody>
          <a:bodyPr wrap="square" rtlCol="0">
            <a:spAutoFit/>
          </a:bodyPr>
          <a:lstStyle/>
          <a:p>
            <a:pPr algn="l"/>
            <a:r>
              <a:rPr lang="en-US"/>
              <a:t>         Triple data Encryption Standard</a:t>
            </a:r>
          </a:p>
        </p:txBody>
      </p:sp>
      <p:sp>
        <p:nvSpPr>
          <p:cNvPr id="12" name="Text Box 11"/>
          <p:cNvSpPr txBox="1"/>
          <p:nvPr/>
        </p:nvSpPr>
        <p:spPr>
          <a:xfrm>
            <a:off x="7548245" y="6222365"/>
            <a:ext cx="2123440" cy="368300"/>
          </a:xfrm>
          <a:prstGeom prst="rect">
            <a:avLst/>
          </a:prstGeom>
          <a:noFill/>
        </p:spPr>
        <p:txBody>
          <a:bodyPr wrap="square" rtlCol="0">
            <a:spAutoFit/>
          </a:bodyPr>
          <a:lstStyle/>
          <a:p>
            <a:pPr algn="l"/>
            <a:r>
              <a:rPr lang="en-US"/>
              <a:t>Caesar Cipher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12.jpeg"/>
          <p:cNvPicPr>
            <a:picLocks noGrp="1" noChangeAspect="1"/>
          </p:cNvPicPr>
          <p:nvPr>
            <p:ph idx="1"/>
          </p:nvPr>
        </p:nvPicPr>
        <p:blipFill>
          <a:blip r:embed="rId2" cstate="print"/>
          <a:stretch>
            <a:fillRect/>
          </a:stretch>
        </p:blipFill>
        <p:spPr>
          <a:xfrm>
            <a:off x="2132330" y="1290955"/>
            <a:ext cx="3321050" cy="4608830"/>
          </a:xfrm>
          <a:prstGeom prst="rect">
            <a:avLst/>
          </a:prstGeom>
        </p:spPr>
      </p:pic>
      <p:sp>
        <p:nvSpPr>
          <p:cNvPr id="4" name="Text Box 3"/>
          <p:cNvSpPr txBox="1"/>
          <p:nvPr/>
        </p:nvSpPr>
        <p:spPr>
          <a:xfrm>
            <a:off x="2595245" y="6283960"/>
            <a:ext cx="1821180" cy="368300"/>
          </a:xfrm>
          <a:prstGeom prst="rect">
            <a:avLst/>
          </a:prstGeom>
          <a:noFill/>
        </p:spPr>
        <p:txBody>
          <a:bodyPr wrap="none" rtlCol="0">
            <a:spAutoFit/>
          </a:bodyPr>
          <a:lstStyle/>
          <a:p>
            <a:pPr algn="l"/>
            <a:r>
              <a:rPr lang="en-US"/>
              <a:t> PlayFair Cipher</a:t>
            </a:r>
          </a:p>
        </p:txBody>
      </p:sp>
      <p:pic>
        <p:nvPicPr>
          <p:cNvPr id="1073742853" name="Picture 1073742852"/>
          <p:cNvPicPr>
            <a:picLocks noChangeAspect="1"/>
          </p:cNvPicPr>
          <p:nvPr/>
        </p:nvPicPr>
        <p:blipFill>
          <a:blip r:embed="rId3"/>
          <a:stretch>
            <a:fillRect/>
          </a:stretch>
        </p:blipFill>
        <p:spPr>
          <a:xfrm>
            <a:off x="6804660" y="1290955"/>
            <a:ext cx="3353435" cy="4719955"/>
          </a:xfrm>
          <a:prstGeom prst="rect">
            <a:avLst/>
          </a:prstGeom>
          <a:noFill/>
          <a:ln w="9525">
            <a:noFill/>
          </a:ln>
        </p:spPr>
      </p:pic>
      <p:sp>
        <p:nvSpPr>
          <p:cNvPr id="6" name="Text Box 5"/>
          <p:cNvSpPr txBox="1"/>
          <p:nvPr/>
        </p:nvSpPr>
        <p:spPr>
          <a:xfrm>
            <a:off x="8011795" y="6283960"/>
            <a:ext cx="1829435" cy="368300"/>
          </a:xfrm>
          <a:prstGeom prst="rect">
            <a:avLst/>
          </a:prstGeom>
          <a:noFill/>
        </p:spPr>
        <p:txBody>
          <a:bodyPr wrap="none" rtlCol="0">
            <a:spAutoFit/>
          </a:bodyPr>
          <a:lstStyle/>
          <a:p>
            <a:pPr algn="l"/>
            <a:r>
              <a:rPr lang="en-US"/>
              <a:t>Vigenere Cipher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8.jpeg"/>
          <p:cNvPicPr>
            <a:picLocks noGrp="1" noChangeAspect="1"/>
          </p:cNvPicPr>
          <p:nvPr>
            <p:ph sz="half" idx="1"/>
          </p:nvPr>
        </p:nvPicPr>
        <p:blipFill>
          <a:blip r:embed="rId2" cstate="print"/>
          <a:stretch>
            <a:fillRect/>
          </a:stretch>
        </p:blipFill>
        <p:spPr>
          <a:xfrm>
            <a:off x="2529796" y="1731963"/>
            <a:ext cx="1828571" cy="4059237"/>
          </a:xfrm>
          <a:prstGeom prst="rect">
            <a:avLst/>
          </a:prstGeom>
        </p:spPr>
      </p:pic>
      <p:pic>
        <p:nvPicPr>
          <p:cNvPr id="6" name="Content Placeholder 5"/>
          <p:cNvPicPr>
            <a:picLocks noGrp="1" noChangeAspect="1"/>
          </p:cNvPicPr>
          <p:nvPr>
            <p:ph sz="half" idx="2"/>
          </p:nvPr>
        </p:nvPicPr>
        <p:blipFill>
          <a:blip r:embed="rId3"/>
          <a:stretch>
            <a:fillRect/>
          </a:stretch>
        </p:blipFill>
        <p:spPr>
          <a:xfrm>
            <a:off x="7242175" y="1174750"/>
            <a:ext cx="3100705" cy="4972685"/>
          </a:xfrm>
          <a:prstGeom prst="rect">
            <a:avLst/>
          </a:prstGeom>
        </p:spPr>
      </p:pic>
      <p:sp>
        <p:nvSpPr>
          <p:cNvPr id="5" name="Text Box 4"/>
          <p:cNvSpPr txBox="1"/>
          <p:nvPr/>
        </p:nvSpPr>
        <p:spPr>
          <a:xfrm>
            <a:off x="708025" y="6445885"/>
            <a:ext cx="5045710" cy="368300"/>
          </a:xfrm>
          <a:prstGeom prst="rect">
            <a:avLst/>
          </a:prstGeom>
          <a:noFill/>
        </p:spPr>
        <p:txBody>
          <a:bodyPr wrap="square" rtlCol="0">
            <a:spAutoFit/>
          </a:bodyPr>
          <a:lstStyle/>
          <a:p>
            <a:pPr algn="l"/>
            <a:r>
              <a:rPr lang="en-US"/>
              <a:t> Advance Encryption Standard With Ciphertext</a:t>
            </a:r>
          </a:p>
        </p:txBody>
      </p:sp>
      <p:sp>
        <p:nvSpPr>
          <p:cNvPr id="8" name="Text Box 7"/>
          <p:cNvSpPr txBox="1"/>
          <p:nvPr/>
        </p:nvSpPr>
        <p:spPr>
          <a:xfrm>
            <a:off x="6877050" y="6496685"/>
            <a:ext cx="5134610" cy="368300"/>
          </a:xfrm>
          <a:prstGeom prst="rect">
            <a:avLst/>
          </a:prstGeom>
          <a:noFill/>
        </p:spPr>
        <p:txBody>
          <a:bodyPr wrap="square" rtlCol="0">
            <a:spAutoFit/>
          </a:bodyPr>
          <a:lstStyle/>
          <a:p>
            <a:pPr algn="l"/>
            <a:r>
              <a:rPr lang="en-US"/>
              <a:t>Advance Decryption Standard With Plaintext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a:t>
            </a:r>
          </a:p>
        </p:txBody>
      </p:sp>
      <p:sp>
        <p:nvSpPr>
          <p:cNvPr id="3" name="Content Placeholder 2"/>
          <p:cNvSpPr>
            <a:spLocks noGrp="1"/>
          </p:cNvSpPr>
          <p:nvPr>
            <p:ph idx="1"/>
          </p:nvPr>
        </p:nvSpPr>
        <p:spPr>
          <a:xfrm>
            <a:off x="609600" y="948055"/>
            <a:ext cx="10972800" cy="5179695"/>
          </a:xfrm>
        </p:spPr>
        <p:txBody>
          <a:bodyPr>
            <a:normAutofit fontScale="85000" lnSpcReduction="20000"/>
          </a:bodyPr>
          <a:lstStyle/>
          <a:p>
            <a:pPr>
              <a:buFont typeface="Wingdings" panose="05000000000000000000" charset="0"/>
              <a:buChar char="v"/>
            </a:pPr>
            <a:r>
              <a:rPr lang="en-US" sz="2800"/>
              <a:t>ABSTRACT</a:t>
            </a:r>
          </a:p>
          <a:p>
            <a:pPr>
              <a:buFont typeface="Wingdings" panose="05000000000000000000" charset="0"/>
              <a:buChar char="v"/>
            </a:pPr>
            <a:r>
              <a:rPr lang="en-US" sz="2800"/>
              <a:t>INTRODUCTION</a:t>
            </a:r>
          </a:p>
          <a:p>
            <a:pPr>
              <a:buFont typeface="Wingdings" panose="05000000000000000000" charset="0"/>
              <a:buChar char="v"/>
            </a:pPr>
            <a:r>
              <a:rPr lang="en-US" sz="2800"/>
              <a:t>PROBLEM STATEMENT</a:t>
            </a:r>
          </a:p>
          <a:p>
            <a:pPr>
              <a:buFont typeface="Wingdings" panose="05000000000000000000" charset="0"/>
              <a:buChar char="v"/>
            </a:pPr>
            <a:r>
              <a:rPr lang="en-US" sz="2800"/>
              <a:t>LITERATURE SURVEY</a:t>
            </a:r>
          </a:p>
          <a:p>
            <a:pPr>
              <a:buFont typeface="Wingdings" panose="05000000000000000000" charset="0"/>
              <a:buChar char="v"/>
            </a:pPr>
            <a:r>
              <a:rPr lang="en-US" sz="2800"/>
              <a:t>REQUIRMENT ANALYSIS</a:t>
            </a:r>
          </a:p>
          <a:p>
            <a:pPr>
              <a:buFont typeface="Wingdings" panose="05000000000000000000" charset="0"/>
              <a:buChar char="v"/>
            </a:pPr>
            <a:r>
              <a:rPr lang="en-US" sz="2800"/>
              <a:t>SYSTEM ANALYSIS</a:t>
            </a:r>
          </a:p>
          <a:p>
            <a:pPr>
              <a:buFont typeface="Wingdings" panose="05000000000000000000" charset="0"/>
              <a:buChar char="v"/>
            </a:pPr>
            <a:r>
              <a:rPr lang="en-US" sz="2800"/>
              <a:t>DESIGN AND DEVELPMENT</a:t>
            </a:r>
          </a:p>
          <a:p>
            <a:pPr>
              <a:buFont typeface="Wingdings" panose="05000000000000000000" charset="0"/>
              <a:buChar char="v"/>
            </a:pPr>
            <a:r>
              <a:rPr lang="en-US" sz="2800"/>
              <a:t>IMPLEMENTATION OF ALGORITHMS</a:t>
            </a:r>
          </a:p>
          <a:p>
            <a:pPr>
              <a:buFont typeface="Wingdings" panose="05000000000000000000" charset="0"/>
              <a:buChar char="v"/>
            </a:pPr>
            <a:r>
              <a:rPr lang="en-US" sz="2800"/>
              <a:t>RESULT AND OUTPUT</a:t>
            </a:r>
          </a:p>
          <a:p>
            <a:pPr>
              <a:buFont typeface="Wingdings" panose="05000000000000000000" charset="0"/>
              <a:buChar char="v"/>
            </a:pPr>
            <a:r>
              <a:rPr lang="en-US" sz="2800"/>
              <a:t>CONCLUSION </a:t>
            </a:r>
          </a:p>
          <a:p>
            <a:pPr>
              <a:buFont typeface="Wingdings" panose="05000000000000000000" charset="0"/>
              <a:buChar char="v"/>
            </a:pPr>
            <a:r>
              <a:rPr lang="en-US" sz="2800"/>
              <a:t>REFERENCES</a:t>
            </a:r>
          </a:p>
          <a:p>
            <a:pPr>
              <a:buFont typeface="Wingdings" panose="05000000000000000000" charset="0"/>
              <a:buChar char="v"/>
            </a:pP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997325" y="840105"/>
            <a:ext cx="3830955" cy="4953000"/>
          </a:xfrm>
          <a:prstGeom prst="rect">
            <a:avLst/>
          </a:prstGeom>
        </p:spPr>
      </p:pic>
      <p:sp>
        <p:nvSpPr>
          <p:cNvPr id="7" name="Text Box 6"/>
          <p:cNvSpPr txBox="1"/>
          <p:nvPr/>
        </p:nvSpPr>
        <p:spPr>
          <a:xfrm>
            <a:off x="4319270" y="6324600"/>
            <a:ext cx="4801870" cy="368300"/>
          </a:xfrm>
          <a:prstGeom prst="rect">
            <a:avLst/>
          </a:prstGeom>
          <a:noFill/>
        </p:spPr>
        <p:txBody>
          <a:bodyPr wrap="square" rtlCol="0">
            <a:spAutoFit/>
          </a:bodyPr>
          <a:lstStyle/>
          <a:p>
            <a:pPr algn="l"/>
            <a:r>
              <a:rPr lang="en-US"/>
              <a:t> PlayFair Cipher With Encrypted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CONCLUSION</a:t>
            </a:r>
          </a:p>
        </p:txBody>
      </p:sp>
      <p:sp>
        <p:nvSpPr>
          <p:cNvPr id="3" name="Content Placeholder 2"/>
          <p:cNvSpPr>
            <a:spLocks noGrp="1"/>
          </p:cNvSpPr>
          <p:nvPr>
            <p:ph idx="1"/>
          </p:nvPr>
        </p:nvSpPr>
        <p:spPr/>
        <p:txBody>
          <a:bodyPr/>
          <a:lstStyle/>
          <a:p>
            <a:pPr marL="0" indent="0">
              <a:buNone/>
            </a:pPr>
            <a:r>
              <a:rPr lang="en-US" sz="1800"/>
              <a:t>The main purpose of our proposed algorithm is to secure any message or information without any loss of data. For this reason, it requires to provide some feature for senders and receivers. These features are known as cryptographic goal. These goals are – confidentiality, integrity, authentication and non-repudiation of data. We have tried to achieve all the goals of the cryptography in our algorithm. In this algorithm we have used symmetric key encryption which is private key based encryption. We have created an algorithm which basically works on block wise where every block can store 128-bit data. After various analyses we found that, it is very strong in terms of security and the speed.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REFERENCES</a:t>
            </a:r>
          </a:p>
        </p:txBody>
      </p:sp>
      <p:sp>
        <p:nvSpPr>
          <p:cNvPr id="3" name="Content Placeholder 2"/>
          <p:cNvSpPr>
            <a:spLocks noGrp="1"/>
          </p:cNvSpPr>
          <p:nvPr>
            <p:ph idx="1"/>
          </p:nvPr>
        </p:nvSpPr>
        <p:spPr/>
        <p:txBody>
          <a:bodyPr/>
          <a:lstStyle/>
          <a:p>
            <a:r>
              <a:rPr lang="en-US" sz="2000"/>
              <a:t>https://medium.com/@dev.jeevanyohan/basic-encryption-decryption-in-android-aes-72fd3f06ab4c</a:t>
            </a:r>
          </a:p>
          <a:p>
            <a:r>
              <a:rPr lang="en-US" sz="2000"/>
              <a:t>https://www.androprogrammer.com/2016/04/data-encryption-and-decryption-in.html</a:t>
            </a:r>
          </a:p>
          <a:p>
            <a:r>
              <a:rPr lang="en-US" sz="2000"/>
              <a:t>https://developer.android.com/reference/javax/crypto/Cipher</a:t>
            </a:r>
          </a:p>
          <a:p>
            <a:pPr marL="0" indent="0">
              <a:buNone/>
            </a:pPr>
            <a:r>
              <a:rPr lang="en-US" sz="20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06967" y="1056067"/>
            <a:ext cx="6701414" cy="4745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ABSTRACT</a:t>
            </a:r>
          </a:p>
        </p:txBody>
      </p:sp>
      <p:sp>
        <p:nvSpPr>
          <p:cNvPr id="3" name="Content Placeholder 2"/>
          <p:cNvSpPr>
            <a:spLocks noGrp="1"/>
          </p:cNvSpPr>
          <p:nvPr>
            <p:ph idx="1"/>
          </p:nvPr>
        </p:nvSpPr>
        <p:spPr/>
        <p:txBody>
          <a:bodyPr/>
          <a:lstStyle/>
          <a:p>
            <a:r>
              <a:rPr lang="en-US" sz="1800">
                <a:latin typeface="Times New Roman" panose="02020603050405020304" charset="0"/>
                <a:cs typeface="Times New Roman" panose="02020603050405020304" charset="0"/>
              </a:rPr>
              <a:t>The rise of internet has created a major challenge for securing sensitive information sent over the network. Several solutions have been proposed in the past to protect user data. Encryption algorithm is one of them. At present, various types of encryption algorithms like AES, DES, RSA and others are available. In this report, we have proposed an algorithm for ourselves which is 128-bit text size and 128-bit key size. </a:t>
            </a:r>
          </a:p>
          <a:p>
            <a:r>
              <a:rPr lang="en-US" sz="1800">
                <a:latin typeface="Times New Roman" panose="02020603050405020304" charset="0"/>
                <a:cs typeface="Times New Roman" panose="02020603050405020304" charset="0"/>
              </a:rPr>
              <a:t>We have compared the proposed algorithm with different algorithm comparisons. The result is showing our proposed algorithm gives better performance. </a:t>
            </a:r>
          </a:p>
          <a:p>
            <a:r>
              <a:rPr lang="en-US" sz="1800">
                <a:latin typeface="Times New Roman" panose="02020603050405020304" charset="0"/>
                <a:cs typeface="Times New Roman" panose="02020603050405020304" charset="0"/>
              </a:rPr>
              <a:t>By the difference we see that our recommended encryption process's average runtime is 0.006 sec which is less than other algorithms (AES, DES). It also protects various cryptanalytic attacks - key attack, brute force attack, man in the middle attack and it is also suitable for the implementation of software and hardware.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INTRODUCTION</a:t>
            </a:r>
          </a:p>
        </p:txBody>
      </p:sp>
      <p:sp>
        <p:nvSpPr>
          <p:cNvPr id="3" name="Content Placeholder 2"/>
          <p:cNvSpPr>
            <a:spLocks noGrp="1"/>
          </p:cNvSpPr>
          <p:nvPr>
            <p:ph sz="half" idx="1"/>
          </p:nvPr>
        </p:nvSpPr>
        <p:spPr/>
        <p:txBody>
          <a:bodyPr>
            <a:normAutofit fontScale="85000" lnSpcReduction="10000"/>
          </a:bodyPr>
          <a:lstStyle/>
          <a:p>
            <a:r>
              <a:rPr lang="en-US" sz="1800">
                <a:latin typeface="Times New Roman" panose="02020603050405020304" charset="0"/>
                <a:cs typeface="Times New Roman" panose="02020603050405020304" charset="0"/>
              </a:rPr>
              <a:t>Encryption is the process of encoding all user data or information using symmetric or asymmetric key in such a way that even if an unauthorized party tries to access the data without keys, they won’t be able to read it.</a:t>
            </a:r>
          </a:p>
          <a:p>
            <a:r>
              <a:rPr lang="en-US" sz="1800">
                <a:latin typeface="Times New Roman" panose="02020603050405020304" charset="0"/>
                <a:cs typeface="Times New Roman" panose="02020603050405020304" charset="0"/>
              </a:rPr>
              <a:t>Decryption is the reverse process of encryption. It is the process of decoding all encrypted data using symmetric or asymmetric key in such a way that only authorized parties can access the data and can read it.</a:t>
            </a:r>
          </a:p>
          <a:p>
            <a:r>
              <a:rPr lang="en-US" sz="1800">
                <a:latin typeface="Times New Roman" panose="02020603050405020304" charset="0"/>
                <a:cs typeface="Times New Roman" panose="02020603050405020304" charset="0"/>
              </a:rPr>
              <a:t>Data Encryption Standard (DES) is a symmetric key block cipher. In DES the key length is 112 bits or 168 bits and block size is 64-bits length. Now a day the increasing computational power is available which makes DES weak. For this reason, it can be attack by Brute Force Attacks other cryptanalytic attacks. In triple DES algorithm the size of block and key increased.</a:t>
            </a:r>
          </a:p>
          <a:p>
            <a:endParaRPr lang="en-US" sz="180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stretch>
            <a:fillRect/>
          </a:stretch>
        </p:blipFill>
        <p:spPr>
          <a:xfrm>
            <a:off x="7068344" y="3075781"/>
            <a:ext cx="3333750" cy="137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sym typeface="+mn-ea"/>
              </a:rPr>
            </a:br>
            <a:r>
              <a:rPr lang="en-US" dirty="0">
                <a:sym typeface="+mn-ea"/>
              </a:rPr>
              <a:t>                   PROBLEM STATEMENT</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800"/>
              <a:t>The importance of protecting sensitive information on an Android platform. A reliable security</a:t>
            </a:r>
          </a:p>
          <a:p>
            <a:pPr>
              <a:buNone/>
            </a:pPr>
            <a:r>
              <a:rPr lang="en-US" sz="1800"/>
              <a:t>system is an absolute necessity in light of the growing likelihood that sensitive information will be</a:t>
            </a:r>
          </a:p>
          <a:p>
            <a:pPr>
              <a:buNone/>
            </a:pPr>
            <a:r>
              <a:rPr lang="en-US" sz="1800"/>
              <a:t>compromised or that unauthorized users will gain access to it. The goal of this project is to design an</a:t>
            </a:r>
          </a:p>
          <a:p>
            <a:pPr>
              <a:buNone/>
            </a:pPr>
            <a:r>
              <a:rPr lang="en-US" sz="1800"/>
              <a:t>algorithm that protects the secrecy of data and thwarts cryptanalytic assaults like key attacks and</a:t>
            </a:r>
          </a:p>
          <a:p>
            <a:pPr>
              <a:buNone/>
            </a:pPr>
            <a:r>
              <a:rPr lang="en-US" sz="1800"/>
              <a:t>brute force attacks. The expanding sense of urgency regarding safety issues and the critical nature of</a:t>
            </a:r>
          </a:p>
          <a:p>
            <a:pPr>
              <a:buNone/>
            </a:pPr>
            <a:r>
              <a:rPr lang="en-US" sz="1800"/>
              <a:t>preventing unauthorized access to sensitive information are the driving forces behind the need for this</a:t>
            </a:r>
          </a:p>
          <a:p>
            <a:pPr>
              <a:buNone/>
            </a:pPr>
            <a:r>
              <a:rPr lang="en-US" sz="1800"/>
              <a:t>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LITERATURE SURVEY</a:t>
            </a:r>
          </a:p>
        </p:txBody>
      </p:sp>
      <p:sp>
        <p:nvSpPr>
          <p:cNvPr id="3" name="Content Placeholder 2"/>
          <p:cNvSpPr>
            <a:spLocks noGrp="1"/>
          </p:cNvSpPr>
          <p:nvPr>
            <p:ph idx="1"/>
          </p:nvPr>
        </p:nvSpPr>
        <p:spPr/>
        <p:txBody>
          <a:bodyPr>
            <a:normAutofit/>
          </a:bodyPr>
          <a:lstStyle/>
          <a:p>
            <a:r>
              <a:rPr lang="en-US" sz="1800"/>
              <a:t>Rayarikar Rohan, Upadhyay Sanket, Pimpale Priyanka 2012 have built up an application on android stage which enables the client to encode the messages before it is transmitted over the WAN network. They have utilized the propelled encryption standard (AES) calculation for encryption and unscrambling of the information. Their application can keep running on any gadget which takes a shot at android stage. This application gives a safe, quick and solid encryption of the information</a:t>
            </a:r>
          </a:p>
          <a:p>
            <a:r>
              <a:rPr lang="en-US" sz="1800"/>
              <a:t>Buba P.Z, Wajiga G.M in 2011 presented new cryptographic algorithms that employ the use of asymmetric keys. The proposed algorithm decode message into nonlinear conditions utilizing open key and unravel by the expected party utilizing private key. In the event that an outsider caught the message, it will be hard to decode it dew to the staggered figures of the proposed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REQUIREMENT ANALYSIS</a:t>
            </a:r>
          </a:p>
        </p:txBody>
      </p:sp>
      <p:sp>
        <p:nvSpPr>
          <p:cNvPr id="3" name="Content Placeholder 2"/>
          <p:cNvSpPr>
            <a:spLocks noGrp="1"/>
          </p:cNvSpPr>
          <p:nvPr>
            <p:ph idx="1"/>
          </p:nvPr>
        </p:nvSpPr>
        <p:spPr/>
        <p:txBody>
          <a:bodyPr/>
          <a:lstStyle/>
          <a:p>
            <a:pPr marL="0" indent="0">
              <a:buNone/>
            </a:pPr>
            <a:r>
              <a:rPr lang="en-US" sz="1800" b="1"/>
              <a:t>HARDWARE REQUIREMENTS</a:t>
            </a:r>
          </a:p>
          <a:p>
            <a:pPr marL="0" indent="0">
              <a:buNone/>
            </a:pPr>
            <a:endParaRPr lang="en-US" sz="1800"/>
          </a:p>
          <a:p>
            <a:pPr marL="0" indent="0">
              <a:buNone/>
            </a:pPr>
            <a:r>
              <a:rPr lang="en-US" sz="1800"/>
              <a:t> • 64-bit Microsoft® Windows® 8/10/11:</a:t>
            </a:r>
          </a:p>
          <a:p>
            <a:pPr marL="0" indent="0">
              <a:buNone/>
            </a:pPr>
            <a:r>
              <a:rPr lang="en-US" sz="1800"/>
              <a:t>• x86_64 CPU architecture; 2nd generation Intel Core or newer, or AMD CPU with support for</a:t>
            </a:r>
          </a:p>
          <a:p>
            <a:pPr marL="0" indent="0">
              <a:buNone/>
            </a:pPr>
            <a:r>
              <a:rPr lang="en-US" sz="1800"/>
              <a:t>a Windows Hypervisor.</a:t>
            </a:r>
          </a:p>
          <a:p>
            <a:pPr marL="0" indent="0">
              <a:buNone/>
            </a:pPr>
            <a:r>
              <a:rPr lang="en-US" sz="1800"/>
              <a:t> • 8 GB RAM or more.</a:t>
            </a:r>
          </a:p>
          <a:p>
            <a:pPr marL="0" indent="0">
              <a:buNone/>
            </a:pPr>
            <a:r>
              <a:rPr lang="en-US" sz="1800"/>
              <a:t>• 8 GB of available disk space minimum (IDE + Android SDK + Android Emulator)</a:t>
            </a:r>
          </a:p>
          <a:p>
            <a:pPr marL="0" indent="0">
              <a:buNone/>
            </a:pPr>
            <a:r>
              <a:rPr lang="en-US" sz="1800"/>
              <a:t>• 1280 x 800 minimum screen resolution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655"/>
            <a:ext cx="10972800" cy="6250940"/>
          </a:xfrm>
        </p:spPr>
        <p:txBody>
          <a:bodyPr>
            <a:normAutofit fontScale="92500" lnSpcReduction="20000"/>
          </a:bodyPr>
          <a:lstStyle/>
          <a:p>
            <a:pPr marL="0" indent="0">
              <a:buNone/>
            </a:pPr>
            <a:r>
              <a:rPr lang="en-US" sz="1800" b="1"/>
              <a:t>SOFTWARE REQUIREMENTS</a:t>
            </a:r>
          </a:p>
          <a:p>
            <a:pPr marL="0" indent="0">
              <a:buNone/>
            </a:pPr>
            <a:endParaRPr lang="en-US" sz="1800" b="1"/>
          </a:p>
          <a:p>
            <a:pPr marL="0" indent="0">
              <a:buNone/>
            </a:pPr>
            <a:r>
              <a:rPr lang="en-US" sz="1800" b="1"/>
              <a:t>Android studio version electric Eel</a:t>
            </a:r>
          </a:p>
          <a:p>
            <a:pPr marL="0" indent="0">
              <a:buNone/>
            </a:pPr>
            <a:r>
              <a:rPr lang="en-US" sz="1800"/>
              <a:t>In Android Studio Electric Eel, the new version of Logcat is enabled by default to make it easier to</a:t>
            </a:r>
          </a:p>
          <a:p>
            <a:pPr marL="0" indent="0">
              <a:buNone/>
            </a:pPr>
            <a:r>
              <a:rPr lang="en-US" sz="1800"/>
              <a:t>parse, query, and keep track of logs. This represents the most significant update to the tool since its</a:t>
            </a:r>
          </a:p>
          <a:p>
            <a:pPr marL="0" indent="0">
              <a:buNone/>
            </a:pPr>
            <a:r>
              <a:rPr lang="en-US" sz="1800"/>
              <a:t>introduction.</a:t>
            </a:r>
          </a:p>
          <a:p>
            <a:pPr marL="0" indent="0">
              <a:buNone/>
            </a:pPr>
            <a:r>
              <a:rPr lang="en-US" sz="1800" b="1"/>
              <a:t>Google pixel Android Emulator </a:t>
            </a:r>
          </a:p>
          <a:p>
            <a:pPr marL="0" indent="0">
              <a:buNone/>
            </a:pPr>
            <a:r>
              <a:rPr lang="en-US" sz="1800"/>
              <a:t>A google pixel emulator simulates the functions of a Google Pixel device on the developer or tester's</a:t>
            </a:r>
          </a:p>
          <a:p>
            <a:pPr marL="0" indent="0">
              <a:buNone/>
            </a:pPr>
            <a:r>
              <a:rPr lang="en-US" sz="1800"/>
              <a:t>computer. This enables them to test an application on multiple google pixel devices without accessing</a:t>
            </a:r>
          </a:p>
          <a:p>
            <a:pPr marL="0" indent="0">
              <a:buNone/>
            </a:pPr>
            <a:r>
              <a:rPr lang="en-US" sz="1800"/>
              <a:t>each physical device.</a:t>
            </a:r>
          </a:p>
          <a:p>
            <a:pPr marL="0" indent="0">
              <a:buNone/>
            </a:pPr>
            <a:r>
              <a:rPr lang="en-US" sz="1800"/>
              <a:t> </a:t>
            </a:r>
            <a:r>
              <a:rPr lang="en-US" sz="1800" b="1"/>
              <a:t>SDK (Software Development Kit)</a:t>
            </a:r>
          </a:p>
          <a:p>
            <a:pPr marL="0" indent="0">
              <a:buNone/>
            </a:pPr>
            <a:r>
              <a:rPr lang="en-US" sz="1800"/>
              <a:t>SDK is the acronym for “Software Development Kit”. The SDK brings together a group of tools that</a:t>
            </a:r>
          </a:p>
          <a:p>
            <a:pPr marL="0" indent="0">
              <a:buNone/>
            </a:pPr>
            <a:r>
              <a:rPr lang="en-US" sz="1800"/>
              <a:t>enable the programming of mobile applications.This set of tools can be divided into 3 categories:</a:t>
            </a:r>
          </a:p>
          <a:p>
            <a:pPr marL="0" indent="0">
              <a:buNone/>
            </a:pPr>
            <a:r>
              <a:rPr lang="en-US" sz="1800"/>
              <a:t>SDKs for programming or operating system environments (iOS, Android, etc.), Application</a:t>
            </a:r>
          </a:p>
          <a:p>
            <a:pPr marL="0" indent="0">
              <a:buNone/>
            </a:pPr>
            <a:r>
              <a:rPr lang="en-US" sz="1800"/>
              <a:t>maintenance SDKs, Marketing and advertising SDKs</a:t>
            </a:r>
          </a:p>
          <a:p>
            <a:pPr marL="0" indent="0">
              <a:buNone/>
            </a:pPr>
            <a:r>
              <a:rPr lang="en-US" sz="1800"/>
              <a:t> </a:t>
            </a:r>
            <a:r>
              <a:rPr lang="en-US" sz="1800" b="1"/>
              <a:t>Gradle for Simulation</a:t>
            </a:r>
          </a:p>
          <a:p>
            <a:pPr marL="0" indent="0">
              <a:buNone/>
            </a:pPr>
            <a:r>
              <a:rPr lang="en-US" sz="1800"/>
              <a:t>Android Studio uses Gradle, an advanced build toolkit, to automate and manage the build process</a:t>
            </a:r>
          </a:p>
          <a:p>
            <a:pPr marL="0" indent="0">
              <a:buNone/>
            </a:pPr>
            <a:r>
              <a:rPr lang="en-US" sz="1800"/>
              <a:t>while letting you define flexible, custom build configurations.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SYSTEM ANALYSIS</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b="1"/>
              <a:t>Functional Requirements:</a:t>
            </a:r>
          </a:p>
          <a:p>
            <a:pPr marL="0" indent="0">
              <a:buNone/>
            </a:pPr>
            <a:endParaRPr lang="en-US" sz="1800" b="1"/>
          </a:p>
          <a:p>
            <a:pPr marL="0" indent="0">
              <a:buNone/>
            </a:pPr>
            <a:r>
              <a:rPr lang="en-US" sz="1800"/>
              <a:t>1. User Authentication: To guarantee that only authorized users may access the encrypted</a:t>
            </a:r>
          </a:p>
          <a:p>
            <a:pPr marL="0" indent="0">
              <a:buNone/>
            </a:pPr>
            <a:r>
              <a:rPr lang="en-US" sz="1800"/>
              <a:t>data, the system must offer a secure user authentication process.</a:t>
            </a:r>
          </a:p>
          <a:p>
            <a:pPr marL="0" indent="0">
              <a:buNone/>
            </a:pPr>
            <a:r>
              <a:rPr lang="en-US" sz="1800"/>
              <a:t>2. Data Encryption: To protect user data confidentiality, the system must use reliable</a:t>
            </a:r>
          </a:p>
          <a:p>
            <a:pPr marL="0" indent="0">
              <a:buNone/>
            </a:pPr>
            <a:r>
              <a:rPr lang="en-US" sz="1800"/>
              <a:t>symmetric and asymmetric encryption techniques.</a:t>
            </a:r>
          </a:p>
          <a:p>
            <a:pPr marL="0" indent="0">
              <a:buNone/>
            </a:pPr>
            <a:r>
              <a:rPr lang="en-US" sz="1800"/>
              <a:t>3. Data Decryption: The system must enable the decryption of encrypted data using the</a:t>
            </a:r>
          </a:p>
          <a:p>
            <a:pPr marL="0" indent="0">
              <a:buNone/>
            </a:pPr>
            <a:r>
              <a:rPr lang="en-US" sz="1800"/>
              <a:t>proper keys, enabling authorised parties to obtain and see the original data.</a:t>
            </a:r>
          </a:p>
          <a:p>
            <a:pPr marL="0" indent="0">
              <a:buNone/>
            </a:pPr>
            <a:r>
              <a:rPr lang="en-US" sz="1800"/>
              <a:t>4. Performance and Efficiency: The system should be built to perform encryption and</a:t>
            </a:r>
          </a:p>
          <a:p>
            <a:pPr marL="0" indent="0">
              <a:buNone/>
            </a:pPr>
            <a:r>
              <a:rPr lang="en-US" sz="1800"/>
              <a:t>decryption operations quickly, with the least amount of processing overhead and best</a:t>
            </a:r>
          </a:p>
          <a:p>
            <a:pPr marL="0" indent="0">
              <a:buNone/>
            </a:pPr>
            <a:r>
              <a:rPr lang="en-US" sz="1800"/>
              <a:t>system performance.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28</TotalTime>
  <Words>1656</Words>
  <Application>Microsoft Office PowerPoint</Application>
  <PresentationFormat>Widescreen</PresentationFormat>
  <Paragraphs>129</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Algerian</vt:lpstr>
      <vt:lpstr>Arial</vt:lpstr>
      <vt:lpstr>Calisto MT</vt:lpstr>
      <vt:lpstr>Times New Roman</vt:lpstr>
      <vt:lpstr>Wingdings</vt:lpstr>
      <vt:lpstr>Wingdings 2</vt:lpstr>
      <vt:lpstr>Slate</vt:lpstr>
      <vt:lpstr>MS_ClipArt_Gallery.2</vt:lpstr>
      <vt:lpstr> </vt:lpstr>
      <vt:lpstr>CONTENT</vt:lpstr>
      <vt:lpstr>                            ABSTRACT</vt:lpstr>
      <vt:lpstr>                         INTRODUCTION</vt:lpstr>
      <vt:lpstr>                    PROBLEM STATEMENT </vt:lpstr>
      <vt:lpstr>                    LITERATURE SURVEY</vt:lpstr>
      <vt:lpstr>          REQUIREMENT ANALYSIS</vt:lpstr>
      <vt:lpstr>PowerPoint Presentation</vt:lpstr>
      <vt:lpstr>                      SYSTEM ANALYSIS</vt:lpstr>
      <vt:lpstr>PowerPoint Presentation</vt:lpstr>
      <vt:lpstr>            DESIGN AND DEVELOPMENT</vt:lpstr>
      <vt:lpstr>ENCRYPTION AND DECRYPTION CIPHER</vt:lpstr>
      <vt:lpstr>      IMPLEMENTATION OF ALGORITHMS</vt:lpstr>
      <vt:lpstr>PowerPoint Presentation</vt:lpstr>
      <vt:lpstr>PowerPoint Presentation</vt:lpstr>
      <vt:lpstr>                                RESULT</vt:lpstr>
      <vt:lpstr>PowerPoint Presentation</vt:lpstr>
      <vt:lpstr>PowerPoint Presentation</vt:lpstr>
      <vt:lpstr>PowerPoint Presentation</vt:lpstr>
      <vt:lpstr>PowerPoint Presentation</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application using different encryption  </dc:title>
  <dc:creator/>
  <cp:lastModifiedBy>Suhas S</cp:lastModifiedBy>
  <cp:revision>9</cp:revision>
  <dcterms:created xsi:type="dcterms:W3CDTF">2023-05-17T17:53:00Z</dcterms:created>
  <dcterms:modified xsi:type="dcterms:W3CDTF">2023-08-15T05:58:00Z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93114719A0CE40C8AC9E689B28054A6B</vt:lpwstr>
  </property>
  <property fmtid="{D5CDD505-2E9C-101B-9397-08002B2CF9AE}" pid="3" name="KSOProductBuildVer">
    <vt:lpwstr>1033-11.2.0.11537</vt:lpwstr>
  </property>
</Properties>
</file>