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8" r:id="rId1"/>
  </p:sldMasterIdLst>
  <p:notesMasterIdLst>
    <p:notesMasterId r:id="rId33"/>
  </p:notesMasterIdLst>
  <p:sldIdLst>
    <p:sldId id="256" r:id="rId2"/>
    <p:sldId id="257" r:id="rId3"/>
    <p:sldId id="260" r:id="rId4"/>
    <p:sldId id="295" r:id="rId5"/>
    <p:sldId id="259" r:id="rId6"/>
    <p:sldId id="274" r:id="rId7"/>
    <p:sldId id="258" r:id="rId8"/>
    <p:sldId id="263" r:id="rId9"/>
    <p:sldId id="277" r:id="rId10"/>
    <p:sldId id="278" r:id="rId11"/>
    <p:sldId id="282" r:id="rId12"/>
    <p:sldId id="296" r:id="rId13"/>
    <p:sldId id="285" r:id="rId14"/>
    <p:sldId id="297" r:id="rId15"/>
    <p:sldId id="286" r:id="rId16"/>
    <p:sldId id="264" r:id="rId17"/>
    <p:sldId id="265" r:id="rId18"/>
    <p:sldId id="266" r:id="rId19"/>
    <p:sldId id="267" r:id="rId20"/>
    <p:sldId id="268" r:id="rId21"/>
    <p:sldId id="269" r:id="rId22"/>
    <p:sldId id="273" r:id="rId23"/>
    <p:sldId id="270" r:id="rId24"/>
    <p:sldId id="271" r:id="rId25"/>
    <p:sldId id="272" r:id="rId26"/>
    <p:sldId id="291" r:id="rId27"/>
    <p:sldId id="306" r:id="rId28"/>
    <p:sldId id="299" r:id="rId29"/>
    <p:sldId id="307" r:id="rId30"/>
    <p:sldId id="308" r:id="rId31"/>
    <p:sldId id="26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31B"/>
    <a:srgbClr val="FEA21A"/>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76" autoAdjust="0"/>
    <p:restoredTop sz="69125" autoAdjust="0"/>
  </p:normalViewPr>
  <p:slideViewPr>
    <p:cSldViewPr>
      <p:cViewPr varScale="1">
        <p:scale>
          <a:sx n="67" d="100"/>
          <a:sy n="67" d="100"/>
        </p:scale>
        <p:origin x="2304" y="168"/>
      </p:cViewPr>
      <p:guideLst>
        <p:guide orient="horz" pos="2160"/>
        <p:guide pos="2880"/>
      </p:guideLst>
    </p:cSldViewPr>
  </p:slideViewPr>
  <p:outlineViewPr>
    <p:cViewPr>
      <p:scale>
        <a:sx n="33" d="100"/>
        <a:sy n="33" d="100"/>
      </p:scale>
      <p:origin x="0" y="2402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3F4AEB-235C-4F24-815B-FD8FB0BE4A9A}" type="datetimeFigureOut">
              <a:rPr lang="en-US" smtClean="0"/>
              <a:pPr/>
              <a:t>7/16/19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B6F5C1-85BA-4AE2-AB06-260488F0E948}"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ulfnews.com/news/gulf/uae/traffic-transport/traffic-accidents-are-second-leading-cause-of-death-in-uae-1.89596" TargetMode="External"/><Relationship Id="rId7" Type="http://schemas.openxmlformats.org/officeDocument/2006/relationships/hyperlink" Target="http://www.zawya.com/printstory.cfm?storyid=ZAWYA20100323125127&amp;l=125100100323"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www.haad.ae/haad/tabid/228/Default.aspx" TargetMode="External"/><Relationship Id="rId5" Type="http://schemas.openxmlformats.org/officeDocument/2006/relationships/hyperlink" Target="http://webcache.googleusercontent.com/search?q=cache:HdiE_oOOiesJ:www.thenational.ae/apps/pbcs.dll/article?AID=/20100403/NATIONAL/704029790/1010+uae+TRAFFIC+ACCIDENTS+COST+MILLION+PER+ANNUM.&amp;cd=2&amp;hl=en&amp;ct=clnk" TargetMode="External"/><Relationship Id="rId4" Type="http://schemas.openxmlformats.org/officeDocument/2006/relationships/hyperlink" Target="http://www.ameinfo.com/172703.html"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ulfnews.com/news/gulf/uae/traffic-transport/traffic-accidents-are-second-leading-cause-of-death-in-uae-1.89596"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0" lang="en-US" sz="1900" i="1" u="sng" kern="1200" dirty="0">
              <a:solidFill>
                <a:srgbClr val="FEA21A"/>
              </a:solidFill>
              <a:effectLst>
                <a:outerShdw blurRad="38100" dist="38100" dir="2700000" algn="tl">
                  <a:srgbClr val="000000">
                    <a:alpha val="43137"/>
                  </a:srgbClr>
                </a:outerShdw>
              </a:effectLst>
              <a:latin typeface="+mn-lt"/>
              <a:ea typeface="+mn-ea"/>
              <a:cs typeface="+mn-cs"/>
            </a:endParaRPr>
          </a:p>
        </p:txBody>
      </p:sp>
      <p:sp>
        <p:nvSpPr>
          <p:cNvPr id="4" name="Slide Number Placeholder 3"/>
          <p:cNvSpPr>
            <a:spLocks noGrp="1"/>
          </p:cNvSpPr>
          <p:nvPr>
            <p:ph type="sldNum" sz="quarter" idx="10"/>
          </p:nvPr>
        </p:nvSpPr>
        <p:spPr/>
        <p:txBody>
          <a:bodyPr/>
          <a:lstStyle/>
          <a:p>
            <a:fld id="{75B6F5C1-85BA-4AE2-AB06-260488F0E948}"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a:solidFill>
                  <a:schemeClr val="tx1"/>
                </a:solidFill>
                <a:latin typeface="+mn-lt"/>
                <a:ea typeface="+mn-ea"/>
                <a:cs typeface="+mn-cs"/>
              </a:rPr>
              <a:t>Nokai</a:t>
            </a:r>
            <a:r>
              <a:rPr lang="en-US" sz="1200" b="0" i="0" kern="1200" dirty="0">
                <a:solidFill>
                  <a:schemeClr val="tx1"/>
                </a:solidFill>
                <a:latin typeface="+mn-lt"/>
                <a:ea typeface="+mn-ea"/>
                <a:cs typeface="+mn-cs"/>
              </a:rPr>
              <a:t> N95 8gb does not support java Mobile Sensor API JSR 256 so we had to build a </a:t>
            </a:r>
            <a:r>
              <a:rPr lang="en-US" sz="1200" b="0" i="0" kern="1200" dirty="0" err="1">
                <a:solidFill>
                  <a:schemeClr val="tx1"/>
                </a:solidFill>
                <a:latin typeface="+mn-lt"/>
                <a:ea typeface="+mn-ea"/>
                <a:cs typeface="+mn-cs"/>
              </a:rPr>
              <a:t>symbian</a:t>
            </a:r>
            <a:r>
              <a:rPr lang="en-US" sz="1200" b="0" i="0" kern="1200" dirty="0">
                <a:solidFill>
                  <a:schemeClr val="tx1"/>
                </a:solidFill>
                <a:latin typeface="+mn-lt"/>
                <a:ea typeface="+mn-ea"/>
                <a:cs typeface="+mn-cs"/>
              </a:rPr>
              <a:t> C++ daemon to get the acceleration data from N95 8gb internal accelerometer sensor. The daemon is build using the mobile native language and using Nokia</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sensor API. The daemon runs all the time in the background and it wait until the </a:t>
            </a:r>
            <a:r>
              <a:rPr lang="en-US" sz="1200" b="0" i="0" kern="1200" dirty="0" err="1">
                <a:solidFill>
                  <a:schemeClr val="tx1"/>
                </a:solidFill>
                <a:latin typeface="+mn-lt"/>
                <a:ea typeface="+mn-ea"/>
                <a:cs typeface="+mn-cs"/>
              </a:rPr>
              <a:t>midlet</a:t>
            </a:r>
            <a:r>
              <a:rPr lang="en-US" sz="1200" b="0" i="0" kern="1200" dirty="0">
                <a:solidFill>
                  <a:schemeClr val="tx1"/>
                </a:solidFill>
                <a:latin typeface="+mn-lt"/>
                <a:ea typeface="+mn-ea"/>
                <a:cs typeface="+mn-cs"/>
              </a:rPr>
              <a:t> send a signal to starts reading the acceleration data. The daemon keeps sending the acceleration data until it receives a stop signal from the </a:t>
            </a:r>
            <a:r>
              <a:rPr lang="en-US" sz="1200" b="0" i="0" kern="1200" dirty="0" err="1">
                <a:solidFill>
                  <a:schemeClr val="tx1"/>
                </a:solidFill>
                <a:latin typeface="+mn-lt"/>
                <a:ea typeface="+mn-ea"/>
                <a:cs typeface="+mn-cs"/>
              </a:rPr>
              <a:t>midlet</a:t>
            </a:r>
            <a:r>
              <a:rPr lang="en-US" sz="1200" b="0" i="0" kern="1200" dirty="0">
                <a:solidFill>
                  <a:schemeClr val="tx1"/>
                </a:solidFill>
                <a:latin typeface="+mn-lt"/>
                <a:ea typeface="+mn-ea"/>
                <a:cs typeface="+mn-cs"/>
              </a:rPr>
              <a:t>.</a:t>
            </a:r>
          </a:p>
          <a:p>
            <a:r>
              <a:rPr lang="en-US" sz="1200" b="1" i="0" kern="1200" dirty="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B6F5C1-85BA-4AE2-AB06-260488F0E948}"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B6F5C1-85BA-4AE2-AB06-260488F0E948}"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B6F5C1-85BA-4AE2-AB06-260488F0E948}"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B6F5C1-85BA-4AE2-AB06-260488F0E948}"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GulfTalent.co has actually conducted a survey of the following issue and the results were somewhat of a surprise. The study involved 5000 professionals from 14 different middle eastern cities and the results were as follows: Average Commute </a:t>
            </a:r>
            <a:r>
              <a:rPr lang="en-US" sz="1200" b="1" i="0" kern="1200" dirty="0">
                <a:solidFill>
                  <a:schemeClr val="tx1"/>
                </a:solidFill>
                <a:latin typeface="+mn-lt"/>
                <a:ea typeface="+mn-ea"/>
                <a:cs typeface="+mn-cs"/>
              </a:rPr>
              <a:t>Time</a:t>
            </a:r>
            <a:r>
              <a:rPr lang="en-US" sz="1200" b="0" i="0" kern="1200" dirty="0">
                <a:solidFill>
                  <a:schemeClr val="tx1"/>
                </a:solidFill>
                <a:latin typeface="+mn-lt"/>
                <a:ea typeface="+mn-ea"/>
                <a:cs typeface="+mn-cs"/>
              </a:rPr>
              <a:t> </a:t>
            </a:r>
            <a:r>
              <a:rPr lang="en-US" sz="1200" b="1" i="0" kern="1200" dirty="0">
                <a:solidFill>
                  <a:schemeClr val="tx1"/>
                </a:solidFill>
                <a:latin typeface="+mn-lt"/>
                <a:ea typeface="+mn-ea"/>
                <a:cs typeface="+mn-cs"/>
              </a:rPr>
              <a:t>Per</a:t>
            </a:r>
            <a:r>
              <a:rPr lang="en-US" sz="1200" b="0" i="0" kern="1200" dirty="0">
                <a:solidFill>
                  <a:schemeClr val="tx1"/>
                </a:solidFill>
                <a:latin typeface="+mn-lt"/>
                <a:ea typeface="+mn-ea"/>
                <a:cs typeface="+mn-cs"/>
              </a:rPr>
              <a:t> </a:t>
            </a:r>
            <a:r>
              <a:rPr lang="en-US" sz="1200" b="1" i="0" kern="1200" dirty="0">
                <a:solidFill>
                  <a:schemeClr val="tx1"/>
                </a:solidFill>
                <a:latin typeface="+mn-lt"/>
                <a:ea typeface="+mn-ea"/>
                <a:cs typeface="+mn-cs"/>
              </a:rPr>
              <a:t>day</a:t>
            </a:r>
            <a:r>
              <a:rPr lang="en-US" sz="1200" b="0" i="0" kern="1200" dirty="0">
                <a:solidFill>
                  <a:schemeClr val="tx1"/>
                </a:solidFill>
                <a:latin typeface="+mn-lt"/>
                <a:ea typeface="+mn-ea"/>
                <a:cs typeface="+mn-cs"/>
              </a:rPr>
              <a:t>: Total Return Journey (To and From work) by Place of Work Dubai –&gt; 1 hour 45 minutes (Sharjah to Dubai –&gt; 2 hours and 44 minutes) Cairo –&gt; 1 hour 33 minutes Sharjah –&gt; 1 hour 8 minutes Doha - –&gt; 56 minutes Dammam –&gt; 55 minutes Beirut –&gt; 55 minutes Kuwait –&gt; 55 minutes Amman –&gt; 53 minutes Riyadh –&gt; 49 minutes Abu Dhabi –&gt; 48 minutes Muscat –&gt; 48 minutes Manama –&gt; 48 minutes Khobar –&gt; 47 minutes Jeddah</a:t>
            </a:r>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5B6F5C1-85BA-4AE2-AB06-260488F0E948}"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31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a:t>
            </a:r>
            <a:r>
              <a:rPr lang="en-US" dirty="0">
                <a:hlinkClick r:id="rId3"/>
              </a:rPr>
              <a:t> http://gulfnews.com/news/gulf/uae/traffic-transport/traffic-accidents-are-second-leading-cause-of-death-in-uae-1.89596</a:t>
            </a:r>
            <a:endParaRPr lang="en-US" dirty="0"/>
          </a:p>
          <a:p>
            <a:r>
              <a:rPr lang="en-US" dirty="0"/>
              <a:t>[2]</a:t>
            </a:r>
            <a:r>
              <a:rPr lang="en-US" dirty="0">
                <a:hlinkClick r:id="rId4"/>
              </a:rPr>
              <a:t> http://www.ameinfo.com/172703.html</a:t>
            </a:r>
            <a:endParaRPr lang="en-US" dirty="0"/>
          </a:p>
          <a:p>
            <a:r>
              <a:rPr lang="en-US" dirty="0">
                <a:hlinkClick r:id="rId5"/>
              </a:rPr>
              <a:t>[3]http://webcache.googleusercontent.com/search?q=cache:HdiE_oOOiesJ:www.thenational.ae/apps/pbcs.dll/article%3FAID%3D/20100403/NATIONAL/704029790/1010+uae+TRAFFIC+ACCIDENTS+COST+MILLION+PER+ANNUM.&amp;cd=2&amp;hl=en&amp;ct=clnk</a:t>
            </a:r>
            <a:endParaRPr lang="en-US" dirty="0"/>
          </a:p>
          <a:p>
            <a:r>
              <a:rPr lang="en-US" dirty="0">
                <a:hlinkClick r:id="rId6"/>
              </a:rPr>
              <a:t>[4]</a:t>
            </a:r>
            <a:r>
              <a:rPr lang="en-US" dirty="0"/>
              <a:t> </a:t>
            </a:r>
            <a:r>
              <a:rPr lang="en-US" dirty="0">
                <a:hlinkClick r:id="rId7"/>
              </a:rPr>
              <a:t> http://www.zawya.com/printstory.cfm?storyid=ZAWYA20100323125127&amp;l=125100100323</a:t>
            </a:r>
            <a:endParaRPr lang="en-US" dirty="0">
              <a:hlinkClick r:id="rId6"/>
            </a:endParaRPr>
          </a:p>
          <a:p>
            <a:r>
              <a:rPr lang="en-US" u="sng" dirty="0">
                <a:solidFill>
                  <a:schemeClr val="tx1"/>
                </a:solidFill>
                <a:hlinkClick r:id="rId6"/>
              </a:rPr>
              <a:t>[5]  </a:t>
            </a:r>
            <a:r>
              <a:rPr lang="en-US" dirty="0">
                <a:hlinkClick r:id="rId6"/>
              </a:rPr>
              <a:t>http://www.haad.ae/haad/tabid/228/Default.aspx</a:t>
            </a:r>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[1]Neale, V.L., Dingus, T.A., </a:t>
            </a:r>
            <a:r>
              <a:rPr lang="en-US" sz="1200" kern="1200" baseline="0" dirty="0" err="1">
                <a:solidFill>
                  <a:schemeClr val="tx1"/>
                </a:solidFill>
                <a:latin typeface="+mn-lt"/>
                <a:ea typeface="+mn-ea"/>
                <a:cs typeface="+mn-cs"/>
              </a:rPr>
              <a:t>Klauer</a:t>
            </a:r>
            <a:r>
              <a:rPr lang="en-US" sz="1200" kern="1200" baseline="0" dirty="0">
                <a:solidFill>
                  <a:schemeClr val="tx1"/>
                </a:solidFill>
                <a:latin typeface="+mn-lt"/>
                <a:ea typeface="+mn-ea"/>
                <a:cs typeface="+mn-cs"/>
              </a:rPr>
              <a:t>, S.G., </a:t>
            </a:r>
            <a:r>
              <a:rPr lang="en-US" sz="1200" kern="1200" baseline="0" dirty="0" err="1">
                <a:solidFill>
                  <a:schemeClr val="tx1"/>
                </a:solidFill>
                <a:latin typeface="+mn-lt"/>
                <a:ea typeface="+mn-ea"/>
                <a:cs typeface="+mn-cs"/>
              </a:rPr>
              <a:t>Sudweeks</a:t>
            </a:r>
            <a:r>
              <a:rPr lang="en-US" sz="1200" kern="1200" baseline="0" dirty="0">
                <a:solidFill>
                  <a:schemeClr val="tx1"/>
                </a:solidFill>
                <a:latin typeface="+mn-lt"/>
                <a:ea typeface="+mn-ea"/>
                <a:cs typeface="+mn-cs"/>
              </a:rPr>
              <a:t>, J. &amp; Goodman, M. (2005). </a:t>
            </a:r>
            <a:r>
              <a:rPr lang="en-US" sz="1200" i="1" kern="1200" baseline="0" dirty="0">
                <a:solidFill>
                  <a:schemeClr val="tx1"/>
                </a:solidFill>
                <a:latin typeface="+mn-lt"/>
                <a:ea typeface="+mn-ea"/>
                <a:cs typeface="+mn-cs"/>
              </a:rPr>
              <a:t>An overview of the 100-car study and findings. Paper No. 05-400. U.S. Department of Transportation DOT, National Highway Traffic Safety Administration NHTSA. Washington, D.C. </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[2]</a:t>
            </a:r>
            <a:r>
              <a:rPr lang="en-US" sz="1200" b="0" i="0" kern="1200" dirty="0" err="1">
                <a:solidFill>
                  <a:schemeClr val="tx1"/>
                </a:solidFill>
                <a:latin typeface="+mn-lt"/>
                <a:ea typeface="+mn-ea"/>
                <a:cs typeface="+mn-cs"/>
              </a:rPr>
              <a:t>Bener</a:t>
            </a:r>
            <a:r>
              <a:rPr lang="en-US" sz="1200" b="0" i="0" kern="1200" dirty="0">
                <a:solidFill>
                  <a:schemeClr val="tx1"/>
                </a:solidFill>
                <a:latin typeface="+mn-lt"/>
                <a:ea typeface="+mn-ea"/>
                <a:cs typeface="+mn-cs"/>
              </a:rPr>
              <a:t> A, Crundall D, Haigney D, Bensiali AK, Al-Falasi ”</a:t>
            </a:r>
            <a:r>
              <a:rPr lang="en-US" sz="1200" b="1" i="0" kern="1200" dirty="0">
                <a:solidFill>
                  <a:schemeClr val="tx1"/>
                </a:solidFill>
                <a:latin typeface="+mn-lt"/>
                <a:ea typeface="+mn-ea"/>
                <a:cs typeface="+mn-cs"/>
              </a:rPr>
              <a:t>Driving behaviour</a:t>
            </a:r>
            <a:r>
              <a:rPr lang="en-US" sz="1200" b="0" i="0" kern="1200" dirty="0">
                <a:solidFill>
                  <a:schemeClr val="tx1"/>
                </a:solidFill>
                <a:latin typeface="+mn-lt"/>
                <a:ea typeface="+mn-ea"/>
                <a:cs typeface="+mn-cs"/>
              </a:rPr>
              <a:t>, </a:t>
            </a:r>
            <a:r>
              <a:rPr lang="en-US" sz="1200" b="1" i="0" kern="1200" dirty="0">
                <a:solidFill>
                  <a:schemeClr val="tx1"/>
                </a:solidFill>
                <a:latin typeface="+mn-lt"/>
                <a:ea typeface="+mn-ea"/>
                <a:cs typeface="+mn-cs"/>
              </a:rPr>
              <a:t>lapses</a:t>
            </a:r>
            <a:r>
              <a:rPr lang="en-US" sz="1200" b="0" i="0" kern="1200" dirty="0">
                <a:solidFill>
                  <a:schemeClr val="tx1"/>
                </a:solidFill>
                <a:latin typeface="+mn-lt"/>
                <a:ea typeface="+mn-ea"/>
                <a:cs typeface="+mn-cs"/>
              </a:rPr>
              <a:t>, </a:t>
            </a:r>
            <a:r>
              <a:rPr lang="en-US" sz="1200" b="1" i="0" kern="1200" dirty="0">
                <a:solidFill>
                  <a:schemeClr val="tx1"/>
                </a:solidFill>
                <a:latin typeface="+mn-lt"/>
                <a:ea typeface="+mn-ea"/>
                <a:cs typeface="+mn-cs"/>
              </a:rPr>
              <a:t>errors and violations on the road</a:t>
            </a:r>
            <a:r>
              <a:rPr lang="en-US" sz="1200" b="0" i="0" kern="1200" dirty="0">
                <a:solidFill>
                  <a:schemeClr val="tx1"/>
                </a:solidFill>
                <a:latin typeface="+mn-lt"/>
                <a:ea typeface="+mn-ea"/>
                <a:cs typeface="+mn-cs"/>
              </a:rPr>
              <a:t>: </a:t>
            </a:r>
            <a:r>
              <a:rPr lang="en-US" sz="1200" b="1" i="0" kern="1200" dirty="0">
                <a:solidFill>
                  <a:schemeClr val="tx1"/>
                </a:solidFill>
                <a:latin typeface="+mn-lt"/>
                <a:ea typeface="+mn-ea"/>
                <a:cs typeface="+mn-cs"/>
              </a:rPr>
              <a:t>United Arab Emirates study”</a:t>
            </a:r>
            <a:r>
              <a:rPr lang="en-US" sz="1200" b="0" i="0" kern="1200" dirty="0">
                <a:solidFill>
                  <a:schemeClr val="tx1"/>
                </a:solidFill>
                <a:latin typeface="+mn-lt"/>
                <a:ea typeface="+mn-ea"/>
                <a:cs typeface="+mn-cs"/>
              </a:rPr>
              <a:t>. </a:t>
            </a:r>
            <a:r>
              <a:rPr lang="en-US" sz="1200" i="1" kern="1200" baseline="0" dirty="0">
                <a:solidFill>
                  <a:schemeClr val="tx1"/>
                </a:solidFill>
                <a:latin typeface="+mn-lt"/>
                <a:ea typeface="+mn-ea"/>
                <a:cs typeface="+mn-cs"/>
              </a:rPr>
              <a:t>Advances in Transportation Studies an international Journal,</a:t>
            </a:r>
            <a:r>
              <a:rPr lang="en-US" sz="1200" b="0" i="0" kern="1200" dirty="0">
                <a:solidFill>
                  <a:schemeClr val="tx1"/>
                </a:solidFill>
                <a:latin typeface="+mn-lt"/>
                <a:ea typeface="+mn-ea"/>
                <a:cs typeface="+mn-cs"/>
              </a:rPr>
              <a:t>2007.</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[4</a:t>
            </a:r>
            <a:r>
              <a:rPr lang="en-US" dirty="0"/>
              <a:t>]</a:t>
            </a:r>
            <a:r>
              <a:rPr lang="en-US" dirty="0">
                <a:hlinkClick r:id="rId3"/>
              </a:rPr>
              <a:t> http://gulfnews.com/news/gulf/uae/traffic-transport/traffic-accidents-are-second-leading-cause-of-death-in-uae-1.89596</a:t>
            </a:r>
            <a:endParaRPr lang="en-US" dirty="0"/>
          </a:p>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Drivers who use a mobile phone,</a:t>
            </a:r>
          </a:p>
          <a:p>
            <a:r>
              <a:rPr lang="en-US" sz="1200" kern="1200" baseline="0" dirty="0">
                <a:solidFill>
                  <a:schemeClr val="tx1"/>
                </a:solidFill>
                <a:latin typeface="+mn-lt"/>
                <a:ea typeface="+mn-ea"/>
                <a:cs typeface="+mn-cs"/>
              </a:rPr>
              <a:t>whether hand-held or hands-free:</a:t>
            </a:r>
          </a:p>
          <a:p>
            <a:r>
              <a:rPr lang="en-US" sz="1200" kern="1200" baseline="0" dirty="0">
                <a:solidFill>
                  <a:schemeClr val="tx1"/>
                </a:solidFill>
                <a:latin typeface="+mn-lt"/>
                <a:ea typeface="+mn-ea"/>
                <a:cs typeface="+mn-cs"/>
              </a:rPr>
              <a:t>■ are much less aware of what’s happening on the road around them</a:t>
            </a:r>
          </a:p>
          <a:p>
            <a:r>
              <a:rPr lang="en-US" sz="1200" kern="1200" baseline="0" dirty="0">
                <a:solidFill>
                  <a:schemeClr val="tx1"/>
                </a:solidFill>
                <a:latin typeface="+mn-lt"/>
                <a:ea typeface="+mn-ea"/>
                <a:cs typeface="+mn-cs"/>
              </a:rPr>
              <a:t>■ fail to see road signs</a:t>
            </a:r>
          </a:p>
          <a:p>
            <a:r>
              <a:rPr lang="en-US" sz="1200" kern="1200" baseline="0" dirty="0">
                <a:solidFill>
                  <a:schemeClr val="tx1"/>
                </a:solidFill>
                <a:latin typeface="+mn-lt"/>
                <a:ea typeface="+mn-ea"/>
                <a:cs typeface="+mn-cs"/>
              </a:rPr>
              <a:t>■ fail to maintain proper lane position and steady speed</a:t>
            </a:r>
          </a:p>
          <a:p>
            <a:r>
              <a:rPr lang="en-US" sz="1200" kern="1200" baseline="0" dirty="0">
                <a:solidFill>
                  <a:schemeClr val="tx1"/>
                </a:solidFill>
                <a:latin typeface="+mn-lt"/>
                <a:ea typeface="+mn-ea"/>
                <a:cs typeface="+mn-cs"/>
              </a:rPr>
              <a:t>■ are more likely to ‘tailgate’ the vehicle in front</a:t>
            </a:r>
          </a:p>
          <a:p>
            <a:r>
              <a:rPr lang="en-US" sz="1200" kern="1200" baseline="0" dirty="0">
                <a:solidFill>
                  <a:schemeClr val="tx1"/>
                </a:solidFill>
                <a:latin typeface="+mn-lt"/>
                <a:ea typeface="+mn-ea"/>
                <a:cs typeface="+mn-cs"/>
              </a:rPr>
              <a:t>■ react more slowly and take longer to brake</a:t>
            </a:r>
          </a:p>
          <a:p>
            <a:r>
              <a:rPr lang="en-US" sz="1200" kern="1200" baseline="0" dirty="0">
                <a:solidFill>
                  <a:schemeClr val="tx1"/>
                </a:solidFill>
                <a:latin typeface="+mn-lt"/>
                <a:ea typeface="+mn-ea"/>
                <a:cs typeface="+mn-cs"/>
              </a:rPr>
              <a:t>■ are more likely to enter unsafe gaps in traffic</a:t>
            </a:r>
          </a:p>
          <a:p>
            <a:r>
              <a:rPr lang="en-US" sz="1200" kern="1200" baseline="0" dirty="0">
                <a:solidFill>
                  <a:schemeClr val="tx1"/>
                </a:solidFill>
                <a:latin typeface="+mn-lt"/>
                <a:ea typeface="+mn-ea"/>
                <a:cs typeface="+mn-cs"/>
              </a:rPr>
              <a:t>■ feel more stressed and frustrated.</a:t>
            </a:r>
          </a:p>
          <a:p>
            <a:r>
              <a:rPr lang="en-US" sz="1200" kern="1200" baseline="0" dirty="0">
                <a:solidFill>
                  <a:schemeClr val="tx1"/>
                </a:solidFill>
                <a:latin typeface="+mn-lt"/>
                <a:ea typeface="+mn-ea"/>
                <a:cs typeface="+mn-cs"/>
              </a:rPr>
              <a:t>Research indicates that they are also four times more</a:t>
            </a:r>
          </a:p>
          <a:p>
            <a:r>
              <a:rPr lang="en-US" sz="1200" kern="1200" baseline="0" dirty="0">
                <a:solidFill>
                  <a:schemeClr val="tx1"/>
                </a:solidFill>
                <a:latin typeface="+mn-lt"/>
                <a:ea typeface="+mn-ea"/>
                <a:cs typeface="+mn-cs"/>
              </a:rPr>
              <a:t>likely to crash, injuring or killing themselves and/or</a:t>
            </a:r>
          </a:p>
          <a:p>
            <a:r>
              <a:rPr lang="en-US" sz="1200" kern="1200" baseline="0" dirty="0">
                <a:solidFill>
                  <a:schemeClr val="tx1"/>
                </a:solidFill>
                <a:latin typeface="+mn-lt"/>
                <a:ea typeface="+mn-ea"/>
                <a:cs typeface="+mn-cs"/>
              </a:rPr>
              <a:t>other people.</a:t>
            </a:r>
          </a:p>
          <a:p>
            <a:r>
              <a:rPr lang="en-US" sz="1200" kern="1200" baseline="0" dirty="0">
                <a:solidFill>
                  <a:schemeClr val="tx1"/>
                </a:solidFill>
                <a:latin typeface="+mn-lt"/>
                <a:ea typeface="+mn-ea"/>
                <a:cs typeface="+mn-cs"/>
              </a:rPr>
              <a:t>Using a hands-free phone while driving does not</a:t>
            </a:r>
          </a:p>
          <a:p>
            <a:r>
              <a:rPr lang="en-US" sz="1200" kern="1200" baseline="0" dirty="0">
                <a:solidFill>
                  <a:schemeClr val="tx1"/>
                </a:solidFill>
                <a:latin typeface="+mn-lt"/>
                <a:ea typeface="+mn-ea"/>
                <a:cs typeface="+mn-cs"/>
              </a:rPr>
              <a:t>significantly reduce the risks because the problems are</a:t>
            </a:r>
          </a:p>
          <a:p>
            <a:r>
              <a:rPr lang="en-US" sz="1200" kern="1200" baseline="0" dirty="0">
                <a:solidFill>
                  <a:schemeClr val="tx1"/>
                </a:solidFill>
                <a:latin typeface="+mn-lt"/>
                <a:ea typeface="+mn-ea"/>
                <a:cs typeface="+mn-cs"/>
              </a:rPr>
              <a:t>caused mainly by the mental distraction and divided</a:t>
            </a:r>
          </a:p>
          <a:p>
            <a:r>
              <a:rPr lang="en-US" sz="1200" kern="1200" baseline="0" dirty="0">
                <a:solidFill>
                  <a:schemeClr val="tx1"/>
                </a:solidFill>
                <a:latin typeface="+mn-lt"/>
                <a:ea typeface="+mn-ea"/>
                <a:cs typeface="+mn-cs"/>
              </a:rPr>
              <a:t>attention of taking part in a phone conversation at the</a:t>
            </a:r>
          </a:p>
          <a:p>
            <a:r>
              <a:rPr lang="en-US" sz="1200" kern="1200" baseline="0" dirty="0">
                <a:solidFill>
                  <a:schemeClr val="tx1"/>
                </a:solidFill>
                <a:latin typeface="+mn-lt"/>
                <a:ea typeface="+mn-ea"/>
                <a:cs typeface="+mn-cs"/>
              </a:rPr>
              <a:t>same time as driving.</a:t>
            </a:r>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Box, S. New Data from VTTI Provides Insight into Cell Phone Use and Driving Distraction, 2009. </a:t>
            </a:r>
          </a:p>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B6F5C1-85BA-4AE2-AB06-260488F0E948}"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30CDDF3-2451-4042-8015-89521470D6EE}" type="datetimeFigureOut">
              <a:rPr lang="en-US" smtClean="0"/>
              <a:pPr/>
              <a:t>7/16/19</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2315032-A7F0-41DC-82E0-FD1FC388261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30CDDF3-2451-4042-8015-89521470D6EE}" type="datetimeFigureOut">
              <a:rPr lang="en-US" smtClean="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315032-A7F0-41DC-82E0-FD1FC388261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30CDDF3-2451-4042-8015-89521470D6EE}" type="datetimeFigureOut">
              <a:rPr lang="en-US" smtClean="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315032-A7F0-41DC-82E0-FD1FC388261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30CDDF3-2451-4042-8015-89521470D6EE}" type="datetimeFigureOut">
              <a:rPr lang="en-US" smtClean="0"/>
              <a:pPr/>
              <a:t>7/16/19</a:t>
            </a:fld>
            <a:endParaRPr lang="en-US" dirty="0"/>
          </a:p>
        </p:txBody>
      </p:sp>
      <p:sp>
        <p:nvSpPr>
          <p:cNvPr id="9" name="Slide Number Placeholder 8"/>
          <p:cNvSpPr>
            <a:spLocks noGrp="1"/>
          </p:cNvSpPr>
          <p:nvPr>
            <p:ph type="sldNum" sz="quarter" idx="15"/>
          </p:nvPr>
        </p:nvSpPr>
        <p:spPr/>
        <p:txBody>
          <a:bodyPr rtlCol="0"/>
          <a:lstStyle/>
          <a:p>
            <a:fld id="{D2315032-A7F0-41DC-82E0-FD1FC388261D}"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30CDDF3-2451-4042-8015-89521470D6EE}" type="datetimeFigureOut">
              <a:rPr lang="en-US" smtClean="0"/>
              <a:pPr/>
              <a:t>7/16/19</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D2315032-A7F0-41DC-82E0-FD1FC388261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30CDDF3-2451-4042-8015-89521470D6EE}" type="datetimeFigureOut">
              <a:rPr lang="en-US" smtClean="0"/>
              <a:pPr/>
              <a:t>7/16/19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315032-A7F0-41DC-82E0-FD1FC388261D}"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30CDDF3-2451-4042-8015-89521470D6EE}" type="datetimeFigureOut">
              <a:rPr lang="en-US" smtClean="0"/>
              <a:pPr/>
              <a:t>7/16/19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2315032-A7F0-41DC-82E0-FD1FC388261D}"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30CDDF3-2451-4042-8015-89521470D6EE}" type="datetimeFigureOut">
              <a:rPr lang="en-US" smtClean="0"/>
              <a:pPr/>
              <a:t>7/16/19</a:t>
            </a:fld>
            <a:endParaRPr lang="en-US" dirty="0"/>
          </a:p>
        </p:txBody>
      </p:sp>
      <p:sp>
        <p:nvSpPr>
          <p:cNvPr id="7" name="Slide Number Placeholder 6"/>
          <p:cNvSpPr>
            <a:spLocks noGrp="1"/>
          </p:cNvSpPr>
          <p:nvPr>
            <p:ph type="sldNum" sz="quarter" idx="11"/>
          </p:nvPr>
        </p:nvSpPr>
        <p:spPr/>
        <p:txBody>
          <a:bodyPr rtlCol="0"/>
          <a:lstStyle/>
          <a:p>
            <a:fld id="{D2315032-A7F0-41DC-82E0-FD1FC388261D}"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CDDF3-2451-4042-8015-89521470D6EE}" type="datetimeFigureOut">
              <a:rPr lang="en-US" smtClean="0"/>
              <a:pPr/>
              <a:t>7/16/19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2315032-A7F0-41DC-82E0-FD1FC388261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30CDDF3-2451-4042-8015-89521470D6EE}" type="datetimeFigureOut">
              <a:rPr lang="en-US" smtClean="0"/>
              <a:pPr/>
              <a:t>7/16/19</a:t>
            </a:fld>
            <a:endParaRPr lang="en-US" dirty="0"/>
          </a:p>
        </p:txBody>
      </p:sp>
      <p:sp>
        <p:nvSpPr>
          <p:cNvPr id="22" name="Slide Number Placeholder 21"/>
          <p:cNvSpPr>
            <a:spLocks noGrp="1"/>
          </p:cNvSpPr>
          <p:nvPr>
            <p:ph type="sldNum" sz="quarter" idx="15"/>
          </p:nvPr>
        </p:nvSpPr>
        <p:spPr/>
        <p:txBody>
          <a:bodyPr rtlCol="0"/>
          <a:lstStyle/>
          <a:p>
            <a:fld id="{D2315032-A7F0-41DC-82E0-FD1FC388261D}"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30CDDF3-2451-4042-8015-89521470D6EE}" type="datetimeFigureOut">
              <a:rPr lang="en-US" smtClean="0"/>
              <a:pPr/>
              <a:t>7/16/19</a:t>
            </a:fld>
            <a:endParaRPr lang="en-US" dirty="0"/>
          </a:p>
        </p:txBody>
      </p:sp>
      <p:sp>
        <p:nvSpPr>
          <p:cNvPr id="18" name="Slide Number Placeholder 17"/>
          <p:cNvSpPr>
            <a:spLocks noGrp="1"/>
          </p:cNvSpPr>
          <p:nvPr>
            <p:ph type="sldNum" sz="quarter" idx="11"/>
          </p:nvPr>
        </p:nvSpPr>
        <p:spPr/>
        <p:txBody>
          <a:bodyPr rtlCol="0"/>
          <a:lstStyle/>
          <a:p>
            <a:fld id="{D2315032-A7F0-41DC-82E0-FD1FC388261D}"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30CDDF3-2451-4042-8015-89521470D6EE}" type="datetimeFigureOut">
              <a:rPr lang="en-US" smtClean="0"/>
              <a:pPr/>
              <a:t>7/16/19</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2315032-A7F0-41DC-82E0-FD1FC388261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eg"/></Relationships>
</file>

<file path=ppt/slides/_rels/slide27.xml.rels><?xml version="1.0" encoding="UTF-8" standalone="yes"?>
<Relationships xmlns="http://schemas.openxmlformats.org/package/2006/relationships"><Relationship Id="rId3" Type="http://schemas.openxmlformats.org/officeDocument/2006/relationships/hyperlink" Target="http://www.google.com/imgres?imgurl=http://www.extremtrac.com/pic/1/syd/product_e/20090927/0737163b.jpg&amp;imgrefurl=http://www.extremtrac.com/e/products/vehicle%20tracking%20system/p3.html&amp;usg=__At2zOKxndygfRYdfcZQF_qShrjA=&amp;h=400&amp;w=500&amp;sz=104&amp;hl=en&amp;start=5&amp;um=1&amp;itbs=1&amp;tbnid=Dwe2duyBtRjh6M:&amp;tbnh=104&amp;tbnw=130&amp;prev=/images?q=fleet+management+tracking+device&amp;um=1&amp;hl=en&amp;sa=N&amp;rls=com.microsoft:en-us:IE-Address&amp;rlz=1I7TSEA_en-GB&amp;tbs=isch:1"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news.zdnet.co.uk/emergingtech/0,1000000183,39651006,00.htm" TargetMode="External"/><Relationship Id="rId13" Type="http://schemas.openxmlformats.org/officeDocument/2006/relationships/hyperlink" Target="http://webcache.googleusercontent.com/search?q=cache:HdiE_oOOiesJ:www.thenational.ae/apps/pbcs.dll/article?AID=/20100403/NATIONAL/704029790/1010+uae+TRAFFIC+ACCIDENTS+COST+MILLION+PER+ANNUM.&amp;cd=2&amp;hl=en&amp;ct=clnk" TargetMode="External"/><Relationship Id="rId3" Type="http://schemas.openxmlformats.org/officeDocument/2006/relationships/hyperlink" Target="http://www.gulftalent.com/home/Dubai-Overtakes-Cairo-in-Traffic-Congestion-Article-23.html" TargetMode="External"/><Relationship Id="rId7" Type="http://schemas.openxmlformats.org/officeDocument/2006/relationships/hyperlink" Target="http://en.wikipedia.org/wiki/Tachograph" TargetMode="External"/><Relationship Id="rId12" Type="http://schemas.openxmlformats.org/officeDocument/2006/relationships/hyperlink" Target="2HaTS_SwC42-rAepwPmQDA"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en.wikipedia.org/wiki/Fleet_management" TargetMode="External"/><Relationship Id="rId11" Type="http://schemas.openxmlformats.org/officeDocument/2006/relationships/hyperlink" Target="http://images.google.com/imgres?imgurl=http://i65.photobucket.com/albums/h234/kosme515/bilde.jpg&amp;imgrefurl=http://www.kosmetiksnyc.com/blog/the-national-association-of-teens-driving-safely-foundation/&amp;usg=__jDxCDUuS_juVRMsKFZ8m0LqLhQQ=&amp;h=528&amp;w=550&amp;sz=54&amp;hl=en&amp;start=67&amp;sig2=BQ3gAYUlrQeS35LYsQDazQ&amp;um=1&amp;itbs=1&amp;tbnid=PO-973iuUqaqCM:&amp;tbnh=128&amp;tbnw=133&amp;prev=/images?q=is+my+teen+driving+safely&amp;start=54&amp;um=1&amp;hl=en&amp;sa=N&amp;ndsp=18&amp;tbs=isch:1&amp;ei=2HaTS_SwC42-rAepwPmQDA" TargetMode="External"/><Relationship Id="rId5" Type="http://schemas.openxmlformats.org/officeDocument/2006/relationships/hyperlink" Target="http://www.quitsmokingmobile.com/" TargetMode="External"/><Relationship Id="rId10" Type="http://schemas.openxmlformats.org/officeDocument/2006/relationships/hyperlink" Target="http://news.zdnet.co.uk/communications/0,1000000085,39550718,00.htm" TargetMode="External"/><Relationship Id="rId4" Type="http://schemas.openxmlformats.org/officeDocument/2006/relationships/hyperlink" Target="http://www.physorg.com/news145628403.html" TargetMode="External"/><Relationship Id="rId9" Type="http://schemas.openxmlformats.org/officeDocument/2006/relationships/hyperlink" Target="http://news.zdnet.co.uk/emergingtech/0,1000000183,39117340,00.ht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solidFill>
                  <a:schemeClr val="accent1">
                    <a:lumMod val="75000"/>
                  </a:schemeClr>
                </a:solidFill>
              </a:rPr>
              <a:t>Driver Riskometer:</a:t>
            </a:r>
          </a:p>
        </p:txBody>
      </p:sp>
      <p:sp>
        <p:nvSpPr>
          <p:cNvPr id="3" name="Subtitle 2"/>
          <p:cNvSpPr>
            <a:spLocks noGrp="1"/>
          </p:cNvSpPr>
          <p:nvPr>
            <p:ph type="subTitle" idx="1"/>
          </p:nvPr>
        </p:nvSpPr>
        <p:spPr/>
        <p:txBody>
          <a:bodyPr>
            <a:normAutofit/>
          </a:bodyPr>
          <a:lstStyle/>
          <a:p>
            <a:pPr algn="ct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lumMod val="75000"/>
                  </a:schemeClr>
                </a:solidFill>
              </a:rPr>
              <a:t>Driver Riskometer Risk assessment</a:t>
            </a:r>
          </a:p>
        </p:txBody>
      </p:sp>
      <p:sp>
        <p:nvSpPr>
          <p:cNvPr id="3" name="Content Placeholder 2"/>
          <p:cNvSpPr>
            <a:spLocks noGrp="1"/>
          </p:cNvSpPr>
          <p:nvPr>
            <p:ph sz="quarter" idx="1"/>
          </p:nvPr>
        </p:nvSpPr>
        <p:spPr/>
        <p:txBody>
          <a:bodyPr>
            <a:normAutofit/>
          </a:bodyPr>
          <a:lstStyle/>
          <a:p>
            <a:r>
              <a:rPr lang="en-US" b="1" dirty="0">
                <a:solidFill>
                  <a:srgbClr val="C00000"/>
                </a:solidFill>
              </a:rPr>
              <a:t>Driver Riskometer risk assessment algorithm:</a:t>
            </a:r>
          </a:p>
          <a:p>
            <a:pPr lvl="1"/>
            <a:r>
              <a:rPr lang="en-US" dirty="0"/>
              <a:t>Employs a weighted formula to compute the over all risk.</a:t>
            </a:r>
          </a:p>
          <a:p>
            <a:pPr lvl="1"/>
            <a:r>
              <a:rPr lang="en-US" dirty="0"/>
              <a:t>We took into account that texting is the most dangers task, followed by dialing cell phone and finally talking or listening to cell phone</a:t>
            </a:r>
          </a:p>
          <a:p>
            <a:pPr lvl="1"/>
            <a:endParaRPr lang="en-US" dirty="0"/>
          </a:p>
          <a:p>
            <a:pPr lvl="1">
              <a:buNone/>
            </a:pPr>
            <a:r>
              <a:rPr 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accent1">
                    <a:lumMod val="75000"/>
                  </a:schemeClr>
                </a:solidFill>
              </a:rPr>
              <a:t>Driver Riskometer system architecture</a:t>
            </a:r>
          </a:p>
        </p:txBody>
      </p:sp>
      <p:pic>
        <p:nvPicPr>
          <p:cNvPr id="1026" name="Picture 2"/>
          <p:cNvPicPr>
            <a:picLocks noGrp="1" noChangeAspect="1" noChangeArrowheads="1"/>
          </p:cNvPicPr>
          <p:nvPr>
            <p:ph sz="quarter" idx="1"/>
          </p:nvPr>
        </p:nvPicPr>
        <p:blipFill>
          <a:blip r:embed="rId3" cstate="print"/>
          <a:srcRect/>
          <a:stretch>
            <a:fillRect/>
          </a:stretch>
        </p:blipFill>
        <p:spPr bwMode="auto">
          <a:xfrm>
            <a:off x="304800" y="1371601"/>
            <a:ext cx="8458200" cy="525779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sz="3200" dirty="0">
                <a:solidFill>
                  <a:schemeClr val="accent1">
                    <a:lumMod val="75000"/>
                  </a:schemeClr>
                </a:solidFill>
              </a:rPr>
              <a:t>accelerometer daemon</a:t>
            </a:r>
          </a:p>
        </p:txBody>
      </p:sp>
      <p:sp>
        <p:nvSpPr>
          <p:cNvPr id="3" name="Content Placeholder 2"/>
          <p:cNvSpPr>
            <a:spLocks noGrp="1"/>
          </p:cNvSpPr>
          <p:nvPr>
            <p:ph sz="quarter" idx="1"/>
          </p:nvPr>
        </p:nvSpPr>
        <p:spPr>
          <a:xfrm>
            <a:off x="457200" y="1143000"/>
            <a:ext cx="7467600" cy="5330952"/>
          </a:xfrm>
        </p:spPr>
        <p:txBody>
          <a:bodyPr/>
          <a:lstStyle/>
          <a:p>
            <a:r>
              <a:rPr lang="en-US" dirty="0"/>
              <a:t>It is </a:t>
            </a:r>
            <a:r>
              <a:rPr lang="en-US" dirty="0" err="1"/>
              <a:t>Symbian</a:t>
            </a:r>
            <a:r>
              <a:rPr lang="en-US" dirty="0"/>
              <a:t> C++ background process to get the acceleration data from N95 8gb internal accelerometer sensor.</a:t>
            </a:r>
          </a:p>
          <a:p>
            <a:r>
              <a:rPr lang="en-US" dirty="0"/>
              <a:t>Sends the data on </a:t>
            </a:r>
            <a:r>
              <a:rPr lang="en-US" dirty="0" err="1"/>
              <a:t>midlet</a:t>
            </a:r>
            <a:r>
              <a:rPr lang="en-US" dirty="0"/>
              <a:t> requests.</a:t>
            </a:r>
          </a:p>
        </p:txBody>
      </p:sp>
      <p:pic>
        <p:nvPicPr>
          <p:cNvPr id="4" name="Picture 3"/>
          <p:cNvPicPr/>
          <p:nvPr/>
        </p:nvPicPr>
        <p:blipFill>
          <a:blip r:embed="rId3" cstate="print"/>
          <a:srcRect l="14236" t="33056" r="5556" b="15278"/>
          <a:stretch>
            <a:fillRect/>
          </a:stretch>
        </p:blipFill>
        <p:spPr bwMode="auto">
          <a:xfrm>
            <a:off x="0" y="2743200"/>
            <a:ext cx="8839200" cy="4114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accent1">
                    <a:lumMod val="75000"/>
                  </a:schemeClr>
                </a:solidFill>
              </a:rPr>
              <a:t>Driver Riskometer features</a:t>
            </a:r>
            <a:endParaRPr lang="en-US" dirty="0"/>
          </a:p>
        </p:txBody>
      </p:sp>
      <p:sp>
        <p:nvSpPr>
          <p:cNvPr id="3" name="Content Placeholder 2"/>
          <p:cNvSpPr>
            <a:spLocks noGrp="1"/>
          </p:cNvSpPr>
          <p:nvPr>
            <p:ph sz="quarter" idx="1"/>
          </p:nvPr>
        </p:nvSpPr>
        <p:spPr/>
        <p:txBody>
          <a:bodyPr>
            <a:normAutofit/>
          </a:bodyPr>
          <a:lstStyle/>
          <a:p>
            <a:r>
              <a:rPr lang="en-US" dirty="0"/>
              <a:t>Automatic </a:t>
            </a:r>
            <a:r>
              <a:rPr lang="en-US" dirty="0">
                <a:solidFill>
                  <a:srgbClr val="00B050"/>
                </a:solidFill>
              </a:rPr>
              <a:t>Start</a:t>
            </a:r>
            <a:r>
              <a:rPr lang="en-US" dirty="0"/>
              <a:t> and </a:t>
            </a:r>
            <a:r>
              <a:rPr lang="en-US" dirty="0">
                <a:solidFill>
                  <a:srgbClr val="FF0000"/>
                </a:solidFill>
              </a:rPr>
              <a:t>Stop</a:t>
            </a:r>
          </a:p>
          <a:p>
            <a:pPr lvl="1"/>
            <a:r>
              <a:rPr lang="en-US" dirty="0"/>
              <a:t>Driver Riskometer launches the GPS receiver automatically when you start driving because it detect the car motion using the mobile accelerometer sensor and stop when stop driving for specific period of time.</a:t>
            </a:r>
          </a:p>
          <a:p>
            <a:pPr lvl="1"/>
            <a:r>
              <a:rPr lang="en-US" dirty="0"/>
              <a:t>Benefits:</a:t>
            </a:r>
          </a:p>
          <a:p>
            <a:pPr lvl="2"/>
            <a:r>
              <a:rPr lang="en-US" dirty="0"/>
              <a:t>Save the mobiles battery consumption</a:t>
            </a:r>
          </a:p>
          <a:p>
            <a:pPr lvl="2"/>
            <a:r>
              <a:rPr lang="en-US" dirty="0"/>
              <a:t>Left the burden of remembering to start and stop the application from the user shoulder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 </a:t>
            </a:r>
            <a:r>
              <a:rPr lang="en-US" sz="3200" dirty="0">
                <a:solidFill>
                  <a:schemeClr val="accent1">
                    <a:lumMod val="75000"/>
                  </a:schemeClr>
                </a:solidFill>
              </a:rPr>
              <a:t>watcher daemon</a:t>
            </a:r>
          </a:p>
        </p:txBody>
      </p:sp>
      <p:sp>
        <p:nvSpPr>
          <p:cNvPr id="3" name="Content Placeholder 2"/>
          <p:cNvSpPr>
            <a:spLocks noGrp="1"/>
          </p:cNvSpPr>
          <p:nvPr>
            <p:ph sz="quarter" idx="1"/>
          </p:nvPr>
        </p:nvSpPr>
        <p:spPr>
          <a:xfrm>
            <a:off x="457200" y="1143000"/>
            <a:ext cx="7467600" cy="5330952"/>
          </a:xfrm>
        </p:spPr>
        <p:txBody>
          <a:bodyPr/>
          <a:lstStyle/>
          <a:p>
            <a:r>
              <a:rPr lang="en-US" dirty="0"/>
              <a:t>Background Watcher process</a:t>
            </a:r>
          </a:p>
          <a:p>
            <a:pPr lvl="1"/>
            <a:r>
              <a:rPr lang="en-US" dirty="0"/>
              <a:t>Starting the Driver </a:t>
            </a:r>
            <a:r>
              <a:rPr lang="en-US" dirty="0" err="1"/>
              <a:t>Riskometer</a:t>
            </a:r>
            <a:r>
              <a:rPr lang="en-US" dirty="0"/>
              <a:t> application software components in the correct order</a:t>
            </a:r>
          </a:p>
          <a:p>
            <a:pPr lvl="1"/>
            <a:r>
              <a:rPr lang="en-US" dirty="0"/>
              <a:t> Restarting all support daemons when Driver </a:t>
            </a:r>
            <a:r>
              <a:rPr lang="en-US" dirty="0" err="1"/>
              <a:t>Riskometer</a:t>
            </a:r>
            <a:r>
              <a:rPr lang="en-US" dirty="0"/>
              <a:t> fails. Such action is necessary when we cannot reconnect to specific daemons under certain failure conditions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accent1">
                    <a:lumMod val="75000"/>
                  </a:schemeClr>
                </a:solidFill>
              </a:rPr>
              <a:t>Driver </a:t>
            </a:r>
            <a:r>
              <a:rPr lang="en-US" sz="2800" dirty="0" err="1">
                <a:solidFill>
                  <a:schemeClr val="accent1">
                    <a:lumMod val="75000"/>
                  </a:schemeClr>
                </a:solidFill>
              </a:rPr>
              <a:t>Riskometer</a:t>
            </a:r>
            <a:r>
              <a:rPr lang="en-US" sz="2800" dirty="0">
                <a:solidFill>
                  <a:schemeClr val="accent1">
                    <a:lumMod val="75000"/>
                  </a:schemeClr>
                </a:solidFill>
              </a:rPr>
              <a:t> Portability</a:t>
            </a:r>
          </a:p>
        </p:txBody>
      </p:sp>
      <p:sp>
        <p:nvSpPr>
          <p:cNvPr id="3" name="Content Placeholder 2"/>
          <p:cNvSpPr>
            <a:spLocks noGrp="1"/>
          </p:cNvSpPr>
          <p:nvPr>
            <p:ph sz="quarter" idx="1"/>
          </p:nvPr>
        </p:nvSpPr>
        <p:spPr/>
        <p:txBody>
          <a:bodyPr>
            <a:normAutofit/>
          </a:bodyPr>
          <a:lstStyle/>
          <a:p>
            <a:pPr>
              <a:buNone/>
            </a:pPr>
            <a:endParaRPr lang="en-US" dirty="0"/>
          </a:p>
          <a:p>
            <a:r>
              <a:rPr lang="en-US" sz="2700" dirty="0"/>
              <a:t>The application main components are developed using java which is a programming language supported by most cell phone manufacturers  ex.(Nokia, Samsung, Motorola, Blackberry, Sony Ericsson,…)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Driver Riskometer</a:t>
            </a:r>
            <a:endParaRPr lang="en-US" dirty="0"/>
          </a:p>
        </p:txBody>
      </p:sp>
      <p:sp>
        <p:nvSpPr>
          <p:cNvPr id="4" name="Text Placeholder 3"/>
          <p:cNvSpPr>
            <a:spLocks noGrp="1"/>
          </p:cNvSpPr>
          <p:nvPr>
            <p:ph type="body" sz="quarter" idx="1"/>
          </p:nvPr>
        </p:nvSpPr>
        <p:spPr/>
        <p:txBody>
          <a:bodyPr/>
          <a:lstStyle/>
          <a:p>
            <a:r>
              <a:rPr lang="en-US" dirty="0"/>
              <a:t>The main view </a:t>
            </a:r>
          </a:p>
        </p:txBody>
      </p:sp>
      <p:sp>
        <p:nvSpPr>
          <p:cNvPr id="6" name="Text Placeholder 5"/>
          <p:cNvSpPr>
            <a:spLocks noGrp="1"/>
          </p:cNvSpPr>
          <p:nvPr>
            <p:ph type="body" sz="quarter" idx="3"/>
          </p:nvPr>
        </p:nvSpPr>
        <p:spPr/>
        <p:txBody>
          <a:bodyPr/>
          <a:lstStyle/>
          <a:p>
            <a:r>
              <a:rPr lang="en-US" dirty="0"/>
              <a:t>Main view option menu</a:t>
            </a:r>
          </a:p>
        </p:txBody>
      </p:sp>
      <p:pic>
        <p:nvPicPr>
          <p:cNvPr id="30724" name="Picture 4" descr="C:\Users\Suha\Desktop\ScreenSnap\Scr000034.bmp"/>
          <p:cNvPicPr>
            <a:picLocks noGrp="1" noChangeAspect="1" noChangeArrowheads="1"/>
          </p:cNvPicPr>
          <p:nvPr>
            <p:ph sz="quarter" idx="2"/>
          </p:nvPr>
        </p:nvPicPr>
        <p:blipFill>
          <a:blip r:embed="rId3" cstate="print"/>
          <a:srcRect/>
          <a:stretch>
            <a:fillRect/>
          </a:stretch>
        </p:blipFill>
        <p:spPr bwMode="auto">
          <a:xfrm>
            <a:off x="533400" y="2362200"/>
            <a:ext cx="3505200" cy="4191000"/>
          </a:xfrm>
          <a:prstGeom prst="rect">
            <a:avLst/>
          </a:prstGeom>
          <a:noFill/>
        </p:spPr>
      </p:pic>
      <p:pic>
        <p:nvPicPr>
          <p:cNvPr id="30725" name="Picture 5"/>
          <p:cNvPicPr>
            <a:picLocks noGrp="1" noChangeAspect="1" noChangeArrowheads="1"/>
          </p:cNvPicPr>
          <p:nvPr>
            <p:ph sz="quarter" idx="4"/>
          </p:nvPr>
        </p:nvPicPr>
        <p:blipFill>
          <a:blip r:embed="rId4" cstate="print"/>
          <a:srcRect/>
          <a:stretch>
            <a:fillRect/>
          </a:stretch>
        </p:blipFill>
        <p:spPr bwMode="auto">
          <a:xfrm>
            <a:off x="4419600" y="2362200"/>
            <a:ext cx="3505200" cy="4191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Driver Riskometer</a:t>
            </a:r>
            <a:endParaRPr lang="en-US" dirty="0"/>
          </a:p>
        </p:txBody>
      </p:sp>
      <p:sp>
        <p:nvSpPr>
          <p:cNvPr id="5" name="Text Placeholder 4"/>
          <p:cNvSpPr>
            <a:spLocks noGrp="1"/>
          </p:cNvSpPr>
          <p:nvPr>
            <p:ph type="body" sz="quarter" idx="1"/>
          </p:nvPr>
        </p:nvSpPr>
        <p:spPr/>
        <p:txBody>
          <a:bodyPr/>
          <a:lstStyle/>
          <a:p>
            <a:r>
              <a:rPr lang="en-US" dirty="0"/>
              <a:t>Driving info menu</a:t>
            </a:r>
          </a:p>
        </p:txBody>
      </p:sp>
      <p:sp>
        <p:nvSpPr>
          <p:cNvPr id="6" name="Text Placeholder 5"/>
          <p:cNvSpPr>
            <a:spLocks noGrp="1"/>
          </p:cNvSpPr>
          <p:nvPr>
            <p:ph type="body" sz="quarter" idx="3"/>
          </p:nvPr>
        </p:nvSpPr>
        <p:spPr/>
        <p:txBody>
          <a:bodyPr/>
          <a:lstStyle/>
          <a:p>
            <a:r>
              <a:rPr lang="en-US" dirty="0"/>
              <a:t>Driving Distraction info</a:t>
            </a:r>
          </a:p>
        </p:txBody>
      </p:sp>
      <p:pic>
        <p:nvPicPr>
          <p:cNvPr id="7" name="Content Placeholder 6" descr="C:\Users\Suha\Desktop\ScreenSnap\Scr000013.bmp"/>
          <p:cNvPicPr>
            <a:picLocks noGrp="1"/>
          </p:cNvPicPr>
          <p:nvPr>
            <p:ph sz="quarter" idx="2"/>
          </p:nvPr>
        </p:nvPicPr>
        <p:blipFill>
          <a:blip r:embed="rId3" cstate="print"/>
          <a:srcRect/>
          <a:stretch>
            <a:fillRect/>
          </a:stretch>
        </p:blipFill>
        <p:spPr bwMode="auto">
          <a:xfrm>
            <a:off x="457200" y="2286000"/>
            <a:ext cx="3657600" cy="4038600"/>
          </a:xfrm>
          <a:prstGeom prst="rect">
            <a:avLst/>
          </a:prstGeom>
          <a:noFill/>
          <a:ln w="9525">
            <a:noFill/>
            <a:miter lim="800000"/>
            <a:headEnd/>
            <a:tailEnd/>
          </a:ln>
        </p:spPr>
      </p:pic>
      <p:pic>
        <p:nvPicPr>
          <p:cNvPr id="8" name="Content Placeholder 7" descr="C:\Users\Suha\Desktop\ScreenSnap\Scr000024.bmp"/>
          <p:cNvPicPr>
            <a:picLocks noGrp="1"/>
          </p:cNvPicPr>
          <p:nvPr>
            <p:ph sz="quarter" idx="4"/>
          </p:nvPr>
        </p:nvPicPr>
        <p:blipFill>
          <a:blip r:embed="rId4" cstate="print"/>
          <a:srcRect/>
          <a:stretch>
            <a:fillRect/>
          </a:stretch>
        </p:blipFill>
        <p:spPr bwMode="auto">
          <a:xfrm>
            <a:off x="4419600" y="2286000"/>
            <a:ext cx="3581400" cy="40386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Driver Riskometer</a:t>
            </a:r>
            <a:endParaRPr lang="en-US" dirty="0"/>
          </a:p>
        </p:txBody>
      </p:sp>
      <p:sp>
        <p:nvSpPr>
          <p:cNvPr id="5" name="Text Placeholder 4"/>
          <p:cNvSpPr>
            <a:spLocks noGrp="1"/>
          </p:cNvSpPr>
          <p:nvPr>
            <p:ph type="body" sz="quarter" idx="1"/>
          </p:nvPr>
        </p:nvSpPr>
        <p:spPr/>
        <p:txBody>
          <a:bodyPr/>
          <a:lstStyle/>
          <a:p>
            <a:r>
              <a:rPr lang="en-US" dirty="0"/>
              <a:t>Over All</a:t>
            </a:r>
          </a:p>
        </p:txBody>
      </p:sp>
      <p:sp>
        <p:nvSpPr>
          <p:cNvPr id="6" name="Text Placeholder 5"/>
          <p:cNvSpPr>
            <a:spLocks noGrp="1"/>
          </p:cNvSpPr>
          <p:nvPr>
            <p:ph type="body" sz="quarter" idx="3"/>
          </p:nvPr>
        </p:nvSpPr>
        <p:spPr/>
        <p:txBody>
          <a:bodyPr/>
          <a:lstStyle/>
          <a:p>
            <a:r>
              <a:rPr lang="en-US" dirty="0"/>
              <a:t>Over All menu option</a:t>
            </a:r>
          </a:p>
        </p:txBody>
      </p:sp>
      <p:pic>
        <p:nvPicPr>
          <p:cNvPr id="31746" name="Picture 2" descr="C:\Users\Suha\Desktop\ScreenSnap\Scr000035.bmp"/>
          <p:cNvPicPr>
            <a:picLocks noGrp="1" noChangeAspect="1" noChangeArrowheads="1"/>
          </p:cNvPicPr>
          <p:nvPr>
            <p:ph sz="quarter" idx="2"/>
          </p:nvPr>
        </p:nvPicPr>
        <p:blipFill>
          <a:blip r:embed="rId3" cstate="print"/>
          <a:srcRect/>
          <a:stretch>
            <a:fillRect/>
          </a:stretch>
        </p:blipFill>
        <p:spPr bwMode="auto">
          <a:xfrm>
            <a:off x="533400" y="2362200"/>
            <a:ext cx="3505200" cy="3962400"/>
          </a:xfrm>
          <a:prstGeom prst="rect">
            <a:avLst/>
          </a:prstGeom>
          <a:noFill/>
        </p:spPr>
      </p:pic>
      <p:pic>
        <p:nvPicPr>
          <p:cNvPr id="31747" name="Picture 3" descr="C:\Users\Suha\Desktop\ScreenSnap\Scr000036.bmp"/>
          <p:cNvPicPr>
            <a:picLocks noGrp="1" noChangeAspect="1" noChangeArrowheads="1"/>
          </p:cNvPicPr>
          <p:nvPr>
            <p:ph sz="quarter" idx="4"/>
          </p:nvPr>
        </p:nvPicPr>
        <p:blipFill>
          <a:blip r:embed="rId4" cstate="print"/>
          <a:srcRect/>
          <a:stretch>
            <a:fillRect/>
          </a:stretch>
        </p:blipFill>
        <p:spPr bwMode="auto">
          <a:xfrm>
            <a:off x="4419600" y="2362200"/>
            <a:ext cx="3657600" cy="39624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Driver Riskometer</a:t>
            </a:r>
            <a:endParaRPr lang="en-US" dirty="0"/>
          </a:p>
        </p:txBody>
      </p:sp>
      <p:sp>
        <p:nvSpPr>
          <p:cNvPr id="5" name="Text Placeholder 4"/>
          <p:cNvSpPr>
            <a:spLocks noGrp="1"/>
          </p:cNvSpPr>
          <p:nvPr>
            <p:ph type="body" sz="quarter" idx="1"/>
          </p:nvPr>
        </p:nvSpPr>
        <p:spPr/>
        <p:txBody>
          <a:bodyPr/>
          <a:lstStyle/>
          <a:p>
            <a:r>
              <a:rPr lang="en-US" dirty="0"/>
              <a:t>Over all risk details</a:t>
            </a:r>
          </a:p>
        </p:txBody>
      </p:sp>
      <p:sp>
        <p:nvSpPr>
          <p:cNvPr id="6" name="Text Placeholder 5"/>
          <p:cNvSpPr>
            <a:spLocks noGrp="1"/>
          </p:cNvSpPr>
          <p:nvPr>
            <p:ph type="body" sz="quarter" idx="3"/>
          </p:nvPr>
        </p:nvSpPr>
        <p:spPr/>
        <p:txBody>
          <a:bodyPr/>
          <a:lstStyle/>
          <a:p>
            <a:r>
              <a:rPr lang="en-US" dirty="0"/>
              <a:t>Over All speed details</a:t>
            </a:r>
          </a:p>
        </p:txBody>
      </p:sp>
      <p:pic>
        <p:nvPicPr>
          <p:cNvPr id="32770" name="Picture 2" descr="C:\Users\Suha\Desktop\ScreenSnap\Scr000037.bmp"/>
          <p:cNvPicPr>
            <a:picLocks noGrp="1" noChangeAspect="1" noChangeArrowheads="1"/>
          </p:cNvPicPr>
          <p:nvPr>
            <p:ph sz="quarter" idx="2"/>
          </p:nvPr>
        </p:nvPicPr>
        <p:blipFill>
          <a:blip r:embed="rId3" cstate="print"/>
          <a:srcRect/>
          <a:stretch>
            <a:fillRect/>
          </a:stretch>
        </p:blipFill>
        <p:spPr bwMode="auto">
          <a:xfrm>
            <a:off x="457200" y="2362200"/>
            <a:ext cx="3657600" cy="4114800"/>
          </a:xfrm>
          <a:prstGeom prst="rect">
            <a:avLst/>
          </a:prstGeom>
          <a:noFill/>
        </p:spPr>
      </p:pic>
      <p:pic>
        <p:nvPicPr>
          <p:cNvPr id="32771" name="Picture 3" descr="C:\Users\Suha\Desktop\ScreenSnap\Scr000038.bmp"/>
          <p:cNvPicPr>
            <a:picLocks noGrp="1" noChangeAspect="1" noChangeArrowheads="1"/>
          </p:cNvPicPr>
          <p:nvPr>
            <p:ph sz="quarter" idx="4"/>
          </p:nvPr>
        </p:nvPicPr>
        <p:blipFill>
          <a:blip r:embed="rId4" cstate="print"/>
          <a:srcRect/>
          <a:stretch>
            <a:fillRect/>
          </a:stretch>
        </p:blipFill>
        <p:spPr bwMode="auto">
          <a:xfrm>
            <a:off x="4419600" y="2362200"/>
            <a:ext cx="3581400" cy="4114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077200" cy="1066800"/>
          </a:xfrm>
        </p:spPr>
        <p:txBody>
          <a:bodyPr>
            <a:normAutofit/>
          </a:bodyPr>
          <a:lstStyle/>
          <a:p>
            <a:r>
              <a:rPr lang="en-US" sz="4800" dirty="0">
                <a:solidFill>
                  <a:schemeClr val="accent1">
                    <a:lumMod val="75000"/>
                  </a:schemeClr>
                </a:solidFill>
              </a:rPr>
              <a:t>Outlines</a:t>
            </a:r>
          </a:p>
        </p:txBody>
      </p:sp>
      <p:sp>
        <p:nvSpPr>
          <p:cNvPr id="3" name="Content Placeholder 2"/>
          <p:cNvSpPr>
            <a:spLocks noGrp="1"/>
          </p:cNvSpPr>
          <p:nvPr>
            <p:ph sz="quarter" idx="1"/>
          </p:nvPr>
        </p:nvSpPr>
        <p:spPr>
          <a:xfrm>
            <a:off x="304800" y="1371600"/>
            <a:ext cx="8458200" cy="5102352"/>
          </a:xfrm>
        </p:spPr>
        <p:txBody>
          <a:bodyPr>
            <a:normAutofit/>
          </a:bodyPr>
          <a:lstStyle/>
          <a:p>
            <a:r>
              <a:rPr lang="en-US" sz="3200" dirty="0"/>
              <a:t>Introduction</a:t>
            </a:r>
          </a:p>
          <a:p>
            <a:r>
              <a:rPr lang="en-US" sz="3200" dirty="0"/>
              <a:t>What is Driver Riskometer?</a:t>
            </a:r>
          </a:p>
          <a:p>
            <a:r>
              <a:rPr lang="en-US" sz="3200" dirty="0"/>
              <a:t>Benefits of Driver </a:t>
            </a:r>
            <a:r>
              <a:rPr lang="en-US" sz="3200" dirty="0" err="1"/>
              <a:t>Riskometer</a:t>
            </a:r>
            <a:endParaRPr lang="en-US" sz="3200" dirty="0"/>
          </a:p>
          <a:p>
            <a:r>
              <a:rPr lang="en-US" sz="3200" dirty="0"/>
              <a:t>User Study</a:t>
            </a:r>
          </a:p>
          <a:p>
            <a:endParaRPr lang="en-US" dirty="0"/>
          </a:p>
          <a:p>
            <a:pPr>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Driver Riskometer</a:t>
            </a:r>
            <a:endParaRPr lang="en-US" dirty="0"/>
          </a:p>
        </p:txBody>
      </p:sp>
      <p:sp>
        <p:nvSpPr>
          <p:cNvPr id="5" name="Text Placeholder 4"/>
          <p:cNvSpPr>
            <a:spLocks noGrp="1"/>
          </p:cNvSpPr>
          <p:nvPr>
            <p:ph type="body" sz="quarter" idx="1"/>
          </p:nvPr>
        </p:nvSpPr>
        <p:spPr/>
        <p:txBody>
          <a:bodyPr/>
          <a:lstStyle/>
          <a:p>
            <a:r>
              <a:rPr lang="en-US" dirty="0"/>
              <a:t>Today</a:t>
            </a:r>
          </a:p>
        </p:txBody>
      </p:sp>
      <p:sp>
        <p:nvSpPr>
          <p:cNvPr id="6" name="Text Placeholder 5"/>
          <p:cNvSpPr>
            <a:spLocks noGrp="1"/>
          </p:cNvSpPr>
          <p:nvPr>
            <p:ph type="body" sz="quarter" idx="3"/>
          </p:nvPr>
        </p:nvSpPr>
        <p:spPr/>
        <p:txBody>
          <a:bodyPr/>
          <a:lstStyle/>
          <a:p>
            <a:r>
              <a:rPr lang="en-US" dirty="0"/>
              <a:t>Today menu options</a:t>
            </a:r>
          </a:p>
        </p:txBody>
      </p:sp>
      <p:pic>
        <p:nvPicPr>
          <p:cNvPr id="7" name="Content Placeholder 6" descr="C:\Users\Suha\AppData\Local\Microsoft\Windows\Temporary Internet Files\Content.Word\Scr000029.bmp"/>
          <p:cNvPicPr>
            <a:picLocks noGrp="1"/>
          </p:cNvPicPr>
          <p:nvPr>
            <p:ph sz="quarter" idx="2"/>
          </p:nvPr>
        </p:nvPicPr>
        <p:blipFill>
          <a:blip r:embed="rId3" cstate="print"/>
          <a:srcRect/>
          <a:stretch>
            <a:fillRect/>
          </a:stretch>
        </p:blipFill>
        <p:spPr bwMode="auto">
          <a:xfrm>
            <a:off x="609600" y="2362200"/>
            <a:ext cx="3429000" cy="3962400"/>
          </a:xfrm>
          <a:prstGeom prst="rect">
            <a:avLst/>
          </a:prstGeom>
          <a:noFill/>
          <a:ln w="9525">
            <a:noFill/>
            <a:miter lim="800000"/>
            <a:headEnd/>
            <a:tailEnd/>
          </a:ln>
        </p:spPr>
      </p:pic>
      <p:pic>
        <p:nvPicPr>
          <p:cNvPr id="8" name="Content Placeholder 7" descr="C:\Users\Suha\AppData\Local\Microsoft\Windows\Temporary Internet Files\Content.Word\Scr000030.bmp"/>
          <p:cNvPicPr>
            <a:picLocks noGrp="1"/>
          </p:cNvPicPr>
          <p:nvPr>
            <p:ph sz="quarter" idx="4"/>
          </p:nvPr>
        </p:nvPicPr>
        <p:blipFill>
          <a:blip r:embed="rId4" cstate="print"/>
          <a:srcRect/>
          <a:stretch>
            <a:fillRect/>
          </a:stretch>
        </p:blipFill>
        <p:spPr bwMode="auto">
          <a:xfrm>
            <a:off x="4419600" y="2362200"/>
            <a:ext cx="3505200" cy="39624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Driver Riskometer</a:t>
            </a:r>
            <a:endParaRPr lang="en-US" dirty="0"/>
          </a:p>
        </p:txBody>
      </p:sp>
      <p:sp>
        <p:nvSpPr>
          <p:cNvPr id="5" name="Text Placeholder 4"/>
          <p:cNvSpPr>
            <a:spLocks noGrp="1"/>
          </p:cNvSpPr>
          <p:nvPr>
            <p:ph type="body" sz="quarter" idx="1"/>
          </p:nvPr>
        </p:nvSpPr>
        <p:spPr/>
        <p:txBody>
          <a:bodyPr/>
          <a:lstStyle/>
          <a:p>
            <a:r>
              <a:rPr lang="en-US" dirty="0"/>
              <a:t>Journeys</a:t>
            </a:r>
          </a:p>
        </p:txBody>
      </p:sp>
      <p:sp>
        <p:nvSpPr>
          <p:cNvPr id="6" name="Text Placeholder 5"/>
          <p:cNvSpPr>
            <a:spLocks noGrp="1"/>
          </p:cNvSpPr>
          <p:nvPr>
            <p:ph type="body" sz="quarter" idx="3"/>
          </p:nvPr>
        </p:nvSpPr>
        <p:spPr/>
        <p:txBody>
          <a:bodyPr/>
          <a:lstStyle/>
          <a:p>
            <a:r>
              <a:rPr lang="en-US" dirty="0"/>
              <a:t>History</a:t>
            </a:r>
          </a:p>
        </p:txBody>
      </p:sp>
      <p:pic>
        <p:nvPicPr>
          <p:cNvPr id="7" name="Content Placeholder 6" descr="C:\Users\Suha\AppData\Local\Microsoft\Windows\Temporary Internet Files\Content.Word\Scr000031.bmp"/>
          <p:cNvPicPr>
            <a:picLocks noGrp="1"/>
          </p:cNvPicPr>
          <p:nvPr>
            <p:ph sz="quarter" idx="2"/>
          </p:nvPr>
        </p:nvPicPr>
        <p:blipFill>
          <a:blip r:embed="rId3" cstate="print"/>
          <a:srcRect/>
          <a:stretch>
            <a:fillRect/>
          </a:stretch>
        </p:blipFill>
        <p:spPr bwMode="auto">
          <a:xfrm>
            <a:off x="609600" y="2438400"/>
            <a:ext cx="3429000" cy="4191000"/>
          </a:xfrm>
          <a:prstGeom prst="rect">
            <a:avLst/>
          </a:prstGeom>
          <a:noFill/>
          <a:ln w="9525">
            <a:noFill/>
            <a:miter lim="800000"/>
            <a:headEnd/>
            <a:tailEnd/>
          </a:ln>
        </p:spPr>
      </p:pic>
      <p:pic>
        <p:nvPicPr>
          <p:cNvPr id="8" name="Content Placeholder 7" descr="C:\Users\Suha\AppData\Local\Microsoft\Windows\Temporary Internet Files\Content.Word\Scr000032.bmp"/>
          <p:cNvPicPr>
            <a:picLocks noGrp="1"/>
          </p:cNvPicPr>
          <p:nvPr>
            <p:ph sz="quarter" idx="4"/>
          </p:nvPr>
        </p:nvPicPr>
        <p:blipFill>
          <a:blip r:embed="rId4" cstate="print"/>
          <a:srcRect/>
          <a:stretch>
            <a:fillRect/>
          </a:stretch>
        </p:blipFill>
        <p:spPr bwMode="auto">
          <a:xfrm>
            <a:off x="4419600" y="2438400"/>
            <a:ext cx="3581400" cy="4191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chemeClr val="accent1">
                    <a:lumMod val="75000"/>
                  </a:schemeClr>
                </a:solidFill>
              </a:rPr>
              <a:t>Driver Riskometer</a:t>
            </a:r>
            <a:endParaRPr lang="en-US" dirty="0"/>
          </a:p>
        </p:txBody>
      </p:sp>
      <p:sp>
        <p:nvSpPr>
          <p:cNvPr id="8" name="Content Placeholder 7"/>
          <p:cNvSpPr>
            <a:spLocks noGrp="1"/>
          </p:cNvSpPr>
          <p:nvPr>
            <p:ph sz="quarter" idx="1"/>
          </p:nvPr>
        </p:nvSpPr>
        <p:spPr/>
        <p:txBody>
          <a:bodyPr/>
          <a:lstStyle/>
          <a:p>
            <a:r>
              <a:rPr lang="en-US" b="1" dirty="0"/>
              <a:t>We have 7 risk categories:</a:t>
            </a:r>
            <a:endParaRPr lang="en-US" dirty="0"/>
          </a:p>
          <a:p>
            <a:pPr lvl="1"/>
            <a:r>
              <a:rPr lang="en-US" b="1" dirty="0"/>
              <a:t>So boring you're safe!!!</a:t>
            </a:r>
            <a:endParaRPr lang="en-US" dirty="0"/>
          </a:p>
          <a:p>
            <a:pPr lvl="1"/>
            <a:r>
              <a:rPr lang="en-US" b="1" dirty="0"/>
              <a:t>You passed the school bus driver test</a:t>
            </a:r>
            <a:endParaRPr lang="en-US" dirty="0"/>
          </a:p>
          <a:p>
            <a:pPr lvl="1"/>
            <a:r>
              <a:rPr lang="en-US" b="1" dirty="0"/>
              <a:t>You drive alive</a:t>
            </a:r>
            <a:endParaRPr lang="en-US" dirty="0"/>
          </a:p>
          <a:p>
            <a:pPr lvl="1"/>
            <a:r>
              <a:rPr lang="en-US" b="1" dirty="0"/>
              <a:t>Not too safe and not too risky</a:t>
            </a:r>
            <a:endParaRPr lang="en-US" dirty="0"/>
          </a:p>
          <a:p>
            <a:pPr lvl="1"/>
            <a:r>
              <a:rPr lang="en-US" b="1" dirty="0"/>
              <a:t>Menace to society</a:t>
            </a:r>
            <a:endParaRPr lang="en-US" dirty="0"/>
          </a:p>
          <a:p>
            <a:pPr lvl="1"/>
            <a:r>
              <a:rPr lang="en-US" b="1" dirty="0"/>
              <a:t>Don't drive in my neighborhood</a:t>
            </a:r>
            <a:endParaRPr lang="en-US" dirty="0"/>
          </a:p>
          <a:p>
            <a:pPr lvl="1"/>
            <a:r>
              <a:rPr lang="en-US" b="1" dirty="0"/>
              <a:t>Ticking bomb</a:t>
            </a:r>
            <a:endParaRPr lang="en-US" dirty="0"/>
          </a:p>
          <a:p>
            <a:endParaRPr lang="en-US" dirty="0"/>
          </a:p>
        </p:txBody>
      </p:sp>
      <p:pic>
        <p:nvPicPr>
          <p:cNvPr id="9" name="Picture 1" descr="C:\Users\Suha\Desktop\driver recklessometer\DriveAlive\driverreclesometer images\Drivelogo.jpg"/>
          <p:cNvPicPr>
            <a:picLocks noChangeAspect="1" noChangeArrowheads="1"/>
          </p:cNvPicPr>
          <p:nvPr/>
        </p:nvPicPr>
        <p:blipFill>
          <a:blip r:embed="rId3" cstate="print"/>
          <a:srcRect/>
          <a:stretch>
            <a:fillRect/>
          </a:stretch>
        </p:blipFill>
        <p:spPr bwMode="auto">
          <a:xfrm>
            <a:off x="6477000" y="304800"/>
            <a:ext cx="2103437" cy="17526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Driver Riskometer</a:t>
            </a:r>
            <a:endParaRPr lang="en-US" dirty="0"/>
          </a:p>
        </p:txBody>
      </p:sp>
      <p:pic>
        <p:nvPicPr>
          <p:cNvPr id="33795" name="Picture 3" descr="C:\Users\Suha\Desktop\ScreenSnap\Scr000034.bmp"/>
          <p:cNvPicPr>
            <a:picLocks noGrp="1" noChangeAspect="1" noChangeArrowheads="1"/>
          </p:cNvPicPr>
          <p:nvPr>
            <p:ph sz="quarter" idx="1"/>
          </p:nvPr>
        </p:nvPicPr>
        <p:blipFill>
          <a:blip r:embed="rId3" cstate="print"/>
          <a:stretch>
            <a:fillRect/>
          </a:stretch>
        </p:blipFill>
        <p:spPr bwMode="auto">
          <a:xfrm>
            <a:off x="685800" y="1600200"/>
            <a:ext cx="3505200" cy="4648200"/>
          </a:xfrm>
          <a:prstGeom prst="rect">
            <a:avLst/>
          </a:prstGeom>
          <a:ln w="127000" cap="sq">
            <a:solidFill>
              <a:schemeClr val="accent1"/>
            </a:solidFill>
            <a:miter lim="800000"/>
          </a:ln>
          <a:effectLst>
            <a:outerShdw blurRad="57150" dist="50800" dir="2700000" algn="tl" rotWithShape="0">
              <a:srgbClr val="000000">
                <a:alpha val="40000"/>
              </a:srgbClr>
            </a:outerShdw>
          </a:effectLst>
        </p:spPr>
      </p:pic>
      <p:pic>
        <p:nvPicPr>
          <p:cNvPr id="33796" name="Picture 4" descr="C:\Users\Suha\Desktop\ScreenSnap\Scr000037.bmp"/>
          <p:cNvPicPr>
            <a:picLocks noGrp="1" noChangeAspect="1" noChangeArrowheads="1"/>
          </p:cNvPicPr>
          <p:nvPr>
            <p:ph sz="quarter" idx="2"/>
          </p:nvPr>
        </p:nvPicPr>
        <p:blipFill>
          <a:blip r:embed="rId4" cstate="print"/>
          <a:stretch>
            <a:fillRect/>
          </a:stretch>
        </p:blipFill>
        <p:spPr bwMode="auto">
          <a:xfrm>
            <a:off x="4724400" y="1600200"/>
            <a:ext cx="3505199" cy="4648200"/>
          </a:xfrm>
          <a:prstGeom prst="rect">
            <a:avLst/>
          </a:prstGeom>
          <a:ln w="127000" cap="sq">
            <a:solidFill>
              <a:schemeClr val="accent1"/>
            </a:solidFill>
            <a:miter lim="800000"/>
          </a:ln>
          <a:effectLst>
            <a:outerShdw blurRad="57150" dist="50800" dir="2700000" algn="tl" rotWithShape="0">
              <a:srgbClr val="000000">
                <a:alpha val="4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Driver Riskometer</a:t>
            </a:r>
            <a:endParaRPr lang="en-US" dirty="0"/>
          </a:p>
        </p:txBody>
      </p:sp>
      <p:pic>
        <p:nvPicPr>
          <p:cNvPr id="34818" name="Picture 2" descr="C:\Users\Suha\Desktop\ScreenSnap\Scr000002.bmp"/>
          <p:cNvPicPr>
            <a:picLocks noGrp="1" noChangeAspect="1" noChangeArrowheads="1"/>
          </p:cNvPicPr>
          <p:nvPr>
            <p:ph sz="quarter" idx="1"/>
          </p:nvPr>
        </p:nvPicPr>
        <p:blipFill>
          <a:blip r:embed="rId3" cstate="print"/>
          <a:stretch>
            <a:fillRect/>
          </a:stretch>
        </p:blipFill>
        <p:spPr bwMode="auto">
          <a:xfrm>
            <a:off x="609600" y="1676400"/>
            <a:ext cx="3505200" cy="4876800"/>
          </a:xfrm>
          <a:prstGeom prst="rect">
            <a:avLst/>
          </a:prstGeom>
          <a:ln w="127000" cap="sq">
            <a:solidFill>
              <a:schemeClr val="accent1"/>
            </a:solidFill>
            <a:miter lim="800000"/>
          </a:ln>
          <a:effectLst>
            <a:outerShdw blurRad="57150" dist="50800" dir="2700000" algn="tl" rotWithShape="0">
              <a:srgbClr val="000000">
                <a:alpha val="40000"/>
              </a:srgbClr>
            </a:outerShdw>
          </a:effectLst>
        </p:spPr>
      </p:pic>
      <p:pic>
        <p:nvPicPr>
          <p:cNvPr id="34819" name="Picture 3" descr="C:\Users\Suha\Desktop\ScreenSnap\Scr000001.bmp"/>
          <p:cNvPicPr>
            <a:picLocks noGrp="1" noChangeAspect="1" noChangeArrowheads="1"/>
          </p:cNvPicPr>
          <p:nvPr>
            <p:ph sz="quarter" idx="2"/>
          </p:nvPr>
        </p:nvPicPr>
        <p:blipFill>
          <a:blip r:embed="rId4" cstate="print"/>
          <a:stretch>
            <a:fillRect/>
          </a:stretch>
        </p:blipFill>
        <p:spPr bwMode="auto">
          <a:xfrm>
            <a:off x="4800600" y="1676400"/>
            <a:ext cx="3505200" cy="4876800"/>
          </a:xfrm>
          <a:prstGeom prst="rect">
            <a:avLst/>
          </a:prstGeom>
          <a:ln w="127000" cap="sq">
            <a:solidFill>
              <a:schemeClr val="accent1"/>
            </a:solidFill>
            <a:miter lim="800000"/>
          </a:ln>
          <a:effectLst>
            <a:outerShdw blurRad="57150" dist="50800" dir="2700000" algn="tl" rotWithShape="0">
              <a:srgbClr val="000000">
                <a:alpha val="4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Driver Riskometer</a:t>
            </a:r>
            <a:endParaRPr lang="en-US" dirty="0"/>
          </a:p>
        </p:txBody>
      </p:sp>
      <p:pic>
        <p:nvPicPr>
          <p:cNvPr id="35844" name="Picture 4" descr="C:\Users\Suha\Desktop\ScreenSnap\Scr000004.bmp"/>
          <p:cNvPicPr>
            <a:picLocks noGrp="1" noChangeAspect="1" noChangeArrowheads="1"/>
          </p:cNvPicPr>
          <p:nvPr>
            <p:ph sz="quarter" idx="1"/>
          </p:nvPr>
        </p:nvPicPr>
        <p:blipFill>
          <a:blip r:embed="rId3" cstate="print"/>
          <a:stretch>
            <a:fillRect/>
          </a:stretch>
        </p:blipFill>
        <p:spPr bwMode="auto">
          <a:xfrm>
            <a:off x="457200" y="1676400"/>
            <a:ext cx="3581400" cy="4876800"/>
          </a:xfrm>
          <a:prstGeom prst="rect">
            <a:avLst/>
          </a:prstGeom>
          <a:ln w="127000" cap="sq">
            <a:solidFill>
              <a:schemeClr val="accent1"/>
            </a:solidFill>
            <a:miter lim="800000"/>
          </a:ln>
          <a:effectLst>
            <a:outerShdw blurRad="57150" dist="50800" dir="2700000" algn="tl" rotWithShape="0">
              <a:srgbClr val="000000">
                <a:alpha val="40000"/>
              </a:srgbClr>
            </a:outerShdw>
          </a:effectLst>
        </p:spPr>
      </p:pic>
      <p:pic>
        <p:nvPicPr>
          <p:cNvPr id="35843" name="Picture 3" descr="C:\Users\Suha\Desktop\ScreenSnap\Scr000003.bmp"/>
          <p:cNvPicPr>
            <a:picLocks noGrp="1" noChangeAspect="1" noChangeArrowheads="1"/>
          </p:cNvPicPr>
          <p:nvPr>
            <p:ph sz="quarter" idx="2"/>
          </p:nvPr>
        </p:nvPicPr>
        <p:blipFill>
          <a:blip r:embed="rId4" cstate="print"/>
          <a:stretch>
            <a:fillRect/>
          </a:stretch>
        </p:blipFill>
        <p:spPr bwMode="auto">
          <a:xfrm>
            <a:off x="4648200" y="1676400"/>
            <a:ext cx="3581399" cy="4800600"/>
          </a:xfrm>
          <a:prstGeom prst="rect">
            <a:avLst/>
          </a:prstGeom>
          <a:ln w="127000" cap="sq">
            <a:solidFill>
              <a:schemeClr val="accent1"/>
            </a:solidFill>
            <a:miter lim="800000"/>
          </a:ln>
          <a:effectLst>
            <a:outerShdw blurRad="57150" dist="50800" dir="2700000" algn="tl" rotWithShape="0">
              <a:srgbClr val="000000">
                <a:alpha val="4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chemeClr val="accent1">
                    <a:lumMod val="75000"/>
                  </a:schemeClr>
                </a:solidFill>
              </a:rPr>
              <a:t>Benefits of Driver Riskometer</a:t>
            </a:r>
          </a:p>
        </p:txBody>
      </p:sp>
      <p:sp>
        <p:nvSpPr>
          <p:cNvPr id="6" name="Content Placeholder 5"/>
          <p:cNvSpPr>
            <a:spLocks noGrp="1"/>
          </p:cNvSpPr>
          <p:nvPr>
            <p:ph sz="quarter" idx="1"/>
          </p:nvPr>
        </p:nvSpPr>
        <p:spPr/>
        <p:txBody>
          <a:bodyPr/>
          <a:lstStyle/>
          <a:p>
            <a:r>
              <a:rPr lang="en-US" dirty="0"/>
              <a:t>Driver Self assessment</a:t>
            </a:r>
          </a:p>
          <a:p>
            <a:r>
              <a:rPr lang="en-US" dirty="0"/>
              <a:t>Parental Control </a:t>
            </a:r>
          </a:p>
          <a:p>
            <a:r>
              <a:rPr lang="en-US" dirty="0"/>
              <a:t>Fleet management </a:t>
            </a:r>
          </a:p>
        </p:txBody>
      </p:sp>
      <p:pic>
        <p:nvPicPr>
          <p:cNvPr id="4" name="Picture 2" descr="http://thefuntimesguide.com/images/blogs/how%20am%20i%20driving.jpg"/>
          <p:cNvPicPr>
            <a:picLocks noChangeAspect="1" noChangeArrowheads="1"/>
          </p:cNvPicPr>
          <p:nvPr/>
        </p:nvPicPr>
        <p:blipFill>
          <a:blip r:embed="rId3" cstate="print"/>
          <a:srcRect t="18301" r="24167" b="7353"/>
          <a:stretch>
            <a:fillRect/>
          </a:stretch>
        </p:blipFill>
        <p:spPr bwMode="auto">
          <a:xfrm>
            <a:off x="4876800" y="4343400"/>
            <a:ext cx="3886200" cy="2209800"/>
          </a:xfrm>
          <a:prstGeom prst="rect">
            <a:avLst/>
          </a:prstGeom>
          <a:noFill/>
        </p:spPr>
      </p:pic>
      <p:pic>
        <p:nvPicPr>
          <p:cNvPr id="7" name="Picture 2" descr="Tiwi"/>
          <p:cNvPicPr>
            <a:picLocks noChangeAspect="1" noChangeArrowheads="1"/>
          </p:cNvPicPr>
          <p:nvPr/>
        </p:nvPicPr>
        <p:blipFill>
          <a:blip r:embed="rId4" cstate="print"/>
          <a:srcRect/>
          <a:stretch>
            <a:fillRect/>
          </a:stretch>
        </p:blipFill>
        <p:spPr bwMode="auto">
          <a:xfrm>
            <a:off x="304800" y="4343400"/>
            <a:ext cx="4419600" cy="2209800"/>
          </a:xfrm>
          <a:prstGeom prst="rect">
            <a:avLst/>
          </a:prstGeom>
          <a:noFill/>
        </p:spPr>
      </p:pic>
      <p:pic>
        <p:nvPicPr>
          <p:cNvPr id="8" name="Picture 2" descr="Photobucket"/>
          <p:cNvPicPr>
            <a:picLocks noChangeAspect="1" noChangeArrowheads="1"/>
          </p:cNvPicPr>
          <p:nvPr/>
        </p:nvPicPr>
        <p:blipFill>
          <a:blip r:embed="rId5" cstate="print"/>
          <a:srcRect/>
          <a:stretch>
            <a:fillRect/>
          </a:stretch>
        </p:blipFill>
        <p:spPr bwMode="auto">
          <a:xfrm>
            <a:off x="5029200" y="1447800"/>
            <a:ext cx="3657600" cy="2666999"/>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t2.gstatic.com/images?q=tbn:Dwe2duyBtRjh6M:http://www.extremtrac.com/pic/1/syd/product_e/20090927/0737163b.jpg">
            <a:hlinkClick r:id="rId3"/>
          </p:cNvPr>
          <p:cNvPicPr>
            <a:picLocks noChangeAspect="1" noChangeArrowheads="1"/>
          </p:cNvPicPr>
          <p:nvPr/>
        </p:nvPicPr>
        <p:blipFill>
          <a:blip r:embed="rId4" cstate="print"/>
          <a:srcRect l="5472" r="-1596" b="9343"/>
          <a:stretch>
            <a:fillRect/>
          </a:stretch>
        </p:blipFill>
        <p:spPr bwMode="auto">
          <a:xfrm>
            <a:off x="7074820" y="1"/>
            <a:ext cx="2069179" cy="2057400"/>
          </a:xfrm>
          <a:prstGeom prst="rect">
            <a:avLst/>
          </a:prstGeom>
          <a:noFill/>
        </p:spPr>
      </p:pic>
      <p:sp>
        <p:nvSpPr>
          <p:cNvPr id="2" name="Title 1"/>
          <p:cNvSpPr>
            <a:spLocks noGrp="1"/>
          </p:cNvSpPr>
          <p:nvPr>
            <p:ph type="title"/>
          </p:nvPr>
        </p:nvSpPr>
        <p:spPr>
          <a:xfrm>
            <a:off x="609600" y="0"/>
            <a:ext cx="7467600" cy="1143000"/>
          </a:xfrm>
        </p:spPr>
        <p:txBody>
          <a:bodyPr/>
          <a:lstStyle/>
          <a:p>
            <a:r>
              <a:rPr lang="en-US" sz="2800" dirty="0">
                <a:solidFill>
                  <a:schemeClr val="accent1">
                    <a:lumMod val="75000"/>
                  </a:schemeClr>
                </a:solidFill>
              </a:rPr>
              <a:t>fleet management Solutions</a:t>
            </a:r>
            <a:endParaRPr lang="en-US" dirty="0"/>
          </a:p>
        </p:txBody>
      </p:sp>
      <p:sp>
        <p:nvSpPr>
          <p:cNvPr id="3" name="Content Placeholder 2"/>
          <p:cNvSpPr>
            <a:spLocks noGrp="1"/>
          </p:cNvSpPr>
          <p:nvPr>
            <p:ph sz="quarter" idx="1"/>
          </p:nvPr>
        </p:nvSpPr>
        <p:spPr/>
        <p:txBody>
          <a:bodyPr/>
          <a:lstStyle/>
          <a:p>
            <a:r>
              <a:rPr lang="en-US" dirty="0"/>
              <a:t>The cost is 1000$ per car per year on average:</a:t>
            </a:r>
          </a:p>
          <a:p>
            <a:pPr lvl="1"/>
            <a:r>
              <a:rPr lang="en-US" dirty="0"/>
              <a:t>Cost of Hardware</a:t>
            </a:r>
          </a:p>
          <a:p>
            <a:pPr lvl="1"/>
            <a:r>
              <a:rPr lang="en-US" dirty="0"/>
              <a:t>Cost of Services </a:t>
            </a:r>
          </a:p>
          <a:p>
            <a:pPr lvl="1"/>
            <a:r>
              <a:rPr lang="en-US" dirty="0"/>
              <a:t>Cost of Maintenance</a:t>
            </a:r>
          </a:p>
          <a:p>
            <a:r>
              <a:rPr lang="en-US" dirty="0"/>
              <a:t>Standard Vehicle Tracking </a:t>
            </a:r>
          </a:p>
          <a:p>
            <a:pPr lvl="1"/>
            <a:r>
              <a:rPr lang="en-US" dirty="0"/>
              <a:t>Real-time and historic </a:t>
            </a:r>
          </a:p>
          <a:p>
            <a:pPr lvl="2">
              <a:buNone/>
            </a:pPr>
            <a:r>
              <a:rPr lang="en-US" sz="2100" dirty="0"/>
              <a:t>information about a vehicle’s </a:t>
            </a:r>
          </a:p>
          <a:p>
            <a:pPr lvl="2">
              <a:buNone/>
            </a:pPr>
            <a:r>
              <a:rPr lang="en-US" sz="2100" dirty="0"/>
              <a:t>location and activity, 24x7. </a:t>
            </a:r>
          </a:p>
          <a:p>
            <a:pPr lvl="1"/>
            <a:r>
              <a:rPr lang="en-US" dirty="0"/>
              <a:t>Information is made available</a:t>
            </a:r>
          </a:p>
          <a:p>
            <a:pPr lvl="2">
              <a:buNone/>
            </a:pPr>
            <a:r>
              <a:rPr lang="en-US" sz="2100" dirty="0"/>
              <a:t>to any authorized user </a:t>
            </a:r>
          </a:p>
          <a:p>
            <a:pPr lvl="2">
              <a:buNone/>
            </a:pPr>
            <a:r>
              <a:rPr lang="en-US" sz="2100" dirty="0"/>
              <a:t>with internet access.</a:t>
            </a:r>
          </a:p>
        </p:txBody>
      </p:sp>
      <p:pic>
        <p:nvPicPr>
          <p:cNvPr id="91140" name="Picture 4" descr="http://www.mcsdigital.co.nz/images/howItWorks-diagram-2.jpg"/>
          <p:cNvPicPr>
            <a:picLocks noChangeAspect="1" noChangeArrowheads="1"/>
          </p:cNvPicPr>
          <p:nvPr/>
        </p:nvPicPr>
        <p:blipFill>
          <a:blip r:embed="rId5" cstate="print"/>
          <a:srcRect/>
          <a:stretch>
            <a:fillRect/>
          </a:stretch>
        </p:blipFill>
        <p:spPr bwMode="auto">
          <a:xfrm>
            <a:off x="5181600" y="2038350"/>
            <a:ext cx="3962400" cy="481965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lumMod val="75000"/>
                  </a:schemeClr>
                </a:solidFill>
              </a:rPr>
              <a:t>Usability Study</a:t>
            </a:r>
          </a:p>
        </p:txBody>
      </p:sp>
      <p:sp>
        <p:nvSpPr>
          <p:cNvPr id="3" name="Content Placeholder 2"/>
          <p:cNvSpPr>
            <a:spLocks noGrp="1"/>
          </p:cNvSpPr>
          <p:nvPr>
            <p:ph sz="quarter" idx="1"/>
          </p:nvPr>
        </p:nvSpPr>
        <p:spPr/>
        <p:txBody>
          <a:bodyPr/>
          <a:lstStyle/>
          <a:p>
            <a:endParaRPr lang="en-US" dirty="0"/>
          </a:p>
          <a:p>
            <a:r>
              <a:rPr lang="en-US" dirty="0"/>
              <a:t>The study, conducted over a two-week period, involved 5 males and 7 females.</a:t>
            </a:r>
          </a:p>
          <a:p>
            <a:pPr>
              <a:buNone/>
            </a:pPr>
            <a:endParaRPr lang="en-US" dirty="0"/>
          </a:p>
          <a:p>
            <a:r>
              <a:rPr lang="en-US" dirty="0"/>
              <a:t>The average age of the participants is 26 with a standard deviation of 6 years.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accent1">
                    <a:lumMod val="75000"/>
                  </a:schemeClr>
                </a:solidFill>
              </a:rPr>
              <a:t>Usability Study</a:t>
            </a:r>
            <a:endParaRPr lang="en-US" dirty="0"/>
          </a:p>
        </p:txBody>
      </p:sp>
      <p:sp>
        <p:nvSpPr>
          <p:cNvPr id="3" name="Content Placeholder 2"/>
          <p:cNvSpPr>
            <a:spLocks noGrp="1"/>
          </p:cNvSpPr>
          <p:nvPr>
            <p:ph sz="quarter" idx="1"/>
          </p:nvPr>
        </p:nvSpPr>
        <p:spPr/>
        <p:txBody>
          <a:bodyPr>
            <a:normAutofit/>
          </a:bodyPr>
          <a:lstStyle/>
          <a:p>
            <a:r>
              <a:rPr lang="en-US" dirty="0"/>
              <a:t>9 of the participants used the application in every journey they took, 11 of them said they will continue using it after the study because they like the different type of information it provides </a:t>
            </a:r>
          </a:p>
          <a:p>
            <a:endParaRPr lang="en-US" dirty="0"/>
          </a:p>
          <a:p>
            <a:r>
              <a:rPr lang="en-US" dirty="0"/>
              <a:t>One participant said </a:t>
            </a:r>
            <a:r>
              <a:rPr lang="en-US" i="1" dirty="0"/>
              <a:t>“I noticed that my driving behavior change when I drive my family. when I drive my family I get level 3 while when I drive alone I tend to get level 5 and 6, my wife become aware of my driving behavior and she warn me from driving dangerously by saying don’t be a ticking bomb today, please”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lumMod val="75000"/>
                  </a:schemeClr>
                </a:solidFill>
              </a:rPr>
              <a:t>Introduction</a:t>
            </a:r>
          </a:p>
        </p:txBody>
      </p:sp>
      <p:sp>
        <p:nvSpPr>
          <p:cNvPr id="3" name="Content Placeholder 2"/>
          <p:cNvSpPr>
            <a:spLocks noGrp="1"/>
          </p:cNvSpPr>
          <p:nvPr>
            <p:ph sz="quarter" idx="1"/>
          </p:nvPr>
        </p:nvSpPr>
        <p:spPr/>
        <p:txBody>
          <a:bodyPr>
            <a:normAutofit lnSpcReduction="10000"/>
          </a:bodyPr>
          <a:lstStyle/>
          <a:p>
            <a:r>
              <a:rPr lang="en-US" dirty="0"/>
              <a:t>Number of mobile users in the UAE exceeded </a:t>
            </a:r>
            <a:r>
              <a:rPr lang="en-US" b="1" dirty="0"/>
              <a:t>7.74 million </a:t>
            </a:r>
            <a:r>
              <a:rPr lang="en-US" dirty="0"/>
              <a:t>in 2009 while UAE population is currently stands at 6 million</a:t>
            </a:r>
          </a:p>
          <a:p>
            <a:endParaRPr lang="en-US" dirty="0"/>
          </a:p>
          <a:p>
            <a:r>
              <a:rPr lang="en-US" dirty="0"/>
              <a:t>Driving is very important in (UAE) Due to the extreme hot weather and high humid conditions</a:t>
            </a:r>
          </a:p>
          <a:p>
            <a:endParaRPr lang="en-US" dirty="0"/>
          </a:p>
          <a:p>
            <a:r>
              <a:rPr lang="en-US" dirty="0"/>
              <a:t>Average Commute </a:t>
            </a:r>
            <a:r>
              <a:rPr lang="en-US" b="1" dirty="0"/>
              <a:t>Time</a:t>
            </a:r>
            <a:r>
              <a:rPr lang="en-US" dirty="0"/>
              <a:t> </a:t>
            </a:r>
            <a:r>
              <a:rPr lang="en-US" b="1" dirty="0"/>
              <a:t>Per</a:t>
            </a:r>
            <a:r>
              <a:rPr lang="en-US" dirty="0"/>
              <a:t> </a:t>
            </a:r>
            <a:r>
              <a:rPr lang="en-US" b="1" dirty="0"/>
              <a:t>day </a:t>
            </a:r>
          </a:p>
          <a:p>
            <a:pPr lvl="1"/>
            <a:r>
              <a:rPr lang="en-US" sz="2400" dirty="0"/>
              <a:t>Sharjah to Dubai –&gt; 2 hours and 44 minutes</a:t>
            </a:r>
          </a:p>
          <a:p>
            <a:pPr lvl="1"/>
            <a:r>
              <a:rPr lang="en-US" sz="2400" dirty="0"/>
              <a:t>Dubai –&gt; 1 hour 45 minutes</a:t>
            </a:r>
          </a:p>
          <a:p>
            <a:pPr lvl="1"/>
            <a:r>
              <a:rPr lang="en-US" sz="2400" dirty="0"/>
              <a:t>Sharjah –&gt; 1 hour 8 minutes</a:t>
            </a:r>
          </a:p>
          <a:p>
            <a:pPr lvl="1"/>
            <a:r>
              <a:rPr lang="en-US" sz="2400" dirty="0"/>
              <a:t>Abu Dhabi –&gt; 48 minutes </a:t>
            </a:r>
          </a:p>
          <a:p>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accent1">
                    <a:lumMod val="75000"/>
                  </a:schemeClr>
                </a:solidFill>
              </a:rPr>
              <a:t>Usability Study</a:t>
            </a:r>
            <a:endParaRPr lang="en-US" dirty="0"/>
          </a:p>
        </p:txBody>
      </p:sp>
      <p:sp>
        <p:nvSpPr>
          <p:cNvPr id="3" name="Content Placeholder 2"/>
          <p:cNvSpPr>
            <a:spLocks noGrp="1"/>
          </p:cNvSpPr>
          <p:nvPr>
            <p:ph sz="quarter" idx="1"/>
          </p:nvPr>
        </p:nvSpPr>
        <p:spPr/>
        <p:txBody>
          <a:bodyPr/>
          <a:lstStyle/>
          <a:p>
            <a:endParaRPr lang="en-US" dirty="0"/>
          </a:p>
          <a:p>
            <a:r>
              <a:rPr lang="en-US" dirty="0"/>
              <a:t>One participant said “</a:t>
            </a:r>
            <a:r>
              <a:rPr lang="en-US" i="1" dirty="0"/>
              <a:t>I check my maximum speed after long journeys to see if I have exceeded speed limit and might have been caught by radar.” </a:t>
            </a:r>
          </a:p>
          <a:p>
            <a:endParaRPr lang="en-US" dirty="0"/>
          </a:p>
          <a:p>
            <a:r>
              <a:rPr lang="en-US" dirty="0"/>
              <a:t>Another participant said “</a:t>
            </a:r>
            <a:r>
              <a:rPr lang="en-US" i="1" dirty="0"/>
              <a:t>I like that for not doing anything I received so much information, I don’t even have to remember to turn it on.”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lumMod val="75000"/>
                  </a:schemeClr>
                </a:solidFill>
              </a:rPr>
              <a:t>References</a:t>
            </a:r>
          </a:p>
        </p:txBody>
      </p:sp>
      <p:sp>
        <p:nvSpPr>
          <p:cNvPr id="3" name="Content Placeholder 2"/>
          <p:cNvSpPr>
            <a:spLocks noGrp="1"/>
          </p:cNvSpPr>
          <p:nvPr>
            <p:ph sz="quarter" idx="1"/>
          </p:nvPr>
        </p:nvSpPr>
        <p:spPr/>
        <p:txBody>
          <a:bodyPr>
            <a:normAutofit fontScale="77500" lnSpcReduction="20000"/>
          </a:bodyPr>
          <a:lstStyle/>
          <a:p>
            <a:r>
              <a:rPr lang="en-US" sz="1600" b="1" i="1" dirty="0">
                <a:solidFill>
                  <a:srgbClr val="C00000"/>
                </a:solidFill>
                <a:effectLst>
                  <a:outerShdw blurRad="38100" dist="38100" dir="2700000" algn="tl">
                    <a:srgbClr val="000000">
                      <a:alpha val="43137"/>
                    </a:srgbClr>
                  </a:outerShdw>
                </a:effectLst>
              </a:rPr>
              <a:t>Website:</a:t>
            </a:r>
            <a:endParaRPr lang="en-US" sz="1600" b="1" i="1" dirty="0">
              <a:solidFill>
                <a:srgbClr val="C00000"/>
              </a:solidFill>
              <a:effectLst>
                <a:outerShdw blurRad="38100" dist="38100" dir="2700000" algn="tl">
                  <a:srgbClr val="000000">
                    <a:alpha val="43137"/>
                  </a:srgbClr>
                </a:outerShdw>
              </a:effectLst>
              <a:hlinkClick r:id="rId3"/>
            </a:endParaRPr>
          </a:p>
          <a:p>
            <a:r>
              <a:rPr lang="en-US" sz="1600" dirty="0">
                <a:hlinkClick r:id="rId3"/>
              </a:rPr>
              <a:t>http://www.gulftalent.com/home/Dubai-Overtakes-Cairo-in-Traffic-Congestion-Article-23.html</a:t>
            </a:r>
            <a:endParaRPr lang="en-US" sz="1600" dirty="0"/>
          </a:p>
          <a:p>
            <a:r>
              <a:rPr lang="en-US" sz="1600" dirty="0">
                <a:hlinkClick r:id="rId4"/>
              </a:rPr>
              <a:t>http://www.physorg.com/news145628403.html</a:t>
            </a:r>
            <a:endParaRPr lang="en-US" sz="1600" dirty="0"/>
          </a:p>
          <a:p>
            <a:r>
              <a:rPr lang="en-US" sz="1600" dirty="0">
                <a:hlinkClick r:id="rId5"/>
              </a:rPr>
              <a:t>http://www.quitsmokingmobile.com/</a:t>
            </a:r>
            <a:endParaRPr lang="en-US" sz="1600" dirty="0"/>
          </a:p>
          <a:p>
            <a:r>
              <a:rPr lang="en-US" sz="1600" dirty="0">
                <a:hlinkClick r:id="rId6"/>
              </a:rPr>
              <a:t>http://en.wikipedia.org/wiki/Fleet_management</a:t>
            </a:r>
            <a:endParaRPr lang="en-US" sz="1600" dirty="0"/>
          </a:p>
          <a:p>
            <a:r>
              <a:rPr lang="en-US" sz="1600" dirty="0">
                <a:hlinkClick r:id="rId7"/>
              </a:rPr>
              <a:t>http://en.wikipedia.org/wiki/Tachograph</a:t>
            </a:r>
            <a:endParaRPr lang="en-US" sz="1600" dirty="0"/>
          </a:p>
          <a:p>
            <a:r>
              <a:rPr lang="en-US" sz="1600" dirty="0">
                <a:hlinkClick r:id="rId8"/>
              </a:rPr>
              <a:t>http://news.zdnet.co.uk/emergingtech/0,1000000183,39651006,00.htm</a:t>
            </a:r>
            <a:endParaRPr lang="en-US" sz="1600" dirty="0"/>
          </a:p>
          <a:p>
            <a:r>
              <a:rPr lang="en-US" sz="1600" dirty="0">
                <a:hlinkClick r:id="rId9"/>
              </a:rPr>
              <a:t>http://news.zdnet.co.uk/emergingtech/0,1000000183,39117340,00.htm</a:t>
            </a:r>
            <a:endParaRPr lang="en-US" sz="1600" dirty="0"/>
          </a:p>
          <a:p>
            <a:r>
              <a:rPr lang="en-US" sz="1600" dirty="0">
                <a:hlinkClick r:id="rId10"/>
              </a:rPr>
              <a:t>http://news.zdnet.co.uk/communications/0,1000000085,39550718,00.htm</a:t>
            </a:r>
            <a:endParaRPr lang="en-US" sz="1600" dirty="0"/>
          </a:p>
          <a:p>
            <a:r>
              <a:rPr lang="en-US" sz="1600" dirty="0">
                <a:hlinkClick r:id="rId11"/>
              </a:rPr>
              <a:t>http://images.google.com/imgres?imgurl=http://i65.photobucket.com/albums/h234/kosme515/bilde.jpg&amp;imgrefurl=http://www.kosmetiksnyc.com/blog/the-national-association-of-teens-driving-safely-foundation/&amp;usg=__jDxCDUuS_juVRMsKFZ8m0LqLhQQ=&amp;h=528&amp;w=550&amp;sz=54&amp;hl=en&amp;start=67&amp;sig2=BQ3gAYUlrQeS35LYsQDazQ&amp;um=1&amp;itbs=1&amp;tbnid=PO-973iuUqaqCM:&amp;tbnh=128&amp;tbnw=133&amp;prev=/images%3Fq%3Dis%2Bmy%2Bteen%2Bdriving%2Bsafely%26start%3D54%26um%3D1%26hl%3Den%26sa%3DN%26ndsp%3D18%26tbs%3Disch:1&amp;ei=</a:t>
            </a:r>
            <a:r>
              <a:rPr lang="en-US" sz="1600" dirty="0">
                <a:hlinkClick r:id="rId12" action="ppaction://hlinkfile"/>
              </a:rPr>
              <a:t>2HaTS_SwC42-rAepwPmQDA</a:t>
            </a:r>
            <a:endParaRPr lang="en-US" sz="1600" dirty="0"/>
          </a:p>
          <a:p>
            <a:r>
              <a:rPr lang="en-US" sz="1400" dirty="0">
                <a:hlinkClick r:id="rId13"/>
              </a:rPr>
              <a:t>http://webcache.googleusercontent.com/search?q=cache:HdiE_oOOiesJ:www.thenational.ae/apps/pbcs.dll/article%3FAID%3D/20100403/NATIONAL/704029790/1010+uae+TRAFFIC+ACCIDENTS+COST+MILLION+PER+ANNUM.&amp;cd=2&amp;hl=en&amp;ct=clnk</a:t>
            </a:r>
            <a:endParaRPr lang="en-US" sz="1600" dirty="0"/>
          </a:p>
          <a:p>
            <a:r>
              <a:rPr lang="en-US" sz="1600" b="1" i="1" dirty="0">
                <a:solidFill>
                  <a:srgbClr val="C00000"/>
                </a:solidFill>
                <a:effectLst>
                  <a:outerShdw blurRad="38100" dist="38100" dir="2700000" algn="tl">
                    <a:srgbClr val="000000">
                      <a:alpha val="43137"/>
                    </a:srgbClr>
                  </a:outerShdw>
                </a:effectLst>
              </a:rPr>
              <a:t>Paper:</a:t>
            </a:r>
          </a:p>
          <a:p>
            <a:r>
              <a:rPr lang="en-US" sz="1600" dirty="0"/>
              <a:t>Bener A, Crundall D, Haigney D, Bensiali AK, Al-Falasi ”</a:t>
            </a:r>
            <a:r>
              <a:rPr lang="en-US" sz="1600" b="1" dirty="0"/>
              <a:t>Driving behaviour</a:t>
            </a:r>
            <a:r>
              <a:rPr lang="en-US" sz="1600" dirty="0"/>
              <a:t>, </a:t>
            </a:r>
            <a:r>
              <a:rPr lang="en-US" sz="1600" b="1" dirty="0"/>
              <a:t>lapses</a:t>
            </a:r>
            <a:r>
              <a:rPr lang="en-US" sz="1600" dirty="0"/>
              <a:t>, </a:t>
            </a:r>
            <a:r>
              <a:rPr lang="en-US" sz="1600" b="1" dirty="0"/>
              <a:t>errors and violations on the road</a:t>
            </a:r>
            <a:r>
              <a:rPr lang="en-US" sz="1600" dirty="0"/>
              <a:t>: </a:t>
            </a:r>
            <a:r>
              <a:rPr lang="en-US" sz="1600" b="1" dirty="0"/>
              <a:t>United Arab Emirates study”</a:t>
            </a:r>
            <a:r>
              <a:rPr lang="en-US" sz="1600" dirty="0"/>
              <a:t>. </a:t>
            </a:r>
            <a:r>
              <a:rPr lang="en-US" sz="1600" i="1" dirty="0"/>
              <a:t>Advances in Transportation Studies an international Journal,</a:t>
            </a:r>
            <a:r>
              <a:rPr lang="en-US" sz="1600" dirty="0"/>
              <a:t>2007</a:t>
            </a:r>
          </a:p>
          <a:p>
            <a:r>
              <a:rPr lang="en-US" sz="1600" dirty="0"/>
              <a:t>1-Neale, V.L., Dingus, T.A., </a:t>
            </a:r>
            <a:r>
              <a:rPr lang="en-US" sz="1600" dirty="0" err="1"/>
              <a:t>Klauer</a:t>
            </a:r>
            <a:r>
              <a:rPr lang="en-US" sz="1600" dirty="0"/>
              <a:t>, S.G., </a:t>
            </a:r>
            <a:r>
              <a:rPr lang="en-US" sz="1600" dirty="0" err="1"/>
              <a:t>Sudweeks</a:t>
            </a:r>
            <a:r>
              <a:rPr lang="en-US" sz="1600" dirty="0"/>
              <a:t>, J. &amp; Goodman, M. (2005). </a:t>
            </a:r>
            <a:r>
              <a:rPr lang="en-US" sz="1600" i="1" dirty="0"/>
              <a:t>An overview of the 100-car study and findings. Paper No. 05-400. U.S. Department of Transportation DOT, National Highway Traffic Safety Administration NHTSA. Washington, D.C. </a:t>
            </a:r>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Introduction</a:t>
            </a:r>
            <a:endParaRPr lang="en-US" dirty="0"/>
          </a:p>
        </p:txBody>
      </p:sp>
      <p:sp>
        <p:nvSpPr>
          <p:cNvPr id="3" name="Content Placeholder 2"/>
          <p:cNvSpPr>
            <a:spLocks noGrp="1"/>
          </p:cNvSpPr>
          <p:nvPr>
            <p:ph sz="quarter" idx="1"/>
          </p:nvPr>
        </p:nvSpPr>
        <p:spPr/>
        <p:txBody>
          <a:bodyPr>
            <a:normAutofit/>
          </a:bodyPr>
          <a:lstStyle/>
          <a:p>
            <a:r>
              <a:rPr lang="en-US" dirty="0"/>
              <a:t>Traffic accidents are the second leading cause of death in UAE</a:t>
            </a:r>
            <a:r>
              <a:rPr lang="en-US" sz="1400" dirty="0"/>
              <a:t>[1] </a:t>
            </a:r>
            <a:r>
              <a:rPr lang="en-US" dirty="0"/>
              <a:t>and number one cause of childhood death in  UAE</a:t>
            </a:r>
            <a:r>
              <a:rPr lang="en-US" sz="1400" dirty="0"/>
              <a:t>[2]</a:t>
            </a:r>
          </a:p>
          <a:p>
            <a:r>
              <a:rPr lang="en-US" dirty="0"/>
              <a:t>Car crashes  costing UAE Dh21 billion a year</a:t>
            </a:r>
            <a:r>
              <a:rPr lang="en-US" sz="1400" dirty="0"/>
              <a:t>.[3]</a:t>
            </a:r>
          </a:p>
          <a:p>
            <a:r>
              <a:rPr lang="en-US" dirty="0"/>
              <a:t>Abu Dhabi still has one of the world's highest rates of road death - an incidence of 20.2 deaths per 100,000 population in 2009</a:t>
            </a:r>
            <a:r>
              <a:rPr lang="en-US" sz="1400" dirty="0"/>
              <a:t>.[4]</a:t>
            </a:r>
          </a:p>
          <a:p>
            <a:r>
              <a:rPr lang="en-US" dirty="0"/>
              <a:t> Nationals are nearly twice as likely to die in road accidents as Non-Nationals, and young men (&lt;35 years old) are the most likely to die. </a:t>
            </a:r>
            <a:r>
              <a:rPr lang="en-US" sz="1400" dirty="0"/>
              <a:t>[5]</a:t>
            </a:r>
          </a:p>
          <a:p>
            <a:pPr>
              <a:buNone/>
            </a:pP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lumMod val="75000"/>
                  </a:schemeClr>
                </a:solidFill>
              </a:rPr>
              <a:t>Driving and mobile use is a fatal combination</a:t>
            </a:r>
          </a:p>
        </p:txBody>
      </p:sp>
      <p:sp>
        <p:nvSpPr>
          <p:cNvPr id="3" name="Content Placeholder 2"/>
          <p:cNvSpPr>
            <a:spLocks noGrp="1"/>
          </p:cNvSpPr>
          <p:nvPr>
            <p:ph sz="quarter" idx="1"/>
          </p:nvPr>
        </p:nvSpPr>
        <p:spPr/>
        <p:txBody>
          <a:bodyPr>
            <a:normAutofit/>
          </a:bodyPr>
          <a:lstStyle/>
          <a:p>
            <a:r>
              <a:rPr lang="en-US" dirty="0"/>
              <a:t>80% of crashes and 65% of near-crashes involve some form of driver distraction within 3 seconds before the crash.[1]</a:t>
            </a:r>
          </a:p>
          <a:p>
            <a:r>
              <a:rPr lang="en-US" dirty="0"/>
              <a:t>Over 86 per cent of road accidents are the result of human error[4]</a:t>
            </a:r>
          </a:p>
          <a:p>
            <a:r>
              <a:rPr lang="en-US" dirty="0"/>
              <a:t>71.7% of male and 64.6 % of female drivers in UAE use mobile phone while driving.[2]</a:t>
            </a:r>
          </a:p>
          <a:p>
            <a:endParaRPr lang="en-US" dirty="0"/>
          </a:p>
          <a:p>
            <a:endParaRPr lang="en-US" dirty="0"/>
          </a:p>
        </p:txBody>
      </p:sp>
      <p:pic>
        <p:nvPicPr>
          <p:cNvPr id="22530" name="Picture 2" descr="C:\Users\Suha\Desktop\driver recklessometer\DriveAlive\driverreclesometer images\textdriving.jpg"/>
          <p:cNvPicPr>
            <a:picLocks noChangeAspect="1" noChangeArrowheads="1"/>
          </p:cNvPicPr>
          <p:nvPr/>
        </p:nvPicPr>
        <p:blipFill>
          <a:blip r:embed="rId3" cstate="print"/>
          <a:srcRect/>
          <a:stretch>
            <a:fillRect/>
          </a:stretch>
        </p:blipFill>
        <p:spPr bwMode="auto">
          <a:xfrm>
            <a:off x="4876800" y="4495800"/>
            <a:ext cx="2895600" cy="1676400"/>
          </a:xfrm>
          <a:prstGeom prst="rect">
            <a:avLst/>
          </a:prstGeom>
          <a:noFill/>
        </p:spPr>
      </p:pic>
      <p:pic>
        <p:nvPicPr>
          <p:cNvPr id="71682" name="Picture 2" descr="http://blog.dialaphone-blog.co.uk/blog/wp-content/uploads/2008/03/driving_17_03_081.jpg"/>
          <p:cNvPicPr>
            <a:picLocks noChangeAspect="1" noChangeArrowheads="1"/>
          </p:cNvPicPr>
          <p:nvPr/>
        </p:nvPicPr>
        <p:blipFill>
          <a:blip r:embed="rId4" cstate="print"/>
          <a:srcRect/>
          <a:stretch>
            <a:fillRect/>
          </a:stretch>
        </p:blipFill>
        <p:spPr bwMode="auto">
          <a:xfrm>
            <a:off x="533400" y="4419600"/>
            <a:ext cx="3810000" cy="19145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34400" cy="609600"/>
          </a:xfrm>
        </p:spPr>
        <p:txBody>
          <a:bodyPr>
            <a:normAutofit fontScale="90000"/>
          </a:bodyPr>
          <a:lstStyle/>
          <a:p>
            <a:r>
              <a:rPr lang="en-US" dirty="0">
                <a:solidFill>
                  <a:schemeClr val="accent1">
                    <a:lumMod val="75000"/>
                  </a:schemeClr>
                </a:solidFill>
              </a:rPr>
              <a:t>Driving and mobile use is a fatal combination</a:t>
            </a:r>
            <a:endParaRPr lang="en-US" dirty="0"/>
          </a:p>
        </p:txBody>
      </p:sp>
      <p:sp>
        <p:nvSpPr>
          <p:cNvPr id="3" name="Content Placeholder 2"/>
          <p:cNvSpPr>
            <a:spLocks noGrp="1"/>
          </p:cNvSpPr>
          <p:nvPr>
            <p:ph sz="quarter" idx="1"/>
          </p:nvPr>
        </p:nvSpPr>
        <p:spPr>
          <a:xfrm>
            <a:off x="457200" y="838200"/>
            <a:ext cx="7467600" cy="5635752"/>
          </a:xfrm>
        </p:spPr>
        <p:txBody>
          <a:bodyPr/>
          <a:lstStyle/>
          <a:p>
            <a:r>
              <a:rPr lang="en-US" b="1" dirty="0"/>
              <a:t>What makes mobile use so dangerous and why? </a:t>
            </a:r>
            <a:endParaRPr lang="en-US" dirty="0"/>
          </a:p>
        </p:txBody>
      </p:sp>
      <p:pic>
        <p:nvPicPr>
          <p:cNvPr id="37890" name="Picture 2" descr="http://www.cartoonstock.com/newscartoons/cartoonists/jne/lowres/jnen59l.jpg"/>
          <p:cNvPicPr>
            <a:picLocks noChangeAspect="1" noChangeArrowheads="1"/>
          </p:cNvPicPr>
          <p:nvPr/>
        </p:nvPicPr>
        <p:blipFill>
          <a:blip r:embed="rId3" cstate="print"/>
          <a:srcRect/>
          <a:stretch>
            <a:fillRect/>
          </a:stretch>
        </p:blipFill>
        <p:spPr bwMode="auto">
          <a:xfrm>
            <a:off x="0" y="1676400"/>
            <a:ext cx="9144000" cy="5181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41080" cy="990600"/>
          </a:xfrm>
        </p:spPr>
        <p:txBody>
          <a:bodyPr>
            <a:noAutofit/>
          </a:bodyPr>
          <a:lstStyle/>
          <a:p>
            <a:r>
              <a:rPr lang="en-US" dirty="0">
                <a:solidFill>
                  <a:schemeClr val="accent1">
                    <a:lumMod val="75000"/>
                  </a:schemeClr>
                </a:solidFill>
              </a:rPr>
              <a:t>Driving and mobile use is a fatal combination </a:t>
            </a:r>
          </a:p>
        </p:txBody>
      </p:sp>
      <p:graphicFrame>
        <p:nvGraphicFramePr>
          <p:cNvPr id="13" name="Content Placeholder 12"/>
          <p:cNvGraphicFramePr>
            <a:graphicFrameLocks noGrp="1"/>
          </p:cNvGraphicFramePr>
          <p:nvPr>
            <p:ph sz="quarter" idx="1"/>
          </p:nvPr>
        </p:nvGraphicFramePr>
        <p:xfrm>
          <a:off x="304799" y="1371600"/>
          <a:ext cx="8458201" cy="5314581"/>
        </p:xfrm>
        <a:graphic>
          <a:graphicData uri="http://schemas.openxmlformats.org/drawingml/2006/table">
            <a:tbl>
              <a:tblPr firstRow="1" bandRow="1">
                <a:tableStyleId>{5C22544A-7EE6-4342-B048-85BDC9FD1C3A}</a:tableStyleId>
              </a:tblPr>
              <a:tblGrid>
                <a:gridCol w="3700463">
                  <a:extLst>
                    <a:ext uri="{9D8B030D-6E8A-4147-A177-3AD203B41FA5}">
                      <a16:colId xmlns:a16="http://schemas.microsoft.com/office/drawing/2014/main" val="20000"/>
                    </a:ext>
                  </a:extLst>
                </a:gridCol>
                <a:gridCol w="4757738">
                  <a:extLst>
                    <a:ext uri="{9D8B030D-6E8A-4147-A177-3AD203B41FA5}">
                      <a16:colId xmlns:a16="http://schemas.microsoft.com/office/drawing/2014/main" val="20001"/>
                    </a:ext>
                  </a:extLst>
                </a:gridCol>
              </a:tblGrid>
              <a:tr h="823452">
                <a:tc>
                  <a:txBody>
                    <a:bodyPr/>
                    <a:lstStyle/>
                    <a:p>
                      <a:endParaRPr kumimoji="0" lang="en-US" sz="1800" b="1" i="1" kern="1200" baseline="0" dirty="0">
                        <a:solidFill>
                          <a:schemeClr val="lt1"/>
                        </a:solidFill>
                        <a:latin typeface="+mn-lt"/>
                        <a:ea typeface="+mn-ea"/>
                        <a:cs typeface="+mn-cs"/>
                      </a:endParaRPr>
                    </a:p>
                    <a:p>
                      <a:r>
                        <a:rPr kumimoji="0" lang="en-US" sz="1800" b="1" i="1" kern="1200" baseline="0" dirty="0">
                          <a:solidFill>
                            <a:schemeClr val="lt1"/>
                          </a:solidFill>
                          <a:latin typeface="+mn-lt"/>
                          <a:ea typeface="+mn-ea"/>
                          <a:cs typeface="+mn-cs"/>
                        </a:rPr>
                        <a:t>Cell Phone Task 	</a:t>
                      </a:r>
                    </a:p>
                    <a:p>
                      <a:endParaRPr kumimoji="0" lang="en-US" sz="1800" b="1" i="1" kern="1200" baseline="0" dirty="0">
                        <a:solidFill>
                          <a:schemeClr val="lt1"/>
                        </a:solidFill>
                        <a:latin typeface="+mn-lt"/>
                        <a:ea typeface="+mn-ea"/>
                        <a:cs typeface="+mn-cs"/>
                      </a:endParaRPr>
                    </a:p>
                  </a:txBody>
                  <a:tcPr/>
                </a:tc>
                <a:tc>
                  <a:txBody>
                    <a:bodyPr/>
                    <a:lstStyle/>
                    <a:p>
                      <a:endParaRPr kumimoji="0" lang="en-US" sz="1800" b="1" i="1" kern="1200" baseline="0" dirty="0">
                        <a:solidFill>
                          <a:schemeClr val="lt1"/>
                        </a:solidFill>
                        <a:latin typeface="+mn-lt"/>
                        <a:ea typeface="+mn-ea"/>
                        <a:cs typeface="+mn-cs"/>
                      </a:endParaRPr>
                    </a:p>
                    <a:p>
                      <a:r>
                        <a:rPr kumimoji="0" lang="en-US" sz="1800" b="1" i="1" kern="1200" baseline="0" dirty="0">
                          <a:solidFill>
                            <a:schemeClr val="lt1"/>
                          </a:solidFill>
                          <a:latin typeface="+mn-lt"/>
                          <a:ea typeface="+mn-ea"/>
                          <a:cs typeface="+mn-cs"/>
                        </a:rPr>
                        <a:t>Risk Of Crash Or Near Crash Event 	</a:t>
                      </a:r>
                    </a:p>
                  </a:txBody>
                  <a:tcPr/>
                </a:tc>
                <a:extLst>
                  <a:ext uri="{0D108BD9-81ED-4DB2-BD59-A6C34878D82A}">
                    <a16:rowId xmlns:a16="http://schemas.microsoft.com/office/drawing/2014/main" val="10000"/>
                  </a:ext>
                </a:extLst>
              </a:tr>
              <a:tr h="1070487">
                <a:tc>
                  <a:txBody>
                    <a:bodyPr/>
                    <a:lstStyle/>
                    <a:p>
                      <a:endParaRPr kumimoji="0" lang="en-US" sz="1800" kern="1200" baseline="0" dirty="0">
                        <a:solidFill>
                          <a:schemeClr val="dk1"/>
                        </a:solidFill>
                        <a:latin typeface="+mn-lt"/>
                        <a:ea typeface="+mn-ea"/>
                        <a:cs typeface="+mn-cs"/>
                      </a:endParaRPr>
                    </a:p>
                    <a:p>
                      <a:r>
                        <a:rPr kumimoji="0" lang="en-US" sz="1800" kern="1200" baseline="0" dirty="0">
                          <a:solidFill>
                            <a:schemeClr val="dk1"/>
                          </a:solidFill>
                          <a:latin typeface="+mn-lt"/>
                          <a:ea typeface="+mn-ea"/>
                          <a:cs typeface="+mn-cs"/>
                        </a:rPr>
                        <a:t>Dialing Cell Phone </a:t>
                      </a:r>
                      <a:endParaRPr lang="en-US" dirty="0"/>
                    </a:p>
                  </a:txBody>
                  <a:tcPr/>
                </a:tc>
                <a:tc>
                  <a:txBody>
                    <a:bodyPr/>
                    <a:lstStyle/>
                    <a:p>
                      <a:endParaRPr kumimoji="0" lang="en-US" sz="1800" kern="1200" baseline="0" dirty="0">
                        <a:solidFill>
                          <a:schemeClr val="dk1"/>
                        </a:solidFill>
                        <a:latin typeface="+mn-lt"/>
                        <a:ea typeface="+mn-ea"/>
                        <a:cs typeface="+mn-cs"/>
                      </a:endParaRPr>
                    </a:p>
                    <a:p>
                      <a:r>
                        <a:rPr kumimoji="0" lang="en-US" sz="1800" kern="1200" baseline="0" dirty="0">
                          <a:solidFill>
                            <a:schemeClr val="dk1"/>
                          </a:solidFill>
                          <a:latin typeface="+mn-lt"/>
                          <a:ea typeface="+mn-ea"/>
                          <a:cs typeface="+mn-cs"/>
                        </a:rPr>
                        <a:t>2.8 times as high as non‐distracted driving </a:t>
                      </a:r>
                      <a:endParaRPr lang="en-US" dirty="0"/>
                    </a:p>
                  </a:txBody>
                  <a:tcPr/>
                </a:tc>
                <a:extLst>
                  <a:ext uri="{0D108BD9-81ED-4DB2-BD59-A6C34878D82A}">
                    <a16:rowId xmlns:a16="http://schemas.microsoft.com/office/drawing/2014/main" val="10001"/>
                  </a:ext>
                </a:extLst>
              </a:tr>
              <a:tr h="1070487">
                <a:tc>
                  <a:txBody>
                    <a:bodyPr/>
                    <a:lstStyle/>
                    <a:p>
                      <a:endParaRPr kumimoji="0" lang="en-US" sz="1800" kern="1200" baseline="0" dirty="0">
                        <a:solidFill>
                          <a:schemeClr val="dk1"/>
                        </a:solidFill>
                        <a:latin typeface="+mn-lt"/>
                        <a:ea typeface="+mn-ea"/>
                        <a:cs typeface="+mn-cs"/>
                      </a:endParaRPr>
                    </a:p>
                    <a:p>
                      <a:r>
                        <a:rPr kumimoji="0" lang="en-US" sz="1800" kern="1200" baseline="0" dirty="0">
                          <a:solidFill>
                            <a:schemeClr val="dk1"/>
                          </a:solidFill>
                          <a:latin typeface="+mn-lt"/>
                          <a:ea typeface="+mn-ea"/>
                          <a:cs typeface="+mn-cs"/>
                        </a:rPr>
                        <a:t>Talking/Listening to Cell Phone</a:t>
                      </a:r>
                    </a:p>
                  </a:txBody>
                  <a:tcPr/>
                </a:tc>
                <a:tc>
                  <a:txBody>
                    <a:bodyPr/>
                    <a:lstStyle/>
                    <a:p>
                      <a:endParaRPr kumimoji="0" lang="en-US" sz="1800" kern="1200" baseline="0" dirty="0">
                        <a:solidFill>
                          <a:schemeClr val="dk1"/>
                        </a:solidFill>
                        <a:latin typeface="+mn-lt"/>
                        <a:ea typeface="+mn-ea"/>
                        <a:cs typeface="+mn-cs"/>
                      </a:endParaRPr>
                    </a:p>
                    <a:p>
                      <a:r>
                        <a:rPr kumimoji="0" lang="en-US" sz="1800" kern="1200" baseline="0" dirty="0">
                          <a:solidFill>
                            <a:schemeClr val="dk1"/>
                          </a:solidFill>
                          <a:latin typeface="+mn-lt"/>
                          <a:ea typeface="+mn-ea"/>
                          <a:cs typeface="+mn-cs"/>
                        </a:rPr>
                        <a:t>1.3 times as high as non‐distracted driving </a:t>
                      </a:r>
                      <a:endParaRPr lang="en-US" dirty="0"/>
                    </a:p>
                  </a:txBody>
                  <a:tcPr/>
                </a:tc>
                <a:extLst>
                  <a:ext uri="{0D108BD9-81ED-4DB2-BD59-A6C34878D82A}">
                    <a16:rowId xmlns:a16="http://schemas.microsoft.com/office/drawing/2014/main" val="10002"/>
                  </a:ext>
                </a:extLst>
              </a:tr>
              <a:tr h="1070487">
                <a:tc>
                  <a:txBody>
                    <a:bodyPr/>
                    <a:lstStyle/>
                    <a:p>
                      <a:endParaRPr kumimoji="0" lang="en-US" sz="1800" kern="1200" baseline="0" dirty="0">
                        <a:solidFill>
                          <a:schemeClr val="dk1"/>
                        </a:solidFill>
                        <a:latin typeface="+mn-lt"/>
                        <a:ea typeface="+mn-ea"/>
                        <a:cs typeface="+mn-cs"/>
                      </a:endParaRPr>
                    </a:p>
                    <a:p>
                      <a:r>
                        <a:rPr kumimoji="0" lang="en-US" sz="1800" kern="1200" baseline="0" dirty="0">
                          <a:solidFill>
                            <a:schemeClr val="dk1"/>
                          </a:solidFill>
                          <a:latin typeface="+mn-lt"/>
                          <a:ea typeface="+mn-ea"/>
                          <a:cs typeface="+mn-cs"/>
                        </a:rPr>
                        <a:t>Reaching for object (i.e. electronic device and other)	</a:t>
                      </a:r>
                    </a:p>
                  </a:txBody>
                  <a:tcPr/>
                </a:tc>
                <a:tc>
                  <a:txBody>
                    <a:bodyPr/>
                    <a:lstStyle/>
                    <a:p>
                      <a:endParaRPr kumimoji="0" lang="en-US" sz="1800" kern="1200" baseline="0" dirty="0">
                        <a:solidFill>
                          <a:schemeClr val="dk1"/>
                        </a:solidFill>
                        <a:latin typeface="+mn-lt"/>
                        <a:ea typeface="+mn-ea"/>
                        <a:cs typeface="+mn-cs"/>
                      </a:endParaRPr>
                    </a:p>
                    <a:p>
                      <a:r>
                        <a:rPr kumimoji="0" lang="en-US" sz="1800" kern="1200" baseline="0" dirty="0">
                          <a:solidFill>
                            <a:schemeClr val="dk1"/>
                          </a:solidFill>
                          <a:latin typeface="+mn-lt"/>
                          <a:ea typeface="+mn-ea"/>
                          <a:cs typeface="+mn-cs"/>
                        </a:rPr>
                        <a:t>1.4 times as high as non‐distracted driving </a:t>
                      </a:r>
                      <a:endParaRPr lang="en-US" dirty="0"/>
                    </a:p>
                  </a:txBody>
                  <a:tcPr/>
                </a:tc>
                <a:extLst>
                  <a:ext uri="{0D108BD9-81ED-4DB2-BD59-A6C34878D82A}">
                    <a16:rowId xmlns:a16="http://schemas.microsoft.com/office/drawing/2014/main" val="10003"/>
                  </a:ext>
                </a:extLst>
              </a:tr>
              <a:tr h="1070487">
                <a:tc>
                  <a:txBody>
                    <a:bodyPr/>
                    <a:lstStyle/>
                    <a:p>
                      <a:endParaRPr kumimoji="0" lang="en-US" sz="1800" kern="1200" baseline="0" dirty="0">
                        <a:solidFill>
                          <a:schemeClr val="dk1"/>
                        </a:solidFill>
                        <a:latin typeface="+mn-lt"/>
                        <a:ea typeface="+mn-ea"/>
                        <a:cs typeface="+mn-cs"/>
                      </a:endParaRPr>
                    </a:p>
                    <a:p>
                      <a:r>
                        <a:rPr kumimoji="0" lang="en-US" sz="1800" kern="1200" baseline="0" dirty="0">
                          <a:solidFill>
                            <a:schemeClr val="dk1"/>
                          </a:solidFill>
                          <a:latin typeface="+mn-lt"/>
                          <a:ea typeface="+mn-ea"/>
                          <a:cs typeface="+mn-cs"/>
                        </a:rPr>
                        <a:t>Text messaging 	</a:t>
                      </a:r>
                      <a:endParaRPr lang="en-US" dirty="0"/>
                    </a:p>
                  </a:txBody>
                  <a:tcPr/>
                </a:tc>
                <a:tc>
                  <a:txBody>
                    <a:bodyPr/>
                    <a:lstStyle/>
                    <a:p>
                      <a:endParaRPr kumimoji="0" lang="en-US" sz="1800" kern="1200" baseline="0" dirty="0">
                        <a:solidFill>
                          <a:schemeClr val="dk1"/>
                        </a:solidFill>
                        <a:latin typeface="+mn-lt"/>
                        <a:ea typeface="+mn-ea"/>
                        <a:cs typeface="+mn-cs"/>
                      </a:endParaRPr>
                    </a:p>
                    <a:p>
                      <a:r>
                        <a:rPr kumimoji="0" lang="en-US" sz="1800" kern="1200" baseline="0" dirty="0">
                          <a:solidFill>
                            <a:schemeClr val="dk1"/>
                          </a:solidFill>
                          <a:latin typeface="+mn-lt"/>
                          <a:ea typeface="+mn-ea"/>
                          <a:cs typeface="+mn-cs"/>
                        </a:rPr>
                        <a:t>23.2 times as high as non‐distracted driving </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700" dirty="0">
                <a:solidFill>
                  <a:schemeClr val="accent1">
                    <a:lumMod val="75000"/>
                  </a:schemeClr>
                </a:solidFill>
              </a:rPr>
              <a:t>What is Driver Riskometer?</a:t>
            </a:r>
            <a:br>
              <a:rPr lang="en-US" sz="2700" dirty="0">
                <a:solidFill>
                  <a:schemeClr val="accent1">
                    <a:lumMod val="75000"/>
                  </a:schemeClr>
                </a:solidFill>
              </a:rPr>
            </a:br>
            <a:endParaRPr lang="en-US" sz="2700" dirty="0">
              <a:solidFill>
                <a:schemeClr val="accent1">
                  <a:lumMod val="75000"/>
                </a:schemeClr>
              </a:solidFill>
            </a:endParaRPr>
          </a:p>
        </p:txBody>
      </p:sp>
      <p:sp>
        <p:nvSpPr>
          <p:cNvPr id="5" name="Content Placeholder 4"/>
          <p:cNvSpPr>
            <a:spLocks noGrp="1"/>
          </p:cNvSpPr>
          <p:nvPr>
            <p:ph sz="quarter" idx="1"/>
          </p:nvPr>
        </p:nvSpPr>
        <p:spPr/>
        <p:txBody>
          <a:bodyPr/>
          <a:lstStyle/>
          <a:p>
            <a:r>
              <a:rPr lang="en-US" b="1" dirty="0">
                <a:solidFill>
                  <a:schemeClr val="accent1">
                    <a:lumMod val="75000"/>
                  </a:schemeClr>
                </a:solidFill>
              </a:rPr>
              <a:t>Driver Riskometer: </a:t>
            </a:r>
            <a:r>
              <a:rPr lang="en-US" dirty="0"/>
              <a:t>a mobile application that measures and evaluates driver behavior to improve drivers’ awareness and understanding of the risk associated with mobile phone use while driving as well as speeding.</a:t>
            </a:r>
          </a:p>
        </p:txBody>
      </p:sp>
      <p:pic>
        <p:nvPicPr>
          <p:cNvPr id="6" name="Picture 2" descr="C:\Users\Suha\Desktop\driverlogo.jpg"/>
          <p:cNvPicPr>
            <a:picLocks noChangeAspect="1" noChangeArrowheads="1"/>
          </p:cNvPicPr>
          <p:nvPr/>
        </p:nvPicPr>
        <p:blipFill>
          <a:blip r:embed="rId3" cstate="print"/>
          <a:stretch>
            <a:fillRect/>
          </a:stretch>
        </p:blipFill>
        <p:spPr bwMode="auto">
          <a:xfrm>
            <a:off x="2971800" y="3581401"/>
            <a:ext cx="2352675" cy="327659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84238"/>
          </a:xfrm>
        </p:spPr>
        <p:txBody>
          <a:bodyPr/>
          <a:lstStyle/>
          <a:p>
            <a:r>
              <a:rPr lang="en-US" dirty="0">
                <a:solidFill>
                  <a:schemeClr val="accent1">
                    <a:lumMod val="75000"/>
                  </a:schemeClr>
                </a:solidFill>
              </a:rPr>
              <a:t>Driver Riskometer Risk factors</a:t>
            </a:r>
            <a:endParaRPr lang="en-US" dirty="0"/>
          </a:p>
        </p:txBody>
      </p:sp>
      <p:sp>
        <p:nvSpPr>
          <p:cNvPr id="3" name="Content Placeholder 2"/>
          <p:cNvSpPr>
            <a:spLocks noGrp="1"/>
          </p:cNvSpPr>
          <p:nvPr>
            <p:ph sz="quarter" idx="1"/>
          </p:nvPr>
        </p:nvSpPr>
        <p:spPr/>
        <p:txBody>
          <a:bodyPr/>
          <a:lstStyle/>
          <a:p>
            <a:r>
              <a:rPr lang="en-US" dirty="0"/>
              <a:t>Risk factors Driver Riskometer measures:</a:t>
            </a:r>
          </a:p>
          <a:p>
            <a:pPr lvl="1"/>
            <a:r>
              <a:rPr lang="en-US" b="1" dirty="0">
                <a:effectLst>
                  <a:outerShdw blurRad="38100" dist="38100" dir="2700000" algn="tl">
                    <a:srgbClr val="000000">
                      <a:alpha val="43137"/>
                    </a:srgbClr>
                  </a:outerShdw>
                </a:effectLst>
              </a:rPr>
              <a:t>Speeding</a:t>
            </a:r>
          </a:p>
          <a:p>
            <a:pPr lvl="1"/>
            <a:r>
              <a:rPr lang="en-US" b="1" dirty="0">
                <a:effectLst>
                  <a:outerShdw blurRad="38100" dist="38100" dir="2700000" algn="tl">
                    <a:srgbClr val="000000">
                      <a:alpha val="43137"/>
                    </a:srgbClr>
                  </a:outerShdw>
                </a:effectLst>
              </a:rPr>
              <a:t>Talking on the phone </a:t>
            </a:r>
          </a:p>
          <a:p>
            <a:pPr lvl="2"/>
            <a:r>
              <a:rPr lang="en-US" dirty="0"/>
              <a:t>Number of dialed or received calls</a:t>
            </a:r>
          </a:p>
          <a:p>
            <a:pPr lvl="2"/>
            <a:r>
              <a:rPr lang="en-US" dirty="0"/>
              <a:t>Duration of dialed or received calls</a:t>
            </a:r>
          </a:p>
          <a:p>
            <a:pPr lvl="1"/>
            <a:r>
              <a:rPr lang="en-US" b="1" dirty="0">
                <a:effectLst>
                  <a:outerShdw blurRad="38100" dist="38100" dir="2700000" algn="tl">
                    <a:srgbClr val="000000">
                      <a:alpha val="43137"/>
                    </a:srgbClr>
                  </a:outerShdw>
                </a:effectLst>
              </a:rPr>
              <a:t>Typing on the phone</a:t>
            </a:r>
          </a:p>
          <a:p>
            <a:pPr lvl="2"/>
            <a:r>
              <a:rPr lang="en-US" dirty="0"/>
              <a:t>Number of keys interactions</a:t>
            </a:r>
          </a:p>
          <a:p>
            <a:pPr lvl="2"/>
            <a:r>
              <a:rPr lang="en-US" dirty="0"/>
              <a:t>Duration of keys interaction</a:t>
            </a:r>
          </a:p>
          <a:p>
            <a:pPr lvl="1"/>
            <a:endParaRPr lang="en-US" dirty="0"/>
          </a:p>
          <a:p>
            <a:endParaRPr lang="en-US" dirty="0"/>
          </a:p>
        </p:txBody>
      </p:sp>
      <p:pic>
        <p:nvPicPr>
          <p:cNvPr id="51204" name="Picture 4" descr="http://ts4.mm.bing.net/images/thumbnail.aspx?q=1584918628627&amp;id=0bbb1f0a53cb18705a308c09e90eced6&amp;url=http%3a%2f%2fimages2.pocket-lint.com%2fimages%2ffqVh%2ftexting-and-driving-scary-report-0.jpg"/>
          <p:cNvPicPr>
            <a:picLocks noChangeAspect="1" noChangeArrowheads="1"/>
          </p:cNvPicPr>
          <p:nvPr/>
        </p:nvPicPr>
        <p:blipFill>
          <a:blip r:embed="rId3" cstate="print"/>
          <a:srcRect/>
          <a:stretch>
            <a:fillRect/>
          </a:stretch>
        </p:blipFill>
        <p:spPr bwMode="auto">
          <a:xfrm>
            <a:off x="6553200" y="2057400"/>
            <a:ext cx="1828800" cy="1828800"/>
          </a:xfrm>
          <a:prstGeom prst="rect">
            <a:avLst/>
          </a:prstGeom>
          <a:noFill/>
        </p:spPr>
      </p:pic>
      <p:pic>
        <p:nvPicPr>
          <p:cNvPr id="51206" name="Picture 6" descr="http://ts2.mm.bing.net/images/thumbnail.aspx?q=1387105616097&amp;id=3f2bbf33183e5d8630b5bf577f31fa30&amp;url=http%3a%2f%2fwww.youjustmademylist.com%2fwp-content%2fuploads%2f2009%2f10%2ftexting-while-driving.jpg"/>
          <p:cNvPicPr>
            <a:picLocks noChangeAspect="1" noChangeArrowheads="1"/>
          </p:cNvPicPr>
          <p:nvPr/>
        </p:nvPicPr>
        <p:blipFill>
          <a:blip r:embed="rId4" cstate="print"/>
          <a:srcRect/>
          <a:stretch>
            <a:fillRect/>
          </a:stretch>
        </p:blipFill>
        <p:spPr bwMode="auto">
          <a:xfrm>
            <a:off x="838200" y="4648200"/>
            <a:ext cx="4038600" cy="1905000"/>
          </a:xfrm>
          <a:prstGeom prst="rect">
            <a:avLst/>
          </a:prstGeom>
          <a:noFill/>
        </p:spPr>
      </p:pic>
      <p:pic>
        <p:nvPicPr>
          <p:cNvPr id="51208" name="Picture 8" descr="http://ts4.mm.bing.net/images/thumbnail.aspx?q=1421218690811&amp;id=02445838064318b32fb762113509f2dc&amp;url=http%3a%2f%2fwww.consumeraffairs.com%2fnews04%2f2005%2fimages%2fcell_driving.jpg"/>
          <p:cNvPicPr>
            <a:picLocks noChangeAspect="1" noChangeArrowheads="1"/>
          </p:cNvPicPr>
          <p:nvPr/>
        </p:nvPicPr>
        <p:blipFill>
          <a:blip r:embed="rId5" cstate="print"/>
          <a:srcRect/>
          <a:stretch>
            <a:fillRect/>
          </a:stretch>
        </p:blipFill>
        <p:spPr bwMode="auto">
          <a:xfrm>
            <a:off x="5715000" y="3962400"/>
            <a:ext cx="2971800" cy="25908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1970</TotalTime>
  <Words>1692</Words>
  <Application>Microsoft Macintosh PowerPoint</Application>
  <PresentationFormat>On-screen Show (4:3)</PresentationFormat>
  <Paragraphs>220</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Century Schoolbook</vt:lpstr>
      <vt:lpstr>Wingdings</vt:lpstr>
      <vt:lpstr>Wingdings 2</vt:lpstr>
      <vt:lpstr>Oriel</vt:lpstr>
      <vt:lpstr>Driver Riskometer:</vt:lpstr>
      <vt:lpstr>Outlines</vt:lpstr>
      <vt:lpstr>Introduction</vt:lpstr>
      <vt:lpstr>Introduction</vt:lpstr>
      <vt:lpstr>Driving and mobile use is a fatal combination</vt:lpstr>
      <vt:lpstr>Driving and mobile use is a fatal combination</vt:lpstr>
      <vt:lpstr>Driving and mobile use is a fatal combination </vt:lpstr>
      <vt:lpstr>What is Driver Riskometer? </vt:lpstr>
      <vt:lpstr>Driver Riskometer Risk factors</vt:lpstr>
      <vt:lpstr>Driver Riskometer Risk assessment</vt:lpstr>
      <vt:lpstr>Driver Riskometer system architecture</vt:lpstr>
      <vt:lpstr>accelerometer daemon</vt:lpstr>
      <vt:lpstr>Driver Riskometer features</vt:lpstr>
      <vt:lpstr> watcher daemon</vt:lpstr>
      <vt:lpstr>Driver Riskometer Portability</vt:lpstr>
      <vt:lpstr>Driver Riskometer</vt:lpstr>
      <vt:lpstr>Driver Riskometer</vt:lpstr>
      <vt:lpstr>Driver Riskometer</vt:lpstr>
      <vt:lpstr>Driver Riskometer</vt:lpstr>
      <vt:lpstr>Driver Riskometer</vt:lpstr>
      <vt:lpstr>Driver Riskometer</vt:lpstr>
      <vt:lpstr>Driver Riskometer</vt:lpstr>
      <vt:lpstr>Driver Riskometer</vt:lpstr>
      <vt:lpstr>Driver Riskometer</vt:lpstr>
      <vt:lpstr>Driver Riskometer</vt:lpstr>
      <vt:lpstr>Benefits of Driver Riskometer</vt:lpstr>
      <vt:lpstr>fleet management Solutions</vt:lpstr>
      <vt:lpstr>Usability Study</vt:lpstr>
      <vt:lpstr>Usability Study</vt:lpstr>
      <vt:lpstr>Usability Study</vt:lpstr>
      <vt:lpstr>References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Suha</dc:creator>
  <cp:lastModifiedBy>Suha Glal</cp:lastModifiedBy>
  <cp:revision>175</cp:revision>
  <dcterms:created xsi:type="dcterms:W3CDTF">2010-03-04T05:19:12Z</dcterms:created>
  <dcterms:modified xsi:type="dcterms:W3CDTF">2019-07-16T03:35:06Z</dcterms:modified>
</cp:coreProperties>
</file>