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A878D2-D1A3-4102-A149-AD09F8F95FF6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583AAF6-078E-4C08-9AD8-12BB56E2FF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077200" cy="1673352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 Detection in Auto Insurance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8077200" cy="1499616"/>
          </a:xfrm>
        </p:spPr>
        <p:txBody>
          <a:bodyPr/>
          <a:lstStyle/>
          <a:p>
            <a:pPr lvl="2"/>
            <a:r>
              <a:rPr lang="en-US" dirty="0" smtClean="0"/>
              <a:t>                                                 -</a:t>
            </a:r>
            <a:r>
              <a:rPr lang="en-US" b="1" dirty="0" smtClean="0"/>
              <a:t>SUHAS D S</a:t>
            </a:r>
          </a:p>
          <a:p>
            <a:pPr lvl="2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93573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Missing value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given data we know which are the missing values in our features </a:t>
            </a:r>
          </a:p>
          <a:p>
            <a:r>
              <a:rPr lang="en-US" dirty="0" smtClean="0"/>
              <a:t>So  I replaced all the types of missing values into  </a:t>
            </a:r>
            <a:r>
              <a:rPr lang="en-US" dirty="0" err="1" smtClean="0"/>
              <a:t>nan</a:t>
            </a:r>
            <a:r>
              <a:rPr lang="en-US" dirty="0" smtClean="0"/>
              <a:t> value</a:t>
            </a:r>
          </a:p>
          <a:p>
            <a:endParaRPr lang="en-US" dirty="0" smtClean="0"/>
          </a:p>
          <a:p>
            <a:r>
              <a:rPr lang="en-US" dirty="0" smtClean="0"/>
              <a:t>And then I filled </a:t>
            </a:r>
            <a:r>
              <a:rPr lang="en-US" dirty="0" err="1" smtClean="0"/>
              <a:t>nan</a:t>
            </a:r>
            <a:r>
              <a:rPr lang="en-US" dirty="0" smtClean="0"/>
              <a:t> values using mode() for categorical features and median() for </a:t>
            </a:r>
            <a:r>
              <a:rPr lang="en-US" dirty="0" err="1" smtClean="0"/>
              <a:t>num_features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978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Changing </a:t>
            </a:r>
            <a:r>
              <a:rPr lang="en-IN" dirty="0" err="1" smtClean="0"/>
              <a:t>dtypes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27 categorical features in dataset</a:t>
            </a:r>
          </a:p>
          <a:p>
            <a:endParaRPr lang="en-US" dirty="0" smtClean="0"/>
          </a:p>
          <a:p>
            <a:r>
              <a:rPr lang="en-US" dirty="0" smtClean="0"/>
              <a:t> By using </a:t>
            </a:r>
            <a:r>
              <a:rPr lang="en-US" dirty="0" smtClean="0"/>
              <a:t> </a:t>
            </a:r>
            <a:r>
              <a:rPr lang="en-US" dirty="0" err="1" smtClean="0"/>
              <a:t>LabelEncoder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I converted all my categorical features into numerical features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1978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Dropping columns with Unique Values</a:t>
            </a:r>
            <a:endParaRPr lang="en-US" dirty="0"/>
          </a:p>
        </p:txBody>
      </p:sp>
      <p:pic>
        <p:nvPicPr>
          <p:cNvPr id="1027" name="Picture 3" descr="C:\Users\Sumanth\Deskto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9127" y="2514600"/>
            <a:ext cx="8714873" cy="4038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1600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 Extra tree classifier , by using  </a:t>
            </a:r>
            <a:r>
              <a:rPr lang="en-US" dirty="0" err="1" smtClean="0"/>
              <a:t>feature_importances</a:t>
            </a:r>
            <a:r>
              <a:rPr lang="en-US" dirty="0"/>
              <a:t>_</a:t>
            </a:r>
          </a:p>
          <a:p>
            <a:r>
              <a:rPr lang="en-US" dirty="0" smtClean="0"/>
              <a:t> I visualized and  came to know which is important features  in the dataset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6705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Dropped some columns which are not much impacting on my target variables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Dropped Columns:</a:t>
            </a:r>
          </a:p>
          <a:p>
            <a:pPr>
              <a:buNone/>
            </a:pPr>
            <a:r>
              <a:rPr lang="en-US" dirty="0" smtClean="0"/>
              <a:t>      *</a:t>
            </a:r>
            <a:r>
              <a:rPr lang="en-US" dirty="0" smtClean="0"/>
              <a:t> </a:t>
            </a:r>
            <a:r>
              <a:rPr lang="en-US" dirty="0" err="1" smtClean="0"/>
              <a:t>AuthoritiesContacted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Policy_CombinedSingleLimit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CapitalLoss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CapitalGains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TypeOfCollission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VehicleID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*</a:t>
            </a:r>
            <a:r>
              <a:rPr lang="en-US" dirty="0" smtClean="0"/>
              <a:t> </a:t>
            </a:r>
            <a:r>
              <a:rPr lang="en-US" dirty="0" err="1" smtClean="0"/>
              <a:t>NumberOfVehicles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TypeOfIncident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InsuredGender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*</a:t>
            </a:r>
            <a:r>
              <a:rPr lang="en-US" dirty="0" smtClean="0"/>
              <a:t> </a:t>
            </a:r>
            <a:r>
              <a:rPr lang="en-US" dirty="0" err="1" smtClean="0"/>
              <a:t>PoliceReport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After dropping columns my dataset shape was (28836</a:t>
            </a:r>
            <a:r>
              <a:rPr lang="en-US" dirty="0" smtClean="0"/>
              <a:t>, 28)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all the steps to my test dataset as per my train dataset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8153400" cy="12192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Exploratory Data Analysis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ReportedFraud</a:t>
            </a:r>
            <a:r>
              <a:rPr lang="en-US" dirty="0" smtClean="0"/>
              <a:t> info: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 descr="C:\Users\Sumanth\Desktop\download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5830628" cy="36457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5334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/>
              <a:t>From this we came to know around 37% of Fraud is Reported , We should try to avoid as many false positives as we can. Let’s try to look for an indicative variable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14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IncidentState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Sumanth\Desktop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367752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5867400"/>
            <a:ext cx="6835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Here I visualized </a:t>
            </a:r>
            <a:r>
              <a:rPr lang="en-US" sz="2000" dirty="0" err="1" smtClean="0"/>
              <a:t>IncidentState</a:t>
            </a:r>
            <a:r>
              <a:rPr lang="en-US" sz="2000" dirty="0" smtClean="0"/>
              <a:t> with respect to reported Fraud , 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DateOfIncident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C:\Users\Sumanth\Desktop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399" y="1447800"/>
            <a:ext cx="8316987" cy="4038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5867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see that, all the cases in above plot are mostly form the months of January and February 2015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9144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TypeOfIncident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C:\Users\Sumanth\Desktop\download (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620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5943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here we came to know that multi-vehicle and single-</a:t>
            </a:r>
            <a:r>
              <a:rPr lang="en-US" sz="2000" dirty="0" err="1"/>
              <a:t>vehical</a:t>
            </a:r>
            <a:r>
              <a:rPr lang="en-US" sz="2000" dirty="0"/>
              <a:t> collision are claimed more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95000" algn="tl" rotWithShape="0">
              <a:srgbClr val="000000">
                <a:alpha val="5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305800" cy="3048000"/>
          </a:xfrm>
        </p:spPr>
        <p:txBody>
          <a:bodyPr>
            <a:normAutofit/>
          </a:bodyPr>
          <a:lstStyle/>
          <a:p>
            <a:r>
              <a:rPr lang="en-IN" dirty="0" smtClean="0"/>
              <a:t>Determine if a given Auto Insurance Claim is fraudulent or not for a given set of features. </a:t>
            </a:r>
            <a:r>
              <a:rPr lang="en-IN" dirty="0" smtClean="0"/>
              <a:t>And we should Develop </a:t>
            </a:r>
            <a:r>
              <a:rPr lang="en-IN" dirty="0" smtClean="0"/>
              <a:t>a predictive model for the same.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914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InsuredGender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7" name="Picture 3" descr="C:\Users\Sumanth\Desktop\download (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4583875" cy="457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62600" y="1905000"/>
            <a:ext cx="340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Here we came to know around</a:t>
            </a:r>
          </a:p>
          <a:p>
            <a:r>
              <a:rPr lang="en-US" sz="2000" dirty="0" smtClean="0"/>
              <a:t>54.3%  of insured is Females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InsuredRelationship</a:t>
            </a:r>
            <a:endParaRPr lang="en-US" dirty="0"/>
          </a:p>
        </p:txBody>
      </p:sp>
      <p:pic>
        <p:nvPicPr>
          <p:cNvPr id="7170" name="Picture 2" descr="C:\Users\Sumanth\Desktop\download (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5272644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9144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TypeOfIncident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 descr="C:\Users\Sumanth\Desktop\download (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29011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AuthoritiesContacted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 descr="C:\Users\Sumanth\Desktop\download (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4886012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SeverityOfIncident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 descr="C:\Users\Sumanth\Desktop\download (1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584060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914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TypeOfCollission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6" name="Picture 2" descr="C:\Users\Sumanth\Desktop\download (1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00776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9144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VehicleYOM</a:t>
            </a:r>
            <a:endParaRPr lang="en-US" dirty="0"/>
          </a:p>
        </p:txBody>
      </p:sp>
      <p:pic>
        <p:nvPicPr>
          <p:cNvPr id="12290" name="Picture 2" descr="C:\Users\Sumanth\Desktop\download (1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534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686800" cy="1447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Models and Approaches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Normalization: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used </a:t>
            </a:r>
            <a:r>
              <a:rPr lang="en-US" dirty="0" err="1" smtClean="0"/>
              <a:t>MinMaxScaler</a:t>
            </a:r>
            <a:r>
              <a:rPr lang="en-US" dirty="0" smtClean="0"/>
              <a:t>  for normalizing the test and train data </a:t>
            </a:r>
          </a:p>
          <a:p>
            <a:endParaRPr lang="en-US" dirty="0" smtClean="0"/>
          </a:p>
          <a:p>
            <a:r>
              <a:rPr lang="en-US" dirty="0" smtClean="0"/>
              <a:t> by doing this all the values will be in the range of   0-1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Predictive Model used is </a:t>
            </a:r>
            <a:r>
              <a:rPr lang="en-IN" dirty="0" err="1" smtClean="0"/>
              <a:t>RandomForestClassifier</a:t>
            </a:r>
            <a:r>
              <a:rPr lang="en-IN" dirty="0" smtClean="0"/>
              <a:t> </a:t>
            </a:r>
            <a:r>
              <a:rPr lang="en-IN" dirty="0" smtClean="0"/>
              <a:t>and  Decision Tress Classifier</a:t>
            </a:r>
          </a:p>
          <a:p>
            <a:endParaRPr lang="en-IN" dirty="0" smtClean="0"/>
          </a:p>
          <a:p>
            <a:r>
              <a:rPr lang="en-IN" dirty="0" err="1" smtClean="0"/>
              <a:t>RandomForestClassifier</a:t>
            </a:r>
            <a:r>
              <a:rPr lang="en-IN" dirty="0" smtClean="0"/>
              <a:t> gave best performance, so results for that have been shown.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Potential Business Problems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Identifying fraudulent claims is important for any Insurance Company as they would not want to pay out on claims that are not legal</a:t>
            </a:r>
          </a:p>
          <a:p>
            <a:r>
              <a:rPr lang="en-IN" dirty="0" smtClean="0"/>
              <a:t>For Auto Insurance, fraudulent claims may arise due to someone claiming for damages for an accident, when no accident might have taken place</a:t>
            </a:r>
          </a:p>
          <a:p>
            <a:r>
              <a:rPr lang="en-IN" dirty="0" smtClean="0"/>
              <a:t>Traditionally, insurance companies have a claim investigation team to investigate claims and determine whether or not they are fraudulent.</a:t>
            </a:r>
          </a:p>
          <a:p>
            <a:r>
              <a:rPr lang="en-IN" dirty="0" smtClean="0"/>
              <a:t>However, with the increase in power of computing and advanced analytics, insurance companies are trying to come up with automated solutions to determine if a claim is fraudulent or not as the previous methods are prone to errors.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= 92.84</a:t>
            </a:r>
          </a:p>
          <a:p>
            <a:endParaRPr lang="en-US" dirty="0" smtClean="0"/>
          </a:p>
          <a:p>
            <a:r>
              <a:rPr lang="en-US" dirty="0" smtClean="0"/>
              <a:t>Cohen </a:t>
            </a:r>
            <a:r>
              <a:rPr lang="en-US" dirty="0" smtClean="0"/>
              <a:t>Kappa = 0.813</a:t>
            </a:r>
          </a:p>
          <a:p>
            <a:endParaRPr lang="en-US" dirty="0" smtClean="0"/>
          </a:p>
          <a:p>
            <a:r>
              <a:rPr lang="en-US" dirty="0" smtClean="0"/>
              <a:t>Recall =  80.3</a:t>
            </a:r>
          </a:p>
          <a:p>
            <a:endParaRPr lang="en-US" dirty="0" smtClean="0"/>
          </a:p>
          <a:p>
            <a:r>
              <a:rPr lang="en-US" dirty="0" smtClean="0"/>
              <a:t>This was the performance I got for my </a:t>
            </a:r>
            <a:r>
              <a:rPr lang="en-US" dirty="0" err="1" smtClean="0"/>
              <a:t>modelby</a:t>
            </a:r>
            <a:r>
              <a:rPr lang="en-US" dirty="0" smtClean="0"/>
              <a:t> using Random Forest Classifier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predicted values are:</a:t>
            </a:r>
          </a:p>
          <a:p>
            <a:pPr>
              <a:buNone/>
            </a:pPr>
            <a:r>
              <a:rPr lang="en-US" dirty="0" smtClean="0"/>
              <a:t>0’s = 7535( not reported Fraud)</a:t>
            </a:r>
          </a:p>
          <a:p>
            <a:pPr>
              <a:buNone/>
            </a:pPr>
            <a:r>
              <a:rPr lang="en-US" dirty="0" smtClean="0"/>
              <a:t>1’s =  1377( reported fraud)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219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Insights and Business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Claims to be targeted:</a:t>
            </a:r>
          </a:p>
          <a:p>
            <a:pPr lvl="1"/>
            <a:r>
              <a:rPr lang="en-IN" dirty="0" smtClean="0"/>
              <a:t>Having </a:t>
            </a:r>
            <a:r>
              <a:rPr lang="en-IN" dirty="0" err="1" smtClean="0"/>
              <a:t>atleast</a:t>
            </a:r>
            <a:r>
              <a:rPr lang="en-IN" dirty="0" smtClean="0"/>
              <a:t> one witness</a:t>
            </a:r>
          </a:p>
          <a:p>
            <a:pPr lvl="1"/>
            <a:r>
              <a:rPr lang="en-IN" dirty="0" err="1" smtClean="0"/>
              <a:t>Insureds</a:t>
            </a:r>
            <a:r>
              <a:rPr lang="en-IN" dirty="0" smtClean="0"/>
              <a:t> </a:t>
            </a:r>
            <a:r>
              <a:rPr lang="en-IN" dirty="0" smtClean="0"/>
              <a:t>reporting claims for major </a:t>
            </a:r>
            <a:r>
              <a:rPr lang="en-IN" dirty="0" smtClean="0"/>
              <a:t>damage</a:t>
            </a:r>
          </a:p>
          <a:p>
            <a:pPr lvl="1"/>
            <a:r>
              <a:rPr lang="en-IN" dirty="0" smtClean="0"/>
              <a:t>Female gender are mostly claimed </a:t>
            </a:r>
            <a:endParaRPr lang="en-IN" dirty="0" smtClean="0"/>
          </a:p>
          <a:p>
            <a:pPr lvl="1"/>
            <a:r>
              <a:rPr lang="en-IN" dirty="0" smtClean="0"/>
              <a:t>Claim amount and insured education level are also important features as evidenced by model feature </a:t>
            </a:r>
            <a:r>
              <a:rPr lang="en-IN" dirty="0" smtClean="0"/>
              <a:t>importance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There is also a need to increase police reports on claims made as it can serve as an initial screen for fraudulent claims</a:t>
            </a:r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03584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latin typeface="Eras Bold ITC" pitchFamily="34" charset="0"/>
              </a:rPr>
              <a:t>                                                           THANKING YOU</a:t>
            </a:r>
            <a:endParaRPr lang="en-US" dirty="0">
              <a:latin typeface="Eras Bold IT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Why Solve this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57400"/>
            <a:ext cx="7772400" cy="423624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Identify the circumstances which lead to fraudulent claims</a:t>
            </a:r>
          </a:p>
          <a:p>
            <a:r>
              <a:rPr lang="en-IN" dirty="0" smtClean="0"/>
              <a:t>Reduce reliance on human investigators to determine whether a claim is fraudulent or not</a:t>
            </a:r>
          </a:p>
          <a:p>
            <a:r>
              <a:rPr lang="en-IN" dirty="0" smtClean="0"/>
              <a:t>Correctly identify legal claims to ensure payout to rightful policyholders</a:t>
            </a:r>
          </a:p>
          <a:p>
            <a:r>
              <a:rPr lang="en-IN" dirty="0" smtClean="0"/>
              <a:t>May also help to determine what type of policyholders the company should avoid.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Features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458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Rows: </a:t>
            </a:r>
          </a:p>
          <a:p>
            <a:pPr>
              <a:buNone/>
            </a:pPr>
            <a:r>
              <a:rPr lang="en-IN" dirty="0" smtClean="0"/>
              <a:t>       * train dataset:</a:t>
            </a:r>
            <a:r>
              <a:rPr lang="en-US" dirty="0" smtClean="0"/>
              <a:t>28836 (115344 in </a:t>
            </a:r>
            <a:r>
              <a:rPr lang="en-US" dirty="0" err="1" smtClean="0"/>
              <a:t>train_Vehicle</a:t>
            </a:r>
            <a:r>
              <a:rPr lang="en-US" dirty="0" smtClean="0"/>
              <a:t> data)</a:t>
            </a:r>
          </a:p>
          <a:p>
            <a:pPr>
              <a:buNone/>
            </a:pPr>
            <a:r>
              <a:rPr lang="en-IN" dirty="0" smtClean="0"/>
              <a:t>       * test   dataset:</a:t>
            </a:r>
            <a:r>
              <a:rPr lang="en-US" dirty="0" smtClean="0"/>
              <a:t>8912 (35648 in </a:t>
            </a:r>
            <a:r>
              <a:rPr lang="en-US" dirty="0" err="1" smtClean="0"/>
              <a:t>train_Vehicle</a:t>
            </a:r>
            <a:r>
              <a:rPr lang="en-US" dirty="0" smtClean="0"/>
              <a:t> data)</a:t>
            </a:r>
            <a:endParaRPr lang="en-IN" dirty="0" smtClean="0"/>
          </a:p>
          <a:p>
            <a:r>
              <a:rPr lang="en-IN" dirty="0" smtClean="0"/>
              <a:t>42 features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15 numerical </a:t>
            </a:r>
            <a:r>
              <a:rPr lang="en-IN" dirty="0" smtClean="0"/>
              <a:t>features</a:t>
            </a:r>
          </a:p>
          <a:p>
            <a:pPr lvl="1"/>
            <a:r>
              <a:rPr lang="en-IN" dirty="0" smtClean="0"/>
              <a:t>27  </a:t>
            </a:r>
            <a:r>
              <a:rPr lang="en-IN" dirty="0" smtClean="0"/>
              <a:t>categorical features</a:t>
            </a:r>
          </a:p>
          <a:p>
            <a:r>
              <a:rPr lang="en-IN" dirty="0" smtClean="0"/>
              <a:t>One Target Variable: </a:t>
            </a:r>
            <a:r>
              <a:rPr lang="en-US" dirty="0" err="1" smtClean="0"/>
              <a:t>ReportedFraud</a:t>
            </a:r>
            <a:endParaRPr lang="en-IN" dirty="0" smtClean="0"/>
          </a:p>
          <a:p>
            <a:pPr lvl="1"/>
            <a:r>
              <a:rPr lang="en-IN" dirty="0" smtClean="0"/>
              <a:t>Yes – </a:t>
            </a:r>
            <a:r>
              <a:rPr lang="en-US" dirty="0" smtClean="0"/>
              <a:t>21051 </a:t>
            </a:r>
            <a:r>
              <a:rPr lang="en-IN" dirty="0" smtClean="0"/>
              <a:t>Count</a:t>
            </a:r>
            <a:endParaRPr lang="en-IN" dirty="0" smtClean="0"/>
          </a:p>
          <a:p>
            <a:pPr lvl="1"/>
            <a:r>
              <a:rPr lang="en-IN" dirty="0" smtClean="0"/>
              <a:t>No – </a:t>
            </a:r>
            <a:r>
              <a:rPr lang="en-US" dirty="0" smtClean="0"/>
              <a:t>7785 </a:t>
            </a:r>
            <a:r>
              <a:rPr lang="en-IN" dirty="0" smtClean="0"/>
              <a:t>Count</a:t>
            </a:r>
            <a:endParaRPr lang="en-IN" dirty="0" smtClean="0"/>
          </a:p>
          <a:p>
            <a:r>
              <a:rPr lang="en-IN" dirty="0" smtClean="0"/>
              <a:t>Target variable demonstrates High Class Imbalance. Important to take care of this during modelling.</a:t>
            </a:r>
          </a:p>
          <a:p>
            <a:r>
              <a:rPr lang="en-IN" dirty="0" smtClean="0"/>
              <a:t>Dataset split into Train and Test set for modelling purpose. Train set had </a:t>
            </a:r>
            <a:r>
              <a:rPr lang="en-US" dirty="0" smtClean="0"/>
              <a:t>23068 </a:t>
            </a:r>
            <a:r>
              <a:rPr lang="en-IN" dirty="0" err="1" smtClean="0"/>
              <a:t>datapoints</a:t>
            </a:r>
            <a:r>
              <a:rPr lang="en-IN" dirty="0" smtClean="0"/>
              <a:t>. Test set had </a:t>
            </a:r>
            <a:r>
              <a:rPr lang="en-US" dirty="0" smtClean="0"/>
              <a:t>5768 </a:t>
            </a:r>
            <a:r>
              <a:rPr lang="en-IN" dirty="0" err="1" smtClean="0"/>
              <a:t>datapoints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Merging 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Here we found that all the dataset contains </a:t>
            </a:r>
            <a:r>
              <a:rPr lang="en-US" dirty="0" smtClean="0"/>
              <a:t>   28836</a:t>
            </a:r>
            <a:r>
              <a:rPr lang="en-US" dirty="0" smtClean="0"/>
              <a:t> rows except </a:t>
            </a:r>
            <a:r>
              <a:rPr lang="en-US" dirty="0" err="1" smtClean="0"/>
              <a:t>Vehical_data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By using </a:t>
            </a:r>
            <a:r>
              <a:rPr lang="en-US" dirty="0" err="1" smtClean="0"/>
              <a:t>value_counts</a:t>
            </a:r>
            <a:r>
              <a:rPr lang="en-US" dirty="0" smtClean="0"/>
              <a:t>() we came to know that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customerID</a:t>
            </a:r>
            <a:r>
              <a:rPr lang="en-US" dirty="0" smtClean="0"/>
              <a:t> is repeating 4 times </a:t>
            </a:r>
            <a:r>
              <a:rPr lang="en-US" dirty="0" smtClean="0"/>
              <a:t>      (</a:t>
            </a:r>
            <a:r>
              <a:rPr lang="en-US" dirty="0" smtClean="0"/>
              <a:t>Length: 28836*4=115,344)</a:t>
            </a:r>
          </a:p>
          <a:p>
            <a:r>
              <a:rPr lang="en-US" dirty="0" err="1" smtClean="0"/>
              <a:t>VehicleAttribute</a:t>
            </a:r>
            <a:r>
              <a:rPr lang="en-US" dirty="0" smtClean="0"/>
              <a:t> it has 4 different unique values(details of </a:t>
            </a:r>
            <a:r>
              <a:rPr lang="en-US" dirty="0" err="1" smtClean="0"/>
              <a:t>vehicals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customer ID is 4 times connected with this </a:t>
            </a:r>
            <a:r>
              <a:rPr lang="en-US" dirty="0" err="1" smtClean="0"/>
              <a:t>VehicleAttribute</a:t>
            </a:r>
            <a:r>
              <a:rPr lang="en-US" dirty="0" smtClean="0"/>
              <a:t> hence its repeating, now lets make this 4 rows into columns so that all the details will be in same rows and we can reduce this dataset into 28836 rows from </a:t>
            </a:r>
            <a:r>
              <a:rPr lang="en-US" dirty="0" smtClean="0"/>
              <a:t>115,344</a:t>
            </a:r>
          </a:p>
          <a:p>
            <a:endParaRPr lang="en-US" dirty="0" smtClean="0"/>
          </a:p>
          <a:p>
            <a:r>
              <a:rPr lang="en-US" dirty="0" smtClean="0"/>
              <a:t>By using (</a:t>
            </a:r>
            <a:r>
              <a:rPr lang="en-US" dirty="0" err="1" smtClean="0"/>
              <a:t>pivot_table</a:t>
            </a:r>
            <a:r>
              <a:rPr lang="en-US" dirty="0" smtClean="0"/>
              <a:t>())  we reshaped the vehicle data 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dirty="0" smtClean="0"/>
              <a:t> created (</a:t>
            </a:r>
            <a:r>
              <a:rPr lang="en-US" dirty="0" err="1" smtClean="0"/>
              <a:t>VehicleID,VehicleMake,VehicleModel,VehicleYOM</a:t>
            </a:r>
            <a:r>
              <a:rPr lang="en-US" dirty="0" smtClean="0"/>
              <a:t>)columns and added </a:t>
            </a:r>
            <a:r>
              <a:rPr lang="en-US" dirty="0" err="1" smtClean="0"/>
              <a:t>VehicleAttributeDetails</a:t>
            </a:r>
            <a:r>
              <a:rPr lang="en-US" dirty="0" smtClean="0"/>
              <a:t> into respected new 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Now we can merge all the datasets into one single train dataset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evaluation metric for this project is precision and </a:t>
            </a:r>
            <a:r>
              <a:rPr lang="en-IN" dirty="0" smtClean="0"/>
              <a:t>recall 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For business </a:t>
            </a:r>
            <a:r>
              <a:rPr lang="en-IN" dirty="0" err="1" smtClean="0"/>
              <a:t>usecase</a:t>
            </a:r>
            <a:r>
              <a:rPr lang="en-IN" dirty="0" smtClean="0"/>
              <a:t>, it is important to identify false positives and true negatives, so recall is to be given more importance.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763000" cy="178356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Cleaning and </a:t>
            </a:r>
            <a:r>
              <a:rPr lang="en-IN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Preprocessing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346</TotalTime>
  <Words>824</Words>
  <Application>Microsoft Office PowerPoint</Application>
  <PresentationFormat>On-screen Show (4:3)</PresentationFormat>
  <Paragraphs>127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Metro</vt:lpstr>
      <vt:lpstr>Fraud Detection in Auto Insurance</vt:lpstr>
      <vt:lpstr>Problem Statement</vt:lpstr>
      <vt:lpstr>Potential Business Problems</vt:lpstr>
      <vt:lpstr>Why Solve this problem</vt:lpstr>
      <vt:lpstr>Features of the Dataset</vt:lpstr>
      <vt:lpstr>Merging the datasets</vt:lpstr>
      <vt:lpstr>Slide 7</vt:lpstr>
      <vt:lpstr>Evaluation Metric</vt:lpstr>
      <vt:lpstr>Slide 9</vt:lpstr>
      <vt:lpstr>Missing value Treatment</vt:lpstr>
      <vt:lpstr>Changing dtypes </vt:lpstr>
      <vt:lpstr>Dropping columns with Unique Values</vt:lpstr>
      <vt:lpstr>Slide 13</vt:lpstr>
      <vt:lpstr>Slide 14</vt:lpstr>
      <vt:lpstr>Exploratory Data Analysis</vt:lpstr>
      <vt:lpstr>ReportedFraud info: </vt:lpstr>
      <vt:lpstr>IncidentState: </vt:lpstr>
      <vt:lpstr>DateOfIncident </vt:lpstr>
      <vt:lpstr>TypeOfIncident </vt:lpstr>
      <vt:lpstr>InsuredGender  </vt:lpstr>
      <vt:lpstr>InsuredRelationship</vt:lpstr>
      <vt:lpstr>TypeOfIncident </vt:lpstr>
      <vt:lpstr>AuthoritiesContacted </vt:lpstr>
      <vt:lpstr>SeverityOfIncident </vt:lpstr>
      <vt:lpstr>TypeOfCollission </vt:lpstr>
      <vt:lpstr>VehicleYOM</vt:lpstr>
      <vt:lpstr>Models and Approaches</vt:lpstr>
      <vt:lpstr>Normalization:</vt:lpstr>
      <vt:lpstr>Models Used</vt:lpstr>
      <vt:lpstr>Random Forest Classifier</vt:lpstr>
      <vt:lpstr>Prediction </vt:lpstr>
      <vt:lpstr>Insights and Business Decisions</vt:lpstr>
      <vt:lpstr>Slide 33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Auto Insurance</dc:title>
  <dc:creator>Sumanth</dc:creator>
  <cp:lastModifiedBy>Sumanth</cp:lastModifiedBy>
  <cp:revision>1</cp:revision>
  <dcterms:created xsi:type="dcterms:W3CDTF">2022-11-02T09:22:55Z</dcterms:created>
  <dcterms:modified xsi:type="dcterms:W3CDTF">2022-11-02T15:09:51Z</dcterms:modified>
</cp:coreProperties>
</file>