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8A021-AE3B-4E6B-8871-08539ED1BE9C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4C4C9-2505-475D-92B7-FF582E33A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4C4C9-2505-475D-92B7-FF582E33A89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91FC40-EF71-4ABC-A57C-82E86489D9A3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A8B3-AF33-41C1-8992-EF3026E91C1D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91FC40-EF71-4ABC-A57C-82E86489D9A3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A8B3-AF33-41C1-8992-EF3026E91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91FC40-EF71-4ABC-A57C-82E86489D9A3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A8B3-AF33-41C1-8992-EF3026E91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91FC40-EF71-4ABC-A57C-82E86489D9A3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A8B3-AF33-41C1-8992-EF3026E91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91FC40-EF71-4ABC-A57C-82E86489D9A3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A8B3-AF33-41C1-8992-EF3026E91C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91FC40-EF71-4ABC-A57C-82E86489D9A3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A8B3-AF33-41C1-8992-EF3026E91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91FC40-EF71-4ABC-A57C-82E86489D9A3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A8B3-AF33-41C1-8992-EF3026E91C1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91FC40-EF71-4ABC-A57C-82E86489D9A3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A8B3-AF33-41C1-8992-EF3026E91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91FC40-EF71-4ABC-A57C-82E86489D9A3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A8B3-AF33-41C1-8992-EF3026E91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91FC40-EF71-4ABC-A57C-82E86489D9A3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BA8B3-AF33-41C1-8992-EF3026E91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891FC40-EF71-4ABC-A57C-82E86489D9A3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BABA8B3-AF33-41C1-8992-EF3026E91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891FC40-EF71-4ABC-A57C-82E86489D9A3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BABA8B3-AF33-41C1-8992-EF3026E91C1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57400"/>
            <a:ext cx="7772400" cy="1975104"/>
          </a:xfrm>
        </p:spPr>
        <p:txBody>
          <a:bodyPr/>
          <a:lstStyle/>
          <a:p>
            <a:pPr algn="ctr"/>
            <a:r>
              <a:rPr lang="en-US" dirty="0" smtClean="0"/>
              <a:t>Decision tree regression using id3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43400"/>
            <a:ext cx="7772400" cy="150876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/>
              <a:t>~  Suhas D S</a:t>
            </a:r>
            <a:endParaRPr 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613" t="25964" r="53153" b="16350"/>
          <a:stretch>
            <a:fillRect/>
          </a:stretch>
        </p:blipFill>
        <p:spPr bwMode="auto">
          <a:xfrm>
            <a:off x="457200" y="304800"/>
            <a:ext cx="4114800" cy="389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 l="13387" t="35894" r="57779" b="23811"/>
          <a:stretch>
            <a:fillRect/>
          </a:stretch>
        </p:blipFill>
        <p:spPr bwMode="auto">
          <a:xfrm>
            <a:off x="4800599" y="304800"/>
            <a:ext cx="397625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44958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 Rounded MT Bold" pitchFamily="34" charset="0"/>
              </a:rPr>
              <a:t>df.info</a:t>
            </a:r>
            <a:r>
              <a:rPr lang="en-US" sz="2400" dirty="0" smtClean="0">
                <a:latin typeface="Arial Rounded MT Bold" pitchFamily="34" charset="0"/>
              </a:rPr>
              <a:t> gives the information of the data frame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Arial Rounded MT Bold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 Rounded MT Bold" pitchFamily="34" charset="0"/>
              </a:rPr>
              <a:t>df.isna().sum() </a:t>
            </a:r>
            <a:r>
              <a:rPr lang="en-US" sz="2400" dirty="0" smtClean="0">
                <a:latin typeface="Arial Rounded MT Bold" pitchFamily="34" charset="0"/>
              </a:rPr>
              <a:t>– it shows sum of null values present in our data frame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500" t="33325" r="48214" b="20621"/>
          <a:stretch>
            <a:fillRect/>
          </a:stretch>
        </p:blipFill>
        <p:spPr bwMode="auto">
          <a:xfrm>
            <a:off x="1066800" y="381000"/>
            <a:ext cx="647437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5105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Data.describe()    </a:t>
            </a:r>
            <a:r>
              <a:rPr lang="en-US" sz="2400" b="1" dirty="0" smtClean="0">
                <a:latin typeface="Arial Rounded MT Bold" pitchFamily="34" charset="0"/>
              </a:rPr>
              <a:t>it gives us summary statistics for numerical columns in our dataframe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8229600" cy="914400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a) Does price vary with Airlines?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2884" t="27083" r="50220" b="11458"/>
          <a:stretch>
            <a:fillRect/>
          </a:stretch>
        </p:blipFill>
        <p:spPr bwMode="auto">
          <a:xfrm>
            <a:off x="1295400" y="1447800"/>
            <a:ext cx="6934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Rounded MT Bold" pitchFamily="34" charset="0"/>
              </a:rPr>
              <a:t>b)How </a:t>
            </a:r>
            <a:r>
              <a:rPr lang="en-US" sz="2800" dirty="0" smtClean="0">
                <a:latin typeface="Arial Rounded MT Bold" pitchFamily="34" charset="0"/>
              </a:rPr>
              <a:t>is the price affected when tickets are bought in just 1 or 2 days before departure?</a:t>
            </a:r>
            <a:endParaRPr lang="en-US" sz="2800" dirty="0">
              <a:latin typeface="Arial Rounded MT Bold" pitchFamily="34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3726" t="24861" r="11765" b="21082"/>
          <a:stretch>
            <a:fillRect/>
          </a:stretch>
        </p:blipFill>
        <p:spPr bwMode="auto">
          <a:xfrm>
            <a:off x="685800" y="2209800"/>
            <a:ext cx="803295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914400"/>
          </a:xfrm>
        </p:spPr>
        <p:txBody>
          <a:bodyPr/>
          <a:lstStyle/>
          <a:p>
            <a:r>
              <a:rPr lang="en-US" sz="3200" dirty="0" smtClean="0">
                <a:latin typeface="Arial Rounded MT Bold" pitchFamily="34" charset="0"/>
              </a:rPr>
              <a:t>c) Does ticket price change based on the departure time and arrival time?</a:t>
            </a:r>
            <a:endParaRPr lang="en-US" sz="3200" dirty="0">
              <a:latin typeface="Arial Rounded MT Bold" pitchFamily="34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765" t="37067" r="35294" b="43752"/>
          <a:stretch>
            <a:fillRect/>
          </a:stretch>
        </p:blipFill>
        <p:spPr bwMode="auto">
          <a:xfrm>
            <a:off x="1143000" y="51816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 l="12884" t="27083" r="27379" b="6250"/>
          <a:stretch>
            <a:fillRect/>
          </a:stretch>
        </p:blipFill>
        <p:spPr bwMode="auto">
          <a:xfrm>
            <a:off x="609600" y="1371601"/>
            <a:ext cx="78486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12518" t="56250" r="36530" b="23958"/>
          <a:stretch>
            <a:fillRect/>
          </a:stretch>
        </p:blipFill>
        <p:spPr bwMode="auto">
          <a:xfrm>
            <a:off x="1143000" y="5181600"/>
            <a:ext cx="662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 l="13104" t="28125" r="26574" b="8333"/>
          <a:stretch>
            <a:fillRect/>
          </a:stretch>
        </p:blipFill>
        <p:spPr bwMode="auto">
          <a:xfrm>
            <a:off x="838200" y="152400"/>
            <a:ext cx="7391400" cy="49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914400"/>
          </a:xfrm>
        </p:spPr>
        <p:txBody>
          <a:bodyPr/>
          <a:lstStyle/>
          <a:p>
            <a:r>
              <a:rPr lang="en-US" sz="3200" b="1" dirty="0" smtClean="0">
                <a:latin typeface="Arial Rounded MT Bold" pitchFamily="34" charset="0"/>
              </a:rPr>
              <a:t>Q4. How the price changes with change in Source and Destination?</a:t>
            </a:r>
            <a:endParaRPr lang="en-US" sz="3200" b="1" dirty="0">
              <a:latin typeface="Arial Rounded MT Bold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12299" t="42708" r="32065" b="36459"/>
          <a:stretch>
            <a:fillRect/>
          </a:stretch>
        </p:blipFill>
        <p:spPr bwMode="auto">
          <a:xfrm>
            <a:off x="990600" y="51816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 l="12884" t="28125" r="25037" b="6250"/>
          <a:stretch>
            <a:fillRect/>
          </a:stretch>
        </p:blipFill>
        <p:spPr bwMode="auto">
          <a:xfrm>
            <a:off x="685800" y="1371600"/>
            <a:ext cx="7848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10761" t="62500" r="36530" b="18750"/>
          <a:stretch>
            <a:fillRect/>
          </a:stretch>
        </p:blipFill>
        <p:spPr bwMode="auto">
          <a:xfrm>
            <a:off x="1143000" y="5181600"/>
            <a:ext cx="7620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 l="12884" t="27083" r="25622" b="6250"/>
          <a:stretch>
            <a:fillRect/>
          </a:stretch>
        </p:blipFill>
        <p:spPr bwMode="auto">
          <a:xfrm>
            <a:off x="685800" y="228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524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Rounded MT Bold" pitchFamily="34" charset="0"/>
              </a:rPr>
              <a:t>How does the ticket price vary between Economy and Business class?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12884" t="27083" r="39678" b="6250"/>
          <a:stretch>
            <a:fillRect/>
          </a:stretch>
        </p:blipFill>
        <p:spPr bwMode="auto">
          <a:xfrm>
            <a:off x="1447800" y="1143000"/>
            <a:ext cx="6172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l="12884" t="30208" r="44363" b="32292"/>
          <a:stretch>
            <a:fillRect/>
          </a:stretch>
        </p:blipFill>
        <p:spPr bwMode="auto">
          <a:xfrm>
            <a:off x="685800" y="762000"/>
            <a:ext cx="815763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4800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From sklearn I have imported Decision tree Regression for predicting the price 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Table Of Content: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924800" cy="476964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Importing  Libraries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Loading Data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Data Overview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EDA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Preprocessing Data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Splitting Data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Model Building  From  Scratch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Comparing model with Sklearn   model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Hyper parameter  tuning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Conclusion </a:t>
            </a: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81000"/>
            <a:ext cx="5546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Hyper Parameter tuning</a:t>
            </a:r>
            <a:endParaRPr lang="en-US" sz="3600" dirty="0">
              <a:latin typeface="Arial Rounded MT Bold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l="12884" t="37500" r="18595" b="14583"/>
          <a:stretch>
            <a:fillRect/>
          </a:stretch>
        </p:blipFill>
        <p:spPr bwMode="auto">
          <a:xfrm>
            <a:off x="762000" y="12192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5105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itchFamily="34" charset="0"/>
              </a:rPr>
              <a:t>Here I initialize some random ranging  as parameters for tuning my model to get better  score</a:t>
            </a:r>
            <a:endParaRPr lang="en-US" sz="20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 l="12884" t="25000" r="40849" b="41667"/>
          <a:stretch>
            <a:fillRect/>
          </a:stretch>
        </p:blipFill>
        <p:spPr bwMode="auto">
          <a:xfrm>
            <a:off x="1066800" y="685800"/>
            <a:ext cx="6019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 l="13104" t="57292" r="44143" b="20833"/>
          <a:stretch>
            <a:fillRect/>
          </a:stretch>
        </p:blipFill>
        <p:spPr bwMode="auto">
          <a:xfrm>
            <a:off x="1295400" y="4343400"/>
            <a:ext cx="5562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152400"/>
            <a:ext cx="5217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With Hyper parameter tuning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3962400"/>
            <a:ext cx="498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Without Hyper parameter tuning</a:t>
            </a:r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 l="13104" t="40625" r="40044" b="47917"/>
          <a:stretch>
            <a:fillRect/>
          </a:stretch>
        </p:blipFill>
        <p:spPr bwMode="auto">
          <a:xfrm>
            <a:off x="1066800" y="3124200"/>
            <a:ext cx="601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/>
          <a:srcRect l="13104" t="51042" r="44729" b="38541"/>
          <a:stretch>
            <a:fillRect/>
          </a:stretch>
        </p:blipFill>
        <p:spPr bwMode="auto">
          <a:xfrm>
            <a:off x="1219200" y="586740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556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Rounded MT Bold" pitchFamily="34" charset="0"/>
              </a:rPr>
              <a:t>Building Tree from scratch:</a:t>
            </a:r>
            <a:endParaRPr lang="en-US" sz="3200" dirty="0">
              <a:latin typeface="Arial Rounded MT Bold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l="12299" t="30208" r="11567" b="22917"/>
          <a:stretch>
            <a:fillRect/>
          </a:stretch>
        </p:blipFill>
        <p:spPr bwMode="auto">
          <a:xfrm>
            <a:off x="533400" y="990600"/>
            <a:ext cx="8077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" y="46482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In the above code I defined train and test split with test ratio of 0.1 , it means  training  data will be 90% and test data will be 10%</a:t>
            </a:r>
            <a:endParaRPr lang="en-US" sz="28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24597" t="20833" r="26208" b="26041"/>
          <a:stretch>
            <a:fillRect/>
          </a:stretch>
        </p:blipFill>
        <p:spPr bwMode="auto">
          <a:xfrm>
            <a:off x="533400" y="0"/>
            <a:ext cx="7924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 l="25988" t="25000" r="26574" b="35417"/>
          <a:stretch>
            <a:fillRect/>
          </a:stretch>
        </p:blipFill>
        <p:spPr bwMode="auto">
          <a:xfrm>
            <a:off x="685800" y="3886200"/>
            <a:ext cx="7696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l="24598" t="27083" r="42020" b="31250"/>
          <a:stretch>
            <a:fillRect/>
          </a:stretch>
        </p:blipFill>
        <p:spPr bwMode="auto">
          <a:xfrm>
            <a:off x="1219200" y="304800"/>
            <a:ext cx="6705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71600" y="4724400"/>
            <a:ext cx="6330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Rounded MT Bold" pitchFamily="34" charset="0"/>
              </a:rPr>
              <a:t>After predicting the target variable our model got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 Rounded MT Bold" pitchFamily="34" charset="0"/>
              </a:rPr>
              <a:t>MAE =  4263.899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 Rounded MT Bold" pitchFamily="34" charset="0"/>
              </a:rPr>
              <a:t>MSE= 42218741.29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 Rounded MT Bold" pitchFamily="34" charset="0"/>
              </a:rPr>
              <a:t>RMSE= 6497.595</a:t>
            </a:r>
            <a:endParaRPr lang="en-US" sz="20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Rounded MT Bold" pitchFamily="34" charset="0"/>
              </a:rPr>
              <a:t>Hyper parameter tuning from scratch:</a:t>
            </a:r>
            <a:endParaRPr lang="en-US" sz="3200" dirty="0">
              <a:latin typeface="Arial Rounded MT Bold" pitchFamily="34" charset="0"/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745" t="23117" r="23529" b="19339"/>
          <a:stretch>
            <a:fillRect/>
          </a:stretch>
        </p:blipFill>
        <p:spPr bwMode="auto">
          <a:xfrm>
            <a:off x="1219200" y="1447800"/>
            <a:ext cx="7162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l="11713" t="23958" r="6881" b="17708"/>
          <a:stretch>
            <a:fillRect/>
          </a:stretch>
        </p:blipFill>
        <p:spPr bwMode="auto">
          <a:xfrm>
            <a:off x="457200" y="4572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 l="12884" t="31250" r="42021" b="15625"/>
          <a:stretch>
            <a:fillRect/>
          </a:stretch>
        </p:blipFill>
        <p:spPr bwMode="auto">
          <a:xfrm>
            <a:off x="762000" y="533400"/>
            <a:ext cx="7239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4800600"/>
            <a:ext cx="2409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Rounded MT Bold" pitchFamily="34" charset="0"/>
              </a:rPr>
              <a:t>Conclusion</a:t>
            </a:r>
            <a:endParaRPr lang="en-US" sz="3200" dirty="0"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334000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itchFamily="34" charset="0"/>
              </a:rPr>
              <a:t>In this notebook </a:t>
            </a:r>
            <a:r>
              <a:rPr lang="en-US" sz="2000" dirty="0" err="1">
                <a:latin typeface="Arial Rounded MT Bold" pitchFamily="34" charset="0"/>
              </a:rPr>
              <a:t>i</a:t>
            </a:r>
            <a:r>
              <a:rPr lang="en-US" sz="2000" dirty="0">
                <a:latin typeface="Arial Rounded MT Bold" pitchFamily="34" charset="0"/>
              </a:rPr>
              <a:t> predicted the ticket price of flight from Decision tree regression using ID3 algorithm from both sklearn model and from scratch as well and got good results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4038600"/>
            <a:ext cx="6553200" cy="88344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Rounded MT Bold" pitchFamily="34" charset="0"/>
              </a:rPr>
              <a:t>~ THANKING YOU</a:t>
            </a:r>
            <a:endParaRPr lang="en-US" sz="4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latin typeface="Arial Rounded MT Bold" pitchFamily="34" charset="0"/>
              </a:rPr>
              <a:t>Predicting </a:t>
            </a:r>
            <a:r>
              <a:rPr lang="en-US" b="1" dirty="0" smtClean="0">
                <a:latin typeface="Arial Rounded MT Bold" pitchFamily="34" charset="0"/>
              </a:rPr>
              <a:t>the price of ticket for a flight</a:t>
            </a:r>
            <a:r>
              <a:rPr lang="en-IN" dirty="0" smtClean="0">
                <a:latin typeface="Arial Rounded MT Bold" pitchFamily="34" charset="0"/>
              </a:rPr>
              <a:t>dataset </a:t>
            </a:r>
            <a:r>
              <a:rPr lang="en-IN" dirty="0" smtClean="0">
                <a:latin typeface="Arial Rounded MT Bold" pitchFamily="34" charset="0"/>
              </a:rPr>
              <a:t>and developing a Decision tree regression model to predict the </a:t>
            </a:r>
            <a:r>
              <a:rPr lang="en-IN" b="1" dirty="0" smtClean="0">
                <a:solidFill>
                  <a:srgbClr val="FF0000"/>
                </a:solidFill>
                <a:latin typeface="Arial Rounded MT Bold" pitchFamily="34" charset="0"/>
              </a:rPr>
              <a:t>Price</a:t>
            </a:r>
            <a:r>
              <a:rPr lang="en-IN" dirty="0" smtClean="0">
                <a:latin typeface="Arial Rounded MT Bold" pitchFamily="34" charset="0"/>
              </a:rPr>
              <a:t> based </a:t>
            </a:r>
            <a:r>
              <a:rPr lang="en-IN" dirty="0" smtClean="0">
                <a:latin typeface="Arial Rounded MT Bold" pitchFamily="34" charset="0"/>
              </a:rPr>
              <a:t>on the given features .</a:t>
            </a:r>
          </a:p>
          <a:p>
            <a:endParaRPr lang="en-IN" dirty="0" smtClean="0">
              <a:latin typeface="Arial Rounded MT Bold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/>
              <a:t>Brain 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r>
              <a:rPr lang="en-US" i="1" dirty="0" smtClean="0"/>
              <a:t>a) Does price vary with Airlines?</a:t>
            </a:r>
            <a:endParaRPr lang="en-US" dirty="0" smtClean="0"/>
          </a:p>
          <a:p>
            <a:r>
              <a:rPr lang="en-US" i="1" dirty="0" smtClean="0"/>
              <a:t>b) How is the price affected when tickets are bought in just 1 or 2 days before departure?</a:t>
            </a:r>
            <a:endParaRPr lang="en-US" dirty="0" smtClean="0"/>
          </a:p>
          <a:p>
            <a:r>
              <a:rPr lang="en-US" i="1" dirty="0" smtClean="0"/>
              <a:t>c) Does ticket price change based on the departure time and arrival time?</a:t>
            </a:r>
            <a:endParaRPr lang="en-US" dirty="0" smtClean="0"/>
          </a:p>
          <a:p>
            <a:r>
              <a:rPr lang="en-US" i="1" dirty="0" smtClean="0"/>
              <a:t>d) How the price changes with change in Source and Destination?</a:t>
            </a:r>
            <a:endParaRPr lang="en-US" dirty="0" smtClean="0"/>
          </a:p>
          <a:p>
            <a:r>
              <a:rPr lang="en-US" i="1" dirty="0" smtClean="0"/>
              <a:t>e) How does the ticket price vary between Economy and Business class?, etc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 Rounded MT Bold" pitchFamily="34" charset="0"/>
              </a:rPr>
              <a:t>Data is seperated in to two parts</a:t>
            </a:r>
            <a:r>
              <a:rPr lang="en-US" b="1" dirty="0" smtClean="0">
                <a:latin typeface="Arial Rounded MT Bold" pitchFamily="34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latin typeface="Arial Rounded MT Bold" pitchFamily="34" charset="0"/>
              </a:rPr>
              <a:t> </a:t>
            </a:r>
            <a:r>
              <a:rPr lang="en-US" b="1" dirty="0" smtClean="0">
                <a:latin typeface="Arial Rounded MT Bold" pitchFamily="34" charset="0"/>
              </a:rPr>
              <a:t>        - </a:t>
            </a:r>
            <a:r>
              <a:rPr lang="en-US" dirty="0" smtClean="0">
                <a:latin typeface="Arial Rounded MT Bold" pitchFamily="34" charset="0"/>
              </a:rPr>
              <a:t>one for </a:t>
            </a:r>
            <a:r>
              <a:rPr lang="en-US" b="1" dirty="0" smtClean="0">
                <a:solidFill>
                  <a:srgbClr val="00B050"/>
                </a:solidFill>
                <a:latin typeface="Arial Rounded MT Bold" pitchFamily="34" charset="0"/>
              </a:rPr>
              <a:t>economy class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 tickets </a:t>
            </a:r>
            <a:r>
              <a:rPr lang="en-US" dirty="0" smtClean="0">
                <a:latin typeface="Arial Rounded MT Bold" pitchFamily="34" charset="0"/>
              </a:rPr>
              <a:t>and another for </a:t>
            </a:r>
            <a:r>
              <a:rPr lang="en-US" b="1" dirty="0" smtClean="0">
                <a:solidFill>
                  <a:srgbClr val="00B050"/>
                </a:solidFill>
                <a:latin typeface="Arial Rounded MT Bold" pitchFamily="34" charset="0"/>
              </a:rPr>
              <a:t>business class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 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tickets.</a:t>
            </a:r>
            <a:endParaRPr lang="en-US" b="1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A </a:t>
            </a:r>
            <a:r>
              <a:rPr lang="en-US" dirty="0" smtClean="0">
                <a:latin typeface="Arial Rounded MT Bold" pitchFamily="34" charset="0"/>
              </a:rPr>
              <a:t>total of </a:t>
            </a:r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300261</a:t>
            </a:r>
            <a:r>
              <a:rPr lang="en-US" dirty="0" smtClean="0">
                <a:latin typeface="Arial Rounded MT Bold" pitchFamily="34" charset="0"/>
              </a:rPr>
              <a:t> distinct flight booking options are available. And these are for 50 days, from February 11th to March 31st, 2022</a:t>
            </a:r>
            <a:endParaRPr lang="en-US" dirty="0" smtClean="0">
              <a:latin typeface="Arial Rounded MT Bold" pitchFamily="34" charset="0"/>
            </a:endParaRPr>
          </a:p>
          <a:p>
            <a:r>
              <a:rPr lang="en-IN" dirty="0" smtClean="0">
                <a:latin typeface="Arial Rounded MT Bold" pitchFamily="34" charset="0"/>
              </a:rPr>
              <a:t>Target </a:t>
            </a:r>
            <a:r>
              <a:rPr lang="en-IN" dirty="0" smtClean="0">
                <a:latin typeface="Arial Rounded MT Bold" pitchFamily="34" charset="0"/>
              </a:rPr>
              <a:t>Variable: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price</a:t>
            </a:r>
          </a:p>
          <a:p>
            <a:r>
              <a:rPr lang="en-US" dirty="0" smtClean="0">
                <a:latin typeface="Arial Rounded MT Bold" pitchFamily="34" charset="0"/>
              </a:rPr>
              <a:t>Problem  Type-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Regression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type</a:t>
            </a:r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Initial Preprocessing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drive new </a:t>
            </a:r>
            <a:r>
              <a:rPr lang="en-US" dirty="0" smtClean="0"/>
              <a:t>feature </a:t>
            </a:r>
            <a:r>
              <a:rPr lang="en-US" dirty="0" smtClean="0"/>
              <a:t>named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to </a:t>
            </a:r>
            <a:r>
              <a:rPr lang="en-US" dirty="0" smtClean="0"/>
              <a:t>specify </a:t>
            </a:r>
            <a:r>
              <a:rPr lang="en-US" dirty="0" smtClean="0"/>
              <a:t>in which class the ticket is booked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819400"/>
            <a:ext cx="606609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12884" t="41667" r="46706" b="45833"/>
          <a:stretch>
            <a:fillRect/>
          </a:stretch>
        </p:blipFill>
        <p:spPr bwMode="auto">
          <a:xfrm>
            <a:off x="1066800" y="4800600"/>
            <a:ext cx="7448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610600" cy="6477000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we will </a:t>
            </a:r>
            <a:r>
              <a:rPr lang="en-US" dirty="0" smtClean="0">
                <a:latin typeface="Arial Rounded MT Bold" pitchFamily="34" charset="0"/>
              </a:rPr>
              <a:t>drive new </a:t>
            </a:r>
            <a:r>
              <a:rPr lang="en-US" dirty="0" smtClean="0">
                <a:latin typeface="Arial Rounded MT Bold" pitchFamily="34" charset="0"/>
              </a:rPr>
              <a:t>feature </a:t>
            </a:r>
            <a:r>
              <a:rPr lang="en-US" dirty="0" smtClean="0">
                <a:latin typeface="Arial Rounded MT Bold" pitchFamily="34" charset="0"/>
              </a:rPr>
              <a:t>named flight by adding ch_code and num_code of the flight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3470" t="29167" r="24451" b="36457"/>
          <a:stretch>
            <a:fillRect/>
          </a:stretch>
        </p:blipFill>
        <p:spPr bwMode="auto">
          <a:xfrm>
            <a:off x="457200" y="1219200"/>
            <a:ext cx="8458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12884" t="31250" r="25623" b="43749"/>
          <a:stretch>
            <a:fillRect/>
          </a:stretch>
        </p:blipFill>
        <p:spPr bwMode="auto">
          <a:xfrm>
            <a:off x="762000" y="4724400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6705600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we will drive new feature </a:t>
            </a:r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days left </a:t>
            </a:r>
            <a:r>
              <a:rPr lang="en-US" dirty="0" smtClean="0">
                <a:latin typeface="Arial Rounded MT Bold" pitchFamily="34" charset="0"/>
              </a:rPr>
              <a:t>by subtracting the booking date from journey </a:t>
            </a:r>
            <a:r>
              <a:rPr lang="en-US" dirty="0" smtClean="0">
                <a:latin typeface="Arial Rounded MT Bold" pitchFamily="34" charset="0"/>
              </a:rPr>
              <a:t>date</a:t>
            </a:r>
          </a:p>
          <a:p>
            <a:endParaRPr lang="en-US" dirty="0">
              <a:latin typeface="Arial Rounded MT Bold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2500" t="35707" r="13393" b="27767"/>
          <a:stretch>
            <a:fillRect/>
          </a:stretch>
        </p:blipFill>
        <p:spPr bwMode="auto">
          <a:xfrm>
            <a:off x="457199" y="1752600"/>
            <a:ext cx="852446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144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Clean Data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382000" cy="5334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Airline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 </a:t>
            </a:r>
            <a:r>
              <a:rPr lang="en-US" b="1" dirty="0" smtClean="0"/>
              <a:t>Flight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Source </a:t>
            </a:r>
            <a:r>
              <a:rPr lang="en-US" b="1" dirty="0" smtClean="0"/>
              <a:t>City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Departure </a:t>
            </a:r>
            <a:r>
              <a:rPr lang="en-US" b="1" dirty="0" smtClean="0"/>
              <a:t>Time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Stops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Arrival </a:t>
            </a:r>
            <a:r>
              <a:rPr lang="en-US" b="1" dirty="0" smtClean="0"/>
              <a:t>Time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Destination </a:t>
            </a:r>
            <a:r>
              <a:rPr lang="en-US" b="1" dirty="0" smtClean="0"/>
              <a:t>City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 </a:t>
            </a:r>
            <a:r>
              <a:rPr lang="en-US" b="1" dirty="0" smtClean="0"/>
              <a:t>Class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Duration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371600"/>
            <a:ext cx="22744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3000" b="1" dirty="0">
                <a:latin typeface="Arial Rounded MT Bold" pitchFamily="34" charset="0"/>
              </a:rPr>
              <a:t>Days </a:t>
            </a:r>
            <a:r>
              <a:rPr lang="en-US" sz="3000" b="1" dirty="0" smtClean="0">
                <a:latin typeface="Arial Rounded MT Bold" pitchFamily="34" charset="0"/>
              </a:rPr>
              <a:t>Left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3000" b="1" dirty="0">
              <a:latin typeface="Arial Rounded MT Bold" pitchFamily="34" charset="0"/>
            </a:endParaRPr>
          </a:p>
          <a:p>
            <a:pPr marL="342900" indent="-342900"/>
            <a:endParaRPr lang="en-US" sz="3000" b="1" dirty="0" smtClean="0">
              <a:latin typeface="Arial Rounded MT Bold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FF0000"/>
                </a:solidFill>
                <a:latin typeface="Arial Rounded MT Bold" pitchFamily="34" charset="0"/>
              </a:rPr>
              <a:t>Price</a:t>
            </a:r>
            <a:endParaRPr lang="en-US" sz="3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301</TotalTime>
  <Words>449</Words>
  <Application>Microsoft Office PowerPoint</Application>
  <PresentationFormat>On-screen Show (4:3)</PresentationFormat>
  <Paragraphs>74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Metro</vt:lpstr>
      <vt:lpstr>Decision tree regression using id3 algorithm</vt:lpstr>
      <vt:lpstr>Table Of Content:</vt:lpstr>
      <vt:lpstr>Problem Statement:</vt:lpstr>
      <vt:lpstr>Brain Storming</vt:lpstr>
      <vt:lpstr>Features of the Dataset</vt:lpstr>
      <vt:lpstr>Initial Preprocessing</vt:lpstr>
      <vt:lpstr>Slide 7</vt:lpstr>
      <vt:lpstr>Slide 8</vt:lpstr>
      <vt:lpstr>Clean Data</vt:lpstr>
      <vt:lpstr>Slide 10</vt:lpstr>
      <vt:lpstr>Slide 11</vt:lpstr>
      <vt:lpstr>a) Does price vary with Airlines?</vt:lpstr>
      <vt:lpstr>b)How is the price affected when tickets are bought in just 1 or 2 days before departure?</vt:lpstr>
      <vt:lpstr>c) Does ticket price change based on the departure time and arrival time?</vt:lpstr>
      <vt:lpstr>Slide 15</vt:lpstr>
      <vt:lpstr>Q4. How the price changes with change in Source and Destination?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Hyper parameter tuning from scratch:</vt:lpstr>
      <vt:lpstr>Slide 26</vt:lpstr>
      <vt:lpstr>Slide 27</vt:lpstr>
      <vt:lpstr>Slide 28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regression using id3 algorithm</dc:title>
  <dc:creator>Sumanth</dc:creator>
  <cp:lastModifiedBy>Sumanth</cp:lastModifiedBy>
  <cp:revision>7</cp:revision>
  <dcterms:created xsi:type="dcterms:W3CDTF">2023-03-17T06:24:47Z</dcterms:created>
  <dcterms:modified xsi:type="dcterms:W3CDTF">2023-03-17T11:26:21Z</dcterms:modified>
</cp:coreProperties>
</file>