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E33842-4F52-4DEE-B5BC-A2369D09CEE8}" type="datetimeFigureOut">
              <a:rPr lang="en-US" smtClean="0"/>
              <a:pPr/>
              <a:t>24-Feb-23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4AFA7D-4430-4990-B466-5A8D2C1E9B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E33842-4F52-4DEE-B5BC-A2369D09CEE8}" type="datetimeFigureOut">
              <a:rPr lang="en-US" smtClean="0"/>
              <a:pPr/>
              <a:t>24-Feb-23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4AFA7D-4430-4990-B466-5A8D2C1E9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E33842-4F52-4DEE-B5BC-A2369D09CEE8}" type="datetimeFigureOut">
              <a:rPr lang="en-US" smtClean="0"/>
              <a:pPr/>
              <a:t>24-Feb-23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4AFA7D-4430-4990-B466-5A8D2C1E9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E33842-4F52-4DEE-B5BC-A2369D09CEE8}" type="datetimeFigureOut">
              <a:rPr lang="en-US" smtClean="0"/>
              <a:pPr/>
              <a:t>24-Feb-23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4AFA7D-4430-4990-B466-5A8D2C1E9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E33842-4F52-4DEE-B5BC-A2369D09CEE8}" type="datetimeFigureOut">
              <a:rPr lang="en-US" smtClean="0"/>
              <a:pPr/>
              <a:t>24-Feb-23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4AFA7D-4430-4990-B466-5A8D2C1E9B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E33842-4F52-4DEE-B5BC-A2369D09CEE8}" type="datetimeFigureOut">
              <a:rPr lang="en-US" smtClean="0"/>
              <a:pPr/>
              <a:t>24-Feb-23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4AFA7D-4430-4990-B466-5A8D2C1E9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E33842-4F52-4DEE-B5BC-A2369D09CEE8}" type="datetimeFigureOut">
              <a:rPr lang="en-US" smtClean="0"/>
              <a:pPr/>
              <a:t>24-Feb-23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4AFA7D-4430-4990-B466-5A8D2C1E9B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E33842-4F52-4DEE-B5BC-A2369D09CEE8}" type="datetimeFigureOut">
              <a:rPr lang="en-US" smtClean="0"/>
              <a:pPr/>
              <a:t>24-Feb-23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4AFA7D-4430-4990-B466-5A8D2C1E9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E33842-4F52-4DEE-B5BC-A2369D09CEE8}" type="datetimeFigureOut">
              <a:rPr lang="en-US" smtClean="0"/>
              <a:pPr/>
              <a:t>24-Feb-23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4AFA7D-4430-4990-B466-5A8D2C1E9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E33842-4F52-4DEE-B5BC-A2369D09CEE8}" type="datetimeFigureOut">
              <a:rPr lang="en-US" smtClean="0"/>
              <a:pPr/>
              <a:t>24-Feb-23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4AFA7D-4430-4990-B466-5A8D2C1E9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B7E33842-4F52-4DEE-B5BC-A2369D09CEE8}" type="datetimeFigureOut">
              <a:rPr lang="en-US" smtClean="0"/>
              <a:pPr/>
              <a:t>24-Feb-23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224AFA7D-4430-4990-B466-5A8D2C1E9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7E33842-4F52-4DEE-B5BC-A2369D09CEE8}" type="datetimeFigureOut">
              <a:rPr lang="en-US" smtClean="0"/>
              <a:pPr/>
              <a:t>24-Feb-23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24AFA7D-4430-4990-B466-5A8D2C1E9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752600"/>
            <a:ext cx="8458200" cy="2514600"/>
          </a:xfrm>
        </p:spPr>
        <p:txBody>
          <a:bodyPr/>
          <a:lstStyle/>
          <a:p>
            <a:pPr algn="ctr"/>
            <a:r>
              <a:rPr lang="en-US" dirty="0" smtClean="0"/>
              <a:t>Predicting Movie Collection</a:t>
            </a:r>
            <a:br>
              <a:rPr lang="en-US" dirty="0" smtClean="0"/>
            </a:br>
            <a:r>
              <a:rPr lang="en-US" dirty="0" smtClean="0"/>
              <a:t>Using -Decision Tree Regression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0" y="4648200"/>
            <a:ext cx="2743200" cy="150876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~ </a:t>
            </a:r>
            <a:r>
              <a:rPr lang="en-US" sz="3600" b="1" dirty="0" err="1" smtClean="0"/>
              <a:t>Suhas</a:t>
            </a:r>
            <a:r>
              <a:rPr lang="en-US" sz="3600" b="1" dirty="0" smtClean="0"/>
              <a:t> D S</a:t>
            </a:r>
            <a:endParaRPr lang="en-US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Genre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C:\Users\Sumanth\Desktop\download (1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752600"/>
            <a:ext cx="4941426" cy="33281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57200" y="55626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Rounded MT Bold" pitchFamily="34" charset="0"/>
              </a:rPr>
              <a:t>Here we can visualize that  number of movies from thriller and comedy are more</a:t>
            </a:r>
            <a:endParaRPr lang="en-US" sz="2400" b="1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 Collection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C:\Users\Sumanth\basic electronic\newplot (1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52600"/>
            <a:ext cx="7772400" cy="328015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3000" y="5486400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Rounded MT Bold" pitchFamily="34" charset="0"/>
              </a:rPr>
              <a:t>Here we can visualize Average Collections with respect to Different Genre </a:t>
            </a:r>
            <a:endParaRPr lang="en-US" sz="2400" b="1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C:\Users\Sumanth\Desktop\download (2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7002966" cy="457200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953000"/>
            <a:ext cx="8229600" cy="16002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and Approaches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Standardization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0"/>
            <a:ext cx="7772400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I used </a:t>
            </a:r>
            <a:r>
              <a:rPr lang="en-US" dirty="0" err="1" smtClean="0"/>
              <a:t>StandardScaler</a:t>
            </a:r>
            <a:r>
              <a:rPr lang="en-US" dirty="0" smtClean="0"/>
              <a:t>  for Standardization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 using this it makes mean =0  and scales the data to unit variance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 Used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Predictive Model used is Decision Tress Regression.</a:t>
            </a:r>
          </a:p>
          <a:p>
            <a:endParaRPr lang="en-IN" dirty="0" smtClean="0"/>
          </a:p>
          <a:p>
            <a:r>
              <a:rPr lang="en-US" dirty="0" smtClean="0"/>
              <a:t>We got good metric values</a:t>
            </a:r>
          </a:p>
          <a:p>
            <a:pPr>
              <a:buNone/>
            </a:pPr>
            <a:r>
              <a:rPr lang="en-US" dirty="0" smtClean="0"/>
              <a:t>(MSE 80750526.31578948) and 76.5% score without </a:t>
            </a:r>
            <a:r>
              <a:rPr lang="en-US" dirty="0" err="1" smtClean="0"/>
              <a:t>hyperparameter</a:t>
            </a:r>
            <a:r>
              <a:rPr lang="en-US" dirty="0" smtClean="0"/>
              <a:t> tuning model</a:t>
            </a: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R2 value is  76.5%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 parameter tuning.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 used </a:t>
            </a:r>
            <a:r>
              <a:rPr lang="en-US" dirty="0" err="1" smtClean="0"/>
              <a:t>GridSearchCV</a:t>
            </a:r>
            <a:r>
              <a:rPr lang="en-US" dirty="0" smtClean="0"/>
              <a:t>  to find best parameters for our  Decision tree regression model.</a:t>
            </a:r>
          </a:p>
          <a:p>
            <a:endParaRPr lang="en-US" dirty="0" smtClean="0"/>
          </a:p>
          <a:p>
            <a:r>
              <a:rPr lang="en-US" dirty="0" smtClean="0"/>
              <a:t>After tuning the model I got   </a:t>
            </a:r>
          </a:p>
          <a:p>
            <a:pPr>
              <a:buNone/>
            </a:pPr>
            <a:r>
              <a:rPr lang="en-US" dirty="0" smtClean="0"/>
              <a:t>    MSE: 125674495.13882908 and 63.5% score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Without Hyper parameter tuning</a:t>
            </a:r>
          </a:p>
          <a:p>
            <a:pPr>
              <a:buNone/>
            </a:pPr>
            <a:r>
              <a:rPr lang="en-US" sz="2400" dirty="0" smtClean="0"/>
              <a:t>       -MAE (6409.210)</a:t>
            </a:r>
          </a:p>
          <a:p>
            <a:pPr>
              <a:buNone/>
            </a:pPr>
            <a:r>
              <a:rPr lang="en-US" sz="2400" dirty="0" smtClean="0"/>
              <a:t>       -MSE (81275526.31)</a:t>
            </a:r>
          </a:p>
          <a:p>
            <a:pPr>
              <a:buNone/>
            </a:pPr>
            <a:r>
              <a:rPr lang="en-US" sz="2400" dirty="0" smtClean="0"/>
              <a:t>       -RMSE (9015.29)</a:t>
            </a:r>
          </a:p>
          <a:p>
            <a:pPr>
              <a:buNone/>
            </a:pPr>
            <a:r>
              <a:rPr lang="en-US" sz="2400" dirty="0" smtClean="0"/>
              <a:t>       - R2 value = 76.5%  strong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With Hyper parameter tuning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    </a:t>
            </a:r>
            <a:r>
              <a:rPr lang="en-US" sz="2600" dirty="0" smtClean="0"/>
              <a:t>-MAE (</a:t>
            </a:r>
            <a:r>
              <a:rPr lang="en-US" sz="2400" dirty="0" smtClean="0"/>
              <a:t>8037.38</a:t>
            </a:r>
            <a:r>
              <a:rPr lang="en-US" sz="2600" dirty="0" smtClean="0"/>
              <a:t>)</a:t>
            </a:r>
          </a:p>
          <a:p>
            <a:pPr>
              <a:buNone/>
            </a:pPr>
            <a:r>
              <a:rPr lang="en-US" sz="2600" dirty="0" smtClean="0"/>
              <a:t>    -MSE (</a:t>
            </a:r>
            <a:r>
              <a:rPr lang="en-US" sz="2400" dirty="0" smtClean="0"/>
              <a:t>125674495.138</a:t>
            </a:r>
            <a:r>
              <a:rPr lang="en-US" sz="2600" dirty="0" smtClean="0"/>
              <a:t>)</a:t>
            </a:r>
          </a:p>
          <a:p>
            <a:pPr>
              <a:buNone/>
            </a:pPr>
            <a:r>
              <a:rPr lang="en-US" sz="2600" dirty="0" smtClean="0"/>
              <a:t>    -RMSE (</a:t>
            </a:r>
            <a:r>
              <a:rPr lang="en-US" sz="2400" dirty="0" smtClean="0"/>
              <a:t>11210.463</a:t>
            </a:r>
            <a:r>
              <a:rPr lang="en-US" sz="2600" dirty="0" smtClean="0"/>
              <a:t>)</a:t>
            </a:r>
          </a:p>
          <a:p>
            <a:pPr>
              <a:buNone/>
            </a:pPr>
            <a:r>
              <a:rPr lang="en-US" sz="2600" dirty="0" smtClean="0"/>
              <a:t>    - R2 value =  63.5%  strong</a:t>
            </a:r>
          </a:p>
          <a:p>
            <a:pPr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 Part: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772400" cy="2566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447800" y="4495801"/>
            <a:ext cx="5181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Importing the required Libraries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Pandas-  for data manipulation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Numpy</a:t>
            </a:r>
            <a:r>
              <a:rPr lang="en-US" dirty="0" smtClean="0"/>
              <a:t> -  working with arrays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LabelEncoder</a:t>
            </a:r>
            <a:r>
              <a:rPr lang="en-US" dirty="0" smtClean="0"/>
              <a:t> – to normalize the </a:t>
            </a:r>
            <a:r>
              <a:rPr lang="en-US" dirty="0" err="1" smtClean="0"/>
              <a:t>lables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matplotlib</a:t>
            </a:r>
            <a:r>
              <a:rPr lang="en-US" dirty="0" smtClean="0"/>
              <a:t> – for visualization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Seaborn</a:t>
            </a:r>
            <a:r>
              <a:rPr lang="en-US" dirty="0" smtClean="0"/>
              <a:t> -  for visualization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Plotly</a:t>
            </a:r>
            <a:r>
              <a:rPr lang="en-US" dirty="0" smtClean="0"/>
              <a:t> – for visualization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529337" cy="271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14400" y="31242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 Rounded MT Bold" pitchFamily="34" charset="0"/>
              </a:rPr>
              <a:t>Data.shape</a:t>
            </a:r>
            <a:r>
              <a:rPr lang="en-US" sz="2400" dirty="0" smtClean="0">
                <a:latin typeface="Arial Rounded MT Bold" pitchFamily="34" charset="0"/>
              </a:rPr>
              <a:t> – (used to check the </a:t>
            </a:r>
            <a:r>
              <a:rPr lang="en-US" sz="2400" dirty="0" err="1" smtClean="0">
                <a:latin typeface="Arial Rounded MT Bold" pitchFamily="34" charset="0"/>
              </a:rPr>
              <a:t>no.of</a:t>
            </a:r>
            <a:r>
              <a:rPr lang="en-US" sz="2400" dirty="0" smtClean="0">
                <a:latin typeface="Arial Rounded MT Bold" pitchFamily="34" charset="0"/>
              </a:rPr>
              <a:t> rows and columns in our dataset)</a:t>
            </a:r>
          </a:p>
          <a:p>
            <a:endParaRPr lang="en-US" sz="2400" dirty="0" smtClean="0">
              <a:latin typeface="Arial Rounded MT Bold" pitchFamily="34" charset="0"/>
            </a:endParaRPr>
          </a:p>
          <a:p>
            <a:endParaRPr lang="en-US" sz="2400" dirty="0" smtClean="0">
              <a:latin typeface="Arial Rounded MT Bold" pitchFamily="34" charset="0"/>
            </a:endParaRPr>
          </a:p>
          <a:p>
            <a:r>
              <a:rPr lang="en-US" sz="2400" dirty="0" err="1" smtClean="0">
                <a:latin typeface="Arial Rounded MT Bold" pitchFamily="34" charset="0"/>
              </a:rPr>
              <a:t>Data.size</a:t>
            </a:r>
            <a:r>
              <a:rPr lang="en-US" sz="2400" dirty="0" smtClean="0">
                <a:latin typeface="Arial Rounded MT Bold" pitchFamily="34" charset="0"/>
              </a:rPr>
              <a:t>- (used to check the size of dataset)</a:t>
            </a:r>
            <a:endParaRPr lang="en-US" sz="24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Life Cycle: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8001000" cy="507444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 Rounded MT Bold" pitchFamily="34" charset="0"/>
              </a:rPr>
              <a:t>Problem Understanding</a:t>
            </a:r>
          </a:p>
          <a:p>
            <a:r>
              <a:rPr lang="en-US" sz="3200" dirty="0" smtClean="0">
                <a:latin typeface="Arial Rounded MT Bold" pitchFamily="34" charset="0"/>
              </a:rPr>
              <a:t>Data Collection. </a:t>
            </a:r>
          </a:p>
          <a:p>
            <a:r>
              <a:rPr lang="en-US" sz="3200" dirty="0" smtClean="0">
                <a:latin typeface="Arial Rounded MT Bold" pitchFamily="34" charset="0"/>
              </a:rPr>
              <a:t>Data Preparation.</a:t>
            </a:r>
          </a:p>
          <a:p>
            <a:r>
              <a:rPr lang="en-US" sz="3200" dirty="0" smtClean="0">
                <a:latin typeface="Arial Rounded MT Bold" pitchFamily="34" charset="0"/>
              </a:rPr>
              <a:t>Choose a Model.</a:t>
            </a:r>
          </a:p>
          <a:p>
            <a:r>
              <a:rPr lang="en-US" sz="3200" dirty="0" smtClean="0">
                <a:latin typeface="Arial Rounded MT Bold" pitchFamily="34" charset="0"/>
              </a:rPr>
              <a:t>Train the Model</a:t>
            </a:r>
          </a:p>
          <a:p>
            <a:r>
              <a:rPr lang="en-US" sz="3200" dirty="0" smtClean="0">
                <a:latin typeface="Arial Rounded MT Bold" pitchFamily="34" charset="0"/>
              </a:rPr>
              <a:t>Evaluate the Model</a:t>
            </a:r>
          </a:p>
          <a:p>
            <a:r>
              <a:rPr lang="en-US" sz="3200" dirty="0" smtClean="0">
                <a:latin typeface="Arial Rounded MT Bold" pitchFamily="34" charset="0"/>
              </a:rPr>
              <a:t>Parameter Tuning</a:t>
            </a:r>
          </a:p>
          <a:p>
            <a:r>
              <a:rPr lang="en-US" sz="3200" dirty="0" smtClean="0">
                <a:latin typeface="Arial Rounded MT Bold" pitchFamily="34" charset="0"/>
              </a:rPr>
              <a:t>Make Predictions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228600"/>
            <a:ext cx="48768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562600" y="1447800"/>
            <a:ext cx="3124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Data.dtype</a:t>
            </a:r>
            <a:r>
              <a:rPr lang="en-US" sz="3200" dirty="0" smtClean="0">
                <a:solidFill>
                  <a:srgbClr val="FF0000"/>
                </a:solidFill>
              </a:rPr>
              <a:t>-</a:t>
            </a:r>
          </a:p>
          <a:p>
            <a:r>
              <a:rPr lang="en-US" sz="3200" dirty="0" smtClean="0"/>
              <a:t>It is used to show the </a:t>
            </a:r>
            <a:r>
              <a:rPr lang="en-US" sz="3200" dirty="0" err="1" smtClean="0"/>
              <a:t>datatypes</a:t>
            </a:r>
            <a:r>
              <a:rPr lang="en-US" sz="3200" dirty="0" smtClean="0"/>
              <a:t> in our dataset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"/>
            <a:ext cx="3476625" cy="59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267200" y="1219200"/>
            <a:ext cx="4876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This is the code used to check the </a:t>
            </a:r>
          </a:p>
          <a:p>
            <a:r>
              <a:rPr lang="en-US" sz="3200" dirty="0" smtClean="0"/>
              <a:t>Categorical features present in our </a:t>
            </a:r>
            <a:r>
              <a:rPr lang="en-US" sz="3200" dirty="0" err="1" smtClean="0"/>
              <a:t>datset</a:t>
            </a:r>
            <a:endParaRPr lang="en-US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228600"/>
            <a:ext cx="5410199" cy="6289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19800" y="1371600"/>
            <a:ext cx="281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It shows the information of each features in our </a:t>
            </a:r>
            <a:r>
              <a:rPr lang="en-US" sz="3600" dirty="0" err="1" smtClean="0"/>
              <a:t>datset</a:t>
            </a:r>
            <a:endParaRPr lang="en-US" sz="3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5562600"/>
            <a:ext cx="8199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Describe()  displays summary statistics for </a:t>
            </a:r>
            <a:r>
              <a:rPr lang="en-US" sz="2400" dirty="0" err="1" smtClean="0">
                <a:latin typeface="Arial Rounded MT Bold" pitchFamily="34" charset="0"/>
              </a:rPr>
              <a:t>dataframe</a:t>
            </a:r>
            <a:r>
              <a:rPr lang="en-US" sz="2400" dirty="0" smtClean="0">
                <a:latin typeface="Arial Rounded MT Bold" pitchFamily="34" charset="0"/>
              </a:rPr>
              <a:t> </a:t>
            </a:r>
            <a:endParaRPr lang="en-US" sz="24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28600"/>
            <a:ext cx="378142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5410200"/>
            <a:ext cx="7193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Arial Rounded MT Bold" pitchFamily="34" charset="0"/>
              </a:rPr>
              <a:t>Data.isna</a:t>
            </a:r>
            <a:r>
              <a:rPr lang="en-US" sz="2400" b="1" dirty="0" smtClean="0">
                <a:solidFill>
                  <a:srgbClr val="FF0000"/>
                </a:solidFill>
                <a:latin typeface="Arial Rounded MT Bold" pitchFamily="34" charset="0"/>
              </a:rPr>
              <a:t>().sum()</a:t>
            </a:r>
          </a:p>
          <a:p>
            <a:r>
              <a:rPr lang="en-US" sz="2400" dirty="0" smtClean="0">
                <a:latin typeface="Arial Rounded MT Bold" pitchFamily="34" charset="0"/>
              </a:rPr>
              <a:t>It is used to check the null values in our dataset</a:t>
            </a:r>
            <a:endParaRPr lang="en-US" sz="24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8259803" cy="580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229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1" y="50292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Rounded MT Bold" pitchFamily="34" charset="0"/>
              </a:rPr>
              <a:t>By using this code we can find how many outliers present in our dataset</a:t>
            </a:r>
            <a:endParaRPr lang="en-US" sz="32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0"/>
            <a:ext cx="8382000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62000" y="6172200"/>
            <a:ext cx="705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Here I converted categorical columns into numerical columns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2296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5181600"/>
            <a:ext cx="868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Here I differentiated the target column and used </a:t>
            </a:r>
            <a:r>
              <a:rPr lang="en-US" dirty="0" err="1" smtClean="0">
                <a:latin typeface="Arial Rounded MT Bold" pitchFamily="34" charset="0"/>
              </a:rPr>
              <a:t>StandardScalar</a:t>
            </a:r>
            <a:r>
              <a:rPr lang="en-US" dirty="0" smtClean="0">
                <a:latin typeface="Arial Rounded MT Bold" pitchFamily="34" charset="0"/>
              </a:rPr>
              <a:t> for Standardization</a:t>
            </a:r>
          </a:p>
          <a:p>
            <a:r>
              <a:rPr lang="en-US" dirty="0" smtClean="0">
                <a:latin typeface="Arial Rounded MT Bold" pitchFamily="34" charset="0"/>
              </a:rPr>
              <a:t>And split the </a:t>
            </a:r>
            <a:r>
              <a:rPr lang="en-US" dirty="0" err="1" smtClean="0">
                <a:latin typeface="Arial Rounded MT Bold" pitchFamily="34" charset="0"/>
              </a:rPr>
              <a:t>dataFrame</a:t>
            </a:r>
            <a:r>
              <a:rPr lang="en-US" dirty="0" smtClean="0">
                <a:latin typeface="Arial Rounded MT Bold" pitchFamily="34" charset="0"/>
              </a:rPr>
              <a:t> into train and test data</a:t>
            </a: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747553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895600"/>
            <a:ext cx="32670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66800" y="4267200"/>
            <a:ext cx="7796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Rounded MT Bold" pitchFamily="34" charset="0"/>
              </a:rPr>
              <a:t>Here I used Decision tree Regression for prediction</a:t>
            </a:r>
            <a:endParaRPr lang="en-US" sz="24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895600"/>
            <a:ext cx="7772400" cy="3078960"/>
          </a:xfrm>
        </p:spPr>
        <p:txBody>
          <a:bodyPr/>
          <a:lstStyle/>
          <a:p>
            <a:r>
              <a:rPr lang="en-IN" dirty="0" smtClean="0">
                <a:latin typeface="Arial Rounded MT Bold" pitchFamily="34" charset="0"/>
              </a:rPr>
              <a:t>Determine the Movie collection dataset and developing a Decision tree regression model to predict the movie collections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667000"/>
            <a:ext cx="82296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got  100% score on training data.</a:t>
            </a:r>
          </a:p>
          <a:p>
            <a:endParaRPr lang="en-US" sz="2000" dirty="0" smtClean="0"/>
          </a:p>
          <a:p>
            <a:r>
              <a:rPr lang="en-US" sz="2000" dirty="0" smtClean="0"/>
              <a:t>On test data we got 76.5% score because we did not provide any tuning parameters while initializing the trees as a  result of which algorithm splits</a:t>
            </a:r>
          </a:p>
          <a:p>
            <a:r>
              <a:rPr lang="en-US" sz="2000" dirty="0" smtClean="0"/>
              <a:t>The training data till the leaf node.  Due to which depth of the tree increased and model did the </a:t>
            </a:r>
            <a:r>
              <a:rPr lang="en-US" sz="2000" dirty="0" err="1" smtClean="0"/>
              <a:t>overfitting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That’s why we are getting high score on our training data and less score on test data.</a:t>
            </a:r>
          </a:p>
          <a:p>
            <a:endParaRPr lang="en-US" sz="2000" dirty="0" smtClean="0"/>
          </a:p>
          <a:p>
            <a:r>
              <a:rPr lang="en-US" sz="2000" dirty="0" smtClean="0"/>
              <a:t>So to solve this problem we would use hyper parameter tuning.</a:t>
            </a:r>
          </a:p>
          <a:p>
            <a:endParaRPr lang="en-US" sz="2000" dirty="0" smtClean="0"/>
          </a:p>
          <a:p>
            <a:r>
              <a:rPr lang="en-US" sz="2000" dirty="0" smtClean="0"/>
              <a:t>We can use </a:t>
            </a:r>
            <a:r>
              <a:rPr lang="en-US" sz="2000" dirty="0" err="1" smtClean="0"/>
              <a:t>GridSearch</a:t>
            </a:r>
            <a:r>
              <a:rPr lang="en-US" sz="2000" dirty="0" smtClean="0"/>
              <a:t> or Randomized Search for  hyper parameters tuning</a:t>
            </a:r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0"/>
            <a:ext cx="845820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7630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" y="28194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Above we initialize hyper parameters random range using </a:t>
            </a:r>
            <a:r>
              <a:rPr lang="en-US" dirty="0" err="1" smtClean="0">
                <a:latin typeface="Arial Rounded MT Bold" pitchFamily="34" charset="0"/>
              </a:rPr>
              <a:t>Gridsearch</a:t>
            </a:r>
            <a:r>
              <a:rPr lang="en-US" dirty="0" smtClean="0">
                <a:latin typeface="Arial Rounded MT Bold" pitchFamily="34" charset="0"/>
              </a:rPr>
              <a:t> to find the best parameters for our decision tree model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505200"/>
            <a:ext cx="472440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953000"/>
            <a:ext cx="8763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67818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57201" y="37338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Rounded MT Bold" pitchFamily="34" charset="0"/>
              </a:rPr>
              <a:t>Hyper parameter tuning took around 13 min . It might vary depending upon your machine</a:t>
            </a:r>
            <a:endParaRPr lang="en-US" dirty="0">
              <a:latin typeface="Arial Rounded MT Bold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1" y="4067175"/>
            <a:ext cx="853440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429000"/>
            <a:ext cx="74676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762000"/>
            <a:ext cx="77724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90600" y="228600"/>
            <a:ext cx="4982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 Rounded MT Bold" pitchFamily="34" charset="0"/>
              </a:rPr>
              <a:t>Without Hyper parameter tuning</a:t>
            </a:r>
            <a:endParaRPr lang="en-US" sz="24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2743200"/>
            <a:ext cx="4578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 Rounded MT Bold" pitchFamily="34" charset="0"/>
              </a:rPr>
              <a:t>With  Hyper parameter tuning</a:t>
            </a:r>
            <a:endParaRPr lang="en-US" sz="2400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 you observe the above metrics for both the models, We got good metric values(MSE 80750526.31578948) and 76.5% score without              hyper parameter tuning  model compare to model      hyper parameter tuning.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of the Dataset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Rows:</a:t>
            </a:r>
          </a:p>
          <a:p>
            <a:pPr>
              <a:buNone/>
            </a:pPr>
            <a:r>
              <a:rPr lang="en-US" dirty="0" smtClean="0"/>
              <a:t>          * We have </a:t>
            </a:r>
            <a:r>
              <a:rPr lang="en-US" b="1" dirty="0" smtClean="0">
                <a:solidFill>
                  <a:srgbClr val="FF0000"/>
                </a:solidFill>
              </a:rPr>
              <a:t>506</a:t>
            </a:r>
            <a:r>
              <a:rPr lang="en-US" dirty="0" smtClean="0"/>
              <a:t> rows in our dataset</a:t>
            </a:r>
          </a:p>
          <a:p>
            <a:r>
              <a:rPr lang="en-IN" dirty="0" smtClean="0"/>
              <a:t>Features:</a:t>
            </a:r>
          </a:p>
          <a:p>
            <a:pPr>
              <a:buNone/>
            </a:pPr>
            <a:r>
              <a:rPr lang="en-IN" dirty="0" smtClean="0"/>
              <a:t>          * We have </a:t>
            </a:r>
            <a:r>
              <a:rPr lang="en-IN" b="1" dirty="0" smtClean="0">
                <a:solidFill>
                  <a:srgbClr val="FF0000"/>
                </a:solidFill>
              </a:rPr>
              <a:t>18</a:t>
            </a:r>
            <a:r>
              <a:rPr lang="en-IN" dirty="0" smtClean="0"/>
              <a:t> columns in that</a:t>
            </a:r>
          </a:p>
          <a:p>
            <a:pPr>
              <a:buNone/>
            </a:pPr>
            <a:r>
              <a:rPr lang="en-IN" dirty="0" smtClean="0"/>
              <a:t>                  - 16 numerical features </a:t>
            </a:r>
          </a:p>
          <a:p>
            <a:pPr>
              <a:buNone/>
            </a:pPr>
            <a:r>
              <a:rPr lang="en-IN" dirty="0" smtClean="0"/>
              <a:t>                  -  2 categorical features</a:t>
            </a:r>
          </a:p>
          <a:p>
            <a:r>
              <a:rPr lang="en-IN" dirty="0" smtClean="0"/>
              <a:t>Target Variable: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Collection </a:t>
            </a:r>
          </a:p>
          <a:p>
            <a:r>
              <a:rPr lang="en-US" dirty="0" smtClean="0"/>
              <a:t>Problem  Type- Regression type</a:t>
            </a:r>
            <a:endParaRPr lang="en-I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0600"/>
            <a:ext cx="8458200" cy="1828800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Rounded MT Bold" pitchFamily="34" charset="0"/>
              </a:rPr>
              <a:t>Data Cleaning and Pre-processing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Rounded MT Bold" pitchFamily="34" charset="0"/>
              </a:rPr>
              <a:t/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Rounded MT Bold" pitchFamily="34" charset="0"/>
              </a:rPr>
            </a:br>
            <a:endParaRPr lang="en-US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Missing value Treatment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given data we have 12 missing values in Time_taken feature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 Since there are outliers in </a:t>
            </a:r>
            <a:r>
              <a:rPr lang="en-US" dirty="0" err="1" smtClean="0"/>
              <a:t>time_taken</a:t>
            </a:r>
            <a:r>
              <a:rPr lang="en-US" dirty="0" smtClean="0"/>
              <a:t> column we should replace null with median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data types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were 2categorical features in dataset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By using   </a:t>
            </a:r>
            <a:r>
              <a:rPr lang="en-US" dirty="0" err="1" smtClean="0"/>
              <a:t>pd.get_dummies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   I converted all my categorical features into numerical features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Sumanth\Desktop\downloa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524000"/>
            <a:ext cx="4941426" cy="334086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</p:pic>
      <p:sp>
        <p:nvSpPr>
          <p:cNvPr id="5" name="TextBox 4"/>
          <p:cNvSpPr txBox="1"/>
          <p:nvPr/>
        </p:nvSpPr>
        <p:spPr>
          <a:xfrm>
            <a:off x="609600" y="51816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From this we can understand that the availability of 3D movies  are more compared to non 3D</a:t>
            </a:r>
            <a:endParaRPr lang="en-US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Collection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Users\Sumanth\basic electronic\newplo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772400" cy="328015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7200" y="504211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itchFamily="34" charset="0"/>
              </a:rPr>
              <a:t>For collections </a:t>
            </a:r>
            <a:r>
              <a:rPr lang="en-US" sz="2400" dirty="0" smtClean="0">
                <a:latin typeface="Arial Rounded MT Bold" pitchFamily="34" charset="0"/>
              </a:rPr>
              <a:t>more than</a:t>
            </a:r>
            <a:r>
              <a:rPr lang="en-US" sz="2400" dirty="0">
                <a:latin typeface="Arial Rounded MT Bold" pitchFamily="34" charset="0"/>
              </a:rPr>
              <a:t> 50k majority of the collection came for 3D movies</a:t>
            </a:r>
          </a:p>
          <a:p>
            <a:endParaRPr lang="en-US" sz="24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239</TotalTime>
  <Words>638</Words>
  <Application>Microsoft Office PowerPoint</Application>
  <PresentationFormat>On-screen Show (4:3)</PresentationFormat>
  <Paragraphs>113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Metro</vt:lpstr>
      <vt:lpstr>Predicting Movie Collection Using -Decision Tree Regression </vt:lpstr>
      <vt:lpstr>Machine Learning Life Cycle:</vt:lpstr>
      <vt:lpstr>Problem Statement</vt:lpstr>
      <vt:lpstr>Features of the Dataset</vt:lpstr>
      <vt:lpstr>Data Cleaning and Pre-processing </vt:lpstr>
      <vt:lpstr>Missing value Treatment</vt:lpstr>
      <vt:lpstr>Changing data types </vt:lpstr>
      <vt:lpstr>Exploratory Data Analysis</vt:lpstr>
      <vt:lpstr>Average Collection</vt:lpstr>
      <vt:lpstr>Genre </vt:lpstr>
      <vt:lpstr>Average Collection </vt:lpstr>
      <vt:lpstr>Correlation </vt:lpstr>
      <vt:lpstr>Models and Approaches</vt:lpstr>
      <vt:lpstr>Standardization</vt:lpstr>
      <vt:lpstr>Models Used</vt:lpstr>
      <vt:lpstr>Hyper parameter tuning.</vt:lpstr>
      <vt:lpstr>Comparision</vt:lpstr>
      <vt:lpstr>Coding Part: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Conclusion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Movie Collection Using -Decision Tree Regression</dc:title>
  <dc:creator>Sumanth</dc:creator>
  <cp:lastModifiedBy>Sumanth</cp:lastModifiedBy>
  <cp:revision>4</cp:revision>
  <dcterms:created xsi:type="dcterms:W3CDTF">2023-02-23T11:57:40Z</dcterms:created>
  <dcterms:modified xsi:type="dcterms:W3CDTF">2023-02-24T12:40:36Z</dcterms:modified>
</cp:coreProperties>
</file>