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0DB75B-883B-43A1-A3C8-821CE0C8ECE4}" type="datetimeFigureOut">
              <a:rPr lang="en-US" smtClean="0"/>
              <a:pPr/>
              <a:t>03-Mar-23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6AF443-E852-4738-8A3D-D5288AE55A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0DB75B-883B-43A1-A3C8-821CE0C8ECE4}" type="datetimeFigureOut">
              <a:rPr lang="en-US" smtClean="0"/>
              <a:pPr/>
              <a:t>03-Mar-23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6AF443-E852-4738-8A3D-D5288AE55A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0DB75B-883B-43A1-A3C8-821CE0C8ECE4}" type="datetimeFigureOut">
              <a:rPr lang="en-US" smtClean="0"/>
              <a:pPr/>
              <a:t>03-Mar-23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6AF443-E852-4738-8A3D-D5288AE55A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0DB75B-883B-43A1-A3C8-821CE0C8ECE4}" type="datetimeFigureOut">
              <a:rPr lang="en-US" smtClean="0"/>
              <a:pPr/>
              <a:t>03-Mar-23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6AF443-E852-4738-8A3D-D5288AE55A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0DB75B-883B-43A1-A3C8-821CE0C8ECE4}" type="datetimeFigureOut">
              <a:rPr lang="en-US" smtClean="0"/>
              <a:pPr/>
              <a:t>03-Mar-23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6AF443-E852-4738-8A3D-D5288AE55A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0DB75B-883B-43A1-A3C8-821CE0C8ECE4}" type="datetimeFigureOut">
              <a:rPr lang="en-US" smtClean="0"/>
              <a:pPr/>
              <a:t>03-Mar-23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6AF443-E852-4738-8A3D-D5288AE55A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0DB75B-883B-43A1-A3C8-821CE0C8ECE4}" type="datetimeFigureOut">
              <a:rPr lang="en-US" smtClean="0"/>
              <a:pPr/>
              <a:t>03-Mar-23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6AF443-E852-4738-8A3D-D5288AE55A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0DB75B-883B-43A1-A3C8-821CE0C8ECE4}" type="datetimeFigureOut">
              <a:rPr lang="en-US" smtClean="0"/>
              <a:pPr/>
              <a:t>03-Mar-23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6AF443-E852-4738-8A3D-D5288AE55A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0DB75B-883B-43A1-A3C8-821CE0C8ECE4}" type="datetimeFigureOut">
              <a:rPr lang="en-US" smtClean="0"/>
              <a:pPr/>
              <a:t>03-Mar-23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6AF443-E852-4738-8A3D-D5288AE55A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0DB75B-883B-43A1-A3C8-821CE0C8ECE4}" type="datetimeFigureOut">
              <a:rPr lang="en-US" smtClean="0"/>
              <a:pPr/>
              <a:t>03-Mar-23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6AF443-E852-4738-8A3D-D5288AE55A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800DB75B-883B-43A1-A3C8-821CE0C8ECE4}" type="datetimeFigureOut">
              <a:rPr lang="en-US" smtClean="0"/>
              <a:pPr/>
              <a:t>03-Mar-23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546AF443-E852-4738-8A3D-D5288AE55A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00DB75B-883B-43A1-A3C8-821CE0C8ECE4}" type="datetimeFigureOut">
              <a:rPr lang="en-US" smtClean="0"/>
              <a:pPr/>
              <a:t>03-Mar-23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546AF443-E852-4738-8A3D-D5288AE55A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447800"/>
            <a:ext cx="8534400" cy="35814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Arial Rounded MT Bold" pitchFamily="34" charset="0"/>
              </a:rPr>
              <a:t>  </a:t>
            </a:r>
            <a:r>
              <a:rPr lang="en-US" dirty="0" smtClean="0">
                <a:solidFill>
                  <a:schemeClr val="tx2"/>
                </a:solidFill>
                <a:effectLst/>
                <a:latin typeface="Arial Rounded MT Bold" pitchFamily="34" charset="0"/>
              </a:rPr>
              <a:t>Implementation of  Decision Tree Regression using ID3 algorithm from </a:t>
            </a:r>
            <a:r>
              <a:rPr lang="en-US" sz="4800" dirty="0" smtClean="0">
                <a:solidFill>
                  <a:schemeClr val="tx2"/>
                </a:solidFill>
                <a:effectLst/>
                <a:latin typeface="Arial Rounded MT Bold" pitchFamily="34" charset="0"/>
              </a:rPr>
              <a:t>scratch</a:t>
            </a:r>
            <a:r>
              <a:rPr lang="en-US" dirty="0" smtClean="0">
                <a:solidFill>
                  <a:schemeClr val="tx2"/>
                </a:solidFill>
                <a:effectLst/>
                <a:latin typeface="Arial Rounded MT Bold" pitchFamily="34" charset="0"/>
              </a:rPr>
              <a:t> using Python</a:t>
            </a:r>
            <a:br>
              <a:rPr lang="en-US" dirty="0" smtClean="0">
                <a:solidFill>
                  <a:schemeClr val="tx2"/>
                </a:solidFill>
                <a:effectLst/>
                <a:latin typeface="Arial Rounded MT Bold" pitchFamily="34" charset="0"/>
              </a:rPr>
            </a:br>
            <a:endParaRPr lang="en-US" dirty="0">
              <a:solidFill>
                <a:schemeClr val="tx2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10000"/>
            <a:ext cx="8382000" cy="14478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                                                    ~ Suhas D S</a:t>
            </a:r>
            <a:endParaRPr lang="en-US" sz="3200" b="1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28600"/>
            <a:ext cx="7696200" cy="4489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15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Arial Rounded MT Bold" pitchFamily="34" charset="0"/>
              </a:rPr>
              <a:t>Correlation graph </a:t>
            </a:r>
            <a:r>
              <a:rPr lang="en-US" sz="2000" b="1" dirty="0" smtClean="0">
                <a:latin typeface="Arial Rounded MT Bold" pitchFamily="34" charset="0"/>
              </a:rPr>
              <a:t>is very useful to highlight the most correlated variables in a data table</a:t>
            </a:r>
            <a:endParaRPr lang="en-US" sz="2000" b="1" dirty="0"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28600"/>
            <a:ext cx="5362575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838200" y="4648200"/>
            <a:ext cx="762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Here I used scatter plot , in this we can see that when width is increasing even the weight of the fish is also increasing 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5645536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2200" y="381000"/>
            <a:ext cx="2708031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2971800"/>
            <a:ext cx="8294687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599" y="4800600"/>
            <a:ext cx="1503123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590800" y="4953000"/>
            <a:ext cx="56681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 Rounded MT Bold" pitchFamily="34" charset="0"/>
              </a:rPr>
              <a:t>Here I replaced the outliers by using </a:t>
            </a:r>
            <a:r>
              <a:rPr lang="en-US" sz="2000" b="1" dirty="0" smtClean="0">
                <a:solidFill>
                  <a:srgbClr val="FF0000"/>
                </a:solidFill>
                <a:latin typeface="Arial Rounded MT Bold" pitchFamily="34" charset="0"/>
              </a:rPr>
              <a:t>mean() </a:t>
            </a:r>
          </a:p>
          <a:p>
            <a:endParaRPr lang="en-US" sz="2000" b="1" dirty="0" smtClean="0">
              <a:latin typeface="Arial Rounded MT Bold" pitchFamily="34" charset="0"/>
            </a:endParaRPr>
          </a:p>
          <a:p>
            <a:endParaRPr lang="en-US" sz="2000" b="1" dirty="0" smtClean="0">
              <a:latin typeface="Arial Rounded MT Bold" pitchFamily="34" charset="0"/>
            </a:endParaRPr>
          </a:p>
          <a:p>
            <a:r>
              <a:rPr lang="en-US" sz="2000" b="1" dirty="0" smtClean="0">
                <a:latin typeface="Arial Rounded MT Bold" pitchFamily="34" charset="0"/>
              </a:rPr>
              <a:t>So after replacing we can see no outliers </a:t>
            </a:r>
            <a:endParaRPr lang="en-US" sz="2000" b="1" dirty="0"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8600"/>
            <a:ext cx="8382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09600" y="2057400"/>
            <a:ext cx="8534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Rounded MT Bold" pitchFamily="34" charset="0"/>
              </a:rPr>
              <a:t>Here I choose </a:t>
            </a:r>
            <a:r>
              <a:rPr lang="en-US" dirty="0" smtClean="0">
                <a:solidFill>
                  <a:srgbClr val="FF0000"/>
                </a:solidFill>
                <a:latin typeface="Arial Rounded MT Bold" pitchFamily="34" charset="0"/>
              </a:rPr>
              <a:t>weight</a:t>
            </a:r>
            <a:r>
              <a:rPr lang="en-US" dirty="0" smtClean="0">
                <a:latin typeface="Arial Rounded MT Bold" pitchFamily="34" charset="0"/>
              </a:rPr>
              <a:t> as my </a:t>
            </a:r>
            <a:r>
              <a:rPr lang="en-US" dirty="0" smtClean="0">
                <a:solidFill>
                  <a:srgbClr val="FF0000"/>
                </a:solidFill>
                <a:latin typeface="Arial Rounded MT Bold" pitchFamily="34" charset="0"/>
              </a:rPr>
              <a:t>target column </a:t>
            </a:r>
            <a:r>
              <a:rPr lang="en-US" dirty="0" smtClean="0">
                <a:latin typeface="Arial Rounded MT Bold" pitchFamily="34" charset="0"/>
              </a:rPr>
              <a:t>and gave </a:t>
            </a:r>
            <a:r>
              <a:rPr lang="en-US" dirty="0" smtClean="0">
                <a:solidFill>
                  <a:srgbClr val="FF0000"/>
                </a:solidFill>
                <a:latin typeface="Arial Rounded MT Bold" pitchFamily="34" charset="0"/>
              </a:rPr>
              <a:t>Y</a:t>
            </a:r>
            <a:r>
              <a:rPr lang="en-US" dirty="0" smtClean="0">
                <a:latin typeface="Arial Rounded MT Bold" pitchFamily="34" charset="0"/>
              </a:rPr>
              <a:t> as arbitrary output. </a:t>
            </a:r>
          </a:p>
          <a:p>
            <a:r>
              <a:rPr lang="en-US" dirty="0" smtClean="0">
                <a:latin typeface="Arial Rounded MT Bold" pitchFamily="34" charset="0"/>
              </a:rPr>
              <a:t> </a:t>
            </a:r>
          </a:p>
          <a:p>
            <a:r>
              <a:rPr lang="en-US" dirty="0" smtClean="0">
                <a:latin typeface="Arial Rounded MT Bold" pitchFamily="34" charset="0"/>
              </a:rPr>
              <a:t>And by leaving </a:t>
            </a:r>
            <a:r>
              <a:rPr lang="en-US" dirty="0" smtClean="0">
                <a:solidFill>
                  <a:srgbClr val="FF0000"/>
                </a:solidFill>
                <a:latin typeface="Arial Rounded MT Bold" pitchFamily="34" charset="0"/>
              </a:rPr>
              <a:t>Species</a:t>
            </a:r>
            <a:r>
              <a:rPr lang="en-US" dirty="0" smtClean="0">
                <a:latin typeface="Arial Rounded MT Bold" pitchFamily="34" charset="0"/>
              </a:rPr>
              <a:t> and </a:t>
            </a:r>
            <a:r>
              <a:rPr lang="en-US" dirty="0" smtClean="0">
                <a:solidFill>
                  <a:srgbClr val="FF0000"/>
                </a:solidFill>
                <a:latin typeface="Arial Rounded MT Bold" pitchFamily="34" charset="0"/>
              </a:rPr>
              <a:t>weight columns </a:t>
            </a:r>
            <a:r>
              <a:rPr lang="en-US" dirty="0" smtClean="0">
                <a:latin typeface="Arial Rounded MT Bold" pitchFamily="34" charset="0"/>
              </a:rPr>
              <a:t>, I took remaining columns as my </a:t>
            </a:r>
            <a:r>
              <a:rPr lang="en-US" dirty="0" smtClean="0">
                <a:solidFill>
                  <a:srgbClr val="FF0000"/>
                </a:solidFill>
                <a:latin typeface="Arial Rounded MT Bold" pitchFamily="34" charset="0"/>
              </a:rPr>
              <a:t>independent variables </a:t>
            </a:r>
            <a:r>
              <a:rPr lang="en-US" dirty="0" smtClean="0">
                <a:latin typeface="Arial Rounded MT Bold" pitchFamily="34" charset="0"/>
              </a:rPr>
              <a:t>and gave </a:t>
            </a:r>
            <a:r>
              <a:rPr lang="en-US" dirty="0" smtClean="0">
                <a:solidFill>
                  <a:srgbClr val="FF0000"/>
                </a:solidFill>
                <a:latin typeface="Arial Rounded MT Bold" pitchFamily="34" charset="0"/>
              </a:rPr>
              <a:t>X</a:t>
            </a:r>
            <a:r>
              <a:rPr lang="en-US" dirty="0" smtClean="0">
                <a:latin typeface="Arial Rounded MT Bold" pitchFamily="34" charset="0"/>
              </a:rPr>
              <a:t> as arbitrary input.</a:t>
            </a:r>
            <a:endParaRPr lang="en-US" dirty="0"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772400" cy="9144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Model building by Scratch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143000"/>
            <a:ext cx="525780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09600" y="5105400"/>
            <a:ext cx="8229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2000" dirty="0" smtClean="0">
                <a:latin typeface="Arial Rounded MT Bold" pitchFamily="34" charset="0"/>
              </a:rPr>
              <a:t>Here I defined </a:t>
            </a:r>
            <a:r>
              <a:rPr lang="en-US" sz="2000" b="1" dirty="0" smtClean="0">
                <a:solidFill>
                  <a:srgbClr val="FF0000"/>
                </a:solidFill>
                <a:latin typeface="Arial Rounded MT Bold" pitchFamily="34" charset="0"/>
              </a:rPr>
              <a:t>rmse</a:t>
            </a:r>
            <a:r>
              <a:rPr lang="en-US" sz="2000" dirty="0" smtClean="0">
                <a:latin typeface="Arial Rounded MT Bold" pitchFamily="34" charset="0"/>
              </a:rPr>
              <a:t> score for  evaluating the quality of predictions 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latin typeface="Arial Rounded MT Bold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rial Rounded MT Bold" pitchFamily="34" charset="0"/>
              </a:rPr>
              <a:t>To predict we need train and test data both so to split the data here I defined </a:t>
            </a:r>
            <a:r>
              <a:rPr lang="en-US" sz="2000" b="1" dirty="0" smtClean="0">
                <a:solidFill>
                  <a:srgbClr val="FF0000"/>
                </a:solidFill>
                <a:latin typeface="Arial Rounded MT Bold" pitchFamily="34" charset="0"/>
              </a:rPr>
              <a:t>train_test_split</a:t>
            </a:r>
            <a:r>
              <a:rPr lang="en-US" sz="2000" dirty="0" smtClean="0">
                <a:latin typeface="Arial Rounded MT Bold" pitchFamily="34" charset="0"/>
              </a:rPr>
              <a:t> without using SKLEARN  </a:t>
            </a:r>
            <a:endParaRPr lang="en-US" sz="2000" dirty="0">
              <a:latin typeface="Arial Rounded MT Bold" pitchFamily="34" charset="0"/>
            </a:endParaRPr>
          </a:p>
        </p:txBody>
      </p:sp>
      <p:pic>
        <p:nvPicPr>
          <p:cNvPr id="8197" name="Picture 5" descr="Root-Mean-Square Error in R Programming - GeeksforGeek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99200" y="2286000"/>
            <a:ext cx="2916201" cy="1203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12014"/>
            <a:ext cx="8610600" cy="4002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33400" y="4267200"/>
            <a:ext cx="8610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smtClean="0">
                <a:latin typeface="Arial Rounded MT Bold" pitchFamily="34" charset="0"/>
              </a:rPr>
              <a:t>Here I created the user-defined structure and named it as </a:t>
            </a:r>
            <a:r>
              <a:rPr lang="en-US" b="1" dirty="0" smtClean="0">
                <a:solidFill>
                  <a:srgbClr val="FF0000"/>
                </a:solidFill>
                <a:latin typeface="Arial Rounded MT Bold" pitchFamily="34" charset="0"/>
              </a:rPr>
              <a:t>ID3DecisionTreeRegression.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latin typeface="Arial Rounded MT Bold" pitchFamily="34" charset="0"/>
              </a:rPr>
              <a:t>  </a:t>
            </a:r>
            <a:r>
              <a:rPr lang="en-US" dirty="0" smtClean="0">
                <a:latin typeface="Arial Rounded MT Bold" pitchFamily="34" charset="0"/>
              </a:rPr>
              <a:t>Here  </a:t>
            </a:r>
            <a:r>
              <a:rPr lang="en-US" b="1" dirty="0" smtClean="0">
                <a:solidFill>
                  <a:srgbClr val="FF0000"/>
                </a:solidFill>
                <a:latin typeface="Arial Rounded MT Bold" pitchFamily="34" charset="0"/>
              </a:rPr>
              <a:t>__init__() </a:t>
            </a:r>
            <a:r>
              <a:rPr lang="en-US" dirty="0" smtClean="0">
                <a:latin typeface="Arial Rounded MT Bold" pitchFamily="34" charset="0"/>
              </a:rPr>
              <a:t>is a constructor used to initialize the data members of the class when a class is initiated 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latin typeface="Arial Rounded MT Bold" pitchFamily="34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Arial Rounded MT Bold" pitchFamily="34" charset="0"/>
              </a:rPr>
              <a:t>Self</a:t>
            </a:r>
            <a:r>
              <a:rPr lang="en-US" dirty="0" smtClean="0">
                <a:latin typeface="Arial Rounded MT Bold" pitchFamily="34" charset="0"/>
              </a:rPr>
              <a:t> is used to represent the instance of the class , by using this we can access the attribute and  methods of the class in python 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Arial Rounded MT Bold" pitchFamily="34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Arial Rounded MT Bold" pitchFamily="34" charset="0"/>
              </a:rPr>
              <a:t>def</a:t>
            </a:r>
            <a:r>
              <a:rPr lang="en-US" dirty="0" smtClean="0">
                <a:latin typeface="Arial Rounded MT Bold" pitchFamily="34" charset="0"/>
              </a:rPr>
              <a:t> keyword is used to define a function .</a:t>
            </a:r>
            <a:endParaRPr lang="en-US" dirty="0"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8447087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33400" y="3200400"/>
            <a:ext cx="8610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Arial Rounded MT Bold" pitchFamily="34" charset="0"/>
              </a:rPr>
              <a:t>  operator.le -  this method is used to compare each value in a dataframe to check if it is less than, or equal to a specified value and returns the dataframe with boolean true/ false for each comparision. </a:t>
            </a:r>
          </a:p>
          <a:p>
            <a:pPr>
              <a:buFont typeface="Wingdings" pitchFamily="2" charset="2"/>
              <a:buChar char="q"/>
            </a:pPr>
            <a:endParaRPr lang="en-US" dirty="0" smtClean="0">
              <a:latin typeface="Arial Rounded MT Bold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Arial Rounded MT Bold" pitchFamily="34" charset="0"/>
              </a:rPr>
              <a:t>  The coefficient of variation (CV) is </a:t>
            </a:r>
            <a:r>
              <a:rPr lang="en-US" b="1" dirty="0" smtClean="0">
                <a:latin typeface="Arial Rounded MT Bold" pitchFamily="34" charset="0"/>
              </a:rPr>
              <a:t>defined as the ratio of the standard deviation to the mean, </a:t>
            </a:r>
            <a:r>
              <a:rPr lang="en-US" dirty="0" smtClean="0">
                <a:latin typeface="Arial Rounded MT Bold" pitchFamily="34" charset="0"/>
              </a:rPr>
              <a:t> And used to decide when to stop branching.</a:t>
            </a:r>
          </a:p>
          <a:p>
            <a:pPr>
              <a:buFont typeface="Wingdings" pitchFamily="2" charset="2"/>
              <a:buChar char="q"/>
            </a:pPr>
            <a:endParaRPr lang="en-US" dirty="0">
              <a:latin typeface="Arial Rounded MT Bold" pitchFamily="34" charset="0"/>
            </a:endParaRPr>
          </a:p>
        </p:txBody>
      </p:sp>
      <p:pic>
        <p:nvPicPr>
          <p:cNvPr id="7" name="Picture 2" descr="C:\Users\Sumanth\Desktop\Decision_tree_r2.pn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 l="39604" t="71875" b="12500"/>
          <a:stretch>
            <a:fillRect/>
          </a:stretch>
        </p:blipFill>
        <p:spPr bwMode="auto">
          <a:xfrm>
            <a:off x="2057400" y="5105400"/>
            <a:ext cx="4648200" cy="76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28600"/>
            <a:ext cx="8424862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33400" y="2819400"/>
            <a:ext cx="8305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Arial Rounded MT Bold" pitchFamily="34" charset="0"/>
              </a:rPr>
              <a:t>  operator.gt – It compares each value in a dataframe to check if it is greater than specified value and returns a dataframe with boolean True/False for each comparision.</a:t>
            </a:r>
          </a:p>
          <a:p>
            <a:pPr>
              <a:buFont typeface="Wingdings" pitchFamily="2" charset="2"/>
              <a:buChar char="q"/>
            </a:pPr>
            <a:endParaRPr lang="en-US" dirty="0" smtClean="0">
              <a:latin typeface="Arial Rounded MT Bold" pitchFamily="34" charset="0"/>
            </a:endParaRPr>
          </a:p>
          <a:p>
            <a:endParaRPr lang="en-US" dirty="0">
              <a:latin typeface="Arial Rounded MT Bold" pitchFamily="34" charset="0"/>
            </a:endParaRP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733801"/>
            <a:ext cx="8382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 descr="C:\Users\Sumanth\Desktop\Decision_tree_r2.png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 l="39604" t="71875" b="12500"/>
          <a:stretch>
            <a:fillRect/>
          </a:stretch>
        </p:blipFill>
        <p:spPr bwMode="auto">
          <a:xfrm>
            <a:off x="2071468" y="6011594"/>
            <a:ext cx="4648200" cy="76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0"/>
            <a:ext cx="59340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85800" y="4724400"/>
            <a:ext cx="792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Rounded MT Bold" pitchFamily="34" charset="0"/>
              </a:rPr>
              <a:t>The standard deviation reduction is based on the decrease in standard deviation after a dataset is split on an attribute.</a:t>
            </a:r>
          </a:p>
          <a:p>
            <a:endParaRPr lang="en-US" dirty="0" smtClean="0">
              <a:latin typeface="Arial Rounded MT Bold" pitchFamily="34" charset="0"/>
            </a:endParaRPr>
          </a:p>
          <a:p>
            <a:r>
              <a:rPr lang="en-US" dirty="0" smtClean="0">
                <a:latin typeface="Arial Rounded MT Bold" pitchFamily="34" charset="0"/>
              </a:rPr>
              <a:t>Constructing a decision tree is all about finding attribute that returns the highest standard deviation reduction (</a:t>
            </a:r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i.e., the most homogeneous branches</a:t>
            </a:r>
            <a:r>
              <a:rPr lang="en-US" dirty="0" smtClean="0">
                <a:latin typeface="Arial Rounded MT Bold" pitchFamily="34" charset="0"/>
              </a:rPr>
              <a:t>).</a:t>
            </a:r>
          </a:p>
          <a:p>
            <a:endParaRPr lang="en-US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28600"/>
            <a:ext cx="534352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838200" y="396240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Rounded MT Bold" pitchFamily="34" charset="0"/>
              </a:rPr>
              <a:t>The dataset is divided based on the values of the selected attribute. This process is run recursively on the non-leaf branches, until all data is processed.</a:t>
            </a:r>
            <a:endParaRPr lang="en-US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Outline:</a:t>
            </a:r>
            <a:b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</a:b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83560"/>
            <a:ext cx="7848600" cy="507444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Arial Rounded MT Bold" pitchFamily="34" charset="0"/>
              </a:rPr>
              <a:t>1. Explore dataset</a:t>
            </a:r>
          </a:p>
          <a:p>
            <a:pPr>
              <a:buNone/>
            </a:pPr>
            <a:r>
              <a:rPr lang="en-US" sz="1800" dirty="0" smtClean="0">
                <a:latin typeface="Arial Rounded MT Bold" pitchFamily="34" charset="0"/>
              </a:rPr>
              <a:t>         * Missing or null values</a:t>
            </a:r>
          </a:p>
          <a:p>
            <a:pPr>
              <a:buNone/>
            </a:pPr>
            <a:r>
              <a:rPr lang="en-US" sz="1800" dirty="0" smtClean="0">
                <a:latin typeface="Arial Rounded MT Bold" pitchFamily="34" charset="0"/>
              </a:rPr>
              <a:t>         * Distributions</a:t>
            </a:r>
          </a:p>
          <a:p>
            <a:pPr>
              <a:buNone/>
            </a:pPr>
            <a:r>
              <a:rPr lang="en-US" sz="1800" dirty="0" smtClean="0">
                <a:latin typeface="Arial Rounded MT Bold" pitchFamily="34" charset="0"/>
              </a:rPr>
              <a:t>         * Summary statistics</a:t>
            </a:r>
          </a:p>
          <a:p>
            <a:endParaRPr lang="en-US" sz="1800" dirty="0" smtClean="0">
              <a:latin typeface="Arial Rounded MT Bold" pitchFamily="34" charset="0"/>
            </a:endParaRPr>
          </a:p>
          <a:p>
            <a:pPr>
              <a:buNone/>
            </a:pPr>
            <a:r>
              <a:rPr lang="en-US" sz="1800" dirty="0" smtClean="0">
                <a:latin typeface="Arial Rounded MT Bold" pitchFamily="34" charset="0"/>
              </a:rPr>
              <a:t>2. Multi-</a:t>
            </a:r>
            <a:r>
              <a:rPr lang="en-US" sz="1800" dirty="0" err="1" smtClean="0">
                <a:latin typeface="Arial Rounded MT Bold" pitchFamily="34" charset="0"/>
              </a:rPr>
              <a:t>collinearity</a:t>
            </a:r>
            <a:endParaRPr lang="en-US" sz="1800" dirty="0" smtClean="0">
              <a:latin typeface="Arial Rounded MT Bold" pitchFamily="34" charset="0"/>
            </a:endParaRPr>
          </a:p>
          <a:p>
            <a:pPr>
              <a:buNone/>
            </a:pPr>
            <a:r>
              <a:rPr lang="en-US" sz="1800" dirty="0" smtClean="0">
                <a:latin typeface="Arial Rounded MT Bold" pitchFamily="34" charset="0"/>
              </a:rPr>
              <a:t>        * Correlation matrix</a:t>
            </a:r>
          </a:p>
          <a:p>
            <a:endParaRPr lang="en-US" sz="1800" dirty="0" smtClean="0">
              <a:latin typeface="Arial Rounded MT Bold" pitchFamily="34" charset="0"/>
            </a:endParaRPr>
          </a:p>
          <a:p>
            <a:pPr>
              <a:buNone/>
            </a:pPr>
            <a:r>
              <a:rPr lang="en-US" sz="1800" dirty="0" smtClean="0">
                <a:latin typeface="Arial Rounded MT Bold" pitchFamily="34" charset="0"/>
              </a:rPr>
              <a:t>3. Categorical variable </a:t>
            </a:r>
          </a:p>
          <a:p>
            <a:endParaRPr lang="en-US" sz="1800" dirty="0" smtClean="0">
              <a:latin typeface="Arial Rounded MT Bold" pitchFamily="34" charset="0"/>
            </a:endParaRPr>
          </a:p>
          <a:p>
            <a:pPr>
              <a:buNone/>
            </a:pPr>
            <a:r>
              <a:rPr lang="en-US" sz="1800" dirty="0" smtClean="0">
                <a:latin typeface="Arial Rounded MT Bold" pitchFamily="34" charset="0"/>
              </a:rPr>
              <a:t>4. Outlier analysis</a:t>
            </a:r>
          </a:p>
          <a:p>
            <a:endParaRPr lang="en-US" sz="1800" dirty="0" smtClean="0">
              <a:latin typeface="Arial Rounded MT Bold" pitchFamily="34" charset="0"/>
            </a:endParaRPr>
          </a:p>
          <a:p>
            <a:pPr>
              <a:buNone/>
            </a:pPr>
            <a:endParaRPr lang="en-US" sz="1800" dirty="0">
              <a:latin typeface="Arial Rounded MT Bold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95800" y="1676400"/>
            <a:ext cx="43409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Rounded MT Bold" pitchFamily="34" charset="0"/>
              </a:rPr>
              <a:t>5. Model building from Scratch</a:t>
            </a:r>
          </a:p>
          <a:p>
            <a:r>
              <a:rPr lang="en-US" dirty="0">
                <a:latin typeface="Arial Rounded MT Bold" pitchFamily="34" charset="0"/>
              </a:rPr>
              <a:t>   * Split dataset into train and test set</a:t>
            </a:r>
          </a:p>
          <a:p>
            <a:r>
              <a:rPr lang="en-US" dirty="0">
                <a:latin typeface="Arial Rounded MT Bold" pitchFamily="34" charset="0"/>
              </a:rPr>
              <a:t>   * Define and fit the model</a:t>
            </a:r>
          </a:p>
          <a:p>
            <a:r>
              <a:rPr lang="en-US" dirty="0">
                <a:latin typeface="Arial Rounded MT Bold" pitchFamily="34" charset="0"/>
              </a:rPr>
              <a:t>   * Model summary</a:t>
            </a:r>
          </a:p>
          <a:p>
            <a:r>
              <a:rPr lang="en-US" dirty="0">
                <a:latin typeface="Arial Rounded MT Bold" pitchFamily="34" charset="0"/>
              </a:rPr>
              <a:t>   * Summary statistics</a:t>
            </a:r>
          </a:p>
          <a:p>
            <a:r>
              <a:rPr lang="en-US" dirty="0">
                <a:latin typeface="Arial Rounded MT Bold" pitchFamily="34" charset="0"/>
              </a:rPr>
              <a:t>   * Model adequacy checking</a:t>
            </a:r>
          </a:p>
          <a:p>
            <a:endParaRPr lang="en-US" dirty="0">
              <a:latin typeface="Arial Rounded MT Bold" pitchFamily="34" charset="0"/>
            </a:endParaRPr>
          </a:p>
          <a:p>
            <a:r>
              <a:rPr lang="en-US" dirty="0">
                <a:latin typeface="Arial Rounded MT Bold" pitchFamily="34" charset="0"/>
              </a:rPr>
              <a:t>6. 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304800"/>
            <a:ext cx="455295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990600" y="3276600"/>
            <a:ext cx="83420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Arial Rounded MT Bold" pitchFamily="34" charset="0"/>
              </a:rPr>
              <a:t> LHS – left hand side.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Arial Rounded MT Bold" pitchFamily="34" charset="0"/>
              </a:rPr>
              <a:t>  RHS – right hand side.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Arial Rounded MT Bold" pitchFamily="34" charset="0"/>
              </a:rPr>
              <a:t>.std()-used  to compute the standard deviation along the specified axis  </a:t>
            </a:r>
            <a:endParaRPr lang="en-US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52400"/>
            <a:ext cx="5934075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33400" y="4800600"/>
            <a:ext cx="842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Rounded MT Bold" pitchFamily="34" charset="0"/>
              </a:rPr>
              <a:t>Here this code is for predicting the target  variable and give the prediction</a:t>
            </a:r>
            <a:endParaRPr lang="en-US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219200"/>
            <a:ext cx="6675437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914400" y="36576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Rounded MT Bold" pitchFamily="34" charset="0"/>
              </a:rPr>
              <a:t>By this our ID3DecisionTreeRegression model is build and it is ready for </a:t>
            </a:r>
          </a:p>
          <a:p>
            <a:r>
              <a:rPr lang="en-US" dirty="0" smtClean="0">
                <a:latin typeface="Arial Rounded MT Bold" pitchFamily="34" charset="0"/>
              </a:rPr>
              <a:t>Fitting the data for prediction </a:t>
            </a:r>
            <a:endParaRPr lang="en-US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1" y="228600"/>
            <a:ext cx="8686799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62001" y="4724400"/>
            <a:ext cx="792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Rounded MT Bold" pitchFamily="34" charset="0"/>
              </a:rPr>
              <a:t>In this step we will be splitting our dataset into train and test data with test size of 25%</a:t>
            </a:r>
          </a:p>
          <a:p>
            <a:r>
              <a:rPr lang="en-US" dirty="0" smtClean="0">
                <a:latin typeface="Arial Rounded MT Bold" pitchFamily="34" charset="0"/>
              </a:rPr>
              <a:t>And we fit X and Y to our model and it will give the output </a:t>
            </a:r>
          </a:p>
          <a:p>
            <a:endParaRPr lang="en-US" dirty="0" smtClean="0">
              <a:latin typeface="Arial Rounded MT Bold" pitchFamily="34" charset="0"/>
            </a:endParaRPr>
          </a:p>
          <a:p>
            <a:r>
              <a:rPr lang="en-US" dirty="0" smtClean="0">
                <a:latin typeface="Arial Rounded MT Bold" pitchFamily="34" charset="0"/>
              </a:rPr>
              <a:t>And even it will show the rmse value by  evaluating the quality of the prediction  </a:t>
            </a:r>
            <a:endParaRPr lang="en-US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066800"/>
            <a:ext cx="6357935" cy="127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981200" y="2819400"/>
            <a:ext cx="5257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Rounded MT Bold" pitchFamily="34" charset="0"/>
              </a:rPr>
              <a:t>This is the RMSE value for both train and test</a:t>
            </a:r>
          </a:p>
          <a:p>
            <a:endParaRPr lang="en-US" dirty="0" smtClean="0">
              <a:latin typeface="Arial Rounded MT Bold" pitchFamily="34" charset="0"/>
            </a:endParaRPr>
          </a:p>
          <a:p>
            <a:r>
              <a:rPr lang="en-US" dirty="0" smtClean="0">
                <a:latin typeface="Arial Rounded MT Bold" pitchFamily="34" charset="0"/>
              </a:rPr>
              <a:t>For train- 0.192</a:t>
            </a:r>
          </a:p>
          <a:p>
            <a:endParaRPr lang="en-US" dirty="0" smtClean="0">
              <a:latin typeface="Arial Rounded MT Bold" pitchFamily="34" charset="0"/>
            </a:endParaRPr>
          </a:p>
          <a:p>
            <a:r>
              <a:rPr lang="en-US" dirty="0" smtClean="0">
                <a:latin typeface="Arial Rounded MT Bold" pitchFamily="34" charset="0"/>
              </a:rPr>
              <a:t>For test – 0.195  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0" y="5257800"/>
            <a:ext cx="71863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Hence our model predicts with less error and gives output we successfully </a:t>
            </a:r>
          </a:p>
          <a:p>
            <a:r>
              <a:rPr lang="en-US" dirty="0" smtClean="0"/>
              <a:t>Made code from scratch for Decision Tree regression for ID3 algorithm 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4200" y="3505200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- THANKING    YOU</a:t>
            </a: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IN" dirty="0" smtClean="0">
                <a:latin typeface="Arial Rounded MT Bold" pitchFamily="34" charset="0"/>
              </a:rPr>
              <a:t>Determine the Fish weight dataset and developing a Decision tree regression model to predict the Fish weight based on length and height .</a:t>
            </a:r>
            <a:br>
              <a:rPr lang="en-IN" dirty="0" smtClean="0">
                <a:latin typeface="Arial Rounded MT Bold" pitchFamily="34" charset="0"/>
              </a:rPr>
            </a:br>
            <a:endParaRPr lang="en-IN" dirty="0" smtClean="0">
              <a:latin typeface="Arial Rounded MT Bold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 of the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Rows:</a:t>
            </a:r>
          </a:p>
          <a:p>
            <a:pPr>
              <a:buNone/>
            </a:pPr>
            <a:r>
              <a:rPr lang="en-US" dirty="0" smtClean="0"/>
              <a:t>          * We have </a:t>
            </a:r>
            <a:r>
              <a:rPr lang="en-US" b="1" dirty="0" smtClean="0">
                <a:solidFill>
                  <a:srgbClr val="FF0000"/>
                </a:solidFill>
              </a:rPr>
              <a:t>159</a:t>
            </a:r>
            <a:r>
              <a:rPr lang="en-US" dirty="0" smtClean="0"/>
              <a:t> rows in our dataset</a:t>
            </a:r>
          </a:p>
          <a:p>
            <a:r>
              <a:rPr lang="en-IN" dirty="0" smtClean="0"/>
              <a:t>Features:</a:t>
            </a:r>
          </a:p>
          <a:p>
            <a:pPr>
              <a:buNone/>
            </a:pPr>
            <a:r>
              <a:rPr lang="en-IN" dirty="0" smtClean="0"/>
              <a:t>          * We have </a:t>
            </a:r>
            <a:r>
              <a:rPr lang="en-IN" b="1" dirty="0" smtClean="0">
                <a:solidFill>
                  <a:srgbClr val="FF0000"/>
                </a:solidFill>
              </a:rPr>
              <a:t>7  </a:t>
            </a:r>
            <a:r>
              <a:rPr lang="en-IN" dirty="0" smtClean="0"/>
              <a:t>columns in that</a:t>
            </a:r>
          </a:p>
          <a:p>
            <a:pPr>
              <a:buNone/>
            </a:pPr>
            <a:r>
              <a:rPr lang="en-IN" dirty="0" smtClean="0"/>
              <a:t>                  - 6 numerical features </a:t>
            </a:r>
          </a:p>
          <a:p>
            <a:pPr>
              <a:buNone/>
            </a:pPr>
            <a:r>
              <a:rPr lang="en-IN" dirty="0" smtClean="0"/>
              <a:t>                  -  1 categorical features</a:t>
            </a:r>
          </a:p>
          <a:p>
            <a:r>
              <a:rPr lang="en-IN" dirty="0" smtClean="0"/>
              <a:t>Target Variable: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weight</a:t>
            </a:r>
          </a:p>
          <a:p>
            <a:r>
              <a:rPr lang="en-US" dirty="0" smtClean="0"/>
              <a:t>Problem  Type-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Regression type</a:t>
            </a:r>
            <a:endParaRPr lang="en-I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001000" cy="1164336"/>
          </a:xfrm>
          <a:ln>
            <a:solidFill>
              <a:srgbClr val="FFFF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IN" sz="3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 Rounded MT Bold" pitchFamily="34" charset="0"/>
              </a:rPr>
              <a:t>Data Cleaning and Pre-processing</a:t>
            </a:r>
            <a:r>
              <a:rPr lang="en-US" sz="3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 Rounded MT Bold" pitchFamily="34" charset="0"/>
              </a:rPr>
              <a:t/>
            </a:r>
            <a:br>
              <a:rPr lang="en-US" sz="3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 Rounded MT Bold" pitchFamily="34" charset="0"/>
              </a:rPr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descriptions</a:t>
            </a:r>
          </a:p>
          <a:p>
            <a:pPr>
              <a:buNone/>
            </a:pPr>
            <a:endParaRPr lang="en-US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Weight</a:t>
            </a:r>
            <a:r>
              <a:rPr lang="en-US" dirty="0" smtClean="0"/>
              <a:t> - weight of fish in grams 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Length1</a:t>
            </a:r>
            <a:r>
              <a:rPr lang="en-US" dirty="0" smtClean="0"/>
              <a:t> - vertical length in cm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Length2 </a:t>
            </a:r>
            <a:r>
              <a:rPr lang="en-US" dirty="0" smtClean="0"/>
              <a:t>- Diagonal length in cm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b="1" dirty="0" smtClean="0">
                <a:solidFill>
                  <a:srgbClr val="FF0000"/>
                </a:solidFill>
              </a:rPr>
              <a:t>Length3</a:t>
            </a:r>
            <a:r>
              <a:rPr lang="en-US" dirty="0" smtClean="0"/>
              <a:t> - Cross length in cm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Height </a:t>
            </a:r>
            <a:r>
              <a:rPr lang="en-US" dirty="0" smtClean="0"/>
              <a:t>- height in cm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solidFill>
                  <a:srgbClr val="FF0000"/>
                </a:solidFill>
              </a:rPr>
              <a:t>Width</a:t>
            </a:r>
            <a:r>
              <a:rPr lang="en-US" dirty="0" smtClean="0"/>
              <a:t> - Diagonal width in cm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Rename the columns: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828800"/>
            <a:ext cx="8153400" cy="787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990600" y="3276600"/>
            <a:ext cx="788389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Here I used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.rename </a:t>
            </a:r>
            <a:r>
              <a:rPr lang="en-US" sz="2400" dirty="0" smtClean="0"/>
              <a:t>to change some column names such as: </a:t>
            </a:r>
          </a:p>
          <a:p>
            <a:endParaRPr lang="en-US" sz="2400" dirty="0"/>
          </a:p>
          <a:p>
            <a:r>
              <a:rPr lang="en-US" sz="2400" dirty="0" smtClean="0"/>
              <a:t>                1.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Length1</a:t>
            </a:r>
            <a:r>
              <a:rPr lang="en-US" sz="2400" dirty="0" smtClean="0"/>
              <a:t>':'Vertical_Length‘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r>
              <a:rPr lang="en-US" sz="2400" dirty="0"/>
              <a:t> </a:t>
            </a:r>
            <a:r>
              <a:rPr lang="en-US" sz="2400" dirty="0" smtClean="0"/>
              <a:t>                2. </a:t>
            </a:r>
            <a:r>
              <a:rPr lang="en-US" sz="2400" b="1" dirty="0" smtClean="0">
                <a:solidFill>
                  <a:srgbClr val="FF0000"/>
                </a:solidFill>
                <a:latin typeface="Arial Rounded MT Bold" pitchFamily="34" charset="0"/>
              </a:rPr>
              <a:t>Length2</a:t>
            </a:r>
            <a:r>
              <a:rPr lang="en-US" sz="2400" dirty="0" smtClean="0"/>
              <a:t>':'Diagonal_Length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r>
              <a:rPr lang="en-US" sz="2400" dirty="0" smtClean="0"/>
              <a:t>                 3.</a:t>
            </a:r>
            <a:r>
              <a:rPr lang="en-US" sz="2400" b="1" dirty="0" smtClean="0">
                <a:solidFill>
                  <a:srgbClr val="FF0000"/>
                </a:solidFill>
                <a:latin typeface="Arial Rounded MT Bold" pitchFamily="34" charset="0"/>
              </a:rPr>
              <a:t>Length3</a:t>
            </a:r>
            <a:r>
              <a:rPr lang="en-US" sz="2400" dirty="0" smtClean="0"/>
              <a:t>':'Cross_Length'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28600"/>
            <a:ext cx="7696200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85800" y="48768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 Rounded MT Bold" pitchFamily="34" charset="0"/>
              </a:rPr>
              <a:t>Data.describe()    </a:t>
            </a:r>
            <a:r>
              <a:rPr lang="en-US" sz="2400" dirty="0" smtClean="0">
                <a:latin typeface="Arial Rounded MT Bold" pitchFamily="34" charset="0"/>
              </a:rPr>
              <a:t>it gives us summary statistics for numerical columns in our dataframe</a:t>
            </a:r>
            <a:endParaRPr lang="en-US" sz="2400" b="1" dirty="0"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609600"/>
            <a:ext cx="81534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23343" y="1600200"/>
            <a:ext cx="87206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Here without using </a:t>
            </a:r>
            <a:r>
              <a:rPr lang="en-US" sz="2800" dirty="0" err="1" smtClean="0"/>
              <a:t>sklearn</a:t>
            </a:r>
            <a:r>
              <a:rPr lang="en-US" sz="2800" dirty="0" smtClean="0"/>
              <a:t> I converted categorical variables to numerical by using </a:t>
            </a:r>
            <a:r>
              <a:rPr lang="en-US" sz="2800" b="1" dirty="0" smtClean="0">
                <a:solidFill>
                  <a:srgbClr val="FF0000"/>
                </a:solidFill>
                <a:latin typeface="Arial Rounded MT Bold" pitchFamily="34" charset="0"/>
              </a:rPr>
              <a:t>.replace ()</a:t>
            </a:r>
            <a:endParaRPr lang="en-US" sz="2800" b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2600" y="2743200"/>
            <a:ext cx="192033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b="1" dirty="0" smtClean="0">
                <a:latin typeface="Arial Rounded MT Bold" pitchFamily="34" charset="0"/>
              </a:rPr>
              <a:t>Perch -  0</a:t>
            </a:r>
          </a:p>
          <a:p>
            <a:pPr marL="342900" indent="-342900">
              <a:buAutoNum type="arabicParenR"/>
            </a:pPr>
            <a:endParaRPr lang="en-US" b="1" dirty="0" smtClean="0">
              <a:latin typeface="Arial Rounded MT Bold" pitchFamily="34" charset="0"/>
            </a:endParaRPr>
          </a:p>
          <a:p>
            <a:pPr marL="342900" indent="-342900">
              <a:buAutoNum type="arabicParenR"/>
            </a:pPr>
            <a:r>
              <a:rPr lang="en-US" b="1" dirty="0" smtClean="0">
                <a:latin typeface="Arial Rounded MT Bold" pitchFamily="34" charset="0"/>
              </a:rPr>
              <a:t>Bream-  1</a:t>
            </a:r>
          </a:p>
          <a:p>
            <a:pPr marL="342900" indent="-342900">
              <a:buAutoNum type="arabicParenR"/>
            </a:pPr>
            <a:endParaRPr lang="en-US" b="1" dirty="0" smtClean="0">
              <a:latin typeface="Arial Rounded MT Bold" pitchFamily="34" charset="0"/>
            </a:endParaRPr>
          </a:p>
          <a:p>
            <a:pPr marL="342900" indent="-342900">
              <a:buAutoNum type="arabicParenR"/>
            </a:pPr>
            <a:r>
              <a:rPr lang="en-US" b="1" dirty="0" smtClean="0">
                <a:latin typeface="Arial Rounded MT Bold" pitchFamily="34" charset="0"/>
              </a:rPr>
              <a:t>Roach-   2 </a:t>
            </a:r>
          </a:p>
          <a:p>
            <a:pPr marL="342900" indent="-342900">
              <a:buAutoNum type="arabicParenR"/>
            </a:pPr>
            <a:endParaRPr lang="en-US" b="1" dirty="0" smtClean="0">
              <a:latin typeface="Arial Rounded MT Bold" pitchFamily="34" charset="0"/>
            </a:endParaRPr>
          </a:p>
          <a:p>
            <a:pPr marL="342900" indent="-342900">
              <a:buAutoNum type="arabicParenR"/>
            </a:pPr>
            <a:r>
              <a:rPr lang="en-US" b="1" dirty="0" smtClean="0">
                <a:latin typeface="Arial Rounded MT Bold" pitchFamily="34" charset="0"/>
              </a:rPr>
              <a:t>Pike-   3 </a:t>
            </a:r>
          </a:p>
          <a:p>
            <a:pPr marL="342900" indent="-342900">
              <a:buAutoNum type="arabicParenR"/>
            </a:pPr>
            <a:endParaRPr lang="en-US" b="1" dirty="0" smtClean="0">
              <a:latin typeface="Arial Rounded MT Bold" pitchFamily="34" charset="0"/>
            </a:endParaRPr>
          </a:p>
          <a:p>
            <a:pPr marL="342900" indent="-342900">
              <a:buAutoNum type="arabicParenR"/>
            </a:pPr>
            <a:r>
              <a:rPr lang="en-US" b="1" dirty="0" smtClean="0">
                <a:latin typeface="Arial Rounded MT Bold" pitchFamily="34" charset="0"/>
              </a:rPr>
              <a:t>Smelt-   4 </a:t>
            </a:r>
          </a:p>
          <a:p>
            <a:pPr marL="342900" indent="-342900">
              <a:buAutoNum type="arabicParenR"/>
            </a:pPr>
            <a:endParaRPr lang="en-US" b="1" dirty="0" smtClean="0">
              <a:latin typeface="Arial Rounded MT Bold" pitchFamily="34" charset="0"/>
            </a:endParaRPr>
          </a:p>
          <a:p>
            <a:pPr marL="342900" indent="-342900">
              <a:buAutoNum type="arabicParenR"/>
            </a:pPr>
            <a:r>
              <a:rPr lang="en-US" b="1" dirty="0" smtClean="0">
                <a:latin typeface="Arial Rounded MT Bold" pitchFamily="34" charset="0"/>
              </a:rPr>
              <a:t>Parkki  -  5</a:t>
            </a:r>
          </a:p>
          <a:p>
            <a:pPr marL="342900" indent="-342900">
              <a:buAutoNum type="arabicParenR"/>
            </a:pPr>
            <a:endParaRPr lang="en-US" b="1" dirty="0" smtClean="0">
              <a:latin typeface="Arial Rounded MT Bold" pitchFamily="34" charset="0"/>
            </a:endParaRPr>
          </a:p>
          <a:p>
            <a:pPr marL="342900" indent="-342900">
              <a:buAutoNum type="arabicParenR"/>
            </a:pPr>
            <a:r>
              <a:rPr lang="en-US" b="1" dirty="0" smtClean="0">
                <a:latin typeface="Arial Rounded MT Bold" pitchFamily="34" charset="0"/>
              </a:rPr>
              <a:t>Whitefish- 6</a:t>
            </a:r>
            <a:endParaRPr lang="en-US" b="1" dirty="0"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0"/>
            <a:ext cx="8305800" cy="3428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505200"/>
            <a:ext cx="8153400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231</TotalTime>
  <Words>762</Words>
  <Application>Microsoft Office PowerPoint</Application>
  <PresentationFormat>On-screen Show (4:3)</PresentationFormat>
  <Paragraphs>106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Metro</vt:lpstr>
      <vt:lpstr>  Implementation of  Decision Tree Regression using ID3 algorithm from scratch using Python </vt:lpstr>
      <vt:lpstr>Outline: </vt:lpstr>
      <vt:lpstr>Problem Statement</vt:lpstr>
      <vt:lpstr>Features of the Dataset</vt:lpstr>
      <vt:lpstr>Data Cleaning and Pre-processing </vt:lpstr>
      <vt:lpstr>Rename the columns:</vt:lpstr>
      <vt:lpstr>Slide 7</vt:lpstr>
      <vt:lpstr>Slide 8</vt:lpstr>
      <vt:lpstr>Slide 9</vt:lpstr>
      <vt:lpstr>Slide 10</vt:lpstr>
      <vt:lpstr>Slide 11</vt:lpstr>
      <vt:lpstr>Slide 12</vt:lpstr>
      <vt:lpstr>Slide 13</vt:lpstr>
      <vt:lpstr>Model building by Scratch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Implementation of  Decision Tree Regression using ID3 algorithm from scratch using Python </dc:title>
  <dc:creator>Sumanth</dc:creator>
  <cp:lastModifiedBy>Sumanth</cp:lastModifiedBy>
  <cp:revision>11</cp:revision>
  <dcterms:created xsi:type="dcterms:W3CDTF">2023-03-02T12:05:53Z</dcterms:created>
  <dcterms:modified xsi:type="dcterms:W3CDTF">2023-03-03T04:37:34Z</dcterms:modified>
</cp:coreProperties>
</file>