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64695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C9F-10B8-418D-BC67-70C6BD37DD2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E088F-D504-40AE-91BA-3BA27B5A5C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1961468-261E-4639-92D2-22744626092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4DFC83-F216-4979-9B76-93A7B021A8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382000" cy="2514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  <a:latin typeface="Arial Rounded MT Bold" pitchFamily="34" charset="0"/>
              </a:rPr>
              <a:t>Providing Hyper parameter tuning for Decision Tree Regression  from Scratch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8229600" cy="7620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00B0F0"/>
                </a:solidFill>
                <a:latin typeface="Arial Rounded MT Bold" pitchFamily="34" charset="0"/>
              </a:rPr>
              <a:t>~ Suhas D S</a:t>
            </a:r>
            <a:endParaRPr lang="en-US" sz="28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Exploratory data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2884" t="36458" r="46706" b="18750"/>
          <a:stretch>
            <a:fillRect/>
          </a:stretch>
        </p:blipFill>
        <p:spPr bwMode="auto">
          <a:xfrm>
            <a:off x="1676400" y="1600200"/>
            <a:ext cx="5257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5257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From the above graph , we can understand that Quality of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5 &amp; 6 </a:t>
            </a:r>
            <a:r>
              <a:rPr lang="en-US" sz="2400" b="1" dirty="0" smtClean="0">
                <a:latin typeface="Arial Rounded MT Bold" pitchFamily="34" charset="0"/>
              </a:rPr>
              <a:t>is high and the top ratting is about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7 to 8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5139" t="25000" r="6296" b="13542"/>
          <a:stretch>
            <a:fillRect/>
          </a:stretch>
        </p:blipFill>
        <p:spPr bwMode="auto">
          <a:xfrm>
            <a:off x="990600" y="3048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5410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Around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42% </a:t>
            </a:r>
            <a:r>
              <a:rPr lang="en-US" sz="2400" b="1" dirty="0" smtClean="0">
                <a:latin typeface="Arial Rounded MT Bold" pitchFamily="34" charset="0"/>
              </a:rPr>
              <a:t>of wine quality is </a:t>
            </a:r>
            <a:r>
              <a:rPr lang="en-US" sz="2400" b="1" dirty="0" smtClean="0">
                <a:solidFill>
                  <a:srgbClr val="00B050"/>
                </a:solidFill>
                <a:latin typeface="Arial Rounded MT Bold" pitchFamily="34" charset="0"/>
              </a:rPr>
              <a:t>5</a:t>
            </a:r>
            <a:r>
              <a:rPr lang="en-US" sz="2400" b="1" dirty="0" smtClean="0">
                <a:latin typeface="Arial Rounded MT Bold" pitchFamily="34" charset="0"/>
              </a:rPr>
              <a:t> rated and least is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.63% </a:t>
            </a:r>
            <a:r>
              <a:rPr lang="en-US" sz="2400" b="1" dirty="0" smtClean="0">
                <a:latin typeface="Arial Rounded MT Bold" pitchFamily="34" charset="0"/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  <a:latin typeface="Arial Rounded MT Bold" pitchFamily="34" charset="0"/>
              </a:rPr>
              <a:t>3</a:t>
            </a:r>
            <a:r>
              <a:rPr lang="en-US" sz="2400" b="1" dirty="0" smtClean="0">
                <a:latin typeface="Arial Rounded MT Bold" pitchFamily="34" charset="0"/>
              </a:rPr>
              <a:t> ratting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2884" t="27083" r="61933" b="29167"/>
          <a:stretch>
            <a:fillRect/>
          </a:stretch>
        </p:blipFill>
        <p:spPr bwMode="auto">
          <a:xfrm>
            <a:off x="2819400" y="3657600"/>
            <a:ext cx="3276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13104" t="28125" r="28331" b="15625"/>
          <a:stretch>
            <a:fillRect/>
          </a:stretch>
        </p:blipFill>
        <p:spPr bwMode="auto">
          <a:xfrm>
            <a:off x="381000" y="0"/>
            <a:ext cx="8534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940" t="19792" r="27965" b="13542"/>
          <a:stretch>
            <a:fillRect/>
          </a:stretch>
        </p:blipFill>
        <p:spPr bwMode="auto">
          <a:xfrm>
            <a:off x="1295400" y="152400"/>
            <a:ext cx="685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541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Correlation graph </a:t>
            </a:r>
            <a:r>
              <a:rPr lang="en-US" b="1" dirty="0" smtClean="0">
                <a:latin typeface="Arial Rounded MT Bold" pitchFamily="34" charset="0"/>
              </a:rPr>
              <a:t>is very useful to highlight the most correlated variables in a data table</a:t>
            </a:r>
            <a:endParaRPr lang="en-US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9327" t="43750" r="54319" b="23958"/>
          <a:stretch>
            <a:fillRect/>
          </a:stretch>
        </p:blipFill>
        <p:spPr bwMode="auto">
          <a:xfrm>
            <a:off x="609600" y="4038600"/>
            <a:ext cx="376083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18960" t="25000" r="23060" b="55208"/>
          <a:stretch>
            <a:fillRect/>
          </a:stretch>
        </p:blipFill>
        <p:spPr bwMode="auto">
          <a:xfrm>
            <a:off x="609600" y="2209800"/>
            <a:ext cx="833788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 l="19546" t="44791" r="54685" b="22917"/>
          <a:stretch>
            <a:fillRect/>
          </a:stretch>
        </p:blipFill>
        <p:spPr bwMode="auto">
          <a:xfrm>
            <a:off x="4571999" y="4029941"/>
            <a:ext cx="3733801" cy="26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 l="19546" t="42708" r="53514" b="37500"/>
          <a:stretch>
            <a:fillRect/>
          </a:stretch>
        </p:blipFill>
        <p:spPr bwMode="auto">
          <a:xfrm>
            <a:off x="4572000" y="228600"/>
            <a:ext cx="419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685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Treating Outlier: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4641" t="50000" r="31479" b="14583"/>
          <a:stretch>
            <a:fillRect/>
          </a:stretch>
        </p:blipFill>
        <p:spPr bwMode="auto">
          <a:xfrm>
            <a:off x="838200" y="1676400"/>
            <a:ext cx="701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533400"/>
            <a:ext cx="4838569" cy="7694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Rounded MT Bold" pitchFamily="34" charset="0"/>
              </a:rPr>
              <a:t>Splitting the data</a:t>
            </a:r>
            <a:endParaRPr lang="en-US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549676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 choose here 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as arbitrary input and it is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independent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 choose here 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as arbitrary output and it is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dependent variable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3810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Building Decision tree regression </a:t>
            </a:r>
            <a:endParaRPr lang="en-US" sz="28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 l="19326" t="34375" r="32878" b="50000"/>
          <a:stretch>
            <a:fillRect/>
          </a:stretch>
        </p:blipFill>
        <p:spPr bwMode="auto">
          <a:xfrm>
            <a:off x="1066800" y="1066800"/>
            <a:ext cx="726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 l="14861" t="60417" r="57028" b="31250"/>
          <a:stretch>
            <a:fillRect/>
          </a:stretch>
        </p:blipFill>
        <p:spPr bwMode="auto">
          <a:xfrm>
            <a:off x="1066800" y="29718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38201" y="40386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I implemented Decision tree regression using ID3 algorithm by replacing information gain with Standard deviation reduction and predicted wine quality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RMSE score :</a:t>
            </a: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1) for train = 0.225</a:t>
            </a: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2) for test = 0.214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9326" t="35416" r="26794" b="32292"/>
          <a:stretch>
            <a:fillRect/>
          </a:stretch>
        </p:blipFill>
        <p:spPr bwMode="auto">
          <a:xfrm>
            <a:off x="381000" y="381000"/>
            <a:ext cx="859339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1" y="449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Here I imported Decision tree regression from  Sklearn to compare my model which I did from scratch</a:t>
            </a:r>
            <a:endParaRPr lang="en-US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9327" t="34375" r="45534" b="17708"/>
          <a:stretch>
            <a:fillRect/>
          </a:stretch>
        </p:blipFill>
        <p:spPr bwMode="auto">
          <a:xfrm>
            <a:off x="1219200" y="152400"/>
            <a:ext cx="596347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105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This is the score which I got using </a:t>
            </a:r>
            <a:r>
              <a:rPr lang="en-US" sz="2400" b="1" dirty="0" err="1" smtClean="0">
                <a:latin typeface="Arial Rounded MT Bold" pitchFamily="34" charset="0"/>
              </a:rPr>
              <a:t>sklearn</a:t>
            </a:r>
            <a:r>
              <a:rPr lang="en-US" sz="2400" b="1" dirty="0" smtClean="0">
                <a:latin typeface="Arial Rounded MT Bold" pitchFamily="34" charset="0"/>
              </a:rPr>
              <a:t> Decision tree regression 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19326" t="25000" r="24451" b="37500"/>
          <a:stretch>
            <a:fillRect/>
          </a:stretch>
        </p:blipFill>
        <p:spPr bwMode="auto">
          <a:xfrm>
            <a:off x="685800" y="152400"/>
            <a:ext cx="731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0" y="3048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Here I provided hyper parameter tuning for my model to get best parameters </a:t>
            </a:r>
            <a:endParaRPr lang="en-US" sz="2400" b="1" dirty="0"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19912" t="55208" r="36164" b="23958"/>
          <a:stretch>
            <a:fillRect/>
          </a:stretch>
        </p:blipFill>
        <p:spPr bwMode="auto">
          <a:xfrm>
            <a:off x="914400" y="4114800"/>
            <a:ext cx="571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33400" y="5715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These are the best parameters I got after tuning the model 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Table Of Content: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6172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Importing  Libraries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Loading Data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Data Overview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EDA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Preprocessing Data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Splitting Data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Model Building  From  Scratch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Comparing model with Sklearn   model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Hyper parameter  tuning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Conclusion 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9912" t="55208" r="36164" b="23958"/>
          <a:stretch>
            <a:fillRect/>
          </a:stretch>
        </p:blipFill>
        <p:spPr bwMode="auto">
          <a:xfrm>
            <a:off x="-2438400" y="8001000"/>
            <a:ext cx="571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 l="19326" t="22917" r="29722" b="41666"/>
          <a:stretch>
            <a:fillRect/>
          </a:stretch>
        </p:blipFill>
        <p:spPr bwMode="auto">
          <a:xfrm>
            <a:off x="1219200" y="304800"/>
            <a:ext cx="662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35052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Giving the best params and tuning model for prediction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16398" t="22917" r="40849" b="60416"/>
          <a:stretch>
            <a:fillRect/>
          </a:stretch>
        </p:blipFill>
        <p:spPr bwMode="auto">
          <a:xfrm>
            <a:off x="609600" y="7620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371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With Hyper parameters 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l="19546" t="38541" r="35359" b="44792"/>
          <a:stretch>
            <a:fillRect/>
          </a:stretch>
        </p:blipFill>
        <p:spPr bwMode="auto">
          <a:xfrm>
            <a:off x="609600" y="3886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3352800"/>
            <a:ext cx="427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Without  Hyper parameters 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 l="19546" t="36458" r="37701" b="55209"/>
          <a:stretch>
            <a:fillRect/>
          </a:stretch>
        </p:blipFill>
        <p:spPr bwMode="auto">
          <a:xfrm>
            <a:off x="609600" y="2057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 l="19546" t="45833" r="37701" b="44792"/>
          <a:stretch>
            <a:fillRect/>
          </a:stretch>
        </p:blipFill>
        <p:spPr bwMode="auto">
          <a:xfrm>
            <a:off x="609600" y="5181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 l="19546" t="54167" r="37701" b="38541"/>
          <a:stretch>
            <a:fillRect/>
          </a:stretch>
        </p:blipFill>
        <p:spPr bwMode="auto">
          <a:xfrm>
            <a:off x="609600" y="27432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/>
          <a:srcRect l="20132" t="63541" r="38873" b="26042"/>
          <a:stretch>
            <a:fillRect/>
          </a:stretch>
        </p:blipFill>
        <p:spPr bwMode="auto">
          <a:xfrm>
            <a:off x="609600" y="59436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9327" t="25000" r="13909" b="38542"/>
          <a:stretch>
            <a:fillRect/>
          </a:stretch>
        </p:blipFill>
        <p:spPr bwMode="auto">
          <a:xfrm>
            <a:off x="457200" y="3048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1" y="3886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Providing same parameters to my model which I created from scratch 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And I got RMSE value: train= 0.735</a:t>
            </a:r>
          </a:p>
          <a:p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                                test= 0.688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9912" t="22917" r="27965" b="21875"/>
          <a:stretch>
            <a:fillRect/>
          </a:stretch>
        </p:blipFill>
        <p:spPr bwMode="auto">
          <a:xfrm>
            <a:off x="1295400" y="304800"/>
            <a:ext cx="6781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8768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itchFamily="34" charset="0"/>
              </a:rPr>
              <a:t>Here I did a code for  </a:t>
            </a:r>
            <a:r>
              <a:rPr lang="en-US" sz="2000" b="1" dirty="0" err="1" smtClean="0">
                <a:latin typeface="Arial Rounded MT Bold" pitchFamily="34" charset="0"/>
              </a:rPr>
              <a:t>GridsearchCV</a:t>
            </a:r>
            <a:r>
              <a:rPr lang="en-US" sz="2000" b="1" dirty="0" smtClean="0">
                <a:latin typeface="Arial Rounded MT Bold" pitchFamily="34" charset="0"/>
              </a:rPr>
              <a:t>  from scratch for tuning model</a:t>
            </a:r>
            <a:endParaRPr lang="en-US" sz="20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21669" t="21875" r="14495" b="25000"/>
          <a:stretch>
            <a:fillRect/>
          </a:stretch>
        </p:blipFill>
        <p:spPr bwMode="auto">
          <a:xfrm>
            <a:off x="533400" y="2286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 l="19546" t="40625" r="14861" b="27083"/>
          <a:stretch>
            <a:fillRect/>
          </a:stretch>
        </p:blipFill>
        <p:spPr bwMode="auto">
          <a:xfrm>
            <a:off x="609600" y="4191000"/>
            <a:ext cx="800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Arial Rounded MT Bold" pitchFamily="34" charset="0"/>
              </a:rPr>
              <a:t>Conclusion:</a:t>
            </a:r>
            <a:endParaRPr lang="en-US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notebook I took wine quality prediction by Decision Tree Regression using ID3 algorithm from Scratch and comparing my model with Sklearn Decision tree regression and also provided Hyper parameter tuning for model 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5181600"/>
            <a:ext cx="3271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US" sz="4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IN" dirty="0" smtClean="0">
                <a:latin typeface="Arial Rounded MT Bold" pitchFamily="34" charset="0"/>
              </a:rPr>
              <a:t>Determine the </a:t>
            </a:r>
            <a:r>
              <a:rPr lang="en-IN" dirty="0" smtClean="0">
                <a:solidFill>
                  <a:srgbClr val="FF0000"/>
                </a:solidFill>
                <a:latin typeface="Arial Rounded MT Bold" pitchFamily="34" charset="0"/>
              </a:rPr>
              <a:t>RED WINE QUALITY </a:t>
            </a:r>
            <a:r>
              <a:rPr lang="en-IN" dirty="0" smtClean="0">
                <a:latin typeface="Arial Rounded MT Bold" pitchFamily="34" charset="0"/>
              </a:rPr>
              <a:t>dataset </a:t>
            </a:r>
            <a:r>
              <a:rPr lang="en-IN" dirty="0" smtClean="0">
                <a:latin typeface="Arial Rounded MT Bold" pitchFamily="34" charset="0"/>
              </a:rPr>
              <a:t>and developing a Decision tree regression model to predict the </a:t>
            </a:r>
            <a:r>
              <a:rPr lang="en-IN" dirty="0" smtClean="0">
                <a:latin typeface="Arial Rounded MT Bold" pitchFamily="34" charset="0"/>
              </a:rPr>
              <a:t>Quality based </a:t>
            </a:r>
            <a:r>
              <a:rPr lang="en-IN" dirty="0" smtClean="0">
                <a:latin typeface="Arial Rounded MT Bold" pitchFamily="34" charset="0"/>
              </a:rPr>
              <a:t>on </a:t>
            </a:r>
            <a:r>
              <a:rPr lang="en-IN" dirty="0" smtClean="0">
                <a:latin typeface="Arial Rounded MT Bold" pitchFamily="34" charset="0"/>
              </a:rPr>
              <a:t>the given features .</a:t>
            </a:r>
          </a:p>
          <a:p>
            <a:endParaRPr lang="en-IN" dirty="0" smtClean="0">
              <a:latin typeface="Arial Rounded MT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Attribute Information: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229600" cy="5074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variables (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based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on physicochemical tests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):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 fixed </a:t>
            </a:r>
            <a:r>
              <a:rPr lang="en-US" sz="2400" dirty="0" smtClean="0"/>
              <a:t>acidity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volatile </a:t>
            </a:r>
            <a:r>
              <a:rPr lang="en-US" sz="2400" dirty="0" smtClean="0"/>
              <a:t>acidity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citric </a:t>
            </a:r>
            <a:r>
              <a:rPr lang="en-US" sz="2400" dirty="0" smtClean="0"/>
              <a:t>acid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residual </a:t>
            </a:r>
            <a:r>
              <a:rPr lang="en-US" sz="2400" dirty="0" smtClean="0"/>
              <a:t>sugar                                       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Chlorides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free sulfur </a:t>
            </a:r>
            <a:r>
              <a:rPr lang="en-US" sz="2400" dirty="0" smtClean="0"/>
              <a:t>dioxide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total sulfur </a:t>
            </a:r>
            <a:r>
              <a:rPr lang="en-US" sz="2400" dirty="0" smtClean="0"/>
              <a:t>dioxide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Density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pH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23622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Sulphates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alcohol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quality (score between 0 and 10)  O/p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Rows:</a:t>
            </a:r>
          </a:p>
          <a:p>
            <a:pPr>
              <a:buNone/>
            </a:pPr>
            <a:r>
              <a:rPr lang="en-US" dirty="0" smtClean="0"/>
              <a:t>          * We have </a:t>
            </a:r>
            <a:r>
              <a:rPr lang="en-US" b="1" dirty="0" smtClean="0">
                <a:solidFill>
                  <a:srgbClr val="FF0000"/>
                </a:solidFill>
              </a:rPr>
              <a:t>1599</a:t>
            </a:r>
            <a:r>
              <a:rPr lang="en-US" dirty="0" smtClean="0"/>
              <a:t> rows in our dataset</a:t>
            </a:r>
          </a:p>
          <a:p>
            <a:r>
              <a:rPr lang="en-IN" dirty="0" smtClean="0"/>
              <a:t>Features:</a:t>
            </a:r>
          </a:p>
          <a:p>
            <a:pPr>
              <a:buNone/>
            </a:pPr>
            <a:r>
              <a:rPr lang="en-IN" dirty="0" smtClean="0"/>
              <a:t>          * We have </a:t>
            </a:r>
            <a:r>
              <a:rPr lang="en-IN" b="1" dirty="0" smtClean="0">
                <a:solidFill>
                  <a:srgbClr val="FF0000"/>
                </a:solidFill>
              </a:rPr>
              <a:t>12 </a:t>
            </a:r>
            <a:r>
              <a:rPr lang="en-IN" dirty="0" smtClean="0"/>
              <a:t>columns </a:t>
            </a:r>
            <a:r>
              <a:rPr lang="en-IN" dirty="0" smtClean="0"/>
              <a:t>in that</a:t>
            </a:r>
          </a:p>
          <a:p>
            <a:pPr>
              <a:buNone/>
            </a:pPr>
            <a:r>
              <a:rPr lang="en-IN" dirty="0" smtClean="0"/>
              <a:t>                  - </a:t>
            </a:r>
            <a:r>
              <a:rPr lang="en-IN" dirty="0" smtClean="0"/>
              <a:t>12 </a:t>
            </a:r>
            <a:r>
              <a:rPr lang="en-IN" dirty="0" smtClean="0"/>
              <a:t>numerical features </a:t>
            </a:r>
          </a:p>
          <a:p>
            <a:pPr>
              <a:buNone/>
            </a:pPr>
            <a:r>
              <a:rPr lang="en-IN" dirty="0" smtClean="0"/>
              <a:t>                  -  0</a:t>
            </a:r>
            <a:r>
              <a:rPr lang="en-IN" dirty="0" smtClean="0"/>
              <a:t> </a:t>
            </a:r>
            <a:r>
              <a:rPr lang="en-IN" dirty="0" smtClean="0"/>
              <a:t>categorical features</a:t>
            </a:r>
          </a:p>
          <a:p>
            <a:r>
              <a:rPr lang="en-IN" dirty="0" smtClean="0"/>
              <a:t>Target Variable: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Quality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Problem  Type-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type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📚 IMPORTING LIBRARIES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723810" cy="42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334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In the above code I  imported some Libraries which  we required for our data set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989887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1752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52766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Data.describe()    </a:t>
            </a:r>
            <a:r>
              <a:rPr lang="en-US" sz="2400" b="1" dirty="0" smtClean="0">
                <a:latin typeface="Arial Rounded MT Bold" pitchFamily="34" charset="0"/>
              </a:rPr>
              <a:t>it gives us summary statistics for numerical columns in our dataframe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257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From Describe()  We can summarize and visualize the statistical analysis  for our dataframe   </a:t>
            </a:r>
            <a:endParaRPr lang="en-US" b="1" dirty="0">
              <a:latin typeface="Arial Rounded MT Bold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0498" t="38542" r="31479" b="23958"/>
          <a:stretch>
            <a:fillRect/>
          </a:stretch>
        </p:blipFill>
        <p:spPr bwMode="auto">
          <a:xfrm>
            <a:off x="914400" y="1371600"/>
            <a:ext cx="7391400" cy="324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25408"/>
          <a:stretch>
            <a:fillRect/>
          </a:stretch>
        </p:blipFill>
        <p:spPr bwMode="auto">
          <a:xfrm>
            <a:off x="990600" y="838200"/>
            <a:ext cx="71326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1" y="4648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There are no NULL VALUES in our dataset. Total “null” values in dataset Is zero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412</TotalTime>
  <Words>457</Words>
  <Application>Microsoft Office PowerPoint</Application>
  <PresentationFormat>On-screen Show (4:3)</PresentationFormat>
  <Paragraphs>85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Providing Hyper parameter tuning for Decision Tree Regression  from Scratch</vt:lpstr>
      <vt:lpstr>Table Of Content:</vt:lpstr>
      <vt:lpstr>Problem Statement:</vt:lpstr>
      <vt:lpstr>Attribute Information:</vt:lpstr>
      <vt:lpstr>Features of the Dataset</vt:lpstr>
      <vt:lpstr>📚 IMPORTING LIBRARIES</vt:lpstr>
      <vt:lpstr>Slide 7</vt:lpstr>
      <vt:lpstr>Slide 8</vt:lpstr>
      <vt:lpstr>Slide 9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Conclusion: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Hyper parameter tuning for Decision Tree Regression  from Scratch</dc:title>
  <dc:creator>Sumanth</dc:creator>
  <cp:lastModifiedBy>Sumanth</cp:lastModifiedBy>
  <cp:revision>4</cp:revision>
  <dcterms:created xsi:type="dcterms:W3CDTF">2023-03-10T04:43:36Z</dcterms:created>
  <dcterms:modified xsi:type="dcterms:W3CDTF">2023-03-10T11:35:55Z</dcterms:modified>
</cp:coreProperties>
</file>